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4"/>
  </p:notesMasterIdLst>
  <p:handoutMasterIdLst>
    <p:handoutMasterId r:id="rId35"/>
  </p:handoutMasterIdLst>
  <p:sldIdLst>
    <p:sldId id="322" r:id="rId6"/>
    <p:sldId id="319" r:id="rId7"/>
    <p:sldId id="323" r:id="rId8"/>
    <p:sldId id="324" r:id="rId9"/>
    <p:sldId id="325" r:id="rId10"/>
    <p:sldId id="326"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0439" autoAdjust="0"/>
  </p:normalViewPr>
  <p:slideViewPr>
    <p:cSldViewPr snapToGrid="0">
      <p:cViewPr>
        <p:scale>
          <a:sx n="47" d="100"/>
          <a:sy n="47" d="100"/>
        </p:scale>
        <p:origin x="1436" y="5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Who is responsible for the ad?</a:t>
            </a:r>
          </a:p>
          <a:p>
            <a:r>
              <a:rPr lang="en-US" dirty="0"/>
              <a:t>2. What audience is the ad targeting? What makes you think so? </a:t>
            </a:r>
          </a:p>
          <a:p>
            <a:r>
              <a:rPr lang="en-US" dirty="0"/>
              <a:t>3. What techniques does the ad use?</a:t>
            </a:r>
          </a:p>
          <a:p>
            <a:r>
              <a:rPr lang="en-US" dirty="0"/>
              <a:t>4. What does the ad say or suggest about the product or service?</a:t>
            </a:r>
          </a:p>
          <a:p>
            <a:r>
              <a:rPr lang="en-US" dirty="0"/>
              <a:t>5. What does the ad say about the people who buy the product or service?</a:t>
            </a:r>
          </a:p>
          <a:p>
            <a:endParaRPr lang="en-US" dirty="0"/>
          </a:p>
          <a:p>
            <a:r>
              <a:rPr lang="en-US" dirty="0"/>
              <a:t>When</a:t>
            </a:r>
            <a:r>
              <a:rPr lang="en-US" baseline="0" dirty="0"/>
              <a:t> you are able to make a sound judgment on your purchases, you will be a better consumer.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02672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Locate an ad on the Internet and ask the students the</a:t>
            </a:r>
            <a:r>
              <a:rPr lang="en-US" baseline="0" dirty="0"/>
              <a:t> following questions as they pertain to the ad:</a:t>
            </a:r>
            <a:endParaRPr lang="en-US" dirty="0"/>
          </a:p>
          <a:p>
            <a:endParaRPr lang="en-US" dirty="0"/>
          </a:p>
          <a:p>
            <a:r>
              <a:rPr lang="en-US" dirty="0"/>
              <a:t>1. Who is responsible for the ad?</a:t>
            </a:r>
          </a:p>
          <a:p>
            <a:r>
              <a:rPr lang="en-US" dirty="0"/>
              <a:t>2. What audience is the ad targeting? What makes you think so? </a:t>
            </a:r>
          </a:p>
          <a:p>
            <a:r>
              <a:rPr lang="en-US" dirty="0"/>
              <a:t>3. What techniques does the ad use?</a:t>
            </a:r>
          </a:p>
          <a:p>
            <a:r>
              <a:rPr lang="en-US" dirty="0"/>
              <a:t>4. What does the ad say or suggest about the product or service?</a:t>
            </a:r>
          </a:p>
          <a:p>
            <a:r>
              <a:rPr lang="en-US" dirty="0"/>
              <a:t>5. What does the ad say about the people who buy the product or service?</a:t>
            </a:r>
          </a:p>
          <a:p>
            <a:endParaRPr lang="en-US" dirty="0"/>
          </a:p>
          <a:p>
            <a:r>
              <a:rPr lang="en-US" dirty="0"/>
              <a:t>When</a:t>
            </a:r>
            <a:r>
              <a:rPr lang="en-US" baseline="0" dirty="0"/>
              <a:t> you are able to make a sound judgment on your purchases, you will be a better consumer.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38995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87823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Extensive Decision-Making – Purchases for high priced electronics, such as a Smart HDTV, laptop computer or digital camera. Other major purchases such as a home or vehicle, require consumers to use broad decision-making. Consumers spend extensive amounts of time researching a high number of prospective options before they buy. They communicate with trustworthy friends, family, colleagues and sales professionals. The may even read reviews and ratings online and in consumer magazines. The decision-making process is more extensive, as the consumer is investing a substantial amount of money.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Impulse shopping – The consumer makes a purchase with little to no thought or planning involved. In most instances, this happens with low-priced items.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Limited Decision-Making – When consumers participate in purchases that necessitate restricted decision-making, they may seek advice or a suggestion from a relative, colleague or friend. For example, if a young teacher is seeking resources for her classroom, she might solicit advice from a mentor to find out which are the best options for purchasing teaching materials. As she researches for resources and activities, she might also ask for suggestions on additional teaching materials.</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Routine Purchases – There are objects consumers are used to acquiring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Do you have any impulse shopping mistakes in your closet? Why did you purchase the item?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69877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Acquired information before making a purchase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Checked information to make sure it was reliable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Used the information to compare products before purchasing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Considered personal wants and needs before making the decision to purchase the item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Considered financial resources available for this purchase</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How can you acquire information on a product before purchasing it?</a:t>
            </a: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How do you check information for reliability?</a:t>
            </a: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you do comparison shopping?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07099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Avoided impulse shopping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Avoided purchasing products that are harmful to the environment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Considered the impact of the purchase (positive or negative) on others (family members)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Refrained from unethical consumer practices (shoplifting, using the item and returning it, or exchanging price tags)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Shopped with reliable businesses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is the worst mistake you purchased due to impulse shopping?</a:t>
            </a:r>
          </a:p>
          <a:p>
            <a:pPr marL="0" indent="0" fontAlgn="base">
              <a:buFont typeface="Arial" panose="020B0604020202020204" pitchFamily="34" charset="0"/>
              <a:buNone/>
            </a:pPr>
            <a:r>
              <a:rPr lang="en-US" sz="1200" b="0" i="0" kern="1200" baseline="0" dirty="0">
                <a:solidFill>
                  <a:schemeClr val="tx1"/>
                </a:solidFill>
                <a:effectLst/>
                <a:latin typeface="+mn-lt"/>
                <a:ea typeface="+mn-ea"/>
                <a:cs typeface="+mn-cs"/>
              </a:rPr>
              <a:t>Have your purchases ever made a negative impact on your family? A positive impact?</a:t>
            </a:r>
          </a:p>
          <a:p>
            <a:pPr marL="0" indent="0" fontAlgn="base">
              <a:buFont typeface="Arial" panose="020B0604020202020204" pitchFamily="34" charset="0"/>
              <a:buNone/>
            </a:pPr>
            <a:r>
              <a:rPr lang="en-US" sz="1200" b="0" i="0" kern="1200" baseline="0" dirty="0">
                <a:solidFill>
                  <a:schemeClr val="tx1"/>
                </a:solidFill>
                <a:effectLst/>
                <a:latin typeface="+mn-lt"/>
                <a:ea typeface="+mn-ea"/>
                <a:cs typeface="+mn-cs"/>
              </a:rPr>
              <a:t>How do consumers pay in the long run for unethical consumer practices?</a:t>
            </a:r>
          </a:p>
          <a:p>
            <a:pPr marL="0" indent="0" fontAlgn="base">
              <a:buFont typeface="Arial" panose="020B0604020202020204" pitchFamily="34" charset="0"/>
              <a:buNone/>
            </a:pPr>
            <a:r>
              <a:rPr lang="en-US" sz="1200" b="0" i="0" kern="1200" baseline="0" dirty="0">
                <a:solidFill>
                  <a:schemeClr val="tx1"/>
                </a:solidFill>
                <a:effectLst/>
                <a:latin typeface="+mn-lt"/>
                <a:ea typeface="+mn-ea"/>
                <a:cs typeface="+mn-cs"/>
              </a:rPr>
              <a:t>How can some purchases be harmful to the environment?</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28553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Communicated dissatisfaction with the products in an honest and fair manner to the appropriate businesses and organizations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Read and followed the use and care instructions on products that were purchased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Used the products in a way that was safe to themselves as well as others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41372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Considered needs and wants, keeping in mind their goals and priorities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Determined when is the best time to buy</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Resisted impulse purchases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Worked individually or with others to resolve issues common to many consumers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39920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Be informed</a:t>
            </a:r>
          </a:p>
          <a:p>
            <a:pPr marL="171450" indent="-171450">
              <a:buFont typeface="Arial" panose="020B0604020202020204" pitchFamily="34" charset="0"/>
              <a:buChar char="•"/>
            </a:pPr>
            <a:r>
              <a:rPr lang="en-US" dirty="0"/>
              <a:t>Make the most of information available to you</a:t>
            </a:r>
          </a:p>
          <a:p>
            <a:pPr marL="171450" indent="-171450">
              <a:buFont typeface="Arial" panose="020B0604020202020204" pitchFamily="34" charset="0"/>
              <a:buChar char="•"/>
            </a:pPr>
            <a:r>
              <a:rPr lang="en-US" dirty="0"/>
              <a:t>Recognize selling strategies and use them to your advantage</a:t>
            </a:r>
            <a:endParaRPr lang="en-US" b="1" dirty="0"/>
          </a:p>
          <a:p>
            <a:pPr marL="171450" indent="-171450">
              <a:buFont typeface="Arial" panose="020B0604020202020204" pitchFamily="34" charset="0"/>
              <a:buChar char="•"/>
            </a:pPr>
            <a:r>
              <a:rPr lang="en-US" dirty="0"/>
              <a:t>Understand the marketplace; know about the sources of goods and services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31923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Make wise shopping decisions – choose wisely</a:t>
            </a:r>
          </a:p>
          <a:p>
            <a:pPr marL="171450" indent="-171450">
              <a:buFont typeface="Arial" panose="020B0604020202020204" pitchFamily="34" charset="0"/>
              <a:buChar char="•"/>
            </a:pPr>
            <a:r>
              <a:rPr lang="en-US" dirty="0"/>
              <a:t>Compare products and services, considering prices, quality, performance and/or guarantee/warranty policy</a:t>
            </a:r>
          </a:p>
          <a:p>
            <a:pPr marL="171450" indent="-171450">
              <a:buFont typeface="Arial" panose="020B0604020202020204" pitchFamily="34" charset="0"/>
              <a:buChar char="•"/>
            </a:pPr>
            <a:r>
              <a:rPr lang="en-US" dirty="0"/>
              <a:t>Deal with reputable and reliable 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Resist pressure</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96473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baseline="0" dirty="0">
                <a:solidFill>
                  <a:schemeClr val="tx1"/>
                </a:solidFill>
                <a:effectLst/>
                <a:latin typeface="+mn-lt"/>
                <a:ea typeface="+mn-ea"/>
                <a:cs typeface="+mn-cs"/>
              </a:rPr>
              <a:t>How has the media influenced you to make purchases this week? Past month? Past year? </a:t>
            </a:r>
          </a:p>
          <a:p>
            <a:pPr fontAlgn="base"/>
            <a:r>
              <a:rPr lang="en-US" sz="1200" b="0" i="0" kern="1200" baseline="0" dirty="0">
                <a:solidFill>
                  <a:schemeClr val="tx1"/>
                </a:solidFill>
                <a:effectLst/>
                <a:latin typeface="+mn-lt"/>
                <a:ea typeface="+mn-ea"/>
                <a:cs typeface="+mn-cs"/>
              </a:rPr>
              <a:t>How many of you have made a purchase on the Internet? On your smart phone? </a:t>
            </a:r>
          </a:p>
          <a:p>
            <a:pPr fontAlgn="base"/>
            <a:r>
              <a:rPr lang="en-US" sz="1200" b="0" i="0" kern="1200" baseline="0" dirty="0">
                <a:solidFill>
                  <a:schemeClr val="tx1"/>
                </a:solidFill>
                <a:effectLst/>
                <a:latin typeface="+mn-lt"/>
                <a:ea typeface="+mn-ea"/>
                <a:cs typeface="+mn-cs"/>
              </a:rPr>
              <a:t>Are you a smart consumer?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Advertising – Through advertising,</a:t>
            </a:r>
            <a:r>
              <a:rPr lang="en-US" baseline="0" dirty="0"/>
              <a:t> you can learn about new and existing products, find out what is available, compare prices and learn where to shop. </a:t>
            </a:r>
          </a:p>
          <a:p>
            <a:endParaRPr lang="en-US" baseline="0" dirty="0"/>
          </a:p>
          <a:p>
            <a:r>
              <a:rPr lang="en-US" baseline="0" dirty="0"/>
              <a:t>Where do you find advertisements?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Consumer-oriented publications – Magazines and books frequently have articles about new products that are available and sometimes compare several products. Publications such as Consumer Reports and Consumers Research Magazine also report ratings of tested products and services.</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Guarantees and warranties – This information provided with many products and services spells out the promises and obligations of the manufacturer or seller.</a:t>
            </a:r>
          </a:p>
          <a:p>
            <a:endParaRPr lang="en-US" baseline="0" dirty="0"/>
          </a:p>
          <a:p>
            <a:r>
              <a:rPr lang="en-US" baseline="0" dirty="0"/>
              <a:t>Labels and hangtags – Through information provided on the actual product, such as labels an hangtags, you can find information such as content, quality, quantity, trade name, price, performance and care instructions.</a:t>
            </a:r>
          </a:p>
          <a:p>
            <a:endParaRPr lang="en-US" baseline="0" dirty="0"/>
          </a:p>
          <a:p>
            <a:r>
              <a:rPr lang="en-US" baseline="0" dirty="0"/>
              <a:t>Salespersons – Trained salespersons or store representatives can provide valuable information regarding products and services. Some are more helpful and knowledgeable than others. Remember that the salesperson’s primary objective is to make the sale.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513973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Government bulletins – These are frequently free and are available on a large number of products. They may provide hints on what to look for in a product. A good source for government publications is the Publications.USA.gov http://publications.usa.gov/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Internet – More and more products information can be assessed on the Internet. Be sure, however, to evaluate reliability of information obtained.</a:t>
            </a:r>
            <a:endParaRPr lang="en-US" dirty="0"/>
          </a:p>
          <a:p>
            <a:endParaRPr lang="en-US" dirty="0"/>
          </a:p>
          <a:p>
            <a:r>
              <a:rPr lang="en-US" dirty="0"/>
              <a:t>Media</a:t>
            </a:r>
            <a:r>
              <a:rPr lang="en-US" baseline="0" dirty="0"/>
              <a:t> sources – Television, radio, Internet, smart phones, social media and newspapers frequently provide information comparing various products and services and their sources.</a:t>
            </a:r>
          </a:p>
          <a:p>
            <a:endParaRPr lang="en-US" baseline="0" dirty="0"/>
          </a:p>
          <a:p>
            <a:r>
              <a:rPr lang="en-US" baseline="0" dirty="0"/>
              <a:t>Professional associations – Many professional associations related to specific industries offer information and purchasing guidelines related to products and services within that industry. Information from such organizations is usually available through their websites.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340470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the Consumer Action Handbook (CAH) to get help with consumer purchases, problems and complaints. Find consumer contacts at hundreds of companies and trade associations, local, state, and federal government agencies, national consumer organizations, and more.  You may download a free copy</a:t>
            </a:r>
            <a:r>
              <a:rPr lang="en-US" sz="1200" b="0" i="0" kern="1200" baseline="0" dirty="0">
                <a:solidFill>
                  <a:schemeClr val="tx1"/>
                </a:solidFill>
                <a:effectLst/>
                <a:latin typeface="+mn-lt"/>
                <a:ea typeface="+mn-ea"/>
                <a:cs typeface="+mn-cs"/>
              </a:rPr>
              <a:t> or </a:t>
            </a:r>
            <a:r>
              <a:rPr lang="en-US" sz="1200" b="0" i="0" kern="1200" dirty="0">
                <a:solidFill>
                  <a:schemeClr val="tx1"/>
                </a:solidFill>
                <a:effectLst/>
                <a:latin typeface="+mn-lt"/>
                <a:ea typeface="+mn-ea"/>
                <a:cs typeface="+mn-cs"/>
              </a:rPr>
              <a:t>order a free copy at http://publications.usa.gov/USAPubs.php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86003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Being a responsible consumer can include working individually or with others to resolve issues</a:t>
            </a:r>
            <a:r>
              <a:rPr lang="en-US" sz="1200" b="0" i="0" kern="1200" baseline="0" dirty="0">
                <a:solidFill>
                  <a:schemeClr val="tx1"/>
                </a:solidFill>
                <a:effectLst/>
                <a:latin typeface="+mn-lt"/>
                <a:ea typeface="+mn-ea"/>
                <a:cs typeface="+mn-cs"/>
              </a:rPr>
              <a:t> such as writing a complaint letter.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Keys to an effective complaint letter include: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Describe your purchase.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Include the name of the product and serial number.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Include the date and place of purchase.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your problem.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Give the history of your purchase.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Ask for specific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Allow time for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how you can be reached.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Enclose copies of your documents and receipts (but </a:t>
            </a:r>
            <a:r>
              <a:rPr lang="en-US" sz="1200" b="1" i="0" kern="1200" dirty="0">
                <a:solidFill>
                  <a:schemeClr val="tx1"/>
                </a:solidFill>
                <a:effectLst/>
                <a:latin typeface="+mn-lt"/>
                <a:ea typeface="+mn-ea"/>
                <a:cs typeface="+mn-cs"/>
              </a:rPr>
              <a:t>never</a:t>
            </a:r>
            <a:r>
              <a:rPr lang="en-US" sz="1200" b="0" i="0" kern="1200" dirty="0">
                <a:solidFill>
                  <a:schemeClr val="tx1"/>
                </a:solidFill>
                <a:effectLst/>
                <a:latin typeface="+mn-lt"/>
                <a:ea typeface="+mn-ea"/>
                <a:cs typeface="+mn-cs"/>
              </a:rPr>
              <a:t> send originals).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Keep copies of all your letters, faxes, e-mails and related documents.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You</a:t>
            </a:r>
            <a:r>
              <a:rPr lang="en-US" sz="1200" b="0" i="0" kern="1200" baseline="0" dirty="0">
                <a:solidFill>
                  <a:schemeClr val="tx1"/>
                </a:solidFill>
                <a:effectLst/>
                <a:latin typeface="+mn-lt"/>
                <a:ea typeface="+mn-ea"/>
                <a:cs typeface="+mn-cs"/>
              </a:rPr>
              <a:t> can download a sample complaint letter at:</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http://www.usa.gov/topics/consumer/complaint/complaint-letter.shtml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484340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filing a complaint, remember these tips: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Remain calm. The person who can help probably didn't cause the problem.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Don't use an angry, threatening, or sarcastic tone.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exactly what you want done about the problem.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Document each step, and keep copies.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Start with the seller first. You can resolve many problems by calling a company's toll-free number. Even on the phone, you should know the details of the complaint. You can use the sample letter below to jot down a few notes before you call. If necessary, ask to speak to a manager.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that doesn't work, send a letter or e-mail to the manufacturer's national headquarters or consumer affairs office. Some experts suggest that a letter is the most effective method for contacting a company, so if e-mails and phone calls don't work, try mailing a letter.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839122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8124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01987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Advertising</a:t>
            </a:r>
            <a:r>
              <a:rPr lang="en-US" sz="1200" b="0" i="0" kern="1200" baseline="0" dirty="0">
                <a:solidFill>
                  <a:schemeClr val="tx1"/>
                </a:solidFill>
                <a:effectLst/>
                <a:latin typeface="+mn-lt"/>
                <a:ea typeface="+mn-ea"/>
                <a:cs typeface="+mn-cs"/>
              </a:rPr>
              <a:t> can be found in:</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Broadcast advertising – </a:t>
            </a:r>
            <a:r>
              <a:rPr lang="en-US" sz="1200" b="0" i="0" kern="1200" dirty="0">
                <a:solidFill>
                  <a:schemeClr val="tx1"/>
                </a:solidFill>
                <a:effectLst/>
                <a:latin typeface="+mn-lt"/>
                <a:ea typeface="+mn-ea"/>
                <a:cs typeface="+mn-cs"/>
              </a:rPr>
              <a:t>A mass-market form of communication including television and radio, broadcast advertising has, until recently, been the most dominant way to reach a large number of consumers. </a:t>
            </a:r>
            <a:r>
              <a:rPr lang="en-US" sz="1200" b="0" i="0" kern="1200" baseline="0" dirty="0">
                <a:solidFill>
                  <a:schemeClr val="tx1"/>
                </a:solidFill>
                <a:effectLst/>
                <a:latin typeface="+mn-lt"/>
                <a:ea typeface="+mn-ea"/>
                <a:cs typeface="+mn-cs"/>
              </a:rPr>
              <a:t>Television, radio and newspapers frequently provide information comparing various products and services and their sources.</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Cell phone and mobile advertising - U</a:t>
            </a:r>
            <a:r>
              <a:rPr lang="en-US" sz="1200" b="0" i="0" kern="1200" dirty="0">
                <a:solidFill>
                  <a:schemeClr val="tx1"/>
                </a:solidFill>
                <a:effectLst/>
                <a:latin typeface="+mn-lt"/>
                <a:ea typeface="+mn-ea"/>
                <a:cs typeface="+mn-cs"/>
              </a:rPr>
              <a:t>ses cell phones, iPads, Kindles, Nooks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other portable electronic devices with Internet connectivity. Current trends in mobile advertising involve major use of social media such as Twitter and Facebook.</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Online</a:t>
            </a:r>
            <a:r>
              <a:rPr lang="en-US" sz="1200" b="0" i="0" kern="1200" baseline="0" dirty="0">
                <a:solidFill>
                  <a:schemeClr val="tx1"/>
                </a:solidFill>
                <a:effectLst/>
                <a:latin typeface="+mn-lt"/>
                <a:ea typeface="+mn-ea"/>
                <a:cs typeface="+mn-cs"/>
              </a:rPr>
              <a:t> advertising (Digital) - </a:t>
            </a:r>
            <a:r>
              <a:rPr lang="en-US" sz="1200" b="0" i="0" kern="1200" dirty="0">
                <a:solidFill>
                  <a:schemeClr val="tx1"/>
                </a:solidFill>
                <a:effectLst/>
                <a:latin typeface="+mn-lt"/>
                <a:ea typeface="+mn-ea"/>
                <a:cs typeface="+mn-cs"/>
              </a:rPr>
              <a:t>If you see an advertisement via the Internet (World Wide Web), then it is classified as online advertising. In fact, there are ads on this very page, and most other websites you visit, as they are the primary revenue driver for the Internet. </a:t>
            </a:r>
            <a:endParaRPr lang="en-US" sz="1200" b="0" i="0" kern="1200" baseline="0" dirty="0">
              <a:solidFill>
                <a:schemeClr val="tx1"/>
              </a:solidFill>
              <a:effectLst/>
              <a:latin typeface="+mn-lt"/>
              <a:ea typeface="+mn-ea"/>
              <a:cs typeface="+mn-cs"/>
            </a:endParaRPr>
          </a:p>
          <a:p>
            <a:pPr fontAlgn="base"/>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Outdoor advertising - Also known as out-of-home (OOH) advertising, this is a broad term that describes any type of advertising that reaches the consumer when he or she is outside of the home.</a:t>
            </a:r>
          </a:p>
          <a:p>
            <a:pPr fontAlgn="base"/>
            <a:endParaRPr lang="en-US" sz="1200" b="0" i="0" kern="1200" baseline="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Print – </a:t>
            </a:r>
            <a:r>
              <a:rPr lang="en-US" sz="1200" b="0" i="0" kern="1200" dirty="0">
                <a:solidFill>
                  <a:schemeClr val="tx1"/>
                </a:solidFill>
                <a:effectLst/>
                <a:latin typeface="+mn-lt"/>
                <a:ea typeface="+mn-ea"/>
                <a:cs typeface="+mn-cs"/>
              </a:rPr>
              <a:t>If an advertisement is printed on paper, be it newspapers, magazines, newsletters, booklets, flyers, direct mail or anything else that would be considered a portable printed medium, then it comes under the banner of print advertising.</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Product placement advertising - </a:t>
            </a:r>
            <a:r>
              <a:rPr lang="en-US" sz="1200" b="0" i="0" kern="1200" dirty="0">
                <a:solidFill>
                  <a:schemeClr val="tx1"/>
                </a:solidFill>
                <a:effectLst/>
                <a:latin typeface="+mn-lt"/>
                <a:ea typeface="+mn-ea"/>
                <a:cs typeface="+mn-cs"/>
              </a:rPr>
              <a:t>In a nutshell, product placement is the promotion of branded goods and services within the context of a show or movie, rather than as an explicit advertisement.</a:t>
            </a:r>
          </a:p>
          <a:p>
            <a:pPr fontAlgn="base"/>
            <a:endParaRPr lang="en-US" sz="1200" b="0" i="0" kern="1200" baseline="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Public</a:t>
            </a:r>
            <a:r>
              <a:rPr lang="en-US" sz="1200" b="0" i="0" kern="1200" baseline="0" dirty="0">
                <a:solidFill>
                  <a:schemeClr val="tx1"/>
                </a:solidFill>
                <a:effectLst/>
                <a:latin typeface="+mn-lt"/>
                <a:ea typeface="+mn-ea"/>
                <a:cs typeface="+mn-cs"/>
              </a:rPr>
              <a:t> Service advertising - </a:t>
            </a:r>
            <a:r>
              <a:rPr lang="en-US" sz="1200" b="0" i="0" kern="1200" dirty="0">
                <a:solidFill>
                  <a:schemeClr val="tx1"/>
                </a:solidFill>
                <a:effectLst/>
                <a:latin typeface="+mn-lt"/>
                <a:ea typeface="+mn-ea"/>
                <a:cs typeface="+mn-cs"/>
              </a:rPr>
              <a:t>Unlike traditional commercials, Public Service Advertisements (PSA) are primarily designed to inform and educate rather than sell a product or service.</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How many methods of advertising have you seen or heard today? </a:t>
            </a:r>
          </a:p>
          <a:p>
            <a:pPr fontAlgn="base"/>
            <a:r>
              <a:rPr lang="en-US" sz="1200" b="0" i="0" kern="1200" baseline="0" dirty="0">
                <a:solidFill>
                  <a:schemeClr val="tx1"/>
                </a:solidFill>
                <a:effectLst/>
                <a:latin typeface="+mn-lt"/>
                <a:ea typeface="+mn-ea"/>
                <a:cs typeface="+mn-cs"/>
              </a:rPr>
              <a:t>What were the methods? </a:t>
            </a:r>
          </a:p>
          <a:p>
            <a:pPr fontAlgn="base"/>
            <a:r>
              <a:rPr lang="en-US" sz="1200" b="0" i="0" kern="1200" baseline="0" dirty="0">
                <a:solidFill>
                  <a:schemeClr val="tx1"/>
                </a:solidFill>
                <a:effectLst/>
                <a:latin typeface="+mn-lt"/>
                <a:ea typeface="+mn-ea"/>
                <a:cs typeface="+mn-cs"/>
              </a:rPr>
              <a:t>Did the advertising methods have an impact on you as a consumer? How?</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79193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Ads based on your interests: Some online ads you see are placed there based on your interests. But how does an advertiser know what you like? Businesses may track the websites visited and searched for on your computer. Then, they put ads for those products on your computer. However, they can’t tell exactly who is doing the searching. For instance, if your brother searches for sports scores and visits team websites on the family computer, everyone in the family will see more sports-related ads (even family members not interested in sports).</a:t>
            </a:r>
          </a:p>
          <a:p>
            <a:pPr fontAlgn="base"/>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Advergaming: This is a commercial in the form of a game. For example, you may go online and play in a food brand’s made-up world, using codes you get on the package. These ads let you interact with a business’s characters and logo—a symbol used by companies to identify their products.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Banner ads and other web page ads: These ads appear on websites, usually at the top or sides of the page. They direct you to a website for more information about what is being sold.</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E-mail Ads: Sometimes, you see ads in your e-mail from a store you’ve shopped at online. Other times, you might sign up to be on a mailing list for a company or a store. Businesses or organizations often use e-mail to send you messages about special sales, promotions, or events. But be careful — e-mail ads also could be spam and contain a virus. Be cautious about opening attachments, downloading files, or clicking links in emails, no matter who sent them.</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Viral Marketing: Just like a joke or story spreads from person to person, advertising spreads that way, too. You might get a link to a funny video or message from a friend – and you might send it on to other friends if you like it. If the video or message shows a product (like a soda, movie, new song, gadget), chances are it’s an ad.</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What kind</a:t>
            </a:r>
            <a:r>
              <a:rPr lang="en-US" sz="1200" b="0" i="0" kern="1200" baseline="0" dirty="0">
                <a:solidFill>
                  <a:schemeClr val="tx1"/>
                </a:solidFill>
                <a:effectLst/>
                <a:latin typeface="+mn-lt"/>
                <a:ea typeface="+mn-ea"/>
                <a:cs typeface="+mn-cs"/>
              </a:rPr>
              <a:t> of activities do you do online?</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What kind of ads have you seen online?</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Have you ever participated in Advergaming?</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92994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Have you ever purchased</a:t>
            </a:r>
            <a:r>
              <a:rPr lang="en-US" sz="1200" b="0" i="0" kern="1200" baseline="0" dirty="0">
                <a:solidFill>
                  <a:schemeClr val="tx1"/>
                </a:solidFill>
                <a:effectLst/>
                <a:latin typeface="+mn-lt"/>
                <a:ea typeface="+mn-ea"/>
                <a:cs typeface="+mn-cs"/>
              </a:rPr>
              <a:t> anything after seeing it on a social media 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Do you think social media influences your decision-making as a consumer?</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Does Social Media Influence Buying Decision-making?</a:t>
            </a:r>
          </a:p>
          <a:p>
            <a:r>
              <a:rPr lang="en-US" sz="1200" b="0" i="0" kern="1200" dirty="0">
                <a:solidFill>
                  <a:schemeClr val="tx1"/>
                </a:solidFill>
                <a:effectLst/>
                <a:latin typeface="+mn-lt"/>
                <a:ea typeface="+mn-ea"/>
                <a:cs typeface="+mn-cs"/>
              </a:rPr>
              <a:t>Element212 is out on the street interviewing everyday consumers on how social media influences their buying decision-making.</a:t>
            </a:r>
            <a:endParaRPr lang="en-US" dirty="0"/>
          </a:p>
          <a:p>
            <a:r>
              <a:rPr lang="en-US" dirty="0"/>
              <a:t>http://youtu.be/pK5KpYv50wg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890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71% more consumers are</a:t>
            </a:r>
            <a:r>
              <a:rPr lang="en-US" sz="1200" b="0" i="0" kern="1200" baseline="0" dirty="0">
                <a:solidFill>
                  <a:schemeClr val="tx1"/>
                </a:solidFill>
                <a:effectLst/>
                <a:latin typeface="+mn-lt"/>
                <a:ea typeface="+mn-ea"/>
                <a:cs typeface="+mn-cs"/>
              </a:rPr>
              <a:t> l</a:t>
            </a:r>
            <a:r>
              <a:rPr lang="en-US" sz="1200" b="0" i="0" kern="1200" dirty="0">
                <a:solidFill>
                  <a:schemeClr val="tx1"/>
                </a:solidFill>
                <a:effectLst/>
                <a:latin typeface="+mn-lt"/>
                <a:ea typeface="+mn-ea"/>
                <a:cs typeface="+mn-cs"/>
              </a:rPr>
              <a:t>ikely to purchase based on social media referrals. Do you agree that social media posts has</a:t>
            </a:r>
            <a:r>
              <a:rPr lang="en-US" sz="1200" b="0" i="0" kern="1200" baseline="0" dirty="0">
                <a:solidFill>
                  <a:schemeClr val="tx1"/>
                </a:solidFill>
                <a:effectLst/>
                <a:latin typeface="+mn-lt"/>
                <a:ea typeface="+mn-ea"/>
                <a:cs typeface="+mn-cs"/>
              </a:rPr>
              <a:t> an impact on purchases made by consumers?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Have you ever followed a particular brand on social media? Why or why not?</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Teacher note: Discuss the information on Infographic</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(scroll</a:t>
            </a:r>
            <a:r>
              <a:rPr lang="en-US" sz="1200" b="0" i="0" kern="1200" baseline="0" dirty="0">
                <a:solidFill>
                  <a:schemeClr val="tx1"/>
                </a:solidFill>
                <a:effectLst/>
                <a:latin typeface="+mn-lt"/>
                <a:ea typeface="+mn-ea"/>
                <a:cs typeface="+mn-cs"/>
              </a:rPr>
              <a:t> down on the webpage).</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many</a:t>
            </a:r>
            <a:r>
              <a:rPr lang="en-US" sz="1200" b="0" i="0" kern="1200" baseline="0" dirty="0">
                <a:solidFill>
                  <a:schemeClr val="tx1"/>
                </a:solidFill>
                <a:effectLst/>
                <a:latin typeface="+mn-lt"/>
                <a:ea typeface="+mn-ea"/>
                <a:cs typeface="+mn-cs"/>
              </a:rPr>
              <a:t> of you have made a purchase based on a referral on a social media page?</a:t>
            </a:r>
            <a:endParaRPr lang="en-US" sz="1200" b="0" i="0" kern="1200" dirty="0">
              <a:solidFill>
                <a:schemeClr val="tx1"/>
              </a:solidFill>
              <a:effectLst/>
              <a:latin typeface="+mn-lt"/>
              <a:ea typeface="+mn-ea"/>
              <a:cs typeface="+mn-cs"/>
            </a:endParaRPr>
          </a:p>
          <a:p>
            <a:endParaRPr lang="en-US" dirty="0"/>
          </a:p>
          <a:p>
            <a:r>
              <a:rPr lang="en-US" dirty="0"/>
              <a:t>All Twitter</a:t>
            </a:r>
          </a:p>
          <a:p>
            <a:r>
              <a:rPr lang="en-US" dirty="0"/>
              <a:t>How the Social Media Influences Purchase</a:t>
            </a:r>
            <a:r>
              <a:rPr lang="en-US" baseline="0" dirty="0"/>
              <a:t> Decisions</a:t>
            </a:r>
            <a:endParaRPr lang="en-US" dirty="0"/>
          </a:p>
          <a:p>
            <a:r>
              <a:rPr lang="en-US" dirty="0"/>
              <a:t>http://www.mediabistro.com/alltwitter/social-media-purchase-decisions_b54296</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3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40088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Association: Using images (like a cartoon character or the American flag), in the hope you’ll transfer your good feelings about the image to the product. </a:t>
            </a:r>
          </a:p>
          <a:p>
            <a:endParaRPr lang="en-US" dirty="0"/>
          </a:p>
          <a:p>
            <a:r>
              <a:rPr lang="en-US" dirty="0"/>
              <a:t>Call to action: Telling you what to do— “Buy today!” or “Vote now”—removes all doubt about next steps. </a:t>
            </a:r>
          </a:p>
          <a:p>
            <a:endParaRPr lang="en-US" dirty="0"/>
          </a:p>
          <a:p>
            <a:r>
              <a:rPr lang="en-US" dirty="0"/>
              <a:t>Claim: Informing you about how the product works or helps you.</a:t>
            </a:r>
          </a:p>
          <a:p>
            <a:endParaRPr lang="en-US" dirty="0"/>
          </a:p>
          <a:p>
            <a:r>
              <a:rPr lang="en-US" dirty="0"/>
              <a:t>Games and activities: Putting a commercial into the form of a game can be a fun way for you to get to know more about a product and spend more time with it.</a:t>
            </a:r>
          </a:p>
          <a:p>
            <a:endParaRPr lang="en-US" dirty="0"/>
          </a:p>
          <a:p>
            <a:r>
              <a:rPr lang="en-US" dirty="0"/>
              <a:t>Humor: Using ads that make you laugh can catch your attention and be memorable. </a:t>
            </a:r>
          </a:p>
          <a:p>
            <a:endParaRPr lang="en-US" dirty="0"/>
          </a:p>
          <a:p>
            <a:r>
              <a:rPr lang="en-US" dirty="0"/>
              <a:t>Hype: Using words like amazing and incredible make products seem really exciting.</a:t>
            </a:r>
          </a:p>
          <a:p>
            <a:endParaRPr lang="en-US" dirty="0"/>
          </a:p>
          <a:p>
            <a:r>
              <a:rPr lang="en-US" dirty="0"/>
              <a:t>Must-have: Suggesting that you must have the product to be happy, popular, or satisfied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2492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Using a product to solve something you worry about, like bad breath.</a:t>
            </a:r>
          </a:p>
          <a:p>
            <a:endParaRPr lang="en-US" dirty="0"/>
          </a:p>
          <a:p>
            <a:r>
              <a:rPr lang="en-US" dirty="0"/>
              <a:t>Prizes, sweepstakes and gifts: Using a chance to win a prize to attract attention.</a:t>
            </a:r>
          </a:p>
          <a:p>
            <a:endParaRPr lang="en-US" dirty="0"/>
          </a:p>
          <a:p>
            <a:r>
              <a:rPr lang="en-US" dirty="0"/>
              <a:t>Repetition: Repeating a message or idea so you remember it.</a:t>
            </a:r>
          </a:p>
          <a:p>
            <a:endParaRPr lang="en-US" dirty="0"/>
          </a:p>
          <a:p>
            <a:r>
              <a:rPr lang="en-US" dirty="0"/>
              <a:t>Sales and price: Showing or announcing a discounted price can make a product look better.</a:t>
            </a:r>
          </a:p>
          <a:p>
            <a:endParaRPr lang="en-US" dirty="0"/>
          </a:p>
          <a:p>
            <a:r>
              <a:rPr lang="en-US" dirty="0"/>
              <a:t>Sense appeal: Using sights and sounds to appeal to your senses: sight, touch, taste</a:t>
            </a:r>
            <a:r>
              <a:rPr lang="en-US" baseline="0" dirty="0"/>
              <a:t> and so forth</a:t>
            </a:r>
            <a:r>
              <a:rPr lang="en-US" dirty="0"/>
              <a:t>.</a:t>
            </a:r>
          </a:p>
          <a:p>
            <a:r>
              <a:rPr lang="en-US" dirty="0"/>
              <a:t> </a:t>
            </a:r>
          </a:p>
          <a:p>
            <a:r>
              <a:rPr lang="en-US" dirty="0"/>
              <a:t>Special ingredients: Promoting a special ingredient may make you think the product works better than others. </a:t>
            </a:r>
          </a:p>
          <a:p>
            <a:endParaRPr lang="en-US" dirty="0"/>
          </a:p>
          <a:p>
            <a:r>
              <a:rPr lang="en-US" dirty="0"/>
              <a:t>Testimonials and endorsements: Featuring someone, like a celebrity, saying how the product worked for them can be convincing. </a:t>
            </a:r>
          </a:p>
          <a:p>
            <a:endParaRPr lang="en-US" dirty="0"/>
          </a:p>
          <a:p>
            <a:r>
              <a:rPr lang="en-US" dirty="0"/>
              <a:t>	</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719041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hopping.yahoo.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pK5KpYv50w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mediabistro.com/alltwitter/social-media-purchase-decisions_b5429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How the Media Influences Consumers</a:t>
            </a:r>
          </a:p>
        </p:txBody>
      </p:sp>
      <p:sp>
        <p:nvSpPr>
          <p:cNvPr id="2" name="Rectangle 1">
            <a:extLst>
              <a:ext uri="{FF2B5EF4-FFF2-40B4-BE49-F238E27FC236}">
                <a16:creationId xmlns:a16="http://schemas.microsoft.com/office/drawing/2014/main" id="{9AB45E76-FD90-4731-8F1F-57CB5659C5AA}"/>
              </a:ext>
            </a:extLst>
          </p:cNvPr>
          <p:cNvSpPr/>
          <p:nvPr/>
        </p:nvSpPr>
        <p:spPr>
          <a:xfrm>
            <a:off x="4688420" y="4392414"/>
            <a:ext cx="4601581" cy="769441"/>
          </a:xfrm>
          <a:prstGeom prst="rect">
            <a:avLst/>
          </a:prstGeom>
        </p:spPr>
        <p:txBody>
          <a:bodyPr wrap="none">
            <a:spAutoFit/>
          </a:bodyPr>
          <a:lstStyle/>
          <a:p>
            <a:r>
              <a:rPr lang="en-US" sz="4400" dirty="0">
                <a:solidFill>
                  <a:schemeClr val="accent2">
                    <a:lumMod val="60000"/>
                    <a:lumOff val="40000"/>
                  </a:schemeClr>
                </a:solidFill>
                <a:latin typeface="Open Sans"/>
              </a:rPr>
              <a:t>Dollars and Sense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Advertising Techniques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Fear</a:t>
            </a:r>
          </a:p>
          <a:p>
            <a:pPr lvl="1"/>
            <a:r>
              <a:rPr lang="en-US" dirty="0"/>
              <a:t>Prizes</a:t>
            </a:r>
          </a:p>
          <a:p>
            <a:pPr lvl="1"/>
            <a:r>
              <a:rPr lang="en-US" dirty="0"/>
              <a:t>Repetition</a:t>
            </a:r>
          </a:p>
          <a:p>
            <a:pPr lvl="1"/>
            <a:r>
              <a:rPr lang="en-US" dirty="0"/>
              <a:t>Sales and price</a:t>
            </a:r>
          </a:p>
          <a:p>
            <a:pPr lvl="1"/>
            <a:r>
              <a:rPr lang="en-US" dirty="0"/>
              <a:t>Sense appeal</a:t>
            </a:r>
          </a:p>
          <a:p>
            <a:pPr lvl="1"/>
            <a:r>
              <a:rPr lang="en-US" dirty="0"/>
              <a:t>Special ingredients</a:t>
            </a:r>
          </a:p>
          <a:p>
            <a:pPr lvl="1"/>
            <a:r>
              <a:rPr lang="en-US" dirty="0"/>
              <a:t>Testimonials and endorsements</a:t>
            </a:r>
          </a:p>
        </p:txBody>
      </p:sp>
      <p:pic>
        <p:nvPicPr>
          <p:cNvPr id="4" name="Picture 3">
            <a:extLst>
              <a:ext uri="{FF2B5EF4-FFF2-40B4-BE49-F238E27FC236}">
                <a16:creationId xmlns:a16="http://schemas.microsoft.com/office/drawing/2014/main" id="{657279C7-6579-4C3A-9132-61C1986FC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484" y="1802591"/>
            <a:ext cx="789127" cy="930859"/>
          </a:xfrm>
          <a:prstGeom prst="rect">
            <a:avLst/>
          </a:prstGeom>
        </p:spPr>
      </p:pic>
      <p:pic>
        <p:nvPicPr>
          <p:cNvPr id="5" name="Picture 4">
            <a:extLst>
              <a:ext uri="{FF2B5EF4-FFF2-40B4-BE49-F238E27FC236}">
                <a16:creationId xmlns:a16="http://schemas.microsoft.com/office/drawing/2014/main" id="{EF0C5858-6950-4891-8B89-553D7D7CD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021" y="3429000"/>
            <a:ext cx="886054" cy="1826971"/>
          </a:xfrm>
          <a:prstGeom prst="rect">
            <a:avLst/>
          </a:prstGeom>
        </p:spPr>
      </p:pic>
      <p:pic>
        <p:nvPicPr>
          <p:cNvPr id="6" name="Picture 5">
            <a:extLst>
              <a:ext uri="{FF2B5EF4-FFF2-40B4-BE49-F238E27FC236}">
                <a16:creationId xmlns:a16="http://schemas.microsoft.com/office/drawing/2014/main" id="{451B3F7D-09B6-4979-B8C2-008B99C21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1096" y="1538063"/>
            <a:ext cx="1623682" cy="1459916"/>
          </a:xfrm>
          <a:prstGeom prst="rect">
            <a:avLst/>
          </a:prstGeom>
        </p:spPr>
      </p:pic>
      <p:pic>
        <p:nvPicPr>
          <p:cNvPr id="7" name="Picture 6">
            <a:extLst>
              <a:ext uri="{FF2B5EF4-FFF2-40B4-BE49-F238E27FC236}">
                <a16:creationId xmlns:a16="http://schemas.microsoft.com/office/drawing/2014/main" id="{55497A8E-36A3-4513-A2CF-29751942A8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6291" y="3226579"/>
            <a:ext cx="1393825" cy="1831975"/>
          </a:xfrm>
          <a:prstGeom prst="rect">
            <a:avLst/>
          </a:prstGeom>
        </p:spPr>
      </p:pic>
    </p:spTree>
    <p:extLst>
      <p:ext uri="{BB962C8B-B14F-4D97-AF65-F5344CB8AC3E}">
        <p14:creationId xmlns:p14="http://schemas.microsoft.com/office/powerpoint/2010/main" val="91205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Advertising Techniques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 need to ask yourself these questions when evaluating advertising techniques:</a:t>
            </a:r>
          </a:p>
          <a:p>
            <a:pPr lvl="2"/>
            <a:r>
              <a:rPr lang="en-US" sz="2400" dirty="0"/>
              <a:t>1. Who is responsible for the ad?</a:t>
            </a:r>
          </a:p>
          <a:p>
            <a:pPr lvl="2"/>
            <a:r>
              <a:rPr lang="en-US" sz="2400" dirty="0"/>
              <a:t>2. What audience is the ad targeting? What makes you think so? </a:t>
            </a:r>
          </a:p>
          <a:p>
            <a:pPr lvl="2"/>
            <a:r>
              <a:rPr lang="en-US" sz="2400" dirty="0"/>
              <a:t>3. What techniques does the ad use?</a:t>
            </a:r>
          </a:p>
          <a:p>
            <a:pPr lvl="2"/>
            <a:r>
              <a:rPr lang="en-US" sz="2400" dirty="0"/>
              <a:t>4. What does the ad say or suggest about the product or service?</a:t>
            </a:r>
          </a:p>
          <a:p>
            <a:pPr lvl="2"/>
            <a:r>
              <a:rPr lang="en-US" sz="2400" dirty="0"/>
              <a:t>5. What does the ad say about the people who buy the product or service?</a:t>
            </a:r>
          </a:p>
          <a:p>
            <a:pPr lvl="1"/>
            <a:endParaRPr lang="en-US" dirty="0"/>
          </a:p>
        </p:txBody>
      </p:sp>
      <p:pic>
        <p:nvPicPr>
          <p:cNvPr id="4" name="Picture 3">
            <a:extLst>
              <a:ext uri="{FF2B5EF4-FFF2-40B4-BE49-F238E27FC236}">
                <a16:creationId xmlns:a16="http://schemas.microsoft.com/office/drawing/2014/main" id="{26975A15-E3BA-477D-AD66-80B702729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614" y="4558236"/>
            <a:ext cx="1596502" cy="1596502"/>
          </a:xfrm>
          <a:prstGeom prst="rect">
            <a:avLst/>
          </a:prstGeom>
        </p:spPr>
      </p:pic>
    </p:spTree>
    <p:extLst>
      <p:ext uri="{BB962C8B-B14F-4D97-AF65-F5344CB8AC3E}">
        <p14:creationId xmlns:p14="http://schemas.microsoft.com/office/powerpoint/2010/main" val="412476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Evaluating an Ad </a:t>
            </a:r>
          </a:p>
        </p:txBody>
      </p:sp>
      <p:pic>
        <p:nvPicPr>
          <p:cNvPr id="6" name="Content Placeholder 3">
            <a:hlinkClick r:id="rId3"/>
            <a:extLst>
              <a:ext uri="{FF2B5EF4-FFF2-40B4-BE49-F238E27FC236}">
                <a16:creationId xmlns:a16="http://schemas.microsoft.com/office/drawing/2014/main" id="{5AF6B993-3E7A-4CA1-AC6E-6432A0CD269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4730156" y="1901768"/>
            <a:ext cx="3025183" cy="30544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DFCF230-617E-4700-A838-5D0B51D8ED62}"/>
              </a:ext>
            </a:extLst>
          </p:cNvPr>
          <p:cNvSpPr txBox="1"/>
          <p:nvPr/>
        </p:nvSpPr>
        <p:spPr>
          <a:xfrm>
            <a:off x="4583408" y="5389825"/>
            <a:ext cx="3025183" cy="400110"/>
          </a:xfrm>
          <a:prstGeom prst="rect">
            <a:avLst/>
          </a:prstGeom>
          <a:noFill/>
        </p:spPr>
        <p:txBody>
          <a:bodyPr wrap="square" rtlCol="0">
            <a:spAutoFit/>
          </a:bodyPr>
          <a:lstStyle/>
          <a:p>
            <a:pPr algn="ctr"/>
            <a:r>
              <a:rPr lang="en-US" sz="2000" dirty="0">
                <a:latin typeface="Open Sans"/>
              </a:rPr>
              <a:t>(click on picture)</a:t>
            </a:r>
          </a:p>
        </p:txBody>
      </p:sp>
    </p:spTree>
    <p:extLst>
      <p:ext uri="{BB962C8B-B14F-4D97-AF65-F5344CB8AC3E}">
        <p14:creationId xmlns:p14="http://schemas.microsoft.com/office/powerpoint/2010/main" val="53638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can you be a responsible consumer?</a:t>
            </a:r>
          </a:p>
        </p:txBody>
      </p:sp>
    </p:spTree>
    <p:extLst>
      <p:ext uri="{BB962C8B-B14F-4D97-AF65-F5344CB8AC3E}">
        <p14:creationId xmlns:p14="http://schemas.microsoft.com/office/powerpoint/2010/main" val="279515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Consumer Buying Decisions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Extensive decision-making</a:t>
            </a:r>
          </a:p>
          <a:p>
            <a:pPr lvl="1"/>
            <a:r>
              <a:rPr lang="en-US" dirty="0"/>
              <a:t>Impulse shopping</a:t>
            </a:r>
          </a:p>
          <a:p>
            <a:pPr lvl="1"/>
            <a:r>
              <a:rPr lang="en-US" dirty="0"/>
              <a:t>Limited decision-making</a:t>
            </a:r>
          </a:p>
          <a:p>
            <a:pPr lvl="1"/>
            <a:r>
              <a:rPr lang="en-US" dirty="0"/>
              <a:t>Routine purchases</a:t>
            </a:r>
          </a:p>
          <a:p>
            <a:pPr lvl="1"/>
            <a:endParaRPr lang="en-US" dirty="0"/>
          </a:p>
          <a:p>
            <a:pPr lvl="1"/>
            <a:endParaRPr lang="en-US" dirty="0"/>
          </a:p>
        </p:txBody>
      </p:sp>
      <p:pic>
        <p:nvPicPr>
          <p:cNvPr id="4" name="Picture 3">
            <a:extLst>
              <a:ext uri="{FF2B5EF4-FFF2-40B4-BE49-F238E27FC236}">
                <a16:creationId xmlns:a16="http://schemas.microsoft.com/office/drawing/2014/main" id="{91ABFF42-BABF-4171-82A2-0709AAA92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848" y="3787579"/>
            <a:ext cx="1958317" cy="2074304"/>
          </a:xfrm>
          <a:prstGeom prst="rect">
            <a:avLst/>
          </a:prstGeom>
        </p:spPr>
      </p:pic>
    </p:spTree>
    <p:extLst>
      <p:ext uri="{BB962C8B-B14F-4D97-AF65-F5344CB8AC3E}">
        <p14:creationId xmlns:p14="http://schemas.microsoft.com/office/powerpoint/2010/main" val="271167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Being a Responsible Consumer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Acquired information </a:t>
            </a:r>
          </a:p>
          <a:p>
            <a:pPr lvl="1"/>
            <a:r>
              <a:rPr lang="en-US" dirty="0"/>
              <a:t>Checked information </a:t>
            </a:r>
          </a:p>
          <a:p>
            <a:pPr lvl="1"/>
            <a:r>
              <a:rPr lang="en-US" dirty="0"/>
              <a:t>Used the information to compare products before purchasing</a:t>
            </a:r>
          </a:p>
          <a:p>
            <a:pPr lvl="1"/>
            <a:r>
              <a:rPr lang="en-US" dirty="0"/>
              <a:t>Considered personal wants and needs</a:t>
            </a:r>
          </a:p>
          <a:p>
            <a:pPr lvl="1"/>
            <a:r>
              <a:rPr lang="en-US" dirty="0"/>
              <a:t>Considered financial resources available for this purchase</a:t>
            </a:r>
          </a:p>
        </p:txBody>
      </p:sp>
    </p:spTree>
    <p:extLst>
      <p:ext uri="{BB962C8B-B14F-4D97-AF65-F5344CB8AC3E}">
        <p14:creationId xmlns:p14="http://schemas.microsoft.com/office/powerpoint/2010/main" val="427225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Being a Responsible Consumer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Avoided impulse shopping</a:t>
            </a:r>
          </a:p>
          <a:p>
            <a:pPr lvl="1"/>
            <a:r>
              <a:rPr lang="en-US" dirty="0"/>
              <a:t>Avoided purchasing products that are harmful to the environment</a:t>
            </a:r>
          </a:p>
          <a:p>
            <a:pPr lvl="1"/>
            <a:r>
              <a:rPr lang="en-US" dirty="0"/>
              <a:t>Considered the impact of the purchase on others </a:t>
            </a:r>
          </a:p>
          <a:p>
            <a:pPr lvl="1"/>
            <a:r>
              <a:rPr lang="en-US" dirty="0"/>
              <a:t>Refrained from unethical consumer practices </a:t>
            </a:r>
          </a:p>
          <a:p>
            <a:pPr lvl="1"/>
            <a:r>
              <a:rPr lang="en-US" dirty="0"/>
              <a:t>Shopped with reliable businesses</a:t>
            </a:r>
          </a:p>
          <a:p>
            <a:pPr lvl="1"/>
            <a:endParaRPr lang="en-US" dirty="0"/>
          </a:p>
        </p:txBody>
      </p:sp>
    </p:spTree>
    <p:extLst>
      <p:ext uri="{BB962C8B-B14F-4D97-AF65-F5344CB8AC3E}">
        <p14:creationId xmlns:p14="http://schemas.microsoft.com/office/powerpoint/2010/main" val="358375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Being a Responsible Consumer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Communicated dissatisfaction with the products</a:t>
            </a:r>
          </a:p>
          <a:p>
            <a:pPr lvl="1"/>
            <a:r>
              <a:rPr lang="en-US" dirty="0"/>
              <a:t>Read and followed the use and care instructions </a:t>
            </a:r>
          </a:p>
          <a:p>
            <a:pPr lvl="1"/>
            <a:r>
              <a:rPr lang="en-US" dirty="0"/>
              <a:t>Used the products in a way that was safe to themselves as well as others</a:t>
            </a:r>
          </a:p>
        </p:txBody>
      </p:sp>
    </p:spTree>
    <p:extLst>
      <p:ext uri="{BB962C8B-B14F-4D97-AF65-F5344CB8AC3E}">
        <p14:creationId xmlns:p14="http://schemas.microsoft.com/office/powerpoint/2010/main" val="421273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Being a Responsible Consumer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Plan purchases</a:t>
            </a:r>
          </a:p>
          <a:p>
            <a:pPr lvl="2"/>
            <a:r>
              <a:rPr lang="en-US" sz="2400" dirty="0"/>
              <a:t>Considered needs and wants</a:t>
            </a:r>
          </a:p>
          <a:p>
            <a:pPr lvl="2"/>
            <a:r>
              <a:rPr lang="en-US" sz="2400" dirty="0"/>
              <a:t>Determined when is the best time to buy</a:t>
            </a:r>
          </a:p>
          <a:p>
            <a:pPr lvl="2"/>
            <a:r>
              <a:rPr lang="en-US" sz="2400" dirty="0"/>
              <a:t>Resisted impulse purchases</a:t>
            </a:r>
          </a:p>
          <a:p>
            <a:pPr lvl="2"/>
            <a:r>
              <a:rPr lang="en-US" sz="2400" dirty="0"/>
              <a:t>Worked individually or with others to resolve issues common to many consumers</a:t>
            </a:r>
          </a:p>
        </p:txBody>
      </p:sp>
    </p:spTree>
    <p:extLst>
      <p:ext uri="{BB962C8B-B14F-4D97-AF65-F5344CB8AC3E}">
        <p14:creationId xmlns:p14="http://schemas.microsoft.com/office/powerpoint/2010/main" val="394069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Effective Consumer Buying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informed</a:t>
            </a:r>
          </a:p>
          <a:p>
            <a:pPr lvl="2"/>
            <a:r>
              <a:rPr lang="en-US" sz="2400" dirty="0"/>
              <a:t>Make the most of information available to you</a:t>
            </a:r>
          </a:p>
          <a:p>
            <a:pPr lvl="2"/>
            <a:r>
              <a:rPr lang="en-US" sz="2400" dirty="0"/>
              <a:t>Recognize selling strategies and use them to your advantage</a:t>
            </a:r>
          </a:p>
          <a:p>
            <a:pPr lvl="2"/>
            <a:r>
              <a:rPr lang="en-US" sz="2400" dirty="0"/>
              <a:t>Understand the marketplace; know about the sources of goods and services</a:t>
            </a:r>
          </a:p>
        </p:txBody>
      </p:sp>
    </p:spTree>
    <p:extLst>
      <p:ext uri="{BB962C8B-B14F-4D97-AF65-F5344CB8AC3E}">
        <p14:creationId xmlns:p14="http://schemas.microsoft.com/office/powerpoint/2010/main" val="122938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Effective Consumer Buying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Make wise shopping decisions – choose wisely</a:t>
            </a:r>
          </a:p>
          <a:p>
            <a:pPr lvl="2"/>
            <a:r>
              <a:rPr lang="en-US" sz="2400" dirty="0"/>
              <a:t>Compare products and services</a:t>
            </a:r>
          </a:p>
          <a:p>
            <a:pPr lvl="2"/>
            <a:r>
              <a:rPr lang="en-US" sz="2400" dirty="0"/>
              <a:t>Deal with reputable and reliable sources</a:t>
            </a:r>
          </a:p>
          <a:p>
            <a:pPr lvl="2"/>
            <a:r>
              <a:rPr lang="en-US" sz="2400" dirty="0"/>
              <a:t>Resist pressure</a:t>
            </a:r>
          </a:p>
        </p:txBody>
      </p:sp>
    </p:spTree>
    <p:extLst>
      <p:ext uri="{BB962C8B-B14F-4D97-AF65-F5344CB8AC3E}">
        <p14:creationId xmlns:p14="http://schemas.microsoft.com/office/powerpoint/2010/main" val="411133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Sources of Information for Wise Shoppers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Advertising</a:t>
            </a:r>
          </a:p>
          <a:p>
            <a:pPr lvl="1"/>
            <a:r>
              <a:rPr lang="en-US" dirty="0"/>
              <a:t>Consumer-oriented publications </a:t>
            </a:r>
          </a:p>
          <a:p>
            <a:pPr lvl="1"/>
            <a:r>
              <a:rPr lang="en-US" dirty="0"/>
              <a:t>Guarantees and warranties</a:t>
            </a:r>
          </a:p>
          <a:p>
            <a:pPr lvl="1"/>
            <a:r>
              <a:rPr lang="en-US" dirty="0"/>
              <a:t>Labels and hangtags</a:t>
            </a:r>
          </a:p>
          <a:p>
            <a:pPr lvl="1"/>
            <a:r>
              <a:rPr lang="en-US" dirty="0"/>
              <a:t>Salesperson</a:t>
            </a:r>
          </a:p>
        </p:txBody>
      </p:sp>
      <p:pic>
        <p:nvPicPr>
          <p:cNvPr id="4" name="Picture 3">
            <a:extLst>
              <a:ext uri="{FF2B5EF4-FFF2-40B4-BE49-F238E27FC236}">
                <a16:creationId xmlns:a16="http://schemas.microsoft.com/office/drawing/2014/main" id="{A2B9404F-F000-40FA-8D2B-F976FFA66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2581" y="3787579"/>
            <a:ext cx="1767535" cy="1822399"/>
          </a:xfrm>
          <a:prstGeom prst="rect">
            <a:avLst/>
          </a:prstGeom>
        </p:spPr>
      </p:pic>
    </p:spTree>
    <p:extLst>
      <p:ext uri="{BB962C8B-B14F-4D97-AF65-F5344CB8AC3E}">
        <p14:creationId xmlns:p14="http://schemas.microsoft.com/office/powerpoint/2010/main" val="242774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Sources of Information for Wise Shoppers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Government bulletins</a:t>
            </a:r>
          </a:p>
          <a:p>
            <a:pPr lvl="1"/>
            <a:r>
              <a:rPr lang="en-US" dirty="0"/>
              <a:t>Internet</a:t>
            </a:r>
          </a:p>
          <a:p>
            <a:pPr lvl="1"/>
            <a:r>
              <a:rPr lang="en-US" dirty="0"/>
              <a:t>Media sources</a:t>
            </a:r>
          </a:p>
          <a:p>
            <a:pPr lvl="1"/>
            <a:r>
              <a:rPr lang="en-US" dirty="0"/>
              <a:t>Professional associations</a:t>
            </a:r>
          </a:p>
          <a:p>
            <a:pPr lvl="1"/>
            <a:endParaRPr lang="en-US" dirty="0"/>
          </a:p>
        </p:txBody>
      </p:sp>
      <p:pic>
        <p:nvPicPr>
          <p:cNvPr id="4" name="Picture 3">
            <a:extLst>
              <a:ext uri="{FF2B5EF4-FFF2-40B4-BE49-F238E27FC236}">
                <a16:creationId xmlns:a16="http://schemas.microsoft.com/office/drawing/2014/main" id="{4415DB15-D3E3-48A1-84CE-AD0BB2E29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913" y="3787579"/>
            <a:ext cx="3141203" cy="2093317"/>
          </a:xfrm>
          <a:prstGeom prst="rect">
            <a:avLst/>
          </a:prstGeom>
        </p:spPr>
      </p:pic>
    </p:spTree>
    <p:extLst>
      <p:ext uri="{BB962C8B-B14F-4D97-AF65-F5344CB8AC3E}">
        <p14:creationId xmlns:p14="http://schemas.microsoft.com/office/powerpoint/2010/main" val="303143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Consumer Action Handbook</a:t>
            </a:r>
          </a:p>
        </p:txBody>
      </p:sp>
      <p:pic>
        <p:nvPicPr>
          <p:cNvPr id="6" name="Content Placeholder 7">
            <a:extLst>
              <a:ext uri="{FF2B5EF4-FFF2-40B4-BE49-F238E27FC236}">
                <a16:creationId xmlns:a16="http://schemas.microsoft.com/office/drawing/2014/main" id="{51F3338B-FDD9-48AD-A005-B91E5D1685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4459" y="1910686"/>
            <a:ext cx="3263081" cy="3503980"/>
          </a:xfrm>
        </p:spPr>
      </p:pic>
    </p:spTree>
    <p:extLst>
      <p:ext uri="{BB962C8B-B14F-4D97-AF65-F5344CB8AC3E}">
        <p14:creationId xmlns:p14="http://schemas.microsoft.com/office/powerpoint/2010/main" val="255346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Sample Complaint Letter</a:t>
            </a:r>
          </a:p>
        </p:txBody>
      </p:sp>
      <p:pic>
        <p:nvPicPr>
          <p:cNvPr id="6" name="Content Placeholder 2">
            <a:extLst>
              <a:ext uri="{FF2B5EF4-FFF2-40B4-BE49-F238E27FC236}">
                <a16:creationId xmlns:a16="http://schemas.microsoft.com/office/drawing/2014/main" id="{5D34C1F5-22CC-44E5-8F38-11EE2745C032}"/>
              </a:ext>
            </a:extLst>
          </p:cNvPr>
          <p:cNvPicPr>
            <a:picLocks noGrp="1" noChangeAspect="1"/>
          </p:cNvPicPr>
          <p:nvPr>
            <p:ph idx="1"/>
          </p:nvPr>
        </p:nvPicPr>
        <p:blipFill rotWithShape="1">
          <a:blip r:embed="rId3"/>
          <a:srcRect l="30851" t="6105" r="30851" b="10639"/>
          <a:stretch/>
        </p:blipFill>
        <p:spPr>
          <a:xfrm>
            <a:off x="3854999" y="1497209"/>
            <a:ext cx="3830782" cy="4712456"/>
          </a:xfrm>
          <a:prstGeom prst="rect">
            <a:avLst/>
          </a:prstGeom>
        </p:spPr>
      </p:pic>
    </p:spTree>
    <p:extLst>
      <p:ext uri="{BB962C8B-B14F-4D97-AF65-F5344CB8AC3E}">
        <p14:creationId xmlns:p14="http://schemas.microsoft.com/office/powerpoint/2010/main" val="147847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Filing a Complaint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Remain calm</a:t>
            </a:r>
          </a:p>
          <a:p>
            <a:pPr lvl="1"/>
            <a:r>
              <a:rPr lang="en-US" dirty="0"/>
              <a:t>State exactly what you want done about the problem</a:t>
            </a:r>
          </a:p>
          <a:p>
            <a:pPr lvl="1"/>
            <a:r>
              <a:rPr lang="en-US" dirty="0"/>
              <a:t>Document each step</a:t>
            </a:r>
          </a:p>
          <a:p>
            <a:pPr lvl="1"/>
            <a:r>
              <a:rPr lang="en-US" dirty="0"/>
              <a:t>Start with the seller first</a:t>
            </a:r>
          </a:p>
          <a:p>
            <a:pPr lvl="1"/>
            <a:endParaRPr lang="en-US" dirty="0"/>
          </a:p>
        </p:txBody>
      </p:sp>
      <p:pic>
        <p:nvPicPr>
          <p:cNvPr id="4" name="Picture 3">
            <a:extLst>
              <a:ext uri="{FF2B5EF4-FFF2-40B4-BE49-F238E27FC236}">
                <a16:creationId xmlns:a16="http://schemas.microsoft.com/office/drawing/2014/main" id="{078551C3-C005-408D-8CE3-0C97E0AFC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7984" y="3171967"/>
            <a:ext cx="2842132" cy="2655888"/>
          </a:xfrm>
          <a:prstGeom prst="rect">
            <a:avLst/>
          </a:prstGeom>
        </p:spPr>
      </p:pic>
    </p:spTree>
    <p:extLst>
      <p:ext uri="{BB962C8B-B14F-4D97-AF65-F5344CB8AC3E}">
        <p14:creationId xmlns:p14="http://schemas.microsoft.com/office/powerpoint/2010/main" val="1195638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2">
            <a:extLst>
              <a:ext uri="{FF2B5EF4-FFF2-40B4-BE49-F238E27FC236}">
                <a16:creationId xmlns:a16="http://schemas.microsoft.com/office/drawing/2014/main" id="{DBD7260D-73BA-46CF-9148-2CD25B2EA2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485564" y="1989189"/>
            <a:ext cx="3485158" cy="34851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74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noAutofit/>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Campbell, S. R. (2010). Foundations of personal finance. Tinley Park, IL: </a:t>
            </a:r>
            <a:r>
              <a:rPr lang="en-US" sz="2000" dirty="0" err="1"/>
              <a:t>Goodheart</a:t>
            </a:r>
            <a:r>
              <a:rPr lang="en-US" sz="2000" dirty="0"/>
              <a:t>-Willcox.</a:t>
            </a:r>
          </a:p>
          <a:p>
            <a:pPr lvl="2"/>
            <a:r>
              <a:rPr lang="en-US" sz="2000" dirty="0"/>
              <a:t>Ross Lowe, 2006. Consumer education &amp; economics, Student Edition. 6 Edition. Glencoe/McGraw-Hill.</a:t>
            </a:r>
          </a:p>
          <a:p>
            <a:pPr lvl="1"/>
            <a:r>
              <a:rPr lang="en-US" sz="2000" dirty="0"/>
              <a:t>Websites:</a:t>
            </a:r>
          </a:p>
          <a:p>
            <a:pPr lvl="2"/>
            <a:r>
              <a:rPr lang="en-US" sz="2000" dirty="0"/>
              <a:t>All Twitter</a:t>
            </a:r>
            <a:br>
              <a:rPr lang="en-US" sz="2000" dirty="0"/>
            </a:br>
            <a:r>
              <a:rPr lang="en-US" sz="2000" dirty="0"/>
              <a:t>How the Social Media Influences Purchase Decisions.</a:t>
            </a:r>
            <a:br>
              <a:rPr lang="en-US" sz="2000" dirty="0"/>
            </a:br>
            <a:r>
              <a:rPr lang="en-US" sz="2000" dirty="0"/>
              <a:t>http://www.mediabistro.com/alltwitter/social-media-purchase-decisions_b54296</a:t>
            </a:r>
          </a:p>
          <a:p>
            <a:pPr lvl="2"/>
            <a:r>
              <a:rPr lang="en-US" sz="2000" dirty="0"/>
              <a:t>USA.gov</a:t>
            </a:r>
          </a:p>
          <a:p>
            <a:pPr marL="457200" lvl="2" indent="0">
              <a:buNone/>
            </a:pPr>
            <a:r>
              <a:rPr lang="en-US" sz="2000" dirty="0"/>
              <a:t>   Consumer Guides and Protection  </a:t>
            </a:r>
            <a:br>
              <a:rPr lang="en-US" sz="2000" dirty="0"/>
            </a:br>
            <a:r>
              <a:rPr lang="en-US" sz="2000" dirty="0"/>
              <a:t>   http://www.usa.gov/Citizen/Topics/Consumer-Safety.shtml</a:t>
            </a:r>
          </a:p>
        </p:txBody>
      </p:sp>
    </p:spTree>
    <p:extLst>
      <p:ext uri="{BB962C8B-B14F-4D97-AF65-F5344CB8AC3E}">
        <p14:creationId xmlns:p14="http://schemas.microsoft.com/office/powerpoint/2010/main" val="23972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7887-B54B-4E14-802B-47E7D08169F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35A2E35B-815E-49CC-84D2-9BFB4251B710}"/>
              </a:ext>
            </a:extLst>
          </p:cNvPr>
          <p:cNvSpPr>
            <a:spLocks noGrp="1"/>
          </p:cNvSpPr>
          <p:nvPr>
            <p:ph sz="half" idx="1"/>
          </p:nvPr>
        </p:nvSpPr>
        <p:spPr/>
        <p:txBody>
          <a:bodyPr/>
          <a:lstStyle/>
          <a:p>
            <a:pPr lvl="1"/>
            <a:r>
              <a:rPr lang="en-US" sz="2000" dirty="0"/>
              <a:t>YouTube™:</a:t>
            </a:r>
          </a:p>
          <a:p>
            <a:pPr lvl="2"/>
            <a:r>
              <a:rPr lang="en-US" sz="2000" dirty="0"/>
              <a:t>How Does Social Media Influence Buying Decision-making?</a:t>
            </a:r>
            <a:br>
              <a:rPr lang="en-US" sz="2000" dirty="0"/>
            </a:br>
            <a:r>
              <a:rPr lang="en-US" sz="2000" dirty="0"/>
              <a:t>Element212 is out on the street interviewing everyday consumers on how social media influences their buying decision-making.</a:t>
            </a:r>
            <a:br>
              <a:rPr lang="en-US" sz="2000" dirty="0"/>
            </a:br>
            <a:r>
              <a:rPr lang="en-US" sz="2000" dirty="0"/>
              <a:t>http://youtu.be/pK5KpYv50wg</a:t>
            </a:r>
          </a:p>
          <a:p>
            <a:endParaRPr lang="en-US" dirty="0"/>
          </a:p>
        </p:txBody>
      </p:sp>
    </p:spTree>
    <p:extLst>
      <p:ext uri="{BB962C8B-B14F-4D97-AF65-F5344CB8AC3E}">
        <p14:creationId xmlns:p14="http://schemas.microsoft.com/office/powerpoint/2010/main" val="252665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Does the Media Influence You as a Consumer?</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Modern Methods of  Advertising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Broadcast</a:t>
            </a:r>
          </a:p>
          <a:p>
            <a:pPr lvl="1"/>
            <a:r>
              <a:rPr lang="en-US" dirty="0"/>
              <a:t>Cell phone and mobile</a:t>
            </a:r>
          </a:p>
          <a:p>
            <a:pPr lvl="1"/>
            <a:r>
              <a:rPr lang="en-US" dirty="0"/>
              <a:t>Online</a:t>
            </a:r>
          </a:p>
          <a:p>
            <a:pPr lvl="1"/>
            <a:r>
              <a:rPr lang="en-US" dirty="0"/>
              <a:t>Outdoor </a:t>
            </a:r>
          </a:p>
          <a:p>
            <a:pPr lvl="1"/>
            <a:r>
              <a:rPr lang="en-US" dirty="0"/>
              <a:t>Print</a:t>
            </a:r>
          </a:p>
          <a:p>
            <a:pPr lvl="1"/>
            <a:r>
              <a:rPr lang="en-US" dirty="0"/>
              <a:t>Product Placement</a:t>
            </a:r>
          </a:p>
          <a:p>
            <a:pPr lvl="1"/>
            <a:r>
              <a:rPr lang="en-US" dirty="0"/>
              <a:t>Public Service</a:t>
            </a:r>
          </a:p>
          <a:p>
            <a:pPr lvl="1"/>
            <a:endParaRPr lang="en-US" dirty="0"/>
          </a:p>
          <a:p>
            <a:pPr lvl="1"/>
            <a:endParaRPr lang="en-US" dirty="0"/>
          </a:p>
        </p:txBody>
      </p:sp>
      <p:pic>
        <p:nvPicPr>
          <p:cNvPr id="4" name="Picture 3">
            <a:extLst>
              <a:ext uri="{FF2B5EF4-FFF2-40B4-BE49-F238E27FC236}">
                <a16:creationId xmlns:a16="http://schemas.microsoft.com/office/drawing/2014/main" id="{9485B2E1-FE03-4F30-9CCD-B5FFCF235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060" y="1633396"/>
            <a:ext cx="1066800" cy="1795604"/>
          </a:xfrm>
          <a:prstGeom prst="rect">
            <a:avLst/>
          </a:prstGeom>
        </p:spPr>
      </p:pic>
      <p:pic>
        <p:nvPicPr>
          <p:cNvPr id="5" name="Picture 4">
            <a:extLst>
              <a:ext uri="{FF2B5EF4-FFF2-40B4-BE49-F238E27FC236}">
                <a16:creationId xmlns:a16="http://schemas.microsoft.com/office/drawing/2014/main" id="{138B5B00-8307-43FC-B5E6-4394A9B78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164" y="4002000"/>
            <a:ext cx="2340864" cy="1683267"/>
          </a:xfrm>
          <a:prstGeom prst="rect">
            <a:avLst/>
          </a:prstGeom>
        </p:spPr>
      </p:pic>
    </p:spTree>
    <p:extLst>
      <p:ext uri="{BB962C8B-B14F-4D97-AF65-F5344CB8AC3E}">
        <p14:creationId xmlns:p14="http://schemas.microsoft.com/office/powerpoint/2010/main" val="106194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Online Advertising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Ads based on your interests</a:t>
            </a:r>
          </a:p>
          <a:p>
            <a:pPr lvl="1"/>
            <a:r>
              <a:rPr lang="en-US" dirty="0"/>
              <a:t>Advergaming</a:t>
            </a:r>
          </a:p>
          <a:p>
            <a:pPr lvl="1"/>
            <a:r>
              <a:rPr lang="en-US" dirty="0"/>
              <a:t>Banner ads and other web page ads</a:t>
            </a:r>
          </a:p>
          <a:p>
            <a:pPr lvl="1"/>
            <a:r>
              <a:rPr lang="en-US" dirty="0"/>
              <a:t>E-mail Ads</a:t>
            </a:r>
          </a:p>
          <a:p>
            <a:pPr lvl="1"/>
            <a:r>
              <a:rPr lang="en-US" dirty="0"/>
              <a:t>Viral Marketing</a:t>
            </a:r>
          </a:p>
        </p:txBody>
      </p:sp>
      <p:pic>
        <p:nvPicPr>
          <p:cNvPr id="4" name="Picture 3">
            <a:extLst>
              <a:ext uri="{FF2B5EF4-FFF2-40B4-BE49-F238E27FC236}">
                <a16:creationId xmlns:a16="http://schemas.microsoft.com/office/drawing/2014/main" id="{DB02C848-E256-440E-A6F6-1D3DFD944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424" y="3217211"/>
            <a:ext cx="2302692" cy="2442931"/>
          </a:xfrm>
          <a:prstGeom prst="rect">
            <a:avLst/>
          </a:prstGeom>
        </p:spPr>
      </p:pic>
    </p:spTree>
    <p:extLst>
      <p:ext uri="{BB962C8B-B14F-4D97-AF65-F5344CB8AC3E}">
        <p14:creationId xmlns:p14="http://schemas.microsoft.com/office/powerpoint/2010/main" val="303418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Social Media and the Consumer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Social Media Influences Consumers</a:t>
            </a:r>
            <a:endParaRPr lang="en-US" dirty="0"/>
          </a:p>
          <a:p>
            <a:pPr marL="0" lvl="1" indent="0">
              <a:buNone/>
            </a:pPr>
            <a:r>
              <a:rPr lang="en-US" dirty="0"/>
              <a:t>    </a:t>
            </a:r>
            <a:r>
              <a:rPr lang="en-US" sz="2400" dirty="0"/>
              <a:t>(click on link)</a:t>
            </a:r>
          </a:p>
          <a:p>
            <a:pPr algn="ctr"/>
            <a:endParaRPr lang="en-US" dirty="0"/>
          </a:p>
          <a:p>
            <a:pPr lvl="1"/>
            <a:endParaRPr lang="en-US" dirty="0"/>
          </a:p>
          <a:p>
            <a:endParaRPr lang="en-US" dirty="0"/>
          </a:p>
        </p:txBody>
      </p:sp>
    </p:spTree>
    <p:extLst>
      <p:ext uri="{BB962C8B-B14F-4D97-AF65-F5344CB8AC3E}">
        <p14:creationId xmlns:p14="http://schemas.microsoft.com/office/powerpoint/2010/main" val="190189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Social Media and the Consumer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the Social Media Influences Purchase Decisions</a:t>
            </a:r>
            <a:endParaRPr lang="en-US" dirty="0"/>
          </a:p>
          <a:p>
            <a:pPr marL="0" lvl="1" indent="0">
              <a:buNone/>
            </a:pPr>
            <a:r>
              <a:rPr lang="en-US" sz="2400" dirty="0"/>
              <a:t>    (click on link)</a:t>
            </a:r>
          </a:p>
          <a:p>
            <a:pPr algn="ctr">
              <a:defRPr/>
            </a:pPr>
            <a:endParaRPr lang="en-US" sz="2000" dirty="0"/>
          </a:p>
          <a:p>
            <a:pPr algn="ctr">
              <a:defRPr/>
            </a:pPr>
            <a:endParaRPr lang="en-US" sz="2000" dirty="0"/>
          </a:p>
          <a:p>
            <a:pPr lvl="1"/>
            <a:endParaRPr lang="en-US" dirty="0"/>
          </a:p>
          <a:p>
            <a:endParaRPr lang="en-US" dirty="0"/>
          </a:p>
        </p:txBody>
      </p:sp>
      <p:pic>
        <p:nvPicPr>
          <p:cNvPr id="4" name="Picture 3">
            <a:extLst>
              <a:ext uri="{FF2B5EF4-FFF2-40B4-BE49-F238E27FC236}">
                <a16:creationId xmlns:a16="http://schemas.microsoft.com/office/drawing/2014/main" id="{90A66B3C-6501-444E-8762-9AEDB0855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418" y="2755108"/>
            <a:ext cx="2395936" cy="2682472"/>
          </a:xfrm>
          <a:prstGeom prst="rect">
            <a:avLst/>
          </a:prstGeom>
        </p:spPr>
      </p:pic>
    </p:spTree>
    <p:extLst>
      <p:ext uri="{BB962C8B-B14F-4D97-AF65-F5344CB8AC3E}">
        <p14:creationId xmlns:p14="http://schemas.microsoft.com/office/powerpoint/2010/main" val="158001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Some Advertising Techniques?</a:t>
            </a:r>
          </a:p>
        </p:txBody>
      </p:sp>
    </p:spTree>
    <p:extLst>
      <p:ext uri="{BB962C8B-B14F-4D97-AF65-F5344CB8AC3E}">
        <p14:creationId xmlns:p14="http://schemas.microsoft.com/office/powerpoint/2010/main" val="84071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Advertising Techniques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Association</a:t>
            </a:r>
          </a:p>
          <a:p>
            <a:pPr lvl="1"/>
            <a:r>
              <a:rPr lang="en-US" dirty="0"/>
              <a:t>Call to action</a:t>
            </a:r>
          </a:p>
          <a:p>
            <a:pPr lvl="1"/>
            <a:r>
              <a:rPr lang="en-US" dirty="0"/>
              <a:t>Claim</a:t>
            </a:r>
          </a:p>
          <a:p>
            <a:pPr lvl="1"/>
            <a:r>
              <a:rPr lang="en-US" dirty="0"/>
              <a:t>Games and activities</a:t>
            </a:r>
          </a:p>
          <a:p>
            <a:pPr lvl="1"/>
            <a:r>
              <a:rPr lang="en-US" dirty="0"/>
              <a:t>Humor</a:t>
            </a:r>
          </a:p>
          <a:p>
            <a:pPr lvl="1"/>
            <a:r>
              <a:rPr lang="en-US" dirty="0"/>
              <a:t>Hype</a:t>
            </a:r>
          </a:p>
          <a:p>
            <a:pPr lvl="1"/>
            <a:r>
              <a:rPr lang="en-US" dirty="0"/>
              <a:t>Must-have</a:t>
            </a:r>
          </a:p>
        </p:txBody>
      </p:sp>
      <p:pic>
        <p:nvPicPr>
          <p:cNvPr id="4" name="Picture 3">
            <a:extLst>
              <a:ext uri="{FF2B5EF4-FFF2-40B4-BE49-F238E27FC236}">
                <a16:creationId xmlns:a16="http://schemas.microsoft.com/office/drawing/2014/main" id="{8EF4D18F-AF58-4B92-B071-DF19BFFCA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839" y="1921289"/>
            <a:ext cx="1389346" cy="1507711"/>
          </a:xfrm>
          <a:prstGeom prst="rect">
            <a:avLst/>
          </a:prstGeom>
        </p:spPr>
      </p:pic>
      <p:pic>
        <p:nvPicPr>
          <p:cNvPr id="5" name="Picture 4">
            <a:extLst>
              <a:ext uri="{FF2B5EF4-FFF2-40B4-BE49-F238E27FC236}">
                <a16:creationId xmlns:a16="http://schemas.microsoft.com/office/drawing/2014/main" id="{B3188584-BC58-4C1C-854D-04607357B2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4199" y="1921288"/>
            <a:ext cx="1445917" cy="1507711"/>
          </a:xfrm>
          <a:prstGeom prst="rect">
            <a:avLst/>
          </a:prstGeom>
        </p:spPr>
      </p:pic>
      <p:pic>
        <p:nvPicPr>
          <p:cNvPr id="6" name="Picture 5">
            <a:extLst>
              <a:ext uri="{FF2B5EF4-FFF2-40B4-BE49-F238E27FC236}">
                <a16:creationId xmlns:a16="http://schemas.microsoft.com/office/drawing/2014/main" id="{D4D78569-2CBC-4696-B6E1-0D4B1245E7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9116" y="4358206"/>
            <a:ext cx="1764792" cy="1225296"/>
          </a:xfrm>
          <a:prstGeom prst="rect">
            <a:avLst/>
          </a:prstGeom>
        </p:spPr>
      </p:pic>
      <p:pic>
        <p:nvPicPr>
          <p:cNvPr id="7" name="Picture 6">
            <a:extLst>
              <a:ext uri="{FF2B5EF4-FFF2-40B4-BE49-F238E27FC236}">
                <a16:creationId xmlns:a16="http://schemas.microsoft.com/office/drawing/2014/main" id="{582B2122-5A07-4A8C-BD4D-25B03F5874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1728" y="4358206"/>
            <a:ext cx="1128388" cy="1147101"/>
          </a:xfrm>
          <a:prstGeom prst="rect">
            <a:avLst/>
          </a:prstGeom>
        </p:spPr>
      </p:pic>
    </p:spTree>
    <p:extLst>
      <p:ext uri="{BB962C8B-B14F-4D97-AF65-F5344CB8AC3E}">
        <p14:creationId xmlns:p14="http://schemas.microsoft.com/office/powerpoint/2010/main" val="126833281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69</TotalTime>
  <Words>2909</Words>
  <Application>Microsoft Office PowerPoint</Application>
  <PresentationFormat>Widescreen</PresentationFormat>
  <Paragraphs>336</Paragraphs>
  <Slides>28</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.AppleSystemUIFont</vt:lpstr>
      <vt:lpstr>Arial</vt:lpstr>
      <vt:lpstr>Calibri</vt:lpstr>
      <vt:lpstr>Open Sans</vt:lpstr>
      <vt:lpstr>Open Sans SemiBold</vt:lpstr>
      <vt:lpstr>2_Office Theme</vt:lpstr>
      <vt:lpstr>3_Office Theme</vt:lpstr>
      <vt:lpstr>How the Media Influences Consumers</vt:lpstr>
      <vt:lpstr>PowerPoint Presentation</vt:lpstr>
      <vt:lpstr>How Does the Media Influence You as a Consumer?</vt:lpstr>
      <vt:lpstr>Modern Methods of  Advertising</vt:lpstr>
      <vt:lpstr>Online Advertising</vt:lpstr>
      <vt:lpstr>Social Media and the Consumer</vt:lpstr>
      <vt:lpstr>Social Media and the Consumer</vt:lpstr>
      <vt:lpstr>What Are Some Advertising Techniques?</vt:lpstr>
      <vt:lpstr>Advertising Techniques</vt:lpstr>
      <vt:lpstr>Advertising Techniques</vt:lpstr>
      <vt:lpstr>Evaluating Advertising Techniques</vt:lpstr>
      <vt:lpstr>Evaluating an Ad </vt:lpstr>
      <vt:lpstr>How can you be a responsible consumer?</vt:lpstr>
      <vt:lpstr>Types of Consumer Buying Decisions</vt:lpstr>
      <vt:lpstr>Being a Responsible Consumer</vt:lpstr>
      <vt:lpstr>Being a Responsible Consumer</vt:lpstr>
      <vt:lpstr>Being a Responsible Consumer</vt:lpstr>
      <vt:lpstr>Being a Responsible Consumer</vt:lpstr>
      <vt:lpstr>Effective Consumer Buying</vt:lpstr>
      <vt:lpstr>Effective Consumer Buying</vt:lpstr>
      <vt:lpstr>Sources of Information for Wise Shoppers</vt:lpstr>
      <vt:lpstr>Sources of Information for Wise Shoppers</vt:lpstr>
      <vt:lpstr>Consumer Action Handbook</vt:lpstr>
      <vt:lpstr>Sample Complaint Letter</vt:lpstr>
      <vt:lpstr>Tips for Filing a Complaint </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2017-11-22T17:04:32Z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