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6"/>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190" autoAdjust="0"/>
  </p:normalViewPr>
  <p:slideViewPr>
    <p:cSldViewPr snapToGrid="0">
      <p:cViewPr varScale="1">
        <p:scale>
          <a:sx n="110" d="100"/>
          <a:sy n="110" d="100"/>
        </p:scale>
        <p:origin x="610"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quote relate to oral and written communication skills?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746892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get defensive or take it personally. The client could be upset for many reasons. Don’t try to understand the specifics. Concentrate on diffusing the situation.</a:t>
            </a:r>
          </a:p>
          <a:p>
            <a:r>
              <a:rPr lang="en-US" dirty="0"/>
              <a:t>Express empathy for the client. Remember the first time you were treated inappropriately by an employee or company. Also show regret. Regret is to feel sad or sorry about something that you did or did not do. </a:t>
            </a:r>
          </a:p>
          <a:p>
            <a:r>
              <a:rPr lang="en-US" dirty="0"/>
              <a:t>Inform your supervisor after dealing with a difficult client. Be adequately familiar with the company’s protocol for handling a difficult client/situation.</a:t>
            </a:r>
          </a:p>
          <a:p>
            <a:r>
              <a:rPr lang="en-US" dirty="0"/>
              <a:t>Listen and allow the client to express his or his dissatisfaction. A client will be unable to listen to reason until he or she has had an opportunity to “vent.”</a:t>
            </a:r>
          </a:p>
          <a:p>
            <a:r>
              <a:rPr lang="en-US" dirty="0"/>
              <a:t>Never argue with a client. If you are unable to resolve the situation, refer the client to your supervisor.</a:t>
            </a:r>
          </a:p>
          <a:p>
            <a:r>
              <a:rPr lang="en-US" dirty="0"/>
              <a:t>Provide options for solving the problem/situation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710149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Dealing with Difficult Customers</a:t>
            </a:r>
          </a:p>
          <a:p>
            <a:r>
              <a:rPr lang="en-US" dirty="0"/>
              <a:t>Keeping customers is as important as getting them. This training video demonstrates a simple method for dealing effectively with angry customers. First, deal with the person; then, deal with the problem. </a:t>
            </a:r>
          </a:p>
          <a:p>
            <a:r>
              <a:rPr lang="en-US" dirty="0"/>
              <a:t>http://youtu.be/a1nrWFCys6A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489961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Guide to Working with ‘Difficult’ Clients</a:t>
            </a:r>
          </a:p>
          <a:p>
            <a:r>
              <a:rPr lang="en-US" dirty="0"/>
              <a:t>We love our clients! This indeed is a true statement for without clients, there can be no success or even a business in the first place. However, once in a while a client comes along that is not so easy to work with.</a:t>
            </a:r>
          </a:p>
          <a:p>
            <a:r>
              <a:rPr lang="en-US" dirty="0"/>
              <a:t>http://www.searchenginejournal.com/a-guide-to-working-with-difficult-clients/54036/</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29445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VideoBlog</a:t>
            </a:r>
            <a:r>
              <a:rPr lang="en-US" dirty="0"/>
              <a:t> Keys to Working with Difficult Clients</a:t>
            </a:r>
          </a:p>
          <a:p>
            <a:r>
              <a:rPr lang="en-US" dirty="0"/>
              <a:t>Sarah </a:t>
            </a:r>
            <a:r>
              <a:rPr lang="en-US" dirty="0" err="1"/>
              <a:t>Bonkrude</a:t>
            </a:r>
            <a:r>
              <a:rPr lang="en-US" dirty="0"/>
              <a:t> board certified music therapist and licensed professional counselor talks about how to deal with difficult clients.</a:t>
            </a:r>
          </a:p>
          <a:p>
            <a:r>
              <a:rPr lang="en-US" dirty="0"/>
              <a:t>http://youtu.be/GYVHZAiKlxg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211879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Helpscout.com, a bad customer service experience can effect a business in a multitude of ways.</a:t>
            </a:r>
          </a:p>
          <a:p>
            <a:endParaRPr lang="en-US" dirty="0"/>
          </a:p>
          <a:p>
            <a:r>
              <a:rPr lang="en-US" dirty="0"/>
              <a:t>Teacher note: You may opt to assign the students to read the information on customer service. There are eight chapters containing facts, quotes and statistics at:</a:t>
            </a:r>
          </a:p>
          <a:p>
            <a:endParaRPr lang="en-US" dirty="0"/>
          </a:p>
          <a:p>
            <a:r>
              <a:rPr lang="en-US" dirty="0"/>
              <a:t>75 Customer Service Facts, Quotes and Statistics</a:t>
            </a:r>
          </a:p>
          <a:p>
            <a:r>
              <a:rPr lang="en-US" dirty="0"/>
              <a:t>Learn how your business can deliver with the best of the best.</a:t>
            </a:r>
          </a:p>
          <a:p>
            <a:r>
              <a:rPr lang="en-US" dirty="0"/>
              <a:t>http://www.helpscout.net/75-customer-service-facts-quotes-statistics/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278738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Six Ways to Get an Angry Customer to Back Down</a:t>
            </a:r>
          </a:p>
          <a:p>
            <a:r>
              <a:rPr lang="en-US" dirty="0"/>
              <a:t>Six quick tips to help you diffuse anger and create calm with unhappy customers. This video is part of the “Golden Method” e-learning course for handling difficult customers.</a:t>
            </a:r>
          </a:p>
          <a:p>
            <a:r>
              <a:rPr lang="en-US" dirty="0"/>
              <a:t>https://youtu.be/ACKbkmO9rLg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214531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brainstorm additional job interview questions which are client-based. Allow time for class discussion.</a:t>
            </a:r>
          </a:p>
          <a:p>
            <a:endParaRPr lang="en-US" dirty="0"/>
          </a:p>
          <a:p>
            <a:r>
              <a:rPr lang="en-US" dirty="0"/>
              <a:t>Job Interview Questions</a:t>
            </a:r>
          </a:p>
          <a:p>
            <a:r>
              <a:rPr lang="en-US" dirty="0"/>
              <a:t>How do you deal with difficult customers? How to answer interview questions.</a:t>
            </a:r>
          </a:p>
          <a:p>
            <a:r>
              <a:rPr lang="en-US" dirty="0"/>
              <a:t>http://youtu.be/-KOn9KMl0NI</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17359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Practicum in Human Services provides occupational specific training and focuses on the development of consumer services, early childhood development and services, counseling and mental health services, family and community services and personal care services. How can you defuse a client’s anger or skepticism as a customer service representative? As a counselor? As a day care director? As a finance manager? As a cosmetologist at a salon? It is important determine and practice ways to resolve conflicting interests and respond to client objections or complaints to the client’s satisfaction.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97139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communication is vital for developing rewarding relationships with family, friends, co-workers, and clients. Stating your thoughts and ideas clearly will help others understand you. On the other hand, poor communication can cause serious misunderstandings and give the wrong impression. Sometimes the message you send is not always the message that is received.</a:t>
            </a:r>
          </a:p>
          <a:p>
            <a:endParaRPr lang="en-US" dirty="0"/>
          </a:p>
          <a:p>
            <a:r>
              <a:rPr lang="en-US" dirty="0"/>
              <a:t>Developing good communication skills can help you work through problems and improve relationships with family, friends, co-workers and clients.</a:t>
            </a:r>
          </a:p>
          <a:p>
            <a:endParaRPr lang="en-US" dirty="0"/>
          </a:p>
          <a:p>
            <a:r>
              <a:rPr lang="en-US" dirty="0"/>
              <a:t>Communication is an exchange of information between two or more people.</a:t>
            </a:r>
          </a:p>
          <a:p>
            <a:endParaRPr lang="en-US" dirty="0"/>
          </a:p>
          <a:p>
            <a:r>
              <a:rPr lang="en-US" dirty="0"/>
              <a:t>Exchange of information by thoughts, opinions or information by speech, writing or signs.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92951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involves nonverbal and verbal skills each day and both are equally important. Two types of communication are used in sending and receiving messages. The first type is nonverbal communication, which is a way of sending and receiving messages without using words. The second type is verbal communication, which is the use of words to send and receive messages.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32865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Nonverbal Communication Skills</a:t>
            </a:r>
          </a:p>
          <a:p>
            <a:r>
              <a:rPr lang="en-US" dirty="0"/>
              <a:t>We communicate with our body language, by the way we express our thoughts, feelings and emotions. Facial expressions, gestures and body motions convey different meanings and learning how nonverbal messages are sent can help you communicate more effectively.</a:t>
            </a:r>
          </a:p>
          <a:p>
            <a:endParaRPr lang="en-US" dirty="0"/>
          </a:p>
          <a:p>
            <a:r>
              <a:rPr lang="en-US" dirty="0"/>
              <a:t>Effective nonverbal communication</a:t>
            </a:r>
          </a:p>
          <a:p>
            <a:r>
              <a:rPr lang="en-US" dirty="0"/>
              <a:t>Appearance: Looking professional will get a client’s positive attention.</a:t>
            </a:r>
          </a:p>
          <a:p>
            <a:r>
              <a:rPr lang="en-US" dirty="0"/>
              <a:t>Body language</a:t>
            </a:r>
          </a:p>
          <a:p>
            <a:r>
              <a:rPr lang="en-US" dirty="0"/>
              <a:t>Negative: Arms crossed, scowl on your face, not smiling.</a:t>
            </a:r>
          </a:p>
          <a:p>
            <a:r>
              <a:rPr lang="en-US" dirty="0"/>
              <a:t>Positive: Arms open, standing tall and confident and smiling</a:t>
            </a:r>
          </a:p>
          <a:p>
            <a:r>
              <a:rPr lang="en-US" dirty="0"/>
              <a:t>Eye Contact: Looking at the person is acknowledgement that you are listening. Do not roll your eyes.</a:t>
            </a:r>
          </a:p>
          <a:p>
            <a:r>
              <a:rPr lang="en-US" dirty="0"/>
              <a:t>Facial expressions: Worth a thousand words.</a:t>
            </a:r>
          </a:p>
          <a:p>
            <a:r>
              <a:rPr lang="en-US" dirty="0"/>
              <a:t>Gestures: Body language</a:t>
            </a:r>
          </a:p>
          <a:p>
            <a:endParaRPr lang="en-US" dirty="0"/>
          </a:p>
          <a:p>
            <a:r>
              <a:rPr lang="en-US" dirty="0"/>
              <a:t>Verbal Communication Skills</a:t>
            </a:r>
          </a:p>
          <a:p>
            <a:r>
              <a:rPr lang="en-US" dirty="0"/>
              <a:t>Heredity and environment are two strong factors affecting our ability to communicate. We learn certain language from our family which is influenced by the regions we live in as words are pronounced differently in regions of any country. Word meanings may also vary from one part of the country to another. Informal language is often used with family and friends and more formal language is used at work. Good communication is needed to be successful at school or at work. Communicating clearly requires active listening and clarity in expressing yourself both verbally and nonverbally. Barriers can impede good communication. Your self-esteem, emotional state and environment can affect the way messages are sent and received. Certain factors can get in the way of good communication, such as a closed mind, mixed messages and prejudice.</a:t>
            </a:r>
          </a:p>
          <a:p>
            <a:endParaRPr lang="en-US" dirty="0"/>
          </a:p>
          <a:p>
            <a:r>
              <a:rPr lang="en-US" dirty="0"/>
              <a:t>Effective verbal communication</a:t>
            </a:r>
          </a:p>
          <a:p>
            <a:r>
              <a:rPr lang="en-US" dirty="0"/>
              <a:t>Conversational manners: Be sensitive, tactful, honest without offending your clients and co-workers.</a:t>
            </a:r>
          </a:p>
          <a:p>
            <a:r>
              <a:rPr lang="en-US" dirty="0"/>
              <a:t>Grammar: Using the standard grammar will gain respect from your clients. Using slang will turn them off.</a:t>
            </a:r>
          </a:p>
          <a:p>
            <a:r>
              <a:rPr lang="en-US" dirty="0"/>
              <a:t>Inflection: Change in pitch or tone of voice</a:t>
            </a:r>
          </a:p>
          <a:p>
            <a:r>
              <a:rPr lang="en-US" dirty="0"/>
              <a:t>Power of what you say: Be sure to be knowledgeable about what you say to people.</a:t>
            </a:r>
          </a:p>
          <a:p>
            <a:r>
              <a:rPr lang="en-US" dirty="0"/>
              <a:t>Tone: Pleasant tone of voice communicates the idea that you want to express.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502194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can also be written (letters/flyers/signs) or electronic (e-mail).</a:t>
            </a:r>
          </a:p>
          <a:p>
            <a:endParaRPr lang="en-US" dirty="0"/>
          </a:p>
          <a:p>
            <a:r>
              <a:rPr lang="en-US" dirty="0"/>
              <a:t>Discuss the importance of correct grammar and spelling on business flyers and signage. What does this say to potential clients?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70010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personal qualities play an important role in how your nonverbal communication is perceived by your clients.</a:t>
            </a:r>
          </a:p>
          <a:p>
            <a:endParaRPr lang="en-US" dirty="0"/>
          </a:p>
          <a:p>
            <a:r>
              <a:rPr lang="en-US" dirty="0"/>
              <a:t>Maintain professional appearance, personal hygiene and behavior</a:t>
            </a:r>
          </a:p>
          <a:p>
            <a:r>
              <a:rPr lang="en-US" dirty="0"/>
              <a:t>Demonstrate correct client care and professionalism at all times</a:t>
            </a:r>
          </a:p>
          <a:p>
            <a:r>
              <a:rPr lang="en-US" dirty="0"/>
              <a:t>Project professionalism, confidence and enthusiasm when providing information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7885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Keys to good listening include:</a:t>
            </a:r>
          </a:p>
          <a:p>
            <a:endParaRPr lang="en-US" dirty="0"/>
          </a:p>
          <a:p>
            <a:r>
              <a:rPr lang="en-US" dirty="0"/>
              <a:t>be aware of strong emotions</a:t>
            </a:r>
          </a:p>
          <a:p>
            <a:r>
              <a:rPr lang="en-US" dirty="0"/>
              <a:t>control your nonverbal messages</a:t>
            </a:r>
          </a:p>
          <a:p>
            <a:r>
              <a:rPr lang="en-US" dirty="0"/>
              <a:t>don’t let silence make you nervous</a:t>
            </a:r>
          </a:p>
          <a:p>
            <a:r>
              <a:rPr lang="en-US" dirty="0"/>
              <a:t>let the sender complete his or her thoughts</a:t>
            </a:r>
          </a:p>
          <a:p>
            <a:r>
              <a:rPr lang="en-US" dirty="0"/>
              <a:t>show interest in what the other person is saying</a:t>
            </a:r>
          </a:p>
          <a:p>
            <a:r>
              <a:rPr lang="en-US" dirty="0"/>
              <a:t>try to block out interruptions</a:t>
            </a:r>
          </a:p>
          <a:p>
            <a:r>
              <a:rPr lang="en-US" dirty="0"/>
              <a:t>use good verbal skills in giving feedback</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40787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and Client Relationships</a:t>
            </a:r>
          </a:p>
          <a:p>
            <a:endParaRPr lang="en-US" dirty="0"/>
          </a:p>
          <a:p>
            <a:r>
              <a:rPr lang="en-US" dirty="0"/>
              <a:t>Good relationship skills will help you succeed on the job. Nearly all positions require the interaction with other people, whether they are co-workers, supervisors or clients. It is important to use good relationship skills. When you are serving others, being friendly is key to making someone feel comfortable. Begin by building a relationship through conversation about casual topics such as the weather, news, sports or simple observations of their dress. Sincere complements will show your concern and make them feel welcome. </a:t>
            </a:r>
          </a:p>
          <a:p>
            <a:endParaRPr lang="en-US" dirty="0"/>
          </a:p>
          <a:p>
            <a:r>
              <a:rPr lang="en-US" dirty="0"/>
              <a:t>Remember, the client is always right so never argue or take up opposition with a client’s view. Be helpful. Find out what they need and make it happen. </a:t>
            </a:r>
          </a:p>
          <a:p>
            <a:endParaRPr lang="en-US" dirty="0"/>
          </a:p>
          <a:p>
            <a:r>
              <a:rPr lang="en-US" dirty="0"/>
              <a:t>Successful client relations will get you noticed by the supervisor so make sure you are taking the time to develop client relations skills. A smile and a simple “Hello” are always good first steps to start a conversation and a friendship</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128646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a:t>How to Effectively Communicate</a:t>
            </a:r>
            <a:br>
              <a:rPr lang="en-US"/>
            </a:br>
            <a:r>
              <a:rPr lang="en-US"/>
              <a:t>With </a:t>
            </a:r>
            <a:r>
              <a:rPr lang="en-US" dirty="0"/>
              <a:t>Clients</a:t>
            </a:r>
          </a:p>
          <a:p>
            <a:endParaRPr lang="en-US" dirty="0"/>
          </a:p>
          <a:p>
            <a:pPr lvl="1"/>
            <a:r>
              <a:rPr lang="en-US" dirty="0"/>
              <a:t>Practicum in Human Services</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br>
              <a:rPr lang="en-US" dirty="0"/>
            </a:br>
            <a:r>
              <a:rPr lang="en-US" dirty="0"/>
              <a:t>Keys to Good Listening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 aware of strong emotions</a:t>
            </a:r>
          </a:p>
          <a:p>
            <a:pPr lvl="1"/>
            <a:r>
              <a:rPr lang="en-US" dirty="0"/>
              <a:t>Control your nonverbal messages</a:t>
            </a:r>
          </a:p>
          <a:p>
            <a:pPr lvl="1"/>
            <a:r>
              <a:rPr lang="en-US" dirty="0"/>
              <a:t>Don’t let silence make you nervous</a:t>
            </a:r>
          </a:p>
          <a:p>
            <a:pPr lvl="1"/>
            <a:r>
              <a:rPr lang="en-US" dirty="0"/>
              <a:t>Let the sender complete his or her thoughts</a:t>
            </a:r>
          </a:p>
          <a:p>
            <a:pPr lvl="1"/>
            <a:r>
              <a:rPr lang="en-US" dirty="0"/>
              <a:t>Show interest in what the other person is saying</a:t>
            </a:r>
          </a:p>
          <a:p>
            <a:pPr lvl="1"/>
            <a:r>
              <a:rPr lang="en-US" dirty="0"/>
              <a:t>Try to block out interruptions</a:t>
            </a:r>
          </a:p>
          <a:p>
            <a:pPr lvl="1"/>
            <a:r>
              <a:rPr lang="en-US" dirty="0" err="1"/>
              <a:t>Yse</a:t>
            </a:r>
            <a:r>
              <a:rPr lang="en-US" dirty="0"/>
              <a:t> good verbal skills in giving feedback </a:t>
            </a:r>
          </a:p>
          <a:p>
            <a:pPr lvl="1"/>
            <a:endParaRPr lang="en-US" dirty="0"/>
          </a:p>
        </p:txBody>
      </p:sp>
      <p:pic>
        <p:nvPicPr>
          <p:cNvPr id="4" name="Picture 3">
            <a:extLst>
              <a:ext uri="{FF2B5EF4-FFF2-40B4-BE49-F238E27FC236}">
                <a16:creationId xmlns:a16="http://schemas.microsoft.com/office/drawing/2014/main" id="{6B8EFB6F-4DFA-45FB-8A07-E53CD1191DD2}"/>
              </a:ext>
            </a:extLst>
          </p:cNvPr>
          <p:cNvPicPr>
            <a:picLocks noChangeAspect="1"/>
          </p:cNvPicPr>
          <p:nvPr/>
        </p:nvPicPr>
        <p:blipFill>
          <a:blip r:embed="rId3"/>
          <a:stretch>
            <a:fillRect/>
          </a:stretch>
        </p:blipFill>
        <p:spPr>
          <a:xfrm>
            <a:off x="7650473" y="4034540"/>
            <a:ext cx="3486697" cy="2257109"/>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br>
              <a:rPr lang="en-US" dirty="0"/>
            </a:br>
            <a:r>
              <a:rPr lang="en-US" dirty="0"/>
              <a:t>Client Relationships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Good relationship skills will help you succeed on the job.</a:t>
            </a:r>
          </a:p>
          <a:p>
            <a:pPr lvl="1"/>
            <a:r>
              <a:rPr lang="en-US" dirty="0"/>
              <a:t>Remember, the client is always right so never argue or take up opposition with a client’s view. </a:t>
            </a:r>
          </a:p>
          <a:p>
            <a:pPr lvl="1"/>
            <a:endParaRPr lang="en-US" dirty="0"/>
          </a:p>
        </p:txBody>
      </p:sp>
      <p:pic>
        <p:nvPicPr>
          <p:cNvPr id="4" name="Picture 3">
            <a:extLst>
              <a:ext uri="{FF2B5EF4-FFF2-40B4-BE49-F238E27FC236}">
                <a16:creationId xmlns:a16="http://schemas.microsoft.com/office/drawing/2014/main" id="{3B48E806-36F9-49F9-A21B-C1ABDF3837D9}"/>
              </a:ext>
            </a:extLst>
          </p:cNvPr>
          <p:cNvPicPr>
            <a:picLocks noChangeAspect="1"/>
          </p:cNvPicPr>
          <p:nvPr/>
        </p:nvPicPr>
        <p:blipFill>
          <a:blip r:embed="rId3"/>
          <a:stretch>
            <a:fillRect/>
          </a:stretch>
        </p:blipFill>
        <p:spPr>
          <a:xfrm>
            <a:off x="4844840" y="3628571"/>
            <a:ext cx="3429968" cy="2422150"/>
          </a:xfrm>
          <a:prstGeom prst="rect">
            <a:avLst/>
          </a:prstGeom>
        </p:spPr>
      </p:pic>
    </p:spTree>
    <p:extLst>
      <p:ext uri="{BB962C8B-B14F-4D97-AF65-F5344CB8AC3E}">
        <p14:creationId xmlns:p14="http://schemas.microsoft.com/office/powerpoint/2010/main" val="28793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Dealing with Difficult Client </a:t>
            </a:r>
            <a:br>
              <a:rPr lang="en-US" dirty="0"/>
            </a:br>
            <a:r>
              <a:rPr lang="en-US" dirty="0"/>
              <a:t>Service Situations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Don’t get defensive or take it personally</a:t>
            </a:r>
          </a:p>
          <a:p>
            <a:pPr lvl="1"/>
            <a:r>
              <a:rPr lang="en-US" dirty="0"/>
              <a:t>Express empathy/regret</a:t>
            </a:r>
          </a:p>
          <a:p>
            <a:pPr lvl="1"/>
            <a:r>
              <a:rPr lang="en-US" dirty="0"/>
              <a:t>Inform your supervisor after dealing with a difficult client</a:t>
            </a:r>
          </a:p>
          <a:p>
            <a:pPr lvl="1"/>
            <a:endParaRPr lang="en-US" dirty="0"/>
          </a:p>
        </p:txBody>
      </p:sp>
      <p:sp>
        <p:nvSpPr>
          <p:cNvPr id="4" name="Content Placeholder 3">
            <a:extLst>
              <a:ext uri="{FF2B5EF4-FFF2-40B4-BE49-F238E27FC236}">
                <a16:creationId xmlns:a16="http://schemas.microsoft.com/office/drawing/2014/main" id="{EE501A3C-E3E8-470C-9045-8B75E8DEE81E}"/>
              </a:ext>
            </a:extLst>
          </p:cNvPr>
          <p:cNvSpPr>
            <a:spLocks noGrp="1"/>
          </p:cNvSpPr>
          <p:nvPr>
            <p:ph sz="half" idx="10"/>
          </p:nvPr>
        </p:nvSpPr>
        <p:spPr/>
        <p:txBody>
          <a:bodyPr/>
          <a:lstStyle/>
          <a:p>
            <a:pPr lvl="1"/>
            <a:r>
              <a:rPr lang="en-US" dirty="0"/>
              <a:t>Listen and allow the client to express his or his dissatisfaction</a:t>
            </a:r>
          </a:p>
          <a:p>
            <a:pPr lvl="1"/>
            <a:r>
              <a:rPr lang="en-US" dirty="0"/>
              <a:t>Never argue with a client</a:t>
            </a:r>
          </a:p>
          <a:p>
            <a:pPr lvl="1"/>
            <a:r>
              <a:rPr lang="en-US" dirty="0"/>
              <a:t>Provide options for solving the problem/situation</a:t>
            </a:r>
          </a:p>
          <a:p>
            <a:pPr lvl="1"/>
            <a:endParaRPr lang="en-US" dirty="0"/>
          </a:p>
        </p:txBody>
      </p:sp>
    </p:spTree>
    <p:extLst>
      <p:ext uri="{BB962C8B-B14F-4D97-AF65-F5344CB8AC3E}">
        <p14:creationId xmlns:p14="http://schemas.microsoft.com/office/powerpoint/2010/main" val="374010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Dealing With Difficult Customers</a:t>
            </a:r>
          </a:p>
        </p:txBody>
      </p:sp>
      <p:pic>
        <p:nvPicPr>
          <p:cNvPr id="4" name="Content Placeholder 3">
            <a:extLst>
              <a:ext uri="{FF2B5EF4-FFF2-40B4-BE49-F238E27FC236}">
                <a16:creationId xmlns:a16="http://schemas.microsoft.com/office/drawing/2014/main" id="{4E02CCE8-7FF4-4A27-9FBE-6CCDE1885402}"/>
              </a:ext>
            </a:extLst>
          </p:cNvPr>
          <p:cNvPicPr>
            <a:picLocks noGrp="1" noChangeAspect="1"/>
          </p:cNvPicPr>
          <p:nvPr>
            <p:ph sz="half" idx="1"/>
          </p:nvPr>
        </p:nvPicPr>
        <p:blipFill>
          <a:blip r:embed="rId3"/>
          <a:stretch>
            <a:fillRect/>
          </a:stretch>
        </p:blipFill>
        <p:spPr>
          <a:xfrm>
            <a:off x="4974789" y="2518229"/>
            <a:ext cx="3075735" cy="3742236"/>
          </a:xfrm>
          <a:prstGeom prst="rect">
            <a:avLst/>
          </a:prstGeom>
        </p:spPr>
      </p:pic>
    </p:spTree>
    <p:extLst>
      <p:ext uri="{BB962C8B-B14F-4D97-AF65-F5344CB8AC3E}">
        <p14:creationId xmlns:p14="http://schemas.microsoft.com/office/powerpoint/2010/main" val="139561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 Guide to Working With ‘Difficult’ Clients</a:t>
            </a:r>
          </a:p>
        </p:txBody>
      </p:sp>
      <p:pic>
        <p:nvPicPr>
          <p:cNvPr id="4" name="Content Placeholder 3">
            <a:extLst>
              <a:ext uri="{FF2B5EF4-FFF2-40B4-BE49-F238E27FC236}">
                <a16:creationId xmlns:a16="http://schemas.microsoft.com/office/drawing/2014/main" id="{9A497222-4EF2-4FFE-8E83-61914B8F4D5A}"/>
              </a:ext>
            </a:extLst>
          </p:cNvPr>
          <p:cNvPicPr>
            <a:picLocks noGrp="1" noChangeAspect="1"/>
          </p:cNvPicPr>
          <p:nvPr>
            <p:ph sz="half" idx="1"/>
          </p:nvPr>
        </p:nvPicPr>
        <p:blipFill>
          <a:blip r:embed="rId3"/>
          <a:stretch>
            <a:fillRect/>
          </a:stretch>
        </p:blipFill>
        <p:spPr>
          <a:xfrm>
            <a:off x="4339771" y="2187557"/>
            <a:ext cx="4504629" cy="3790480"/>
          </a:xfrm>
          <a:prstGeom prst="rect">
            <a:avLst/>
          </a:prstGeom>
        </p:spPr>
      </p:pic>
    </p:spTree>
    <p:extLst>
      <p:ext uri="{BB962C8B-B14F-4D97-AF65-F5344CB8AC3E}">
        <p14:creationId xmlns:p14="http://schemas.microsoft.com/office/powerpoint/2010/main" val="27024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Keys to Working with Difficult Clients in Counseling and Mental Health Services</a:t>
            </a:r>
          </a:p>
        </p:txBody>
      </p:sp>
      <p:pic>
        <p:nvPicPr>
          <p:cNvPr id="4" name="Content Placeholder 3">
            <a:extLst>
              <a:ext uri="{FF2B5EF4-FFF2-40B4-BE49-F238E27FC236}">
                <a16:creationId xmlns:a16="http://schemas.microsoft.com/office/drawing/2014/main" id="{48E181FE-ED13-4487-AE8D-3397BD626A55}"/>
              </a:ext>
            </a:extLst>
          </p:cNvPr>
          <p:cNvPicPr>
            <a:picLocks noGrp="1" noChangeAspect="1"/>
          </p:cNvPicPr>
          <p:nvPr>
            <p:ph sz="half" idx="1"/>
          </p:nvPr>
        </p:nvPicPr>
        <p:blipFill>
          <a:blip r:embed="rId3"/>
          <a:stretch>
            <a:fillRect/>
          </a:stretch>
        </p:blipFill>
        <p:spPr>
          <a:xfrm>
            <a:off x="4016371" y="1538156"/>
            <a:ext cx="4505334" cy="4499238"/>
          </a:xfrm>
          <a:prstGeom prst="rect">
            <a:avLst/>
          </a:prstGeom>
        </p:spPr>
      </p:pic>
    </p:spTree>
    <p:extLst>
      <p:ext uri="{BB962C8B-B14F-4D97-AF65-F5344CB8AC3E}">
        <p14:creationId xmlns:p14="http://schemas.microsoft.com/office/powerpoint/2010/main" val="229632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The Effects of a Bad Customer </a:t>
            </a:r>
            <a:br>
              <a:rPr lang="en-US" dirty="0"/>
            </a:br>
            <a:r>
              <a:rPr lang="en-US" dirty="0"/>
              <a:t>Service Experience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On average, loyal customers are worth up to ten times as much as their first purchase.</a:t>
            </a:r>
          </a:p>
          <a:p>
            <a:pPr lvl="1"/>
            <a:r>
              <a:rPr lang="en-US" dirty="0"/>
              <a:t>It is 6 to 7 times more expensive to acquire a new customer than it is to keep a current one.</a:t>
            </a:r>
          </a:p>
          <a:p>
            <a:pPr lvl="1"/>
            <a:r>
              <a:rPr lang="en-US" dirty="0"/>
              <a:t>Take the time to address unhappy customers and do everything in your power to remedy the situation. It's not only worth keeping their business, but also avoiding any negative word of mouth exposure.</a:t>
            </a:r>
          </a:p>
          <a:p>
            <a:pPr lvl="1"/>
            <a:r>
              <a:rPr lang="en-US" dirty="0"/>
              <a:t>91% of unhappy customers will not willingly do business with you again.</a:t>
            </a:r>
          </a:p>
          <a:p>
            <a:pPr lvl="1"/>
            <a:endParaRPr lang="en-US" dirty="0"/>
          </a:p>
        </p:txBody>
      </p:sp>
    </p:spTree>
    <p:extLst>
      <p:ext uri="{BB962C8B-B14F-4D97-AF65-F5344CB8AC3E}">
        <p14:creationId xmlns:p14="http://schemas.microsoft.com/office/powerpoint/2010/main" val="275858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Top Six Ways to Get An Angry </a:t>
            </a:r>
            <a:br>
              <a:rPr lang="en-US" dirty="0"/>
            </a:br>
            <a:r>
              <a:rPr lang="en-US" dirty="0"/>
              <a:t>Customer to Back Down</a:t>
            </a:r>
          </a:p>
        </p:txBody>
      </p:sp>
      <p:pic>
        <p:nvPicPr>
          <p:cNvPr id="4" name="Content Placeholder 3">
            <a:extLst>
              <a:ext uri="{FF2B5EF4-FFF2-40B4-BE49-F238E27FC236}">
                <a16:creationId xmlns:a16="http://schemas.microsoft.com/office/drawing/2014/main" id="{5174F4E7-4F5B-4B19-AF45-5E3AE0C53BE6}"/>
              </a:ext>
            </a:extLst>
          </p:cNvPr>
          <p:cNvPicPr>
            <a:picLocks noGrp="1" noChangeAspect="1"/>
          </p:cNvPicPr>
          <p:nvPr>
            <p:ph sz="half" idx="1"/>
          </p:nvPr>
        </p:nvPicPr>
        <p:blipFill>
          <a:blip r:embed="rId3"/>
          <a:stretch>
            <a:fillRect/>
          </a:stretch>
        </p:blipFill>
        <p:spPr>
          <a:xfrm>
            <a:off x="4332513" y="2247563"/>
            <a:ext cx="4558031" cy="3625225"/>
          </a:xfrm>
          <a:prstGeom prst="rect">
            <a:avLst/>
          </a:prstGeom>
        </p:spPr>
      </p:pic>
    </p:spTree>
    <p:extLst>
      <p:ext uri="{BB962C8B-B14F-4D97-AF65-F5344CB8AC3E}">
        <p14:creationId xmlns:p14="http://schemas.microsoft.com/office/powerpoint/2010/main" val="299902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Job Interview Questions</a:t>
            </a:r>
          </a:p>
        </p:txBody>
      </p:sp>
      <p:pic>
        <p:nvPicPr>
          <p:cNvPr id="4" name="Content Placeholder 3">
            <a:extLst>
              <a:ext uri="{FF2B5EF4-FFF2-40B4-BE49-F238E27FC236}">
                <a16:creationId xmlns:a16="http://schemas.microsoft.com/office/drawing/2014/main" id="{D54A0F94-FE79-49EF-BB27-78FD35B98E75}"/>
              </a:ext>
            </a:extLst>
          </p:cNvPr>
          <p:cNvPicPr>
            <a:picLocks noGrp="1" noChangeAspect="1"/>
          </p:cNvPicPr>
          <p:nvPr>
            <p:ph sz="half" idx="1"/>
          </p:nvPr>
        </p:nvPicPr>
        <p:blipFill>
          <a:blip r:embed="rId3"/>
          <a:stretch>
            <a:fillRect/>
          </a:stretch>
        </p:blipFill>
        <p:spPr>
          <a:xfrm>
            <a:off x="4225289" y="2264229"/>
            <a:ext cx="4853968" cy="3635420"/>
          </a:xfrm>
          <a:prstGeom prst="rect">
            <a:avLst/>
          </a:prstGeom>
        </p:spPr>
      </p:pic>
    </p:spTree>
    <p:extLst>
      <p:ext uri="{BB962C8B-B14F-4D97-AF65-F5344CB8AC3E}">
        <p14:creationId xmlns:p14="http://schemas.microsoft.com/office/powerpoint/2010/main" val="258310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Compare and contrast nonverbal and verbal communication skills.</a:t>
            </a:r>
          </a:p>
          <a:p>
            <a:pPr lvl="1"/>
            <a:r>
              <a:rPr lang="en-US" dirty="0"/>
              <a:t>What do conversational manners include?</a:t>
            </a:r>
          </a:p>
          <a:p>
            <a:pPr lvl="1"/>
            <a:r>
              <a:rPr lang="en-US" dirty="0"/>
              <a:t>Explain three keys to good listening.</a:t>
            </a:r>
          </a:p>
          <a:p>
            <a:pPr lvl="1"/>
            <a:r>
              <a:rPr lang="en-US" dirty="0"/>
              <a:t>Describe four techniques in dealing with difficult client </a:t>
            </a:r>
            <a:br>
              <a:rPr lang="en-US" dirty="0"/>
            </a:br>
            <a:r>
              <a:rPr lang="en-US" dirty="0"/>
              <a:t>service situations.</a:t>
            </a:r>
          </a:p>
          <a:p>
            <a:pPr lvl="1"/>
            <a:r>
              <a:rPr lang="en-US" dirty="0"/>
              <a:t>How can bad customer service effect a business?</a:t>
            </a:r>
            <a:br>
              <a:rPr lang="en-US" dirty="0"/>
            </a:br>
            <a:endParaRPr lang="en-US" dirty="0"/>
          </a:p>
          <a:p>
            <a:pPr lvl="1"/>
            <a:endParaRPr lang="en-US" dirty="0"/>
          </a:p>
        </p:txBody>
      </p:sp>
    </p:spTree>
    <p:extLst>
      <p:ext uri="{BB962C8B-B14F-4D97-AF65-F5344CB8AC3E}">
        <p14:creationId xmlns:p14="http://schemas.microsoft.com/office/powerpoint/2010/main" val="271407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endParaRPr lang="en-US" dirty="0"/>
          </a:p>
        </p:txBody>
      </p:sp>
      <p:pic>
        <p:nvPicPr>
          <p:cNvPr id="4" name="Picture 3">
            <a:extLst>
              <a:ext uri="{FF2B5EF4-FFF2-40B4-BE49-F238E27FC236}">
                <a16:creationId xmlns:a16="http://schemas.microsoft.com/office/drawing/2014/main" id="{945D9877-C74F-4A5F-BED6-E8D3C9B7458E}"/>
              </a:ext>
            </a:extLst>
          </p:cNvPr>
          <p:cNvPicPr>
            <a:picLocks noChangeAspect="1"/>
          </p:cNvPicPr>
          <p:nvPr/>
        </p:nvPicPr>
        <p:blipFill>
          <a:blip r:embed="rId2"/>
          <a:stretch>
            <a:fillRect/>
          </a:stretch>
        </p:blipFill>
        <p:spPr>
          <a:xfrm>
            <a:off x="3846286" y="1179286"/>
            <a:ext cx="5221771" cy="5221771"/>
          </a:xfrm>
          <a:prstGeom prst="rect">
            <a:avLst/>
          </a:prstGeom>
        </p:spPr>
      </p:pic>
    </p:spTree>
    <p:extLst>
      <p:ext uri="{BB962C8B-B14F-4D97-AF65-F5344CB8AC3E}">
        <p14:creationId xmlns:p14="http://schemas.microsoft.com/office/powerpoint/2010/main" val="1436282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Photos obtained through a license with Shutterstock.com™.</a:t>
            </a:r>
          </a:p>
          <a:p>
            <a:pPr lvl="1"/>
            <a:r>
              <a:rPr lang="en-US" sz="2000" dirty="0"/>
              <a:t>Infographic:</a:t>
            </a:r>
          </a:p>
          <a:p>
            <a:pPr lvl="2"/>
            <a:r>
              <a:rPr lang="en-US" sz="2000" dirty="0"/>
              <a:t>A Guide to Working With ‘Difficult’ Clients</a:t>
            </a:r>
          </a:p>
          <a:p>
            <a:pPr lvl="2"/>
            <a:r>
              <a:rPr lang="en-US" sz="2000" dirty="0"/>
              <a:t>We love our clients! This indeed is a true statement for without clients, there can be no success or     even a business in the first place. However, once in a while a client comes along that is not so easy to work with.</a:t>
            </a:r>
          </a:p>
          <a:p>
            <a:pPr lvl="2"/>
            <a:r>
              <a:rPr lang="en-US" sz="2000" dirty="0"/>
              <a:t>http://www.searchenginejournal.com/a-guide-to-working-with-difficult-clients/54036/</a:t>
            </a:r>
          </a:p>
          <a:p>
            <a:pPr lvl="1"/>
            <a:r>
              <a:rPr lang="en-US" sz="2000" dirty="0"/>
              <a:t>Textbook:</a:t>
            </a:r>
          </a:p>
          <a:p>
            <a:pPr lvl="2"/>
            <a:r>
              <a:rPr lang="en-US" sz="2000" dirty="0"/>
              <a:t>Newberry, Betsy. Life skills for the 21st century: building a foundation for success. Boston: Prentice Hall, 2010. Print.</a:t>
            </a:r>
          </a:p>
          <a:p>
            <a:pPr lvl="1"/>
            <a:endParaRPr lang="en-US" dirty="0"/>
          </a:p>
        </p:txBody>
      </p:sp>
    </p:spTree>
    <p:extLst>
      <p:ext uri="{BB962C8B-B14F-4D97-AF65-F5344CB8AC3E}">
        <p14:creationId xmlns:p14="http://schemas.microsoft.com/office/powerpoint/2010/main" val="33110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Websites:</a:t>
            </a:r>
          </a:p>
          <a:p>
            <a:pPr lvl="2"/>
            <a:r>
              <a:rPr lang="en-US" sz="2000" dirty="0"/>
              <a:t>Babson College</a:t>
            </a:r>
          </a:p>
          <a:p>
            <a:pPr lvl="2"/>
            <a:r>
              <a:rPr lang="en-US" sz="2000" dirty="0"/>
              <a:t>Customer Service Guidelines</a:t>
            </a:r>
          </a:p>
          <a:p>
            <a:pPr lvl="2"/>
            <a:r>
              <a:rPr lang="en-US" sz="2000" dirty="0"/>
              <a:t>http://www.babson.edu/offices-services/human-resources/employment/students/policies/Pages/student-employee-policies.aspx</a:t>
            </a:r>
          </a:p>
          <a:p>
            <a:pPr lvl="2"/>
            <a:r>
              <a:rPr lang="en-US" sz="2000" dirty="0"/>
              <a:t>75 Customer Service Facts, Quotes and Statistics</a:t>
            </a:r>
          </a:p>
          <a:p>
            <a:pPr lvl="2"/>
            <a:r>
              <a:rPr lang="en-US" sz="2000" dirty="0"/>
              <a:t>Learn how your business can deliver with the best of the best.</a:t>
            </a:r>
          </a:p>
          <a:p>
            <a:pPr lvl="2"/>
            <a:r>
              <a:rPr lang="en-US" sz="2000" dirty="0"/>
              <a:t>http://www.helpscout.net/75-customer-service-facts-quotes-statistics/</a:t>
            </a:r>
          </a:p>
          <a:p>
            <a:pPr lvl="1"/>
            <a:endParaRPr lang="en-US" dirty="0"/>
          </a:p>
        </p:txBody>
      </p:sp>
    </p:spTree>
    <p:extLst>
      <p:ext uri="{BB962C8B-B14F-4D97-AF65-F5344CB8AC3E}">
        <p14:creationId xmlns:p14="http://schemas.microsoft.com/office/powerpoint/2010/main" val="3755834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1800" dirty="0"/>
              <a:t>YouTube™:</a:t>
            </a:r>
          </a:p>
          <a:p>
            <a:pPr lvl="2"/>
            <a:r>
              <a:rPr lang="en-US" sz="1800" dirty="0"/>
              <a:t>Dealing With Difficult Customers</a:t>
            </a:r>
          </a:p>
          <a:p>
            <a:pPr lvl="2"/>
            <a:r>
              <a:rPr lang="en-US" sz="1800" dirty="0"/>
              <a:t>Keeping customers is as important as getting them. This training video demonstrates a simple method for dealing effectively with angry customers. First, deal with the person; then, deal with the problem. </a:t>
            </a:r>
          </a:p>
          <a:p>
            <a:pPr lvl="2"/>
            <a:r>
              <a:rPr lang="en-US" sz="1800" dirty="0"/>
              <a:t>        http://youtu.be/a1nrWFCys6A</a:t>
            </a:r>
          </a:p>
          <a:p>
            <a:pPr lvl="2"/>
            <a:r>
              <a:rPr lang="en-US" sz="1800" dirty="0"/>
              <a:t>Job Interview Questions</a:t>
            </a:r>
          </a:p>
          <a:p>
            <a:pPr lvl="2"/>
            <a:r>
              <a:rPr lang="en-US" sz="1800" dirty="0"/>
              <a:t>       How do you deal with difficult customers? How to answer interview questions.</a:t>
            </a:r>
          </a:p>
          <a:p>
            <a:pPr lvl="2"/>
            <a:r>
              <a:rPr lang="en-US" sz="1800" dirty="0"/>
              <a:t>       http://youtu.be/-KOn9KMl0NI</a:t>
            </a:r>
          </a:p>
          <a:p>
            <a:pPr lvl="2"/>
            <a:r>
              <a:rPr lang="en-US" sz="1800" dirty="0"/>
              <a:t>Top Six Ways to Get An Angry Customer to Back Down</a:t>
            </a:r>
          </a:p>
          <a:p>
            <a:pPr lvl="2"/>
            <a:r>
              <a:rPr lang="en-US" sz="1800" dirty="0"/>
              <a:t>       Six quick tips to help you diffuse anger and create calm with unhappy customers. This video is part of the “Golden Method” e-learning course for handling difficult customers.</a:t>
            </a:r>
          </a:p>
          <a:p>
            <a:pPr lvl="2"/>
            <a:r>
              <a:rPr lang="en-US" sz="1800" dirty="0"/>
              <a:t>       https://youtu.be/ACKbkmO9rLg</a:t>
            </a:r>
          </a:p>
          <a:p>
            <a:pPr lvl="2"/>
            <a:r>
              <a:rPr lang="en-US" sz="1800" dirty="0" err="1"/>
              <a:t>VideoBlog</a:t>
            </a:r>
            <a:r>
              <a:rPr lang="en-US" sz="1800" dirty="0"/>
              <a:t> Keys to Working with Difficult Clients</a:t>
            </a:r>
          </a:p>
          <a:p>
            <a:pPr lvl="2"/>
            <a:r>
              <a:rPr lang="en-US" sz="1800" dirty="0"/>
              <a:t>       Sarah </a:t>
            </a:r>
            <a:r>
              <a:rPr lang="en-US" sz="1800" dirty="0" err="1"/>
              <a:t>Bonkrude</a:t>
            </a:r>
            <a:r>
              <a:rPr lang="en-US" sz="1800" dirty="0"/>
              <a:t> board certified music therapist and licensed professional counselor talks about how to deal with difficult clients.</a:t>
            </a:r>
          </a:p>
          <a:p>
            <a:pPr lvl="2"/>
            <a:r>
              <a:rPr lang="en-US" sz="1800" dirty="0"/>
              <a:t>       http://youtu.be/GYVHZAiKlxg</a:t>
            </a:r>
          </a:p>
          <a:p>
            <a:pPr lvl="1"/>
            <a:endParaRPr lang="en-US" dirty="0"/>
          </a:p>
        </p:txBody>
      </p:sp>
    </p:spTree>
    <p:extLst>
      <p:ext uri="{BB962C8B-B14F-4D97-AF65-F5344CB8AC3E}">
        <p14:creationId xmlns:p14="http://schemas.microsoft.com/office/powerpoint/2010/main" val="86399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376281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4274122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103559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451062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847367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43961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lgn="ctr">
              <a:buNone/>
            </a:pPr>
            <a:r>
              <a:rPr lang="en-US" dirty="0"/>
              <a:t>The single biggest problem in communication is the illusion that it has taken place.”</a:t>
            </a:r>
          </a:p>
          <a:p>
            <a:pPr marL="0" lvl="1" indent="0" algn="ctr">
              <a:buNone/>
            </a:pPr>
            <a:r>
              <a:rPr lang="en-US" dirty="0"/>
              <a:t>						-George Bernard Shaw</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306469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br>
              <a:rPr lang="en-US" dirty="0"/>
            </a:br>
            <a:r>
              <a:rPr lang="en-US" dirty="0"/>
              <a:t>Human Services Career Pathways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Consumer Services</a:t>
            </a:r>
          </a:p>
          <a:p>
            <a:pPr lvl="1"/>
            <a:r>
              <a:rPr lang="en-US" dirty="0"/>
              <a:t>Counseling and Mental Health Services</a:t>
            </a:r>
          </a:p>
          <a:p>
            <a:pPr lvl="1"/>
            <a:r>
              <a:rPr lang="en-US" dirty="0"/>
              <a:t>Early Childhood Development and Services</a:t>
            </a:r>
          </a:p>
          <a:p>
            <a:pPr lvl="1"/>
            <a:r>
              <a:rPr lang="en-US" dirty="0"/>
              <a:t>Family and Community Services</a:t>
            </a:r>
          </a:p>
          <a:p>
            <a:pPr lvl="1"/>
            <a:r>
              <a:rPr lang="en-US" dirty="0"/>
              <a:t>Personal Care Services</a:t>
            </a:r>
          </a:p>
          <a:p>
            <a:pPr lvl="1"/>
            <a:endParaRPr lang="en-US" dirty="0"/>
          </a:p>
        </p:txBody>
      </p:sp>
      <p:pic>
        <p:nvPicPr>
          <p:cNvPr id="5" name="Picture 4">
            <a:extLst>
              <a:ext uri="{FF2B5EF4-FFF2-40B4-BE49-F238E27FC236}">
                <a16:creationId xmlns:a16="http://schemas.microsoft.com/office/drawing/2014/main" id="{2F8E208C-25D8-4073-B2CD-36CD7E0C1CB5}"/>
              </a:ext>
            </a:extLst>
          </p:cNvPr>
          <p:cNvPicPr>
            <a:picLocks noChangeAspect="1"/>
          </p:cNvPicPr>
          <p:nvPr/>
        </p:nvPicPr>
        <p:blipFill>
          <a:blip r:embed="rId3"/>
          <a:stretch>
            <a:fillRect/>
          </a:stretch>
        </p:blipFill>
        <p:spPr>
          <a:xfrm>
            <a:off x="7985871" y="3225722"/>
            <a:ext cx="3198451" cy="2929016"/>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An exchange of information between two or more people</a:t>
            </a:r>
          </a:p>
          <a:p>
            <a:pPr lvl="1"/>
            <a:r>
              <a:rPr lang="en-US" dirty="0"/>
              <a:t>An exchange of information by thoughts, opinions or information by speech, writing or signs</a:t>
            </a:r>
          </a:p>
          <a:p>
            <a:pPr lvl="1"/>
            <a:endParaRPr lang="en-US" dirty="0"/>
          </a:p>
        </p:txBody>
      </p:sp>
      <p:pic>
        <p:nvPicPr>
          <p:cNvPr id="4" name="Picture 3">
            <a:extLst>
              <a:ext uri="{FF2B5EF4-FFF2-40B4-BE49-F238E27FC236}">
                <a16:creationId xmlns:a16="http://schemas.microsoft.com/office/drawing/2014/main" id="{B975149A-1BC1-4431-985D-9BD69BC7B6F9}"/>
              </a:ext>
            </a:extLst>
          </p:cNvPr>
          <p:cNvPicPr>
            <a:picLocks noChangeAspect="1"/>
          </p:cNvPicPr>
          <p:nvPr/>
        </p:nvPicPr>
        <p:blipFill>
          <a:blip r:embed="rId3"/>
          <a:stretch>
            <a:fillRect/>
          </a:stretch>
        </p:blipFill>
        <p:spPr>
          <a:xfrm>
            <a:off x="4390570" y="3493019"/>
            <a:ext cx="3526443" cy="2347806"/>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Communication Involves </a:t>
            </a:r>
            <a:br>
              <a:rPr lang="en-US" dirty="0"/>
            </a:br>
            <a:r>
              <a:rPr lang="en-US" dirty="0"/>
              <a:t>Nonverbal and Verbal Skills </a:t>
            </a:r>
          </a:p>
        </p:txBody>
      </p:sp>
      <p:pic>
        <p:nvPicPr>
          <p:cNvPr id="4" name="Content Placeholder 3">
            <a:extLst>
              <a:ext uri="{FF2B5EF4-FFF2-40B4-BE49-F238E27FC236}">
                <a16:creationId xmlns:a16="http://schemas.microsoft.com/office/drawing/2014/main" id="{CB84E450-DDAE-435F-8D99-CC768792098F}"/>
              </a:ext>
            </a:extLst>
          </p:cNvPr>
          <p:cNvPicPr>
            <a:picLocks noGrp="1" noChangeAspect="1"/>
          </p:cNvPicPr>
          <p:nvPr>
            <p:ph sz="half" idx="1"/>
          </p:nvPr>
        </p:nvPicPr>
        <p:blipFill>
          <a:blip r:embed="rId3"/>
          <a:stretch>
            <a:fillRect/>
          </a:stretch>
        </p:blipFill>
        <p:spPr>
          <a:xfrm>
            <a:off x="4383315" y="2185080"/>
            <a:ext cx="3708400" cy="3708400"/>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br>
              <a:rPr lang="en-US" dirty="0"/>
            </a:br>
            <a:r>
              <a:rPr lang="en-US" dirty="0"/>
              <a:t>Nonverbal and Verbal Communication Skills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Nonverbal Communication Skills</a:t>
            </a:r>
          </a:p>
          <a:p>
            <a:pPr lvl="2"/>
            <a:r>
              <a:rPr lang="en-US" dirty="0"/>
              <a:t>Appearance</a:t>
            </a:r>
          </a:p>
          <a:p>
            <a:pPr lvl="2"/>
            <a:r>
              <a:rPr lang="en-US" dirty="0"/>
              <a:t>Body language</a:t>
            </a:r>
          </a:p>
          <a:p>
            <a:pPr lvl="2"/>
            <a:r>
              <a:rPr lang="en-US" dirty="0"/>
              <a:t>Eye contact</a:t>
            </a:r>
          </a:p>
          <a:p>
            <a:pPr lvl="2"/>
            <a:r>
              <a:rPr lang="en-US" dirty="0"/>
              <a:t>Facial expressions</a:t>
            </a:r>
          </a:p>
          <a:p>
            <a:pPr lvl="2"/>
            <a:r>
              <a:rPr lang="en-US" dirty="0"/>
              <a:t>Gestures</a:t>
            </a:r>
          </a:p>
          <a:p>
            <a:pPr lvl="1"/>
            <a:endParaRPr lang="en-US" dirty="0"/>
          </a:p>
          <a:p>
            <a:pPr lvl="1"/>
            <a:endParaRPr lang="en-US" dirty="0"/>
          </a:p>
        </p:txBody>
      </p:sp>
      <p:sp>
        <p:nvSpPr>
          <p:cNvPr id="4" name="Content Placeholder 3">
            <a:extLst>
              <a:ext uri="{FF2B5EF4-FFF2-40B4-BE49-F238E27FC236}">
                <a16:creationId xmlns:a16="http://schemas.microsoft.com/office/drawing/2014/main" id="{456BCFAD-25F8-4E29-BC2D-72F9B204E044}"/>
              </a:ext>
            </a:extLst>
          </p:cNvPr>
          <p:cNvSpPr>
            <a:spLocks noGrp="1"/>
          </p:cNvSpPr>
          <p:nvPr>
            <p:ph sz="half" idx="10"/>
          </p:nvPr>
        </p:nvSpPr>
        <p:spPr/>
        <p:txBody>
          <a:bodyPr/>
          <a:lstStyle/>
          <a:p>
            <a:pPr lvl="1"/>
            <a:r>
              <a:rPr lang="en-US" dirty="0"/>
              <a:t>Verbal Communication Skills</a:t>
            </a:r>
          </a:p>
          <a:p>
            <a:pPr lvl="2"/>
            <a:r>
              <a:rPr lang="en-US" dirty="0"/>
              <a:t>Conversational manners</a:t>
            </a:r>
          </a:p>
          <a:p>
            <a:pPr lvl="2"/>
            <a:r>
              <a:rPr lang="en-US" dirty="0"/>
              <a:t>Grammar</a:t>
            </a:r>
          </a:p>
          <a:p>
            <a:pPr lvl="2"/>
            <a:r>
              <a:rPr lang="en-US" dirty="0"/>
              <a:t>Inflection</a:t>
            </a:r>
          </a:p>
          <a:p>
            <a:pPr lvl="2"/>
            <a:r>
              <a:rPr lang="en-US" dirty="0"/>
              <a:t>Power of what you say</a:t>
            </a:r>
          </a:p>
          <a:p>
            <a:pPr lvl="1"/>
            <a:endParaRPr lang="en-US" dirty="0"/>
          </a:p>
          <a:p>
            <a:pPr lvl="1"/>
            <a:endParaRPr lang="en-US" dirty="0"/>
          </a:p>
        </p:txBody>
      </p:sp>
      <p:pic>
        <p:nvPicPr>
          <p:cNvPr id="5" name="Picture 4">
            <a:extLst>
              <a:ext uri="{FF2B5EF4-FFF2-40B4-BE49-F238E27FC236}">
                <a16:creationId xmlns:a16="http://schemas.microsoft.com/office/drawing/2014/main" id="{16CA517C-B09D-48FB-8BB4-C38C3DB5F8D2}"/>
              </a:ext>
            </a:extLst>
          </p:cNvPr>
          <p:cNvPicPr>
            <a:picLocks noChangeAspect="1"/>
          </p:cNvPicPr>
          <p:nvPr/>
        </p:nvPicPr>
        <p:blipFill>
          <a:blip r:embed="rId3"/>
          <a:stretch>
            <a:fillRect/>
          </a:stretch>
        </p:blipFill>
        <p:spPr>
          <a:xfrm>
            <a:off x="4448496" y="3822555"/>
            <a:ext cx="3048264" cy="2469094"/>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br>
              <a:rPr lang="en-US" dirty="0"/>
            </a:br>
            <a:r>
              <a:rPr lang="en-US" dirty="0"/>
              <a:t>Nonverbal Communication</a:t>
            </a:r>
          </a:p>
        </p:txBody>
      </p:sp>
      <p:pic>
        <p:nvPicPr>
          <p:cNvPr id="4" name="Content Placeholder 3">
            <a:extLst>
              <a:ext uri="{FF2B5EF4-FFF2-40B4-BE49-F238E27FC236}">
                <a16:creationId xmlns:a16="http://schemas.microsoft.com/office/drawing/2014/main" id="{75BF3497-3D43-443B-AA4E-0D269C8781B0}"/>
              </a:ext>
            </a:extLst>
          </p:cNvPr>
          <p:cNvPicPr>
            <a:picLocks noGrp="1" noChangeAspect="1"/>
          </p:cNvPicPr>
          <p:nvPr>
            <p:ph sz="half" idx="1"/>
          </p:nvPr>
        </p:nvPicPr>
        <p:blipFill>
          <a:blip r:embed="rId3"/>
          <a:stretch>
            <a:fillRect/>
          </a:stretch>
        </p:blipFill>
        <p:spPr>
          <a:xfrm>
            <a:off x="4644571" y="2161234"/>
            <a:ext cx="3988410" cy="3993504"/>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br>
              <a:rPr lang="en-US" dirty="0"/>
            </a:br>
            <a:r>
              <a:rPr lang="en-US" dirty="0"/>
              <a:t>Personal Qualities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Maintain professional appearance</a:t>
            </a:r>
          </a:p>
          <a:p>
            <a:pPr lvl="1"/>
            <a:r>
              <a:rPr lang="en-US" dirty="0"/>
              <a:t>Demonstrate correct client care </a:t>
            </a:r>
          </a:p>
          <a:p>
            <a:pPr lvl="1"/>
            <a:r>
              <a:rPr lang="en-US" dirty="0"/>
              <a:t>Project professionalism with confidence and enthusiasm </a:t>
            </a:r>
          </a:p>
          <a:p>
            <a:pPr lvl="1"/>
            <a:endParaRPr lang="en-US" dirty="0"/>
          </a:p>
        </p:txBody>
      </p:sp>
      <p:pic>
        <p:nvPicPr>
          <p:cNvPr id="4" name="Picture 3">
            <a:extLst>
              <a:ext uri="{FF2B5EF4-FFF2-40B4-BE49-F238E27FC236}">
                <a16:creationId xmlns:a16="http://schemas.microsoft.com/office/drawing/2014/main" id="{5BC2E993-5D59-4C6B-B0E9-D65DF349B01C}"/>
              </a:ext>
            </a:extLst>
          </p:cNvPr>
          <p:cNvPicPr>
            <a:picLocks noChangeAspect="1"/>
          </p:cNvPicPr>
          <p:nvPr/>
        </p:nvPicPr>
        <p:blipFill>
          <a:blip r:embed="rId3"/>
          <a:stretch>
            <a:fillRect/>
          </a:stretch>
        </p:blipFill>
        <p:spPr>
          <a:xfrm>
            <a:off x="4645043" y="3541485"/>
            <a:ext cx="3003890" cy="2442187"/>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www.w3.org/XML/1998/namespace"/>
    <ds:schemaRef ds:uri="http://purl.org/dc/elements/1.1/"/>
    <ds:schemaRef ds:uri="http://purl.org/dc/terms/"/>
    <ds:schemaRef ds:uri="http://schemas.microsoft.com/office/2006/documentManagement/types"/>
    <ds:schemaRef ds:uri="http://purl.org/dc/dcmitype/"/>
    <ds:schemaRef ds:uri="56ea17bb-c96d-4826-b465-01eec0dd23dd"/>
    <ds:schemaRef ds:uri="http://schemas.openxmlformats.org/package/2006/metadata/core-properties"/>
    <ds:schemaRef ds:uri="05d88611-e516-4d1a-b12e-39107e78b3d0"/>
    <ds:schemaRef ds:uri="http://schemas.microsoft.com/office/infopath/2007/PartnerControl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163</TotalTime>
  <Words>2183</Words>
  <Application>Microsoft Office PowerPoint</Application>
  <PresentationFormat>Widescreen</PresentationFormat>
  <Paragraphs>212</Paragraphs>
  <Slides>30</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PowerPoint Presentation</vt:lpstr>
      <vt:lpstr> Human Services Career Pathways</vt:lpstr>
      <vt:lpstr>Communication</vt:lpstr>
      <vt:lpstr>Communication Involves  Nonverbal and Verbal Skills </vt:lpstr>
      <vt:lpstr> Nonverbal and Verbal Communication Skills </vt:lpstr>
      <vt:lpstr> Nonverbal Communication</vt:lpstr>
      <vt:lpstr> Personal Qualities</vt:lpstr>
      <vt:lpstr> Keys to Good Listening </vt:lpstr>
      <vt:lpstr> Client Relationships</vt:lpstr>
      <vt:lpstr>Dealing with Difficult Client  Service Situations</vt:lpstr>
      <vt:lpstr>Dealing With Difficult Customers</vt:lpstr>
      <vt:lpstr>A Guide to Working With ‘Difficult’ Clients</vt:lpstr>
      <vt:lpstr>Keys to Working with Difficult Clients in Counseling and Mental Health Services</vt:lpstr>
      <vt:lpstr>The Effects of a Bad Customer  Service Experience</vt:lpstr>
      <vt:lpstr>Top Six Ways to Get An Angry  Customer to Back Down</vt:lpstr>
      <vt:lpstr>Job Interview Questions</vt:lpstr>
      <vt:lpstr>Review</vt:lpstr>
      <vt:lpstr>PowerPoint Presentation</vt:lpstr>
      <vt:lpstr>References and Resources</vt:lpstr>
      <vt:lpstr>References and Resources</vt:lpstr>
      <vt:lpstr>References and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2017-11-17T16:29:33Z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