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7"/>
  </p:notesMasterIdLst>
  <p:handoutMasterIdLst>
    <p:handoutMasterId r:id="rId28"/>
  </p:handoutMasterIdLst>
  <p:sldIdLst>
    <p:sldId id="322" r:id="rId6"/>
    <p:sldId id="319" r:id="rId7"/>
    <p:sldId id="323" r:id="rId8"/>
    <p:sldId id="324" r:id="rId9"/>
    <p:sldId id="325" r:id="rId10"/>
    <p:sldId id="326" r:id="rId11"/>
    <p:sldId id="327" r:id="rId12"/>
    <p:sldId id="329" r:id="rId13"/>
    <p:sldId id="330" r:id="rId14"/>
    <p:sldId id="331" r:id="rId15"/>
    <p:sldId id="332" r:id="rId16"/>
    <p:sldId id="333" r:id="rId17"/>
    <p:sldId id="334" r:id="rId18"/>
    <p:sldId id="335" r:id="rId19"/>
    <p:sldId id="336" r:id="rId20"/>
    <p:sldId id="337" r:id="rId21"/>
    <p:sldId id="338" r:id="rId22"/>
    <p:sldId id="339" r:id="rId23"/>
    <p:sldId id="341" r:id="rId24"/>
    <p:sldId id="342" r:id="rId25"/>
    <p:sldId id="343" r:id="rId2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80851" autoAdjust="0"/>
  </p:normalViewPr>
  <p:slideViewPr>
    <p:cSldViewPr snapToGrid="0">
      <p:cViewPr varScale="1">
        <p:scale>
          <a:sx n="69" d="100"/>
          <a:sy n="69" d="100"/>
        </p:scale>
        <p:origin x="1253" y="77"/>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6905F2-E34A-488B-B604-B8DF29793E26}" type="doc">
      <dgm:prSet loTypeId="urn:microsoft.com/office/officeart/2005/8/layout/pyramid1" loCatId="pyramid" qsTypeId="urn:microsoft.com/office/officeart/2005/8/quickstyle/simple1" qsCatId="simple" csTypeId="urn:microsoft.com/office/officeart/2005/8/colors/colorful1" csCatId="colorful" phldr="1"/>
      <dgm:spPr/>
    </dgm:pt>
    <dgm:pt modelId="{1349B4D7-E0B6-49E0-8052-63D25615E848}">
      <dgm:prSet phldrT="[Text]" custT="1"/>
      <dgm:spPr/>
      <dgm:t>
        <a:bodyPr/>
        <a:lstStyle/>
        <a:p>
          <a:r>
            <a:rPr lang="en-US" sz="2000" b="0">
              <a:latin typeface="Open Sans" panose="020B0606030504020204" pitchFamily="34" charset="0"/>
              <a:ea typeface="Open Sans" panose="020B0606030504020204" pitchFamily="34" charset="0"/>
              <a:cs typeface="Open Sans" panose="020B0606030504020204" pitchFamily="34" charset="0"/>
            </a:rPr>
            <a:t>Creating</a:t>
          </a:r>
          <a:endParaRPr lang="en-US" sz="2000" b="0" dirty="0">
            <a:latin typeface="Open Sans" panose="020B0606030504020204" pitchFamily="34" charset="0"/>
            <a:ea typeface="Open Sans" panose="020B0606030504020204" pitchFamily="34" charset="0"/>
            <a:cs typeface="Open Sans" panose="020B0606030504020204" pitchFamily="34" charset="0"/>
          </a:endParaRPr>
        </a:p>
      </dgm:t>
    </dgm:pt>
    <dgm:pt modelId="{88E4A2CD-9B31-44AF-9A38-AAC8C736F505}" type="parTrans" cxnId="{82DF2FF3-7DB2-4CB8-BB08-A5D81D45763D}">
      <dgm:prSet/>
      <dgm:spPr/>
      <dgm:t>
        <a:bodyPr/>
        <a:lstStyle/>
        <a:p>
          <a:endParaRPr lang="en-US" sz="2000" b="0">
            <a:latin typeface="Open Sans" panose="020B0606030504020204" pitchFamily="34" charset="0"/>
            <a:ea typeface="Open Sans" panose="020B0606030504020204" pitchFamily="34" charset="0"/>
            <a:cs typeface="Open Sans" panose="020B0606030504020204" pitchFamily="34" charset="0"/>
          </a:endParaRPr>
        </a:p>
      </dgm:t>
    </dgm:pt>
    <dgm:pt modelId="{2717D945-5D91-4B21-A055-D464764BB407}" type="sibTrans" cxnId="{82DF2FF3-7DB2-4CB8-BB08-A5D81D45763D}">
      <dgm:prSet/>
      <dgm:spPr/>
      <dgm:t>
        <a:bodyPr/>
        <a:lstStyle/>
        <a:p>
          <a:endParaRPr lang="en-US" sz="2000" b="0">
            <a:latin typeface="Open Sans" panose="020B0606030504020204" pitchFamily="34" charset="0"/>
            <a:ea typeface="Open Sans" panose="020B0606030504020204" pitchFamily="34" charset="0"/>
            <a:cs typeface="Open Sans" panose="020B0606030504020204" pitchFamily="34" charset="0"/>
          </a:endParaRPr>
        </a:p>
      </dgm:t>
    </dgm:pt>
    <dgm:pt modelId="{7B63045A-45EC-48AD-83DD-54F5A1197167}">
      <dgm:prSet phldrT="[Text]" custT="1"/>
      <dgm:spPr/>
      <dgm:t>
        <a:bodyPr/>
        <a:lstStyle/>
        <a:p>
          <a:r>
            <a:rPr lang="en-US" sz="2000" b="0">
              <a:latin typeface="Open Sans" panose="020B0606030504020204" pitchFamily="34" charset="0"/>
              <a:ea typeface="Open Sans" panose="020B0606030504020204" pitchFamily="34" charset="0"/>
              <a:cs typeface="Open Sans" panose="020B0606030504020204" pitchFamily="34" charset="0"/>
            </a:rPr>
            <a:t>Understanding</a:t>
          </a:r>
          <a:endParaRPr lang="en-US" sz="2000" b="0" dirty="0">
            <a:latin typeface="Open Sans" panose="020B0606030504020204" pitchFamily="34" charset="0"/>
            <a:ea typeface="Open Sans" panose="020B0606030504020204" pitchFamily="34" charset="0"/>
            <a:cs typeface="Open Sans" panose="020B0606030504020204" pitchFamily="34" charset="0"/>
          </a:endParaRPr>
        </a:p>
      </dgm:t>
    </dgm:pt>
    <dgm:pt modelId="{AF8200B7-F2C8-45D6-86DB-DB6CAC13F022}" type="parTrans" cxnId="{F2D118BF-3703-4978-A800-052B7476A477}">
      <dgm:prSet/>
      <dgm:spPr/>
      <dgm:t>
        <a:bodyPr/>
        <a:lstStyle/>
        <a:p>
          <a:endParaRPr lang="en-US" sz="2000" b="0">
            <a:latin typeface="Open Sans" panose="020B0606030504020204" pitchFamily="34" charset="0"/>
            <a:ea typeface="Open Sans" panose="020B0606030504020204" pitchFamily="34" charset="0"/>
            <a:cs typeface="Open Sans" panose="020B0606030504020204" pitchFamily="34" charset="0"/>
          </a:endParaRPr>
        </a:p>
      </dgm:t>
    </dgm:pt>
    <dgm:pt modelId="{EEB16713-0772-4437-AD42-97C5573E1430}" type="sibTrans" cxnId="{F2D118BF-3703-4978-A800-052B7476A477}">
      <dgm:prSet/>
      <dgm:spPr/>
      <dgm:t>
        <a:bodyPr/>
        <a:lstStyle/>
        <a:p>
          <a:endParaRPr lang="en-US" sz="2000" b="0">
            <a:latin typeface="Open Sans" panose="020B0606030504020204" pitchFamily="34" charset="0"/>
            <a:ea typeface="Open Sans" panose="020B0606030504020204" pitchFamily="34" charset="0"/>
            <a:cs typeface="Open Sans" panose="020B0606030504020204" pitchFamily="34" charset="0"/>
          </a:endParaRPr>
        </a:p>
      </dgm:t>
    </dgm:pt>
    <dgm:pt modelId="{79017849-4A7C-4B4B-BA9E-43CDEB80DBDB}">
      <dgm:prSet phldrT="[Text]" custT="1"/>
      <dgm:spPr/>
      <dgm:t>
        <a:bodyPr/>
        <a:lstStyle/>
        <a:p>
          <a:r>
            <a:rPr lang="en-US" sz="2000" b="0">
              <a:latin typeface="Open Sans" panose="020B0606030504020204" pitchFamily="34" charset="0"/>
              <a:ea typeface="Open Sans" panose="020B0606030504020204" pitchFamily="34" charset="0"/>
              <a:cs typeface="Open Sans" panose="020B0606030504020204" pitchFamily="34" charset="0"/>
            </a:rPr>
            <a:t>Remembering</a:t>
          </a:r>
          <a:endParaRPr lang="en-US" sz="2000" b="0" dirty="0">
            <a:latin typeface="Open Sans" panose="020B0606030504020204" pitchFamily="34" charset="0"/>
            <a:ea typeface="Open Sans" panose="020B0606030504020204" pitchFamily="34" charset="0"/>
            <a:cs typeface="Open Sans" panose="020B0606030504020204" pitchFamily="34" charset="0"/>
          </a:endParaRPr>
        </a:p>
      </dgm:t>
    </dgm:pt>
    <dgm:pt modelId="{4E2D9413-F14B-4305-AF43-E5F8C99A8490}" type="parTrans" cxnId="{AA22C09B-4699-41D3-BD94-2E0C2D2F872B}">
      <dgm:prSet/>
      <dgm:spPr/>
      <dgm:t>
        <a:bodyPr/>
        <a:lstStyle/>
        <a:p>
          <a:endParaRPr lang="en-US" sz="2000" b="0">
            <a:latin typeface="Open Sans" panose="020B0606030504020204" pitchFamily="34" charset="0"/>
            <a:ea typeface="Open Sans" panose="020B0606030504020204" pitchFamily="34" charset="0"/>
            <a:cs typeface="Open Sans" panose="020B0606030504020204" pitchFamily="34" charset="0"/>
          </a:endParaRPr>
        </a:p>
      </dgm:t>
    </dgm:pt>
    <dgm:pt modelId="{9845906E-ABBB-49AC-B5DF-B137ADB1210B}" type="sibTrans" cxnId="{AA22C09B-4699-41D3-BD94-2E0C2D2F872B}">
      <dgm:prSet/>
      <dgm:spPr/>
      <dgm:t>
        <a:bodyPr/>
        <a:lstStyle/>
        <a:p>
          <a:endParaRPr lang="en-US" sz="2000" b="0">
            <a:latin typeface="Open Sans" panose="020B0606030504020204" pitchFamily="34" charset="0"/>
            <a:ea typeface="Open Sans" panose="020B0606030504020204" pitchFamily="34" charset="0"/>
            <a:cs typeface="Open Sans" panose="020B0606030504020204" pitchFamily="34" charset="0"/>
          </a:endParaRPr>
        </a:p>
      </dgm:t>
    </dgm:pt>
    <dgm:pt modelId="{7193E9CC-F2E2-4CEA-9049-EBD93C5159CD}">
      <dgm:prSet custT="1"/>
      <dgm:spPr/>
      <dgm:t>
        <a:bodyPr/>
        <a:lstStyle/>
        <a:p>
          <a:r>
            <a:rPr lang="en-US" sz="2000" b="0">
              <a:latin typeface="Open Sans" panose="020B0606030504020204" pitchFamily="34" charset="0"/>
              <a:ea typeface="Open Sans" panose="020B0606030504020204" pitchFamily="34" charset="0"/>
              <a:cs typeface="Open Sans" panose="020B0606030504020204" pitchFamily="34" charset="0"/>
            </a:rPr>
            <a:t>Applying</a:t>
          </a:r>
          <a:endParaRPr lang="en-US" sz="2000" b="0" dirty="0">
            <a:latin typeface="Open Sans" panose="020B0606030504020204" pitchFamily="34" charset="0"/>
            <a:ea typeface="Open Sans" panose="020B0606030504020204" pitchFamily="34" charset="0"/>
            <a:cs typeface="Open Sans" panose="020B0606030504020204" pitchFamily="34" charset="0"/>
          </a:endParaRPr>
        </a:p>
      </dgm:t>
    </dgm:pt>
    <dgm:pt modelId="{73263EAB-BEC8-43C1-A4C0-C6152DC78027}" type="parTrans" cxnId="{17512F26-CE8A-4DDB-9663-BAF80CF52A00}">
      <dgm:prSet/>
      <dgm:spPr/>
      <dgm:t>
        <a:bodyPr/>
        <a:lstStyle/>
        <a:p>
          <a:endParaRPr lang="en-US" sz="2000" b="0">
            <a:latin typeface="Open Sans" panose="020B0606030504020204" pitchFamily="34" charset="0"/>
            <a:ea typeface="Open Sans" panose="020B0606030504020204" pitchFamily="34" charset="0"/>
            <a:cs typeface="Open Sans" panose="020B0606030504020204" pitchFamily="34" charset="0"/>
          </a:endParaRPr>
        </a:p>
      </dgm:t>
    </dgm:pt>
    <dgm:pt modelId="{94D30CA5-9B5F-4986-A5B2-2D62BB420DDF}" type="sibTrans" cxnId="{17512F26-CE8A-4DDB-9663-BAF80CF52A00}">
      <dgm:prSet/>
      <dgm:spPr/>
      <dgm:t>
        <a:bodyPr/>
        <a:lstStyle/>
        <a:p>
          <a:endParaRPr lang="en-US" sz="2000" b="0">
            <a:latin typeface="Open Sans" panose="020B0606030504020204" pitchFamily="34" charset="0"/>
            <a:ea typeface="Open Sans" panose="020B0606030504020204" pitchFamily="34" charset="0"/>
            <a:cs typeface="Open Sans" panose="020B0606030504020204" pitchFamily="34" charset="0"/>
          </a:endParaRPr>
        </a:p>
      </dgm:t>
    </dgm:pt>
    <dgm:pt modelId="{FADF88FF-37BD-4545-8A21-CD39D0958221}">
      <dgm:prSet custT="1"/>
      <dgm:spPr/>
      <dgm:t>
        <a:bodyPr/>
        <a:lstStyle/>
        <a:p>
          <a:r>
            <a:rPr lang="en-US" sz="2000" b="0">
              <a:latin typeface="Open Sans" panose="020B0606030504020204" pitchFamily="34" charset="0"/>
              <a:ea typeface="Open Sans" panose="020B0606030504020204" pitchFamily="34" charset="0"/>
              <a:cs typeface="Open Sans" panose="020B0606030504020204" pitchFamily="34" charset="0"/>
            </a:rPr>
            <a:t>Analyzing</a:t>
          </a:r>
          <a:endParaRPr lang="en-US" sz="2000" b="0" dirty="0">
            <a:latin typeface="Open Sans" panose="020B0606030504020204" pitchFamily="34" charset="0"/>
            <a:ea typeface="Open Sans" panose="020B0606030504020204" pitchFamily="34" charset="0"/>
            <a:cs typeface="Open Sans" panose="020B0606030504020204" pitchFamily="34" charset="0"/>
          </a:endParaRPr>
        </a:p>
      </dgm:t>
    </dgm:pt>
    <dgm:pt modelId="{FBA20AFC-6072-44F1-B00F-E11951BDF1D1}" type="parTrans" cxnId="{A1D0C6E7-FF14-4225-9159-691405DDBF6D}">
      <dgm:prSet/>
      <dgm:spPr/>
      <dgm:t>
        <a:bodyPr/>
        <a:lstStyle/>
        <a:p>
          <a:endParaRPr lang="en-US" sz="2000" b="0">
            <a:latin typeface="Open Sans" panose="020B0606030504020204" pitchFamily="34" charset="0"/>
            <a:ea typeface="Open Sans" panose="020B0606030504020204" pitchFamily="34" charset="0"/>
            <a:cs typeface="Open Sans" panose="020B0606030504020204" pitchFamily="34" charset="0"/>
          </a:endParaRPr>
        </a:p>
      </dgm:t>
    </dgm:pt>
    <dgm:pt modelId="{068D1B44-CBBA-457B-9D35-2A7EDF6E950D}" type="sibTrans" cxnId="{A1D0C6E7-FF14-4225-9159-691405DDBF6D}">
      <dgm:prSet/>
      <dgm:spPr/>
      <dgm:t>
        <a:bodyPr/>
        <a:lstStyle/>
        <a:p>
          <a:endParaRPr lang="en-US" sz="2000" b="0">
            <a:latin typeface="Open Sans" panose="020B0606030504020204" pitchFamily="34" charset="0"/>
            <a:ea typeface="Open Sans" panose="020B0606030504020204" pitchFamily="34" charset="0"/>
            <a:cs typeface="Open Sans" panose="020B0606030504020204" pitchFamily="34" charset="0"/>
          </a:endParaRPr>
        </a:p>
      </dgm:t>
    </dgm:pt>
    <dgm:pt modelId="{FC533E22-CE78-41EE-A727-834633F67BBF}">
      <dgm:prSet custT="1"/>
      <dgm:spPr/>
      <dgm:t>
        <a:bodyPr/>
        <a:lstStyle/>
        <a:p>
          <a:r>
            <a:rPr lang="en-US" sz="2000" b="0">
              <a:latin typeface="Open Sans" panose="020B0606030504020204" pitchFamily="34" charset="0"/>
              <a:ea typeface="Open Sans" panose="020B0606030504020204" pitchFamily="34" charset="0"/>
              <a:cs typeface="Open Sans" panose="020B0606030504020204" pitchFamily="34" charset="0"/>
            </a:rPr>
            <a:t>Evaluating</a:t>
          </a:r>
          <a:endParaRPr lang="en-US" sz="2000" b="0" dirty="0">
            <a:latin typeface="Open Sans" panose="020B0606030504020204" pitchFamily="34" charset="0"/>
            <a:ea typeface="Open Sans" panose="020B0606030504020204" pitchFamily="34" charset="0"/>
            <a:cs typeface="Open Sans" panose="020B0606030504020204" pitchFamily="34" charset="0"/>
          </a:endParaRPr>
        </a:p>
      </dgm:t>
    </dgm:pt>
    <dgm:pt modelId="{8DCDD0BC-78BC-4968-A4AB-7874C50774FE}" type="parTrans" cxnId="{1BA69401-C1F2-438A-AF75-8DF8704A5C2A}">
      <dgm:prSet/>
      <dgm:spPr/>
      <dgm:t>
        <a:bodyPr/>
        <a:lstStyle/>
        <a:p>
          <a:endParaRPr lang="en-US" sz="2000" b="0">
            <a:latin typeface="Open Sans" panose="020B0606030504020204" pitchFamily="34" charset="0"/>
            <a:ea typeface="Open Sans" panose="020B0606030504020204" pitchFamily="34" charset="0"/>
            <a:cs typeface="Open Sans" panose="020B0606030504020204" pitchFamily="34" charset="0"/>
          </a:endParaRPr>
        </a:p>
      </dgm:t>
    </dgm:pt>
    <dgm:pt modelId="{7B95D109-21D2-40DB-B466-B2B2F35E855A}" type="sibTrans" cxnId="{1BA69401-C1F2-438A-AF75-8DF8704A5C2A}">
      <dgm:prSet/>
      <dgm:spPr/>
      <dgm:t>
        <a:bodyPr/>
        <a:lstStyle/>
        <a:p>
          <a:endParaRPr lang="en-US" sz="2000" b="0">
            <a:latin typeface="Open Sans" panose="020B0606030504020204" pitchFamily="34" charset="0"/>
            <a:ea typeface="Open Sans" panose="020B0606030504020204" pitchFamily="34" charset="0"/>
            <a:cs typeface="Open Sans" panose="020B0606030504020204" pitchFamily="34" charset="0"/>
          </a:endParaRPr>
        </a:p>
      </dgm:t>
    </dgm:pt>
    <dgm:pt modelId="{4474C54A-DF97-44AF-B760-A152D9FDCB3D}" type="pres">
      <dgm:prSet presAssocID="{126905F2-E34A-488B-B604-B8DF29793E26}" presName="Name0" presStyleCnt="0">
        <dgm:presLayoutVars>
          <dgm:dir/>
          <dgm:animLvl val="lvl"/>
          <dgm:resizeHandles val="exact"/>
        </dgm:presLayoutVars>
      </dgm:prSet>
      <dgm:spPr/>
    </dgm:pt>
    <dgm:pt modelId="{1630738A-396A-4C2A-8409-16F84DD4B8E4}" type="pres">
      <dgm:prSet presAssocID="{1349B4D7-E0B6-49E0-8052-63D25615E848}" presName="Name8" presStyleCnt="0"/>
      <dgm:spPr/>
    </dgm:pt>
    <dgm:pt modelId="{5B8FD98A-6BCF-469C-8EE6-9ED72AAA1A12}" type="pres">
      <dgm:prSet presAssocID="{1349B4D7-E0B6-49E0-8052-63D25615E848}" presName="level" presStyleLbl="node1" presStyleIdx="0" presStyleCnt="6">
        <dgm:presLayoutVars>
          <dgm:chMax val="1"/>
          <dgm:bulletEnabled val="1"/>
        </dgm:presLayoutVars>
      </dgm:prSet>
      <dgm:spPr/>
    </dgm:pt>
    <dgm:pt modelId="{D52578B4-CEC6-4A2F-8DDC-ABB6632CA4C7}" type="pres">
      <dgm:prSet presAssocID="{1349B4D7-E0B6-49E0-8052-63D25615E848}" presName="levelTx" presStyleLbl="revTx" presStyleIdx="0" presStyleCnt="0">
        <dgm:presLayoutVars>
          <dgm:chMax val="1"/>
          <dgm:bulletEnabled val="1"/>
        </dgm:presLayoutVars>
      </dgm:prSet>
      <dgm:spPr/>
    </dgm:pt>
    <dgm:pt modelId="{77577F4A-F5AC-428A-81A4-68A6F56AC090}" type="pres">
      <dgm:prSet presAssocID="{FC533E22-CE78-41EE-A727-834633F67BBF}" presName="Name8" presStyleCnt="0"/>
      <dgm:spPr/>
    </dgm:pt>
    <dgm:pt modelId="{E574E84B-CA2D-4089-9967-91A7FDCF8113}" type="pres">
      <dgm:prSet presAssocID="{FC533E22-CE78-41EE-A727-834633F67BBF}" presName="level" presStyleLbl="node1" presStyleIdx="1" presStyleCnt="6">
        <dgm:presLayoutVars>
          <dgm:chMax val="1"/>
          <dgm:bulletEnabled val="1"/>
        </dgm:presLayoutVars>
      </dgm:prSet>
      <dgm:spPr/>
    </dgm:pt>
    <dgm:pt modelId="{73450BBF-D5D4-4EE1-B50B-A5CFBD08E6FC}" type="pres">
      <dgm:prSet presAssocID="{FC533E22-CE78-41EE-A727-834633F67BBF}" presName="levelTx" presStyleLbl="revTx" presStyleIdx="0" presStyleCnt="0">
        <dgm:presLayoutVars>
          <dgm:chMax val="1"/>
          <dgm:bulletEnabled val="1"/>
        </dgm:presLayoutVars>
      </dgm:prSet>
      <dgm:spPr/>
    </dgm:pt>
    <dgm:pt modelId="{08A63C41-FB37-4520-B6DE-749F7E1E6761}" type="pres">
      <dgm:prSet presAssocID="{FADF88FF-37BD-4545-8A21-CD39D0958221}" presName="Name8" presStyleCnt="0"/>
      <dgm:spPr/>
    </dgm:pt>
    <dgm:pt modelId="{63C3A33D-68C7-4658-BCA2-478CC7FBC98E}" type="pres">
      <dgm:prSet presAssocID="{FADF88FF-37BD-4545-8A21-CD39D0958221}" presName="level" presStyleLbl="node1" presStyleIdx="2" presStyleCnt="6">
        <dgm:presLayoutVars>
          <dgm:chMax val="1"/>
          <dgm:bulletEnabled val="1"/>
        </dgm:presLayoutVars>
      </dgm:prSet>
      <dgm:spPr/>
    </dgm:pt>
    <dgm:pt modelId="{AB3DC08B-95C4-4C58-9F50-A93E915116ED}" type="pres">
      <dgm:prSet presAssocID="{FADF88FF-37BD-4545-8A21-CD39D0958221}" presName="levelTx" presStyleLbl="revTx" presStyleIdx="0" presStyleCnt="0">
        <dgm:presLayoutVars>
          <dgm:chMax val="1"/>
          <dgm:bulletEnabled val="1"/>
        </dgm:presLayoutVars>
      </dgm:prSet>
      <dgm:spPr/>
    </dgm:pt>
    <dgm:pt modelId="{68E612F7-EE04-4B19-B71F-4D19FA9A4151}" type="pres">
      <dgm:prSet presAssocID="{7193E9CC-F2E2-4CEA-9049-EBD93C5159CD}" presName="Name8" presStyleCnt="0"/>
      <dgm:spPr/>
    </dgm:pt>
    <dgm:pt modelId="{C71D2A0D-A013-4D44-9A2A-ECA9F8B61982}" type="pres">
      <dgm:prSet presAssocID="{7193E9CC-F2E2-4CEA-9049-EBD93C5159CD}" presName="level" presStyleLbl="node1" presStyleIdx="3" presStyleCnt="6">
        <dgm:presLayoutVars>
          <dgm:chMax val="1"/>
          <dgm:bulletEnabled val="1"/>
        </dgm:presLayoutVars>
      </dgm:prSet>
      <dgm:spPr/>
    </dgm:pt>
    <dgm:pt modelId="{98E58431-27A6-457D-969A-AAAFBD30C18F}" type="pres">
      <dgm:prSet presAssocID="{7193E9CC-F2E2-4CEA-9049-EBD93C5159CD}" presName="levelTx" presStyleLbl="revTx" presStyleIdx="0" presStyleCnt="0">
        <dgm:presLayoutVars>
          <dgm:chMax val="1"/>
          <dgm:bulletEnabled val="1"/>
        </dgm:presLayoutVars>
      </dgm:prSet>
      <dgm:spPr/>
    </dgm:pt>
    <dgm:pt modelId="{04F2E747-9D9F-479F-B1CB-316B059630DF}" type="pres">
      <dgm:prSet presAssocID="{7B63045A-45EC-48AD-83DD-54F5A1197167}" presName="Name8" presStyleCnt="0"/>
      <dgm:spPr/>
    </dgm:pt>
    <dgm:pt modelId="{67C3599F-E6E1-4EAB-A9D9-E405566545C1}" type="pres">
      <dgm:prSet presAssocID="{7B63045A-45EC-48AD-83DD-54F5A1197167}" presName="level" presStyleLbl="node1" presStyleIdx="4" presStyleCnt="6">
        <dgm:presLayoutVars>
          <dgm:chMax val="1"/>
          <dgm:bulletEnabled val="1"/>
        </dgm:presLayoutVars>
      </dgm:prSet>
      <dgm:spPr/>
    </dgm:pt>
    <dgm:pt modelId="{343FB274-37B1-4756-9333-B99BA37AC295}" type="pres">
      <dgm:prSet presAssocID="{7B63045A-45EC-48AD-83DD-54F5A1197167}" presName="levelTx" presStyleLbl="revTx" presStyleIdx="0" presStyleCnt="0">
        <dgm:presLayoutVars>
          <dgm:chMax val="1"/>
          <dgm:bulletEnabled val="1"/>
        </dgm:presLayoutVars>
      </dgm:prSet>
      <dgm:spPr/>
    </dgm:pt>
    <dgm:pt modelId="{4DB8F65D-62A0-4727-A798-C86EBDB782E6}" type="pres">
      <dgm:prSet presAssocID="{79017849-4A7C-4B4B-BA9E-43CDEB80DBDB}" presName="Name8" presStyleCnt="0"/>
      <dgm:spPr/>
    </dgm:pt>
    <dgm:pt modelId="{38F15120-EA9D-4EE7-99D1-9868961FBBC6}" type="pres">
      <dgm:prSet presAssocID="{79017849-4A7C-4B4B-BA9E-43CDEB80DBDB}" presName="level" presStyleLbl="node1" presStyleIdx="5" presStyleCnt="6" custLinFactNeighborX="6827">
        <dgm:presLayoutVars>
          <dgm:chMax val="1"/>
          <dgm:bulletEnabled val="1"/>
        </dgm:presLayoutVars>
      </dgm:prSet>
      <dgm:spPr/>
    </dgm:pt>
    <dgm:pt modelId="{03E19216-358C-412D-9C6F-DD009E80BD8F}" type="pres">
      <dgm:prSet presAssocID="{79017849-4A7C-4B4B-BA9E-43CDEB80DBDB}" presName="levelTx" presStyleLbl="revTx" presStyleIdx="0" presStyleCnt="0">
        <dgm:presLayoutVars>
          <dgm:chMax val="1"/>
          <dgm:bulletEnabled val="1"/>
        </dgm:presLayoutVars>
      </dgm:prSet>
      <dgm:spPr/>
    </dgm:pt>
  </dgm:ptLst>
  <dgm:cxnLst>
    <dgm:cxn modelId="{1BA69401-C1F2-438A-AF75-8DF8704A5C2A}" srcId="{126905F2-E34A-488B-B604-B8DF29793E26}" destId="{FC533E22-CE78-41EE-A727-834633F67BBF}" srcOrd="1" destOrd="0" parTransId="{8DCDD0BC-78BC-4968-A4AB-7874C50774FE}" sibTransId="{7B95D109-21D2-40DB-B466-B2B2F35E855A}"/>
    <dgm:cxn modelId="{5C52C80B-7EB8-4B52-B595-A51C34FC0CC5}" type="presOf" srcId="{7193E9CC-F2E2-4CEA-9049-EBD93C5159CD}" destId="{C71D2A0D-A013-4D44-9A2A-ECA9F8B61982}" srcOrd="0" destOrd="0" presId="urn:microsoft.com/office/officeart/2005/8/layout/pyramid1"/>
    <dgm:cxn modelId="{47326D25-7BAB-4DCB-9CC5-9B13A3CBF56F}" type="presOf" srcId="{1349B4D7-E0B6-49E0-8052-63D25615E848}" destId="{D52578B4-CEC6-4A2F-8DDC-ABB6632CA4C7}" srcOrd="1" destOrd="0" presId="urn:microsoft.com/office/officeart/2005/8/layout/pyramid1"/>
    <dgm:cxn modelId="{17512F26-CE8A-4DDB-9663-BAF80CF52A00}" srcId="{126905F2-E34A-488B-B604-B8DF29793E26}" destId="{7193E9CC-F2E2-4CEA-9049-EBD93C5159CD}" srcOrd="3" destOrd="0" parTransId="{73263EAB-BEC8-43C1-A4C0-C6152DC78027}" sibTransId="{94D30CA5-9B5F-4986-A5B2-2D62BB420DDF}"/>
    <dgm:cxn modelId="{90F1AA2C-CCF4-47FB-8BC5-4D6B9A080571}" type="presOf" srcId="{7B63045A-45EC-48AD-83DD-54F5A1197167}" destId="{343FB274-37B1-4756-9333-B99BA37AC295}" srcOrd="1" destOrd="0" presId="urn:microsoft.com/office/officeart/2005/8/layout/pyramid1"/>
    <dgm:cxn modelId="{652C0D3D-D3ED-43F6-99C1-21CC32333D04}" type="presOf" srcId="{FADF88FF-37BD-4545-8A21-CD39D0958221}" destId="{AB3DC08B-95C4-4C58-9F50-A93E915116ED}" srcOrd="1" destOrd="0" presId="urn:microsoft.com/office/officeart/2005/8/layout/pyramid1"/>
    <dgm:cxn modelId="{E0BE1D6F-C5E7-4670-9925-365DD2197EE6}" type="presOf" srcId="{FC533E22-CE78-41EE-A727-834633F67BBF}" destId="{E574E84B-CA2D-4089-9967-91A7FDCF8113}" srcOrd="0" destOrd="0" presId="urn:microsoft.com/office/officeart/2005/8/layout/pyramid1"/>
    <dgm:cxn modelId="{27A83179-9DD3-4018-89AF-28DF1AE5BF45}" type="presOf" srcId="{1349B4D7-E0B6-49E0-8052-63D25615E848}" destId="{5B8FD98A-6BCF-469C-8EE6-9ED72AAA1A12}" srcOrd="0" destOrd="0" presId="urn:microsoft.com/office/officeart/2005/8/layout/pyramid1"/>
    <dgm:cxn modelId="{D57DD585-A5B4-4DFE-90ED-911B988EFE90}" type="presOf" srcId="{7B63045A-45EC-48AD-83DD-54F5A1197167}" destId="{67C3599F-E6E1-4EAB-A9D9-E405566545C1}" srcOrd="0" destOrd="0" presId="urn:microsoft.com/office/officeart/2005/8/layout/pyramid1"/>
    <dgm:cxn modelId="{78578690-209C-4742-BBC6-B148542BE830}" type="presOf" srcId="{126905F2-E34A-488B-B604-B8DF29793E26}" destId="{4474C54A-DF97-44AF-B760-A152D9FDCB3D}" srcOrd="0" destOrd="0" presId="urn:microsoft.com/office/officeart/2005/8/layout/pyramid1"/>
    <dgm:cxn modelId="{EA1B8095-A32B-484A-95C9-BE5848456A00}" type="presOf" srcId="{7193E9CC-F2E2-4CEA-9049-EBD93C5159CD}" destId="{98E58431-27A6-457D-969A-AAAFBD30C18F}" srcOrd="1" destOrd="0" presId="urn:microsoft.com/office/officeart/2005/8/layout/pyramid1"/>
    <dgm:cxn modelId="{AA22C09B-4699-41D3-BD94-2E0C2D2F872B}" srcId="{126905F2-E34A-488B-B604-B8DF29793E26}" destId="{79017849-4A7C-4B4B-BA9E-43CDEB80DBDB}" srcOrd="5" destOrd="0" parTransId="{4E2D9413-F14B-4305-AF43-E5F8C99A8490}" sibTransId="{9845906E-ABBB-49AC-B5DF-B137ADB1210B}"/>
    <dgm:cxn modelId="{30141EAD-83ED-4A27-BFC3-6FF537E2437F}" type="presOf" srcId="{FADF88FF-37BD-4545-8A21-CD39D0958221}" destId="{63C3A33D-68C7-4658-BCA2-478CC7FBC98E}" srcOrd="0" destOrd="0" presId="urn:microsoft.com/office/officeart/2005/8/layout/pyramid1"/>
    <dgm:cxn modelId="{F2D118BF-3703-4978-A800-052B7476A477}" srcId="{126905F2-E34A-488B-B604-B8DF29793E26}" destId="{7B63045A-45EC-48AD-83DD-54F5A1197167}" srcOrd="4" destOrd="0" parTransId="{AF8200B7-F2C8-45D6-86DB-DB6CAC13F022}" sibTransId="{EEB16713-0772-4437-AD42-97C5573E1430}"/>
    <dgm:cxn modelId="{A1F655CD-362A-4EFD-BCCA-9B32C78E52F4}" type="presOf" srcId="{79017849-4A7C-4B4B-BA9E-43CDEB80DBDB}" destId="{03E19216-358C-412D-9C6F-DD009E80BD8F}" srcOrd="1" destOrd="0" presId="urn:microsoft.com/office/officeart/2005/8/layout/pyramid1"/>
    <dgm:cxn modelId="{F3ABCBCF-50AA-4AA4-A0A9-9C4634CDEC56}" type="presOf" srcId="{79017849-4A7C-4B4B-BA9E-43CDEB80DBDB}" destId="{38F15120-EA9D-4EE7-99D1-9868961FBBC6}" srcOrd="0" destOrd="0" presId="urn:microsoft.com/office/officeart/2005/8/layout/pyramid1"/>
    <dgm:cxn modelId="{A1D0C6E7-FF14-4225-9159-691405DDBF6D}" srcId="{126905F2-E34A-488B-B604-B8DF29793E26}" destId="{FADF88FF-37BD-4545-8A21-CD39D0958221}" srcOrd="2" destOrd="0" parTransId="{FBA20AFC-6072-44F1-B00F-E11951BDF1D1}" sibTransId="{068D1B44-CBBA-457B-9D35-2A7EDF6E950D}"/>
    <dgm:cxn modelId="{0F6F67EE-C285-4085-A58F-FCD484F40130}" type="presOf" srcId="{FC533E22-CE78-41EE-A727-834633F67BBF}" destId="{73450BBF-D5D4-4EE1-B50B-A5CFBD08E6FC}" srcOrd="1" destOrd="0" presId="urn:microsoft.com/office/officeart/2005/8/layout/pyramid1"/>
    <dgm:cxn modelId="{82DF2FF3-7DB2-4CB8-BB08-A5D81D45763D}" srcId="{126905F2-E34A-488B-B604-B8DF29793E26}" destId="{1349B4D7-E0B6-49E0-8052-63D25615E848}" srcOrd="0" destOrd="0" parTransId="{88E4A2CD-9B31-44AF-9A38-AAC8C736F505}" sibTransId="{2717D945-5D91-4B21-A055-D464764BB407}"/>
    <dgm:cxn modelId="{E61979A9-D6C9-44C7-9149-669D3FFABFA6}" type="presParOf" srcId="{4474C54A-DF97-44AF-B760-A152D9FDCB3D}" destId="{1630738A-396A-4C2A-8409-16F84DD4B8E4}" srcOrd="0" destOrd="0" presId="urn:microsoft.com/office/officeart/2005/8/layout/pyramid1"/>
    <dgm:cxn modelId="{3E6BCCAF-6566-4048-910A-26D8CD03B7A2}" type="presParOf" srcId="{1630738A-396A-4C2A-8409-16F84DD4B8E4}" destId="{5B8FD98A-6BCF-469C-8EE6-9ED72AAA1A12}" srcOrd="0" destOrd="0" presId="urn:microsoft.com/office/officeart/2005/8/layout/pyramid1"/>
    <dgm:cxn modelId="{881CDA6B-4590-48DC-9596-9CC9BDB8F3C5}" type="presParOf" srcId="{1630738A-396A-4C2A-8409-16F84DD4B8E4}" destId="{D52578B4-CEC6-4A2F-8DDC-ABB6632CA4C7}" srcOrd="1" destOrd="0" presId="urn:microsoft.com/office/officeart/2005/8/layout/pyramid1"/>
    <dgm:cxn modelId="{820AB3D9-CA62-4EA2-94AA-5B814BECC722}" type="presParOf" srcId="{4474C54A-DF97-44AF-B760-A152D9FDCB3D}" destId="{77577F4A-F5AC-428A-81A4-68A6F56AC090}" srcOrd="1" destOrd="0" presId="urn:microsoft.com/office/officeart/2005/8/layout/pyramid1"/>
    <dgm:cxn modelId="{CDFCCB9E-7BE3-4703-A3EC-2FBA88C84D9D}" type="presParOf" srcId="{77577F4A-F5AC-428A-81A4-68A6F56AC090}" destId="{E574E84B-CA2D-4089-9967-91A7FDCF8113}" srcOrd="0" destOrd="0" presId="urn:microsoft.com/office/officeart/2005/8/layout/pyramid1"/>
    <dgm:cxn modelId="{15B9B32B-B2BD-47EF-BFCF-F1106A8972D8}" type="presParOf" srcId="{77577F4A-F5AC-428A-81A4-68A6F56AC090}" destId="{73450BBF-D5D4-4EE1-B50B-A5CFBD08E6FC}" srcOrd="1" destOrd="0" presId="urn:microsoft.com/office/officeart/2005/8/layout/pyramid1"/>
    <dgm:cxn modelId="{04AD1CC3-F1A9-4577-96C2-326F297B84A5}" type="presParOf" srcId="{4474C54A-DF97-44AF-B760-A152D9FDCB3D}" destId="{08A63C41-FB37-4520-B6DE-749F7E1E6761}" srcOrd="2" destOrd="0" presId="urn:microsoft.com/office/officeart/2005/8/layout/pyramid1"/>
    <dgm:cxn modelId="{95AD3E95-9698-4DD7-A954-A19178A1FF28}" type="presParOf" srcId="{08A63C41-FB37-4520-B6DE-749F7E1E6761}" destId="{63C3A33D-68C7-4658-BCA2-478CC7FBC98E}" srcOrd="0" destOrd="0" presId="urn:microsoft.com/office/officeart/2005/8/layout/pyramid1"/>
    <dgm:cxn modelId="{C5066767-7736-427F-BC65-32C9AC408558}" type="presParOf" srcId="{08A63C41-FB37-4520-B6DE-749F7E1E6761}" destId="{AB3DC08B-95C4-4C58-9F50-A93E915116ED}" srcOrd="1" destOrd="0" presId="urn:microsoft.com/office/officeart/2005/8/layout/pyramid1"/>
    <dgm:cxn modelId="{8068CE78-2433-4383-9193-DB0EC13CE227}" type="presParOf" srcId="{4474C54A-DF97-44AF-B760-A152D9FDCB3D}" destId="{68E612F7-EE04-4B19-B71F-4D19FA9A4151}" srcOrd="3" destOrd="0" presId="urn:microsoft.com/office/officeart/2005/8/layout/pyramid1"/>
    <dgm:cxn modelId="{A2A0727B-4BF9-405B-8FC1-380B61C957DE}" type="presParOf" srcId="{68E612F7-EE04-4B19-B71F-4D19FA9A4151}" destId="{C71D2A0D-A013-4D44-9A2A-ECA9F8B61982}" srcOrd="0" destOrd="0" presId="urn:microsoft.com/office/officeart/2005/8/layout/pyramid1"/>
    <dgm:cxn modelId="{742066E9-6E1D-4C06-A4D1-E080B2E5E122}" type="presParOf" srcId="{68E612F7-EE04-4B19-B71F-4D19FA9A4151}" destId="{98E58431-27A6-457D-969A-AAAFBD30C18F}" srcOrd="1" destOrd="0" presId="urn:microsoft.com/office/officeart/2005/8/layout/pyramid1"/>
    <dgm:cxn modelId="{02F5D81D-C2DD-4F88-91F8-D249A6B9B9EC}" type="presParOf" srcId="{4474C54A-DF97-44AF-B760-A152D9FDCB3D}" destId="{04F2E747-9D9F-479F-B1CB-316B059630DF}" srcOrd="4" destOrd="0" presId="urn:microsoft.com/office/officeart/2005/8/layout/pyramid1"/>
    <dgm:cxn modelId="{EC40F4C5-6A78-4212-B729-A58E5B06977C}" type="presParOf" srcId="{04F2E747-9D9F-479F-B1CB-316B059630DF}" destId="{67C3599F-E6E1-4EAB-A9D9-E405566545C1}" srcOrd="0" destOrd="0" presId="urn:microsoft.com/office/officeart/2005/8/layout/pyramid1"/>
    <dgm:cxn modelId="{006A2A80-B7AE-46F5-AE41-D1A0FEA23525}" type="presParOf" srcId="{04F2E747-9D9F-479F-B1CB-316B059630DF}" destId="{343FB274-37B1-4756-9333-B99BA37AC295}" srcOrd="1" destOrd="0" presId="urn:microsoft.com/office/officeart/2005/8/layout/pyramid1"/>
    <dgm:cxn modelId="{88419007-0C24-49A4-A8BC-4D84F87FA96F}" type="presParOf" srcId="{4474C54A-DF97-44AF-B760-A152D9FDCB3D}" destId="{4DB8F65D-62A0-4727-A798-C86EBDB782E6}" srcOrd="5" destOrd="0" presId="urn:microsoft.com/office/officeart/2005/8/layout/pyramid1"/>
    <dgm:cxn modelId="{8670BE0D-5ADB-402B-9644-D448E1988651}" type="presParOf" srcId="{4DB8F65D-62A0-4727-A798-C86EBDB782E6}" destId="{38F15120-EA9D-4EE7-99D1-9868961FBBC6}" srcOrd="0" destOrd="0" presId="urn:microsoft.com/office/officeart/2005/8/layout/pyramid1"/>
    <dgm:cxn modelId="{0758809D-7C3F-4450-BD1A-4AF9BD223573}" type="presParOf" srcId="{4DB8F65D-62A0-4727-A798-C86EBDB782E6}" destId="{03E19216-358C-412D-9C6F-DD009E80BD8F}"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8FD98A-6BCF-469C-8EE6-9ED72AAA1A12}">
      <dsp:nvSpPr>
        <dsp:cNvPr id="0" name=""/>
        <dsp:cNvSpPr/>
      </dsp:nvSpPr>
      <dsp:spPr>
        <a:xfrm>
          <a:off x="2826524" y="0"/>
          <a:ext cx="1130609" cy="990536"/>
        </a:xfrm>
        <a:prstGeom prst="trapezoid">
          <a:avLst>
            <a:gd name="adj" fmla="val 57071"/>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0" kern="1200">
              <a:latin typeface="Open Sans" panose="020B0606030504020204" pitchFamily="34" charset="0"/>
              <a:ea typeface="Open Sans" panose="020B0606030504020204" pitchFamily="34" charset="0"/>
              <a:cs typeface="Open Sans" panose="020B0606030504020204" pitchFamily="34" charset="0"/>
            </a:rPr>
            <a:t>Creating</a:t>
          </a:r>
          <a:endParaRPr lang="en-US" sz="2000" b="0" kern="1200" dirty="0">
            <a:latin typeface="Open Sans" panose="020B0606030504020204" pitchFamily="34" charset="0"/>
            <a:ea typeface="Open Sans" panose="020B0606030504020204" pitchFamily="34" charset="0"/>
            <a:cs typeface="Open Sans" panose="020B0606030504020204" pitchFamily="34" charset="0"/>
          </a:endParaRPr>
        </a:p>
      </dsp:txBody>
      <dsp:txXfrm>
        <a:off x="2826524" y="0"/>
        <a:ext cx="1130609" cy="990536"/>
      </dsp:txXfrm>
    </dsp:sp>
    <dsp:sp modelId="{E574E84B-CA2D-4089-9967-91A7FDCF8113}">
      <dsp:nvSpPr>
        <dsp:cNvPr id="0" name=""/>
        <dsp:cNvSpPr/>
      </dsp:nvSpPr>
      <dsp:spPr>
        <a:xfrm>
          <a:off x="2261219" y="990536"/>
          <a:ext cx="2261219" cy="990536"/>
        </a:xfrm>
        <a:prstGeom prst="trapezoid">
          <a:avLst>
            <a:gd name="adj" fmla="val 57071"/>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0" kern="1200">
              <a:latin typeface="Open Sans" panose="020B0606030504020204" pitchFamily="34" charset="0"/>
              <a:ea typeface="Open Sans" panose="020B0606030504020204" pitchFamily="34" charset="0"/>
              <a:cs typeface="Open Sans" panose="020B0606030504020204" pitchFamily="34" charset="0"/>
            </a:rPr>
            <a:t>Evaluating</a:t>
          </a:r>
          <a:endParaRPr lang="en-US" sz="2000" b="0" kern="1200" dirty="0">
            <a:latin typeface="Open Sans" panose="020B0606030504020204" pitchFamily="34" charset="0"/>
            <a:ea typeface="Open Sans" panose="020B0606030504020204" pitchFamily="34" charset="0"/>
            <a:cs typeface="Open Sans" panose="020B0606030504020204" pitchFamily="34" charset="0"/>
          </a:endParaRPr>
        </a:p>
      </dsp:txBody>
      <dsp:txXfrm>
        <a:off x="2656933" y="990536"/>
        <a:ext cx="1469792" cy="990536"/>
      </dsp:txXfrm>
    </dsp:sp>
    <dsp:sp modelId="{63C3A33D-68C7-4658-BCA2-478CC7FBC98E}">
      <dsp:nvSpPr>
        <dsp:cNvPr id="0" name=""/>
        <dsp:cNvSpPr/>
      </dsp:nvSpPr>
      <dsp:spPr>
        <a:xfrm>
          <a:off x="1695914" y="1981073"/>
          <a:ext cx="3391829" cy="990536"/>
        </a:xfrm>
        <a:prstGeom prst="trapezoid">
          <a:avLst>
            <a:gd name="adj" fmla="val 57071"/>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0" kern="1200">
              <a:latin typeface="Open Sans" panose="020B0606030504020204" pitchFamily="34" charset="0"/>
              <a:ea typeface="Open Sans" panose="020B0606030504020204" pitchFamily="34" charset="0"/>
              <a:cs typeface="Open Sans" panose="020B0606030504020204" pitchFamily="34" charset="0"/>
            </a:rPr>
            <a:t>Analyzing</a:t>
          </a:r>
          <a:endParaRPr lang="en-US" sz="2000" b="0" kern="1200" dirty="0">
            <a:latin typeface="Open Sans" panose="020B0606030504020204" pitchFamily="34" charset="0"/>
            <a:ea typeface="Open Sans" panose="020B0606030504020204" pitchFamily="34" charset="0"/>
            <a:cs typeface="Open Sans" panose="020B0606030504020204" pitchFamily="34" charset="0"/>
          </a:endParaRPr>
        </a:p>
      </dsp:txBody>
      <dsp:txXfrm>
        <a:off x="2289484" y="1981073"/>
        <a:ext cx="2204689" cy="990536"/>
      </dsp:txXfrm>
    </dsp:sp>
    <dsp:sp modelId="{C71D2A0D-A013-4D44-9A2A-ECA9F8B61982}">
      <dsp:nvSpPr>
        <dsp:cNvPr id="0" name=""/>
        <dsp:cNvSpPr/>
      </dsp:nvSpPr>
      <dsp:spPr>
        <a:xfrm>
          <a:off x="1130609" y="2971610"/>
          <a:ext cx="4522439" cy="990536"/>
        </a:xfrm>
        <a:prstGeom prst="trapezoid">
          <a:avLst>
            <a:gd name="adj" fmla="val 57071"/>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0" kern="1200">
              <a:latin typeface="Open Sans" panose="020B0606030504020204" pitchFamily="34" charset="0"/>
              <a:ea typeface="Open Sans" panose="020B0606030504020204" pitchFamily="34" charset="0"/>
              <a:cs typeface="Open Sans" panose="020B0606030504020204" pitchFamily="34" charset="0"/>
            </a:rPr>
            <a:t>Applying</a:t>
          </a:r>
          <a:endParaRPr lang="en-US" sz="2000" b="0" kern="1200" dirty="0">
            <a:latin typeface="Open Sans" panose="020B0606030504020204" pitchFamily="34" charset="0"/>
            <a:ea typeface="Open Sans" panose="020B0606030504020204" pitchFamily="34" charset="0"/>
            <a:cs typeface="Open Sans" panose="020B0606030504020204" pitchFamily="34" charset="0"/>
          </a:endParaRPr>
        </a:p>
      </dsp:txBody>
      <dsp:txXfrm>
        <a:off x="1922036" y="2971610"/>
        <a:ext cx="2939585" cy="990536"/>
      </dsp:txXfrm>
    </dsp:sp>
    <dsp:sp modelId="{67C3599F-E6E1-4EAB-A9D9-E405566545C1}">
      <dsp:nvSpPr>
        <dsp:cNvPr id="0" name=""/>
        <dsp:cNvSpPr/>
      </dsp:nvSpPr>
      <dsp:spPr>
        <a:xfrm>
          <a:off x="565304" y="3962147"/>
          <a:ext cx="5653049" cy="990536"/>
        </a:xfrm>
        <a:prstGeom prst="trapezoid">
          <a:avLst>
            <a:gd name="adj" fmla="val 57071"/>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0" kern="1200">
              <a:latin typeface="Open Sans" panose="020B0606030504020204" pitchFamily="34" charset="0"/>
              <a:ea typeface="Open Sans" panose="020B0606030504020204" pitchFamily="34" charset="0"/>
              <a:cs typeface="Open Sans" panose="020B0606030504020204" pitchFamily="34" charset="0"/>
            </a:rPr>
            <a:t>Understanding</a:t>
          </a:r>
          <a:endParaRPr lang="en-US" sz="2000" b="0" kern="1200" dirty="0">
            <a:latin typeface="Open Sans" panose="020B0606030504020204" pitchFamily="34" charset="0"/>
            <a:ea typeface="Open Sans" panose="020B0606030504020204" pitchFamily="34" charset="0"/>
            <a:cs typeface="Open Sans" panose="020B0606030504020204" pitchFamily="34" charset="0"/>
          </a:endParaRPr>
        </a:p>
      </dsp:txBody>
      <dsp:txXfrm>
        <a:off x="1554588" y="3962147"/>
        <a:ext cx="3674481" cy="990536"/>
      </dsp:txXfrm>
    </dsp:sp>
    <dsp:sp modelId="{38F15120-EA9D-4EE7-99D1-9868961FBBC6}">
      <dsp:nvSpPr>
        <dsp:cNvPr id="0" name=""/>
        <dsp:cNvSpPr/>
      </dsp:nvSpPr>
      <dsp:spPr>
        <a:xfrm>
          <a:off x="0" y="4952684"/>
          <a:ext cx="6783659" cy="990536"/>
        </a:xfrm>
        <a:prstGeom prst="trapezoid">
          <a:avLst>
            <a:gd name="adj" fmla="val 57071"/>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0" kern="1200">
              <a:latin typeface="Open Sans" panose="020B0606030504020204" pitchFamily="34" charset="0"/>
              <a:ea typeface="Open Sans" panose="020B0606030504020204" pitchFamily="34" charset="0"/>
              <a:cs typeface="Open Sans" panose="020B0606030504020204" pitchFamily="34" charset="0"/>
            </a:rPr>
            <a:t>Remembering</a:t>
          </a:r>
          <a:endParaRPr lang="en-US" sz="2000" b="0" kern="1200" dirty="0">
            <a:latin typeface="Open Sans" panose="020B0606030504020204" pitchFamily="34" charset="0"/>
            <a:ea typeface="Open Sans" panose="020B0606030504020204" pitchFamily="34" charset="0"/>
            <a:cs typeface="Open Sans" panose="020B0606030504020204" pitchFamily="34" charset="0"/>
          </a:endParaRPr>
        </a:p>
      </dsp:txBody>
      <dsp:txXfrm>
        <a:off x="1187140" y="4952684"/>
        <a:ext cx="4409378" cy="990536"/>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11/28/2017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11/28/2017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11672363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Instructional objectives are </a:t>
            </a:r>
            <a:r>
              <a:rPr lang="en-US" sz="1200" b="0" kern="1200" dirty="0">
                <a:solidFill>
                  <a:schemeClr val="tx1"/>
                </a:solidFill>
                <a:effectLst/>
                <a:latin typeface="+mn-lt"/>
                <a:ea typeface="+mn-ea"/>
                <a:cs typeface="+mn-cs"/>
              </a:rPr>
              <a:t>specific, measurable, short-term, observable student behaviors</a:t>
            </a:r>
            <a:r>
              <a:rPr lang="en-US" sz="1200" kern="1200" dirty="0">
                <a:solidFill>
                  <a:schemeClr val="tx1"/>
                </a:solidFill>
                <a:effectLst/>
                <a:latin typeface="+mn-lt"/>
                <a:ea typeface="+mn-ea"/>
                <a:cs typeface="+mn-cs"/>
              </a:rPr>
              <a:t>.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An objective is a description of a performance you want learners to be able to exhibit before you consider them competent.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Note to</a:t>
            </a:r>
            <a:r>
              <a:rPr lang="en-US" sz="1200" kern="1200" baseline="0" dirty="0">
                <a:solidFill>
                  <a:schemeClr val="tx1"/>
                </a:solidFill>
                <a:effectLst/>
                <a:latin typeface="+mn-lt"/>
                <a:ea typeface="+mn-ea"/>
                <a:cs typeface="+mn-cs"/>
              </a:rPr>
              <a:t> teacher</a:t>
            </a:r>
            <a:r>
              <a:rPr lang="en-US" sz="1200" kern="1200" dirty="0">
                <a:solidFill>
                  <a:schemeClr val="tx1"/>
                </a:solidFill>
                <a:effectLst/>
                <a:latin typeface="+mn-lt"/>
                <a:ea typeface="+mn-ea"/>
                <a:cs typeface="+mn-cs"/>
              </a:rPr>
              <a:t>: An objective describes an intended result of instruction, rather than the process of instruction itself. </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4274762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Instructional objectives provide direction to both</a:t>
            </a:r>
            <a:r>
              <a:rPr lang="en-US" baseline="0" dirty="0"/>
              <a:t> the teacher and student.</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7648429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r>
              <a:rPr lang="en-US" sz="1200" b="0" i="0" kern="1200" dirty="0">
                <a:solidFill>
                  <a:schemeClr val="tx1"/>
                </a:solidFill>
                <a:effectLst/>
                <a:latin typeface="+mn-lt"/>
                <a:ea typeface="+mn-ea"/>
                <a:cs typeface="+mn-cs"/>
              </a:rPr>
              <a:t>Instructional objectives determine different methods that can be used to help a learner. What is learned depends on what is taught, the student’s level of development, his or her interests, and the methods used to teach. All students do not learn in the same way. </a:t>
            </a:r>
          </a:p>
          <a:p>
            <a:pPr>
              <a:buNone/>
            </a:pPr>
            <a:endParaRPr lang="en-US"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Affective: Attitudes, appreciations and relationships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Cognitive: Understandings, awareness and insights (for example: List and explain...), including information recall, conceptual understanding and problem-solving</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Psychomotor: Special skills (such as "create a personal résumé"; "in collaboration with a partner, create a story book depicted from the point of view of either a preschooler or school-age child")</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11281269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0" i="0" kern="1200" dirty="0">
                <a:solidFill>
                  <a:schemeClr val="tx1"/>
                </a:solidFill>
                <a:effectLst/>
                <a:latin typeface="+mn-lt"/>
                <a:ea typeface="+mn-ea"/>
                <a:cs typeface="+mn-cs"/>
              </a:rPr>
              <a:t>Objectives should include the ABCD’s:</a:t>
            </a:r>
          </a:p>
          <a:p>
            <a:pPr fontAlgn="base"/>
            <a:r>
              <a:rPr lang="en-US" sz="1200" b="0" i="0" kern="1200" dirty="0">
                <a:solidFill>
                  <a:schemeClr val="tx1"/>
                </a:solidFill>
                <a:effectLst/>
                <a:latin typeface="+mn-lt"/>
                <a:ea typeface="+mn-ea"/>
                <a:cs typeface="+mn-cs"/>
              </a:rPr>
              <a:t>Audience – Who will do it?</a:t>
            </a:r>
          </a:p>
          <a:p>
            <a:pPr fontAlgn="base"/>
            <a:r>
              <a:rPr lang="en-US" sz="1200" b="0" i="0" kern="1200" dirty="0">
                <a:solidFill>
                  <a:schemeClr val="tx1"/>
                </a:solidFill>
                <a:effectLst/>
                <a:latin typeface="+mn-lt"/>
                <a:ea typeface="+mn-ea"/>
                <a:cs typeface="+mn-cs"/>
              </a:rPr>
              <a:t>Behavior – What will they do? This should include action verbs that can be measured, such as demonstrate, list, compare</a:t>
            </a:r>
            <a:r>
              <a:rPr lang="en-US" sz="1200" b="0" i="0" kern="1200" baseline="0" dirty="0">
                <a:solidFill>
                  <a:schemeClr val="tx1"/>
                </a:solidFill>
                <a:effectLst/>
                <a:latin typeface="+mn-lt"/>
                <a:ea typeface="+mn-ea"/>
                <a:cs typeface="+mn-cs"/>
              </a:rPr>
              <a:t> or summarize</a:t>
            </a:r>
            <a:r>
              <a:rPr lang="en-US" sz="1200" b="0" i="0" kern="1200" dirty="0">
                <a:solidFill>
                  <a:schemeClr val="tx1"/>
                </a:solidFill>
                <a:effectLst/>
                <a:latin typeface="+mn-lt"/>
                <a:ea typeface="+mn-ea"/>
                <a:cs typeface="+mn-cs"/>
              </a:rPr>
              <a:t>.</a:t>
            </a:r>
          </a:p>
          <a:p>
            <a:pPr fontAlgn="base"/>
            <a:r>
              <a:rPr lang="en-US" sz="1200" b="0" i="0" kern="1200" dirty="0">
                <a:solidFill>
                  <a:schemeClr val="tx1"/>
                </a:solidFill>
                <a:effectLst/>
                <a:latin typeface="+mn-lt"/>
                <a:ea typeface="+mn-ea"/>
                <a:cs typeface="+mn-cs"/>
              </a:rPr>
              <a:t>Conditions – How will learning occur?</a:t>
            </a:r>
          </a:p>
          <a:p>
            <a:pPr fontAlgn="base"/>
            <a:r>
              <a:rPr lang="en-US" sz="1200" b="0" i="0" kern="1200" dirty="0">
                <a:solidFill>
                  <a:schemeClr val="tx1"/>
                </a:solidFill>
                <a:effectLst/>
                <a:latin typeface="+mn-lt"/>
                <a:ea typeface="+mn-ea"/>
                <a:cs typeface="+mn-cs"/>
              </a:rPr>
              <a:t>Degree – How much information is required to determine success?</a:t>
            </a:r>
          </a:p>
          <a:p>
            <a:pPr fontAlgn="base"/>
            <a:endParaRPr lang="en-US" sz="1200" b="0" i="0" kern="1200" dirty="0">
              <a:solidFill>
                <a:schemeClr val="tx1"/>
              </a:solidFill>
              <a:effectLst/>
              <a:latin typeface="+mn-lt"/>
              <a:ea typeface="+mn-ea"/>
              <a:cs typeface="+mn-cs"/>
            </a:endParaRPr>
          </a:p>
          <a:p>
            <a:pPr fontAlgn="base"/>
            <a:r>
              <a:rPr lang="en-US" sz="1200" b="0" i="0" kern="1200" dirty="0">
                <a:solidFill>
                  <a:schemeClr val="tx1"/>
                </a:solidFill>
                <a:effectLst/>
                <a:latin typeface="+mn-lt"/>
                <a:ea typeface="+mn-ea"/>
                <a:cs typeface="+mn-cs"/>
              </a:rPr>
              <a:t>An example is: The Practicum in Education and Training student (audience) will develop materials that align with the TEKS (behavior) when assigned as a course project (condition) as measured by the lesson plan rubric (degree).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29064052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Verbs are categorized by domains of learning and various hierarchies. Benjamin Bloom was a pioneer in categorizing the domains and levels known as Bloom’s Taxonomy. If you have covered this concept already, this is a perfect time to review. If not, this may serve as a brief introduction to the topic.</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Bloom’s Taxonomy was developed in the 1950’s and is still used today to categorize ways of learning and thinking in a hierarchical structure. During the 1990's, a former student of Bloom's, </a:t>
            </a:r>
            <a:r>
              <a:rPr lang="en-US" sz="1200" kern="1200" dirty="0" err="1">
                <a:solidFill>
                  <a:schemeClr val="tx1"/>
                </a:solidFill>
                <a:effectLst/>
                <a:latin typeface="+mn-lt"/>
                <a:ea typeface="+mn-ea"/>
                <a:cs typeface="+mn-cs"/>
              </a:rPr>
              <a:t>Lorin</a:t>
            </a:r>
            <a:r>
              <a:rPr lang="en-US" sz="1200" kern="1200" dirty="0">
                <a:solidFill>
                  <a:schemeClr val="tx1"/>
                </a:solidFill>
                <a:effectLst/>
                <a:latin typeface="+mn-lt"/>
                <a:ea typeface="+mn-ea"/>
                <a:cs typeface="+mn-cs"/>
              </a:rPr>
              <a:t> Anderson, led a new assembly which met for the purpose of updating the taxonomy, hoping to add relevance for 21st century students and teachers. Bloom’s Taxonomy lends itself to multimedia presentations to enhance cognitive development.</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Remembering</a:t>
            </a:r>
            <a:r>
              <a:rPr lang="en-US" sz="1200" kern="1200" dirty="0">
                <a:solidFill>
                  <a:schemeClr val="tx1"/>
                </a:solidFill>
                <a:effectLst/>
                <a:latin typeface="+mn-lt"/>
                <a:ea typeface="+mn-ea"/>
                <a:cs typeface="+mn-cs"/>
              </a:rPr>
              <a:t>: Retrieving, recognizing and recalling relevant knowledge from long-term memory</a:t>
            </a:r>
          </a:p>
          <a:p>
            <a:r>
              <a:rPr lang="en-US" sz="1200" b="1" kern="1200" dirty="0">
                <a:solidFill>
                  <a:schemeClr val="tx1"/>
                </a:solidFill>
                <a:effectLst/>
                <a:latin typeface="+mn-lt"/>
                <a:ea typeface="+mn-ea"/>
                <a:cs typeface="+mn-cs"/>
              </a:rPr>
              <a:t>Understanding</a:t>
            </a:r>
            <a:r>
              <a:rPr lang="en-US" sz="1200" kern="1200" dirty="0">
                <a:solidFill>
                  <a:schemeClr val="tx1"/>
                </a:solidFill>
                <a:effectLst/>
                <a:latin typeface="+mn-lt"/>
                <a:ea typeface="+mn-ea"/>
                <a:cs typeface="+mn-cs"/>
              </a:rPr>
              <a:t>: Constructing meaning from oral, written and graphic messages through interpreting, exemplifying, classifying, summarizing, inferring, comparing and explaining</a:t>
            </a:r>
          </a:p>
          <a:p>
            <a:r>
              <a:rPr lang="en-US" sz="1200" b="1" kern="1200" dirty="0">
                <a:solidFill>
                  <a:schemeClr val="tx1"/>
                </a:solidFill>
                <a:effectLst/>
                <a:latin typeface="+mn-lt"/>
                <a:ea typeface="+mn-ea"/>
                <a:cs typeface="+mn-cs"/>
              </a:rPr>
              <a:t>Applying</a:t>
            </a:r>
            <a:r>
              <a:rPr lang="en-US" sz="1200" kern="1200" dirty="0">
                <a:solidFill>
                  <a:schemeClr val="tx1"/>
                </a:solidFill>
                <a:effectLst/>
                <a:latin typeface="+mn-lt"/>
                <a:ea typeface="+mn-ea"/>
                <a:cs typeface="+mn-cs"/>
              </a:rPr>
              <a:t>: Carrying out or using a procedure through executing or implementing</a:t>
            </a:r>
          </a:p>
          <a:p>
            <a:r>
              <a:rPr lang="en-US" sz="1200" b="1" kern="1200" dirty="0">
                <a:solidFill>
                  <a:schemeClr val="tx1"/>
                </a:solidFill>
                <a:effectLst/>
                <a:latin typeface="+mn-lt"/>
                <a:ea typeface="+mn-ea"/>
                <a:cs typeface="+mn-cs"/>
              </a:rPr>
              <a:t>Analyzing</a:t>
            </a:r>
            <a:r>
              <a:rPr lang="en-US" sz="1200" kern="1200" dirty="0">
                <a:solidFill>
                  <a:schemeClr val="tx1"/>
                </a:solidFill>
                <a:effectLst/>
                <a:latin typeface="+mn-lt"/>
                <a:ea typeface="+mn-ea"/>
                <a:cs typeface="+mn-cs"/>
              </a:rPr>
              <a:t>: Breaking material into constituent parts, determining how the parts relate to one another and to an overall structure or purpose through differentiating, organizing and attributing</a:t>
            </a:r>
          </a:p>
          <a:p>
            <a:r>
              <a:rPr lang="en-US" sz="1200" b="1" kern="1200" dirty="0">
                <a:solidFill>
                  <a:schemeClr val="tx1"/>
                </a:solidFill>
                <a:effectLst/>
                <a:latin typeface="+mn-lt"/>
                <a:ea typeface="+mn-ea"/>
                <a:cs typeface="+mn-cs"/>
              </a:rPr>
              <a:t>Evaluating</a:t>
            </a:r>
            <a:r>
              <a:rPr lang="en-US" sz="1200" kern="1200" dirty="0">
                <a:solidFill>
                  <a:schemeClr val="tx1"/>
                </a:solidFill>
                <a:effectLst/>
                <a:latin typeface="+mn-lt"/>
                <a:ea typeface="+mn-ea"/>
                <a:cs typeface="+mn-cs"/>
              </a:rPr>
              <a:t>: Making judgments based on criteria and standards through checking and critiquing</a:t>
            </a:r>
          </a:p>
          <a:p>
            <a:r>
              <a:rPr lang="en-US" sz="1200" b="1" kern="1200" dirty="0">
                <a:solidFill>
                  <a:schemeClr val="tx1"/>
                </a:solidFill>
                <a:effectLst/>
                <a:latin typeface="+mn-lt"/>
                <a:ea typeface="+mn-ea"/>
                <a:cs typeface="+mn-cs"/>
              </a:rPr>
              <a:t>Creating</a:t>
            </a:r>
            <a:r>
              <a:rPr lang="en-US" sz="1200" kern="1200" dirty="0">
                <a:solidFill>
                  <a:schemeClr val="tx1"/>
                </a:solidFill>
                <a:effectLst/>
                <a:latin typeface="+mn-lt"/>
                <a:ea typeface="+mn-ea"/>
                <a:cs typeface="+mn-cs"/>
              </a:rPr>
              <a:t>: Putting elements together to form a coherent or functional whole; reorganizing elements into a new pattern or structure through generating, planning or producing</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22452324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Here are some verbs you can use to develop instructional</a:t>
            </a:r>
            <a:r>
              <a:rPr lang="en-US" baseline="0" dirty="0"/>
              <a:t> objectives. Ideally, each of these levels should be covered in each course, and at least one objective should be written for each level.  Depending on the nature of the course, a few of these levels may need to be given more emphasis than the others. </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38740811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baseline="0" dirty="0"/>
              <a:t>Here is an example of an instructional objective using the TEKS for this course. </a:t>
            </a:r>
          </a:p>
          <a:p>
            <a:pPr fontAlgn="base"/>
            <a:r>
              <a:rPr lang="en-US" sz="1200" b="0" i="0" kern="1200" dirty="0">
                <a:solidFill>
                  <a:schemeClr val="tx1"/>
                </a:solidFill>
                <a:effectLst/>
                <a:latin typeface="+mn-lt"/>
                <a:ea typeface="+mn-ea"/>
                <a:cs typeface="+mn-cs"/>
              </a:rPr>
              <a:t>(4) The student plans and develops effective instruction. The student is expected to:</a:t>
            </a:r>
          </a:p>
          <a:p>
            <a:pPr fontAlgn="base"/>
            <a:r>
              <a:rPr lang="en-US" sz="1200" b="0" i="0" kern="1200" dirty="0">
                <a:solidFill>
                  <a:schemeClr val="tx1"/>
                </a:solidFill>
                <a:effectLst/>
                <a:latin typeface="+mn-lt"/>
                <a:ea typeface="+mn-ea"/>
                <a:cs typeface="+mn-cs"/>
              </a:rPr>
              <a:t>(E) create clear short- and long-term learning objectives that are developmentally appropriate for students</a:t>
            </a:r>
          </a:p>
          <a:p>
            <a:pPr fontAlgn="base"/>
            <a:endParaRPr lang="en-US" sz="1200" b="0" i="0" kern="1200" dirty="0">
              <a:solidFill>
                <a:schemeClr val="tx1"/>
              </a:solidFill>
              <a:effectLst/>
              <a:latin typeface="+mn-lt"/>
              <a:ea typeface="+mn-ea"/>
              <a:cs typeface="+mn-cs"/>
            </a:endParaRPr>
          </a:p>
          <a:p>
            <a:pPr fontAlgn="base"/>
            <a:r>
              <a:rPr lang="en-US" sz="1200" b="0" i="0" kern="1200" dirty="0">
                <a:solidFill>
                  <a:schemeClr val="tx1"/>
                </a:solidFill>
                <a:effectLst/>
                <a:latin typeface="+mn-lt"/>
                <a:ea typeface="+mn-ea"/>
                <a:cs typeface="+mn-cs"/>
              </a:rPr>
              <a:t>As you can see, the level from Bloom’s Taxonomy is</a:t>
            </a:r>
            <a:r>
              <a:rPr lang="en-US" sz="1200" b="0" i="0" kern="1200" baseline="0" dirty="0">
                <a:solidFill>
                  <a:schemeClr val="tx1"/>
                </a:solidFill>
                <a:effectLst/>
                <a:latin typeface="+mn-lt"/>
                <a:ea typeface="+mn-ea"/>
                <a:cs typeface="+mn-cs"/>
              </a:rPr>
              <a:t> application. What key words did I use in the objective, activity and assessment? </a:t>
            </a:r>
          </a:p>
          <a:p>
            <a:pPr fontAlgn="base"/>
            <a:endParaRPr lang="en-US" sz="1200" b="0" i="0" kern="1200" baseline="0" dirty="0">
              <a:solidFill>
                <a:schemeClr val="tx1"/>
              </a:solidFill>
              <a:effectLst/>
              <a:latin typeface="+mn-lt"/>
              <a:ea typeface="+mn-ea"/>
              <a:cs typeface="+mn-cs"/>
            </a:endParaRPr>
          </a:p>
          <a:p>
            <a:pPr fontAlgn="base"/>
            <a:r>
              <a:rPr lang="en-US" sz="1200" b="0" i="0" kern="1200" baseline="0" dirty="0">
                <a:solidFill>
                  <a:schemeClr val="tx1"/>
                </a:solidFill>
                <a:effectLst/>
                <a:latin typeface="+mn-lt"/>
                <a:ea typeface="+mn-ea"/>
                <a:cs typeface="+mn-cs"/>
              </a:rPr>
              <a:t>Identify the ABCD’s in the instructional objective:</a:t>
            </a:r>
            <a:endParaRPr lang="en-US" sz="1200" b="0" i="0" kern="1200" dirty="0">
              <a:solidFill>
                <a:schemeClr val="tx1"/>
              </a:solidFill>
              <a:effectLst/>
              <a:latin typeface="+mn-lt"/>
              <a:ea typeface="+mn-ea"/>
              <a:cs typeface="+mn-cs"/>
            </a:endParaRPr>
          </a:p>
          <a:p>
            <a:pPr marL="0" marR="0" indent="0" algn="l" defTabSz="914400" rtl="0" eaLnBrk="1" fontAlgn="base"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The Practicum in Education and Training student (audience) will develop </a:t>
            </a:r>
            <a:r>
              <a:rPr lang="en-US" dirty="0"/>
              <a:t>instructional objectives</a:t>
            </a:r>
            <a:r>
              <a:rPr lang="en-US" baseline="0" dirty="0"/>
              <a:t> using Bloom’s Taxonomy </a:t>
            </a:r>
            <a:r>
              <a:rPr lang="en-US" sz="1200" b="0" i="0" kern="1200" dirty="0">
                <a:solidFill>
                  <a:schemeClr val="tx1"/>
                </a:solidFill>
                <a:effectLst/>
                <a:latin typeface="+mn-lt"/>
                <a:ea typeface="+mn-ea"/>
                <a:cs typeface="+mn-cs"/>
              </a:rPr>
              <a:t>that align with the TEKS (behavior) when assigned as a course project (condition) as measured by the lesson plan rubric (degree.)</a:t>
            </a:r>
          </a:p>
          <a:p>
            <a:pPr marL="0" marR="0" indent="0" algn="l" defTabSz="914400" rtl="0" eaLnBrk="1" fontAlgn="base" latinLnBrk="0" hangingPunct="1">
              <a:lnSpc>
                <a:spcPct val="100000"/>
              </a:lnSpc>
              <a:spcBef>
                <a:spcPts val="0"/>
              </a:spcBef>
              <a:spcAft>
                <a:spcPts val="0"/>
              </a:spcAft>
              <a:buClrTx/>
              <a:buSzTx/>
              <a:buFontTx/>
              <a:buNone/>
              <a:tabLst/>
              <a:defRPr/>
            </a:pPr>
            <a:endParaRPr lang="en-US" dirty="0"/>
          </a:p>
          <a:p>
            <a:pPr marL="0" marR="0" indent="0" algn="l" defTabSz="914400" rtl="0" eaLnBrk="1" fontAlgn="base"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Teacher note: You may opt, at this time,</a:t>
            </a:r>
            <a:r>
              <a:rPr lang="en-US" sz="1200" kern="1200" baseline="0" dirty="0">
                <a:solidFill>
                  <a:schemeClr val="tx1"/>
                </a:solidFill>
                <a:effectLst/>
                <a:latin typeface="+mn-lt"/>
                <a:ea typeface="+mn-ea"/>
                <a:cs typeface="+mn-cs"/>
              </a:rPr>
              <a:t> to have students retrieve the CTE – TEKS Instructional Practices in Education and Training handout to practice converting more TEKS to instructional objectives.</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26848375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Here is a TEKS and Student Expectation from the CTE Child Development course. On your paper, practice writing an instructional objective for the TEKS using the ABCD method.</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Teacher note: Allow time for the students to write an instructional objective. Ask for volunteers to share their ideas. Assign a scribe to write students’ ideas on the board. Analyze the instructional objectives. Make corrections and suggestions if necessary.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possible answer might be: </a:t>
            </a:r>
          </a:p>
          <a:p>
            <a:r>
              <a:rPr lang="en-US" sz="1200" kern="1200" dirty="0">
                <a:solidFill>
                  <a:schemeClr val="tx1"/>
                </a:solidFill>
                <a:effectLst/>
                <a:latin typeface="+mn-lt"/>
                <a:ea typeface="+mn-ea"/>
                <a:cs typeface="+mn-cs"/>
              </a:rPr>
              <a:t>Child Development students (audience) will demonstrate first aid and cardiopulmonary resuscitation skills (behavior) with the school nurse, physical education instructor or other certified CPR skilled professional (condition) and pass a final exam with an 80 or better (degree).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Use this example to explain the importance of being knowledgeable within your subject area.  Explain that as an educator, you are required to teach all of the TEKS standards for the courses you teach.  As a teacher, you don’t have one subject area, so it’s even more important to pay attention in ALL classes NOW.  What would happen if you were assigned a subject area that you didn’t understand?  How effective would you be?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42068080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How specific and detailed should objectives be?</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It depends on what they are used for. Objectives for sequencing a unit plan will be more general than for specifying a lesson plan.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Don't make writing objectives tedious, trivial, time-consuming or mechanical. Keep them simple, precise and clearly focused as a guide to learning.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purpose of objectives is not to restrict spontaneity or constrain the vision of education in the discipline but to ensure that learning is focused clearly enough that both students and teacher know what is going on.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Express them in terms of student performance, behavior and achievement, not teacher activity. </a:t>
            </a:r>
          </a:p>
          <a:p>
            <a:pPr marL="171450" lvl="0" indent="-171450">
              <a:buFont typeface="Arial" panose="020B0604020202020204" pitchFamily="34" charset="0"/>
              <a:buChar char="•"/>
            </a:pP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Remember the three components of an instructional objective: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Identify the type of activity in which competence is required by using a verb (for</a:t>
            </a:r>
            <a:r>
              <a:rPr lang="en-US" sz="1200" kern="1200" baseline="0" dirty="0">
                <a:solidFill>
                  <a:schemeClr val="tx1"/>
                </a:solidFill>
                <a:effectLst/>
                <a:latin typeface="+mn-lt"/>
                <a:ea typeface="+mn-ea"/>
                <a:cs typeface="+mn-cs"/>
              </a:rPr>
              <a:t> example,</a:t>
            </a:r>
            <a:r>
              <a:rPr lang="en-US" sz="1200" kern="1200" dirty="0">
                <a:solidFill>
                  <a:schemeClr val="tx1"/>
                </a:solidFill>
                <a:effectLst/>
                <a:latin typeface="+mn-lt"/>
                <a:ea typeface="+mn-ea"/>
                <a:cs typeface="+mn-cs"/>
              </a:rPr>
              <a:t> “create...").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Specify the criteria or standards by which competence in the activity will be assessed (for</a:t>
            </a:r>
            <a:r>
              <a:rPr lang="en-US" sz="1200" kern="1200" baseline="0" dirty="0">
                <a:solidFill>
                  <a:schemeClr val="tx1"/>
                </a:solidFill>
                <a:effectLst/>
                <a:latin typeface="+mn-lt"/>
                <a:ea typeface="+mn-ea"/>
                <a:cs typeface="+mn-cs"/>
              </a:rPr>
              <a:t> example,</a:t>
            </a:r>
            <a:r>
              <a:rPr lang="en-US" sz="1200" kern="1200" dirty="0">
                <a:solidFill>
                  <a:schemeClr val="tx1"/>
                </a:solidFill>
                <a:effectLst/>
                <a:latin typeface="+mn-lt"/>
                <a:ea typeface="+mn-ea"/>
                <a:cs typeface="+mn-cs"/>
              </a:rPr>
              <a:t> “create a personal résumé...").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List any conditions or circumstances required for students to meet the objective (for</a:t>
            </a:r>
            <a:r>
              <a:rPr lang="en-US" sz="1200" kern="1200" baseline="0" dirty="0">
                <a:solidFill>
                  <a:schemeClr val="tx1"/>
                </a:solidFill>
                <a:effectLst/>
                <a:latin typeface="+mn-lt"/>
                <a:ea typeface="+mn-ea"/>
                <a:cs typeface="+mn-cs"/>
              </a:rPr>
              <a:t> example,</a:t>
            </a:r>
            <a:r>
              <a:rPr lang="en-US" sz="1200" kern="1200" dirty="0">
                <a:solidFill>
                  <a:schemeClr val="tx1"/>
                </a:solidFill>
                <a:effectLst/>
                <a:latin typeface="+mn-lt"/>
                <a:ea typeface="+mn-ea"/>
                <a:cs typeface="+mn-cs"/>
              </a:rPr>
              <a:t> "...given two class periods working with the résumé templates on the computer").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2391175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Students, today you will create lessons which includes the Texas Essential Knowledge and Skills (TEKS) with corresponding instructional objectives. Be sure that your lesson is engaging and is related to the grade level or content area of your selected TEKS.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Teacher note: This is just to grab students’ attention and help them understand why this lesson is important.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Ask the following: Do you feel nervous right now?  What are you thinking?  Allow for some discussion and questions. Then inform students that for the rest of the semester, they will be required to write lesson plans that meet certain criteria.  They will continue doing this throughout their teaching careers.  The information included in this lesson will prepare them for that. Today, we will begin discussing how and where to locate the TEKS, what they are and how to use them in the classroom.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You will not be creating a lesson today, but you will be learning how to use the TEKS when developing instructional objectives. You will have an opportunity to develop your own lesson plans later in the semester.</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You may opt to share your personal teacher story about teaching and developing lesson plans.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26663979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know what these letters stand for? Texas Essential Knowledge and Skills.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41221091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Texas Essential Knowledge and Skills, also known as TEKS, is the official K-12 curriculum for the state of Texas. TEKS dictate what the instructor must teach during the course of the school year. Have students view the TEKS for this course using the handout </a:t>
            </a:r>
            <a:r>
              <a:rPr lang="en-US" sz="1200" b="1" kern="1200" dirty="0">
                <a:solidFill>
                  <a:schemeClr val="tx1"/>
                </a:solidFill>
                <a:effectLst/>
                <a:latin typeface="+mn-lt"/>
                <a:ea typeface="+mn-ea"/>
                <a:cs typeface="+mn-cs"/>
              </a:rPr>
              <a:t>Locating TEKS </a:t>
            </a:r>
            <a:r>
              <a:rPr lang="en-US" sz="1200" kern="1200" dirty="0">
                <a:solidFill>
                  <a:schemeClr val="tx1"/>
                </a:solidFill>
                <a:effectLst/>
                <a:latin typeface="+mn-lt"/>
                <a:ea typeface="+mn-ea"/>
                <a:cs typeface="+mn-cs"/>
              </a:rPr>
              <a:t>(see All Lesson Attachments tab). TEKS are used as a set of minimum guidelines for what teachers are required to teach throughout the school year. A teacher may, and should, teach beyond the TEKS. Ask the following:</a:t>
            </a:r>
          </a:p>
          <a:p>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does it mean to teach beyond the TEKS?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would happen if teachers only taught to the TEKS or taught the bare minimum?</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Why is it necessary for educators to teach beyond the TEKS? What is the significance in this?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would happen if teachers were given free reign to teach whatever they wanted?</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would happen to the state test (STAAR) results or SAT scores?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would happen to students who transferred school districts during the course of the year?</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0124347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Texas Education Agency (TEA) website contains all of the educational standards, or TEKS, for each course for all grade levels and content areas. At this time, click on the link and show students as a group how to access the TEKS.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TEKS can be downloaded in printable format, free of charge, via the Texas Education Agency website.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If you are in a lab setting, allow students to access the TEA website and locate the TEKS. If time permits, allow them to explore the site. Allow time for students to familiarize themselves with locating the TEKS for various courses. Distribute </a:t>
            </a:r>
            <a:r>
              <a:rPr lang="en-US" b="1" baseline="0" dirty="0"/>
              <a:t>Locating TEKS </a:t>
            </a:r>
            <a:r>
              <a:rPr lang="en-US" baseline="0" dirty="0"/>
              <a:t>(see All Lesson Attachments tab), and allow students to use the handout. </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6922960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These</a:t>
            </a:r>
            <a:r>
              <a:rPr lang="en-US" baseline="0" dirty="0"/>
              <a:t> are the components of</a:t>
            </a:r>
            <a:r>
              <a:rPr lang="en-US" dirty="0"/>
              <a:t> all TEKS:</a:t>
            </a:r>
            <a:r>
              <a:rPr lang="en-US" baseline="0" dirty="0"/>
              <a:t> Knowledge and Skills Statement and the specific Student Expectations.  Each course TEKS outlines what the teacher is required by the state of Texas to teach to each student, but it does not outline how the TEKS must be taught – this is up to the instructor. Teachers across the state will most likely choose to teach the TEKS in a variety of formats. There is not one correct way to teach a lesson. Each lesson must be unique to the classroom of students you have and their learning styles and abilities. You will learn more about this part of lesson planning later in the course.</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3686834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Clarify all terms and definitions.  On the graphic organizer </a:t>
            </a:r>
            <a:r>
              <a:rPr lang="en-US" b="1" baseline="0" dirty="0"/>
              <a:t>Teaching Texas Style Note-taking </a:t>
            </a:r>
            <a:r>
              <a:rPr lang="en-US" baseline="0" dirty="0"/>
              <a:t>(see All Lesson Attachments tab), have students write examples of components of a curriculum.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3457827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SMART method for writing the instructional objective:</a:t>
            </a:r>
          </a:p>
          <a:p>
            <a:endParaRPr lang="en-US" dirty="0"/>
          </a:p>
          <a:p>
            <a:r>
              <a:rPr lang="en-US" dirty="0"/>
              <a:t>Specific – Be specific in the task to be done</a:t>
            </a:r>
          </a:p>
          <a:p>
            <a:r>
              <a:rPr lang="en-US" dirty="0" err="1"/>
              <a:t>Measureable</a:t>
            </a:r>
            <a:r>
              <a:rPr lang="en-US" dirty="0"/>
              <a:t> - How will the success be determined?</a:t>
            </a:r>
          </a:p>
          <a:p>
            <a:r>
              <a:rPr lang="en-US" dirty="0"/>
              <a:t>Attainable – Include the necessary resources to get the job accomplished</a:t>
            </a:r>
          </a:p>
          <a:p>
            <a:r>
              <a:rPr lang="en-US" dirty="0"/>
              <a:t>Relevant – Is it realistic?</a:t>
            </a:r>
          </a:p>
          <a:p>
            <a:r>
              <a:rPr lang="en-US" dirty="0"/>
              <a:t>Time-bound – Set time limits and deadlines</a:t>
            </a:r>
          </a:p>
          <a:p>
            <a:endParaRPr lang="en-US" dirty="0"/>
          </a:p>
          <a:p>
            <a:r>
              <a:rPr lang="en-US" dirty="0"/>
              <a:t>Writing Competency-based Learning Objectives</a:t>
            </a:r>
          </a:p>
          <a:p>
            <a:r>
              <a:rPr lang="en-US" dirty="0"/>
              <a:t>Mark </a:t>
            </a:r>
            <a:r>
              <a:rPr lang="en-US" dirty="0" err="1"/>
              <a:t>Winegar</a:t>
            </a:r>
            <a:r>
              <a:rPr lang="en-US" dirty="0"/>
              <a:t> explains how to make learning objectives based on the state competencies (TEKS) for a specific course.</a:t>
            </a:r>
          </a:p>
          <a:p>
            <a:r>
              <a:rPr lang="en-US" dirty="0"/>
              <a:t>http://youtu.be/zm0TEsstc_E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6899448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edutopia.org/blog/new-teacher-lesson-planning-lisa-dabbs" TargetMode="External"/><Relationship Id="rId2" Type="http://schemas.openxmlformats.org/officeDocument/2006/relationships/hyperlink" Target="http://www.cmu.edu/teaching/designteach/design/learningobjectives.html" TargetMode="Externa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8" Type="http://schemas.openxmlformats.org/officeDocument/2006/relationships/hyperlink" Target="http://youtu.be/zm0TEsstc_E" TargetMode="External"/><Relationship Id="rId3" Type="http://schemas.openxmlformats.org/officeDocument/2006/relationships/hyperlink" Target="http://www.crlt.umich.edu/gsis/p2_5" TargetMode="External"/><Relationship Id="rId7" Type="http://schemas.openxmlformats.org/officeDocument/2006/relationships/hyperlink" Target="http://youtu.be/lQynxXbzHvw" TargetMode="External"/><Relationship Id="rId2" Type="http://schemas.openxmlformats.org/officeDocument/2006/relationships/hyperlink" Target="http://www.nclrc.org/essentials/planning/plindex.htm" TargetMode="External"/><Relationship Id="rId1" Type="http://schemas.openxmlformats.org/officeDocument/2006/relationships/slideLayout" Target="../slideLayouts/slideLayout3.xml"/><Relationship Id="rId6" Type="http://schemas.openxmlformats.org/officeDocument/2006/relationships/hyperlink" Target="http://video.about.com/k6educators/How-to-Write-Lesson-Plan-Step--1--Objectives-and-Goals.htm#vdTrn" TargetMode="External"/><Relationship Id="rId5" Type="http://schemas.openxmlformats.org/officeDocument/2006/relationships/hyperlink" Target="https://teaching.uncc.edu/learning-resources/articles-books/best-practice/goals-objectives" TargetMode="External"/><Relationship Id="rId4" Type="http://schemas.openxmlformats.org/officeDocument/2006/relationships/hyperlink" Target="http://www.tea.state.tx.u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www.tea.state.tx.us/"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hyperlink" Target="http://www.tea.state.tx.us/index2.aspx?id=6148"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youtu.be/zm0TEsstc_E"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25346" y="794334"/>
            <a:ext cx="7462935" cy="3413772"/>
          </a:xfrm>
        </p:spPr>
        <p:txBody>
          <a:bodyPr>
            <a:normAutofit/>
          </a:bodyPr>
          <a:lstStyle/>
          <a:p>
            <a:r>
              <a:rPr lang="en-US" sz="6000" dirty="0"/>
              <a:t>How to Teach TEXAS Style</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62E15-6DE6-4714-AAB8-0DEC8AF923CF}"/>
              </a:ext>
            </a:extLst>
          </p:cNvPr>
          <p:cNvSpPr>
            <a:spLocks noGrp="1"/>
          </p:cNvSpPr>
          <p:nvPr>
            <p:ph type="title"/>
          </p:nvPr>
        </p:nvSpPr>
        <p:spPr/>
        <p:txBody>
          <a:bodyPr/>
          <a:lstStyle/>
          <a:p>
            <a:r>
              <a:rPr lang="en-US" dirty="0"/>
              <a:t>Instructional Objectives</a:t>
            </a:r>
          </a:p>
        </p:txBody>
      </p:sp>
      <p:sp>
        <p:nvSpPr>
          <p:cNvPr id="3" name="Content Placeholder 2">
            <a:extLst>
              <a:ext uri="{FF2B5EF4-FFF2-40B4-BE49-F238E27FC236}">
                <a16:creationId xmlns:a16="http://schemas.microsoft.com/office/drawing/2014/main" id="{60A1C13D-BB76-4C91-BB69-32B7F9434336}"/>
              </a:ext>
            </a:extLst>
          </p:cNvPr>
          <p:cNvSpPr>
            <a:spLocks noGrp="1"/>
          </p:cNvSpPr>
          <p:nvPr>
            <p:ph sz="half" idx="1"/>
          </p:nvPr>
        </p:nvSpPr>
        <p:spPr/>
        <p:txBody>
          <a:bodyPr/>
          <a:lstStyle/>
          <a:p>
            <a:r>
              <a:rPr lang="en-US" dirty="0"/>
              <a:t>The action verb is the most important part of an instructional objective and must never be omitted.  It states exactly what the student will be able to do following instruction.</a:t>
            </a:r>
          </a:p>
          <a:p>
            <a:pPr marL="457200" indent="-457200">
              <a:buClr>
                <a:schemeClr val="accent1"/>
              </a:buClr>
              <a:buFont typeface="Open Sans" panose="020B0606030504020204" pitchFamily="34" charset="0"/>
              <a:buChar char="&gt;"/>
            </a:pPr>
            <a:r>
              <a:rPr lang="en-US" dirty="0"/>
              <a:t>Analyze</a:t>
            </a:r>
          </a:p>
          <a:p>
            <a:pPr marL="457200" indent="-457200">
              <a:buClr>
                <a:schemeClr val="accent1"/>
              </a:buClr>
              <a:buFont typeface="Open Sans" panose="020B0606030504020204" pitchFamily="34" charset="0"/>
              <a:buChar char="&gt;"/>
            </a:pPr>
            <a:r>
              <a:rPr lang="en-US" dirty="0"/>
              <a:t>Define</a:t>
            </a:r>
          </a:p>
          <a:p>
            <a:pPr marL="457200" indent="-457200">
              <a:buClr>
                <a:schemeClr val="accent1"/>
              </a:buClr>
              <a:buFont typeface="Open Sans" panose="020B0606030504020204" pitchFamily="34" charset="0"/>
              <a:buChar char="&gt;"/>
            </a:pPr>
            <a:r>
              <a:rPr lang="en-US" dirty="0"/>
              <a:t>Demonstrate</a:t>
            </a:r>
          </a:p>
          <a:p>
            <a:endParaRPr lang="en-US" dirty="0"/>
          </a:p>
        </p:txBody>
      </p:sp>
    </p:spTree>
    <p:extLst>
      <p:ext uri="{BB962C8B-B14F-4D97-AF65-F5344CB8AC3E}">
        <p14:creationId xmlns:p14="http://schemas.microsoft.com/office/powerpoint/2010/main" val="1951087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CEDC3-06D1-47BB-940B-F0D443517B58}"/>
              </a:ext>
            </a:extLst>
          </p:cNvPr>
          <p:cNvSpPr>
            <a:spLocks noGrp="1"/>
          </p:cNvSpPr>
          <p:nvPr>
            <p:ph type="title"/>
          </p:nvPr>
        </p:nvSpPr>
        <p:spPr/>
        <p:txBody>
          <a:bodyPr/>
          <a:lstStyle/>
          <a:p>
            <a:r>
              <a:rPr lang="en-US" dirty="0"/>
              <a:t>Why have instructional objectives?</a:t>
            </a:r>
          </a:p>
        </p:txBody>
      </p:sp>
      <p:sp>
        <p:nvSpPr>
          <p:cNvPr id="3" name="Text Placeholder 2">
            <a:extLst>
              <a:ext uri="{FF2B5EF4-FFF2-40B4-BE49-F238E27FC236}">
                <a16:creationId xmlns:a16="http://schemas.microsoft.com/office/drawing/2014/main" id="{B94600D1-DBD2-4BF4-B6FA-D722702CB166}"/>
              </a:ext>
            </a:extLst>
          </p:cNvPr>
          <p:cNvSpPr>
            <a:spLocks noGrp="1"/>
          </p:cNvSpPr>
          <p:nvPr>
            <p:ph type="body" sz="quarter" idx="10"/>
          </p:nvPr>
        </p:nvSpPr>
        <p:spPr/>
        <p:txBody>
          <a:bodyPr/>
          <a:lstStyle/>
          <a:p>
            <a:r>
              <a:rPr lang="en-US" dirty="0"/>
              <a:t>To provide direction to instruction</a:t>
            </a:r>
          </a:p>
        </p:txBody>
      </p:sp>
      <p:sp>
        <p:nvSpPr>
          <p:cNvPr id="4" name="Text Placeholder 3">
            <a:extLst>
              <a:ext uri="{FF2B5EF4-FFF2-40B4-BE49-F238E27FC236}">
                <a16:creationId xmlns:a16="http://schemas.microsoft.com/office/drawing/2014/main" id="{937D5CA3-48DE-46B4-A5BD-E2C04E5A5011}"/>
              </a:ext>
            </a:extLst>
          </p:cNvPr>
          <p:cNvSpPr>
            <a:spLocks noGrp="1"/>
          </p:cNvSpPr>
          <p:nvPr>
            <p:ph type="body" sz="quarter" idx="11"/>
          </p:nvPr>
        </p:nvSpPr>
        <p:spPr/>
        <p:txBody>
          <a:bodyPr/>
          <a:lstStyle/>
          <a:p>
            <a:r>
              <a:rPr lang="en-US" dirty="0"/>
              <a:t>To provide guidelines for assessment</a:t>
            </a:r>
          </a:p>
        </p:txBody>
      </p:sp>
      <p:sp>
        <p:nvSpPr>
          <p:cNvPr id="5" name="Text Placeholder 4">
            <a:extLst>
              <a:ext uri="{FF2B5EF4-FFF2-40B4-BE49-F238E27FC236}">
                <a16:creationId xmlns:a16="http://schemas.microsoft.com/office/drawing/2014/main" id="{A4E4F559-23F3-45DC-B18C-F1AECA4A5CFE}"/>
              </a:ext>
            </a:extLst>
          </p:cNvPr>
          <p:cNvSpPr>
            <a:spLocks noGrp="1"/>
          </p:cNvSpPr>
          <p:nvPr>
            <p:ph type="body" sz="quarter" idx="12"/>
          </p:nvPr>
        </p:nvSpPr>
        <p:spPr/>
        <p:txBody>
          <a:bodyPr/>
          <a:lstStyle/>
          <a:p>
            <a:r>
              <a:rPr lang="en-US" dirty="0"/>
              <a:t>To convey instructional intent to others</a:t>
            </a:r>
          </a:p>
        </p:txBody>
      </p:sp>
    </p:spTree>
    <p:extLst>
      <p:ext uri="{BB962C8B-B14F-4D97-AF65-F5344CB8AC3E}">
        <p14:creationId xmlns:p14="http://schemas.microsoft.com/office/powerpoint/2010/main" val="3533729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E7F23-2753-4F42-AC87-F6F2A065BD9F}"/>
              </a:ext>
            </a:extLst>
          </p:cNvPr>
          <p:cNvSpPr>
            <a:spLocks noGrp="1"/>
          </p:cNvSpPr>
          <p:nvPr>
            <p:ph type="title"/>
          </p:nvPr>
        </p:nvSpPr>
        <p:spPr/>
        <p:txBody>
          <a:bodyPr/>
          <a:lstStyle/>
          <a:p>
            <a:r>
              <a:rPr lang="en-US" dirty="0"/>
              <a:t>Types of Instructional Objectives</a:t>
            </a:r>
          </a:p>
        </p:txBody>
      </p:sp>
      <p:sp>
        <p:nvSpPr>
          <p:cNvPr id="3" name="Content Placeholder 2">
            <a:extLst>
              <a:ext uri="{FF2B5EF4-FFF2-40B4-BE49-F238E27FC236}">
                <a16:creationId xmlns:a16="http://schemas.microsoft.com/office/drawing/2014/main" id="{D1E3B757-37BA-4AAB-A9E2-CBAF6DD82395}"/>
              </a:ext>
            </a:extLst>
          </p:cNvPr>
          <p:cNvSpPr>
            <a:spLocks noGrp="1"/>
          </p:cNvSpPr>
          <p:nvPr>
            <p:ph sz="half" idx="1"/>
          </p:nvPr>
        </p:nvSpPr>
        <p:spPr>
          <a:xfrm>
            <a:off x="740664" y="1420420"/>
            <a:ext cx="11055750" cy="2136819"/>
          </a:xfrm>
        </p:spPr>
        <p:txBody>
          <a:bodyPr/>
          <a:lstStyle/>
          <a:p>
            <a:pPr fontAlgn="base"/>
            <a:r>
              <a:rPr lang="en-US" dirty="0"/>
              <a:t>There are three types of objectives:</a:t>
            </a:r>
          </a:p>
          <a:p>
            <a:pPr marL="457200" indent="-457200" fontAlgn="base">
              <a:buClr>
                <a:schemeClr val="accent1"/>
              </a:buClr>
              <a:buFont typeface="Open Sans" panose="020B0606030504020204" pitchFamily="34" charset="0"/>
              <a:buChar char="&gt;"/>
            </a:pPr>
            <a:r>
              <a:rPr lang="en-US" dirty="0"/>
              <a:t>Affective – for attitudes</a:t>
            </a:r>
          </a:p>
          <a:p>
            <a:pPr marL="457200" indent="-457200" fontAlgn="base">
              <a:buClr>
                <a:schemeClr val="accent1"/>
              </a:buClr>
              <a:buFont typeface="Open Sans" panose="020B0606030504020204" pitchFamily="34" charset="0"/>
              <a:buChar char="&gt;"/>
            </a:pPr>
            <a:r>
              <a:rPr lang="en-US" dirty="0"/>
              <a:t>Cognitive – for mental skills</a:t>
            </a:r>
          </a:p>
          <a:p>
            <a:pPr marL="457200" indent="-457200" fontAlgn="base">
              <a:buClr>
                <a:schemeClr val="accent1"/>
              </a:buClr>
              <a:buFont typeface="Open Sans" panose="020B0606030504020204" pitchFamily="34" charset="0"/>
              <a:buChar char="&gt;"/>
            </a:pPr>
            <a:r>
              <a:rPr lang="en-US" dirty="0"/>
              <a:t>Psychomotor – for physical skills</a:t>
            </a:r>
          </a:p>
          <a:p>
            <a:endParaRPr lang="en-US" dirty="0"/>
          </a:p>
        </p:txBody>
      </p:sp>
      <p:pic>
        <p:nvPicPr>
          <p:cNvPr id="4" name="Picture 3">
            <a:extLst>
              <a:ext uri="{FF2B5EF4-FFF2-40B4-BE49-F238E27FC236}">
                <a16:creationId xmlns:a16="http://schemas.microsoft.com/office/drawing/2014/main" id="{A2110538-3E2E-4467-951D-5BD4C85EB7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46203" y="1751278"/>
            <a:ext cx="3453913" cy="4065350"/>
          </a:xfrm>
          <a:prstGeom prst="rect">
            <a:avLst/>
          </a:prstGeom>
        </p:spPr>
      </p:pic>
    </p:spTree>
    <p:extLst>
      <p:ext uri="{BB962C8B-B14F-4D97-AF65-F5344CB8AC3E}">
        <p14:creationId xmlns:p14="http://schemas.microsoft.com/office/powerpoint/2010/main" val="2205979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B06C8-0E1A-40BD-9CCA-23D2E4382F59}"/>
              </a:ext>
            </a:extLst>
          </p:cNvPr>
          <p:cNvSpPr>
            <a:spLocks noGrp="1"/>
          </p:cNvSpPr>
          <p:nvPr>
            <p:ph type="title"/>
          </p:nvPr>
        </p:nvSpPr>
        <p:spPr/>
        <p:txBody>
          <a:bodyPr/>
          <a:lstStyle/>
          <a:p>
            <a:r>
              <a:rPr lang="en-US" dirty="0"/>
              <a:t>The ABCD’s of Instructional Objectives</a:t>
            </a:r>
          </a:p>
        </p:txBody>
      </p:sp>
      <p:sp>
        <p:nvSpPr>
          <p:cNvPr id="3" name="Content Placeholder 2">
            <a:extLst>
              <a:ext uri="{FF2B5EF4-FFF2-40B4-BE49-F238E27FC236}">
                <a16:creationId xmlns:a16="http://schemas.microsoft.com/office/drawing/2014/main" id="{EE7817CE-98EF-4F71-8A49-14AB33F4A561}"/>
              </a:ext>
            </a:extLst>
          </p:cNvPr>
          <p:cNvSpPr>
            <a:spLocks noGrp="1"/>
          </p:cNvSpPr>
          <p:nvPr>
            <p:ph sz="half" idx="1"/>
          </p:nvPr>
        </p:nvSpPr>
        <p:spPr/>
        <p:txBody>
          <a:bodyPr/>
          <a:lstStyle/>
          <a:p>
            <a:pPr fontAlgn="base"/>
            <a:r>
              <a:rPr lang="en-US" dirty="0"/>
              <a:t>Objectives should include the ABCD’s:</a:t>
            </a:r>
          </a:p>
          <a:p>
            <a:pPr marL="457200" indent="-457200" fontAlgn="base">
              <a:buClr>
                <a:schemeClr val="accent1"/>
              </a:buClr>
              <a:buFont typeface="Open Sans" panose="020B0606030504020204" pitchFamily="34" charset="0"/>
              <a:buChar char="&gt;"/>
            </a:pPr>
            <a:r>
              <a:rPr lang="en-US" b="1" dirty="0"/>
              <a:t>A</a:t>
            </a:r>
            <a:r>
              <a:rPr lang="en-US" dirty="0"/>
              <a:t>udience – Who will do it?</a:t>
            </a:r>
          </a:p>
          <a:p>
            <a:pPr marL="457200" indent="-457200" fontAlgn="base">
              <a:buClr>
                <a:schemeClr val="accent1"/>
              </a:buClr>
              <a:buFont typeface="Open Sans" panose="020B0606030504020204" pitchFamily="34" charset="0"/>
              <a:buChar char="&gt;"/>
            </a:pPr>
            <a:r>
              <a:rPr lang="en-US" b="1" dirty="0"/>
              <a:t>B</a:t>
            </a:r>
            <a:r>
              <a:rPr lang="en-US" dirty="0"/>
              <a:t>ehavior – What will they do? This should include action verbs that can be measured, such as demonstrate, list, compare or summarize.</a:t>
            </a:r>
          </a:p>
          <a:p>
            <a:pPr marL="457200" indent="-457200" fontAlgn="base">
              <a:buClr>
                <a:schemeClr val="accent1"/>
              </a:buClr>
              <a:buFont typeface="Open Sans" panose="020B0606030504020204" pitchFamily="34" charset="0"/>
              <a:buChar char="&gt;"/>
            </a:pPr>
            <a:r>
              <a:rPr lang="en-US" b="1" dirty="0"/>
              <a:t>C</a:t>
            </a:r>
            <a:r>
              <a:rPr lang="en-US" dirty="0"/>
              <a:t>onditions – How will learning occur?</a:t>
            </a:r>
          </a:p>
          <a:p>
            <a:pPr marL="457200" indent="-457200" fontAlgn="base">
              <a:buClr>
                <a:schemeClr val="accent1"/>
              </a:buClr>
              <a:buFont typeface="Open Sans" panose="020B0606030504020204" pitchFamily="34" charset="0"/>
              <a:buChar char="&gt;"/>
            </a:pPr>
            <a:r>
              <a:rPr lang="en-US" b="1" dirty="0"/>
              <a:t>D</a:t>
            </a:r>
            <a:r>
              <a:rPr lang="en-US" dirty="0"/>
              <a:t>egree – How much information is required to determine success?</a:t>
            </a:r>
          </a:p>
          <a:p>
            <a:endParaRPr lang="en-US" dirty="0"/>
          </a:p>
        </p:txBody>
      </p:sp>
    </p:spTree>
    <p:extLst>
      <p:ext uri="{BB962C8B-B14F-4D97-AF65-F5344CB8AC3E}">
        <p14:creationId xmlns:p14="http://schemas.microsoft.com/office/powerpoint/2010/main" val="115562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ED6D5-610C-4777-881F-BF8F289AE252}"/>
              </a:ext>
            </a:extLst>
          </p:cNvPr>
          <p:cNvSpPr>
            <a:spLocks noGrp="1"/>
          </p:cNvSpPr>
          <p:nvPr>
            <p:ph type="title"/>
          </p:nvPr>
        </p:nvSpPr>
        <p:spPr/>
        <p:txBody>
          <a:bodyPr/>
          <a:lstStyle/>
          <a:p>
            <a:r>
              <a:rPr lang="en-US" dirty="0"/>
              <a:t>Cognitive Development – </a:t>
            </a:r>
            <a:br>
              <a:rPr lang="en-US" dirty="0"/>
            </a:br>
            <a:r>
              <a:rPr lang="en-US" dirty="0"/>
              <a:t>Bloom’s Taxonomy </a:t>
            </a:r>
          </a:p>
        </p:txBody>
      </p:sp>
      <p:graphicFrame>
        <p:nvGraphicFramePr>
          <p:cNvPr id="4" name="Diagram 3">
            <a:extLst>
              <a:ext uri="{FF2B5EF4-FFF2-40B4-BE49-F238E27FC236}">
                <a16:creationId xmlns:a16="http://schemas.microsoft.com/office/drawing/2014/main" id="{75B49D7D-957F-4548-84DE-DF186D6DFEBC}"/>
              </a:ext>
            </a:extLst>
          </p:cNvPr>
          <p:cNvGraphicFramePr/>
          <p:nvPr>
            <p:extLst>
              <p:ext uri="{D42A27DB-BD31-4B8C-83A1-F6EECF244321}">
                <p14:modId xmlns:p14="http://schemas.microsoft.com/office/powerpoint/2010/main" val="3887792713"/>
              </p:ext>
            </p:extLst>
          </p:nvPr>
        </p:nvGraphicFramePr>
        <p:xfrm>
          <a:off x="3308194" y="507570"/>
          <a:ext cx="6783659" cy="59432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26398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AC106-4BEC-43D8-9F7E-BFC7FD5BFB7B}"/>
              </a:ext>
            </a:extLst>
          </p:cNvPr>
          <p:cNvSpPr>
            <a:spLocks noGrp="1"/>
          </p:cNvSpPr>
          <p:nvPr>
            <p:ph type="title"/>
          </p:nvPr>
        </p:nvSpPr>
        <p:spPr/>
        <p:txBody>
          <a:bodyPr/>
          <a:lstStyle/>
          <a:p>
            <a:r>
              <a:rPr lang="en-US" dirty="0"/>
              <a:t>Bloom’s Taxonomy</a:t>
            </a:r>
          </a:p>
        </p:txBody>
      </p:sp>
      <p:pic>
        <p:nvPicPr>
          <p:cNvPr id="4" name="Content Placeholder 6">
            <a:extLst>
              <a:ext uri="{FF2B5EF4-FFF2-40B4-BE49-F238E27FC236}">
                <a16:creationId xmlns:a16="http://schemas.microsoft.com/office/drawing/2014/main" id="{78EC223D-F273-4962-81BF-4B61C1C0D324}"/>
              </a:ext>
            </a:extLst>
          </p:cNvPr>
          <p:cNvPicPr>
            <a:picLocks noGrp="1" noChangeAspect="1"/>
          </p:cNvPicPr>
          <p:nvPr>
            <p:ph idx="1"/>
          </p:nvPr>
        </p:nvPicPr>
        <p:blipFill rotWithShape="1">
          <a:blip r:embed="rId3"/>
          <a:srcRect l="20513" r="20513"/>
          <a:stretch/>
        </p:blipFill>
        <p:spPr>
          <a:xfrm>
            <a:off x="3411718" y="1376494"/>
            <a:ext cx="5162268" cy="4921390"/>
          </a:xfrm>
          <a:prstGeom prst="rect">
            <a:avLst/>
          </a:prstGeom>
          <a:ln w="9525">
            <a:solidFill>
              <a:schemeClr val="tx1"/>
            </a:solidFill>
          </a:ln>
        </p:spPr>
      </p:pic>
    </p:spTree>
    <p:extLst>
      <p:ext uri="{BB962C8B-B14F-4D97-AF65-F5344CB8AC3E}">
        <p14:creationId xmlns:p14="http://schemas.microsoft.com/office/powerpoint/2010/main" val="39621638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B174B-568E-4F77-99C3-25CCD0E0D22D}"/>
              </a:ext>
            </a:extLst>
          </p:cNvPr>
          <p:cNvSpPr>
            <a:spLocks noGrp="1"/>
          </p:cNvSpPr>
          <p:nvPr>
            <p:ph type="title"/>
          </p:nvPr>
        </p:nvSpPr>
        <p:spPr/>
        <p:txBody>
          <a:bodyPr/>
          <a:lstStyle/>
          <a:p>
            <a:r>
              <a:rPr lang="en-US" dirty="0"/>
              <a:t>Instructional Objectives</a:t>
            </a:r>
          </a:p>
        </p:txBody>
      </p:sp>
      <p:graphicFrame>
        <p:nvGraphicFramePr>
          <p:cNvPr id="4" name="Content Placeholder 7">
            <a:extLst>
              <a:ext uri="{FF2B5EF4-FFF2-40B4-BE49-F238E27FC236}">
                <a16:creationId xmlns:a16="http://schemas.microsoft.com/office/drawing/2014/main" id="{D63B3DC3-D303-493A-A4DE-9CFE571C23F9}"/>
              </a:ext>
            </a:extLst>
          </p:cNvPr>
          <p:cNvGraphicFramePr>
            <a:graphicFrameLocks noGrp="1"/>
          </p:cNvGraphicFramePr>
          <p:nvPr>
            <p:ph idx="1"/>
            <p:extLst>
              <p:ext uri="{D42A27DB-BD31-4B8C-83A1-F6EECF244321}">
                <p14:modId xmlns:p14="http://schemas.microsoft.com/office/powerpoint/2010/main" val="802780559"/>
              </p:ext>
            </p:extLst>
          </p:nvPr>
        </p:nvGraphicFramePr>
        <p:xfrm>
          <a:off x="925552" y="1380774"/>
          <a:ext cx="10482148" cy="5070018"/>
        </p:xfrm>
        <a:graphic>
          <a:graphicData uri="http://schemas.openxmlformats.org/drawingml/2006/table">
            <a:tbl>
              <a:tblPr firstRow="1" bandRow="1">
                <a:tableStyleId>{93296810-A885-4BE3-A3E7-6D5BEEA58F35}</a:tableStyleId>
              </a:tblPr>
              <a:tblGrid>
                <a:gridCol w="1649969">
                  <a:extLst>
                    <a:ext uri="{9D8B030D-6E8A-4147-A177-3AD203B41FA5}">
                      <a16:colId xmlns:a16="http://schemas.microsoft.com/office/drawing/2014/main" val="20000"/>
                    </a:ext>
                  </a:extLst>
                </a:gridCol>
                <a:gridCol w="1941137">
                  <a:extLst>
                    <a:ext uri="{9D8B030D-6E8A-4147-A177-3AD203B41FA5}">
                      <a16:colId xmlns:a16="http://schemas.microsoft.com/office/drawing/2014/main" val="20001"/>
                    </a:ext>
                  </a:extLst>
                </a:gridCol>
                <a:gridCol w="1649967">
                  <a:extLst>
                    <a:ext uri="{9D8B030D-6E8A-4147-A177-3AD203B41FA5}">
                      <a16:colId xmlns:a16="http://schemas.microsoft.com/office/drawing/2014/main" val="20002"/>
                    </a:ext>
                  </a:extLst>
                </a:gridCol>
                <a:gridCol w="1747025">
                  <a:extLst>
                    <a:ext uri="{9D8B030D-6E8A-4147-A177-3AD203B41FA5}">
                      <a16:colId xmlns:a16="http://schemas.microsoft.com/office/drawing/2014/main" val="20003"/>
                    </a:ext>
                  </a:extLst>
                </a:gridCol>
                <a:gridCol w="1747025">
                  <a:extLst>
                    <a:ext uri="{9D8B030D-6E8A-4147-A177-3AD203B41FA5}">
                      <a16:colId xmlns:a16="http://schemas.microsoft.com/office/drawing/2014/main" val="20004"/>
                    </a:ext>
                  </a:extLst>
                </a:gridCol>
                <a:gridCol w="1747025">
                  <a:extLst>
                    <a:ext uri="{9D8B030D-6E8A-4147-A177-3AD203B41FA5}">
                      <a16:colId xmlns:a16="http://schemas.microsoft.com/office/drawing/2014/main" val="20005"/>
                    </a:ext>
                  </a:extLst>
                </a:gridCol>
              </a:tblGrid>
              <a:tr h="818204">
                <a:tc>
                  <a:txBody>
                    <a:bodyPr/>
                    <a:lstStyle/>
                    <a:p>
                      <a:pPr>
                        <a:spcBef>
                          <a:spcPts val="600"/>
                        </a:spcBef>
                        <a:spcAft>
                          <a:spcPts val="600"/>
                        </a:spcAft>
                      </a:pPr>
                      <a:r>
                        <a:rPr lang="en-US" sz="1400" dirty="0"/>
                        <a:t>Level</a:t>
                      </a:r>
                      <a:endParaRPr lang="en-US" sz="1400" b="1"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spcBef>
                          <a:spcPts val="600"/>
                        </a:spcBef>
                        <a:spcAft>
                          <a:spcPts val="600"/>
                        </a:spcAft>
                      </a:pPr>
                      <a:r>
                        <a:rPr lang="en-US" sz="1400" dirty="0"/>
                        <a:t>Level</a:t>
                      </a:r>
                      <a:r>
                        <a:rPr lang="en-US" sz="1400" baseline="0" dirty="0"/>
                        <a:t> Attributes</a:t>
                      </a:r>
                      <a:endParaRPr lang="en-US" sz="1400" b="1"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marL="0" marR="0" indent="0" algn="l" defTabSz="914400" rtl="0" eaLnBrk="1" fontAlgn="auto" latinLnBrk="0" hangingPunct="1">
                        <a:lnSpc>
                          <a:spcPct val="100000"/>
                        </a:lnSpc>
                        <a:spcBef>
                          <a:spcPts val="600"/>
                        </a:spcBef>
                        <a:spcAft>
                          <a:spcPts val="600"/>
                        </a:spcAft>
                        <a:buClrTx/>
                        <a:buSzTx/>
                        <a:buFontTx/>
                        <a:buNone/>
                        <a:tabLst/>
                        <a:defRPr/>
                      </a:pPr>
                      <a:r>
                        <a:rPr lang="en-US" sz="1400" dirty="0"/>
                        <a:t>Keywords</a:t>
                      </a:r>
                    </a:p>
                    <a:p>
                      <a:pPr>
                        <a:spcBef>
                          <a:spcPts val="600"/>
                        </a:spcBef>
                        <a:spcAft>
                          <a:spcPts val="600"/>
                        </a:spcAft>
                      </a:pPr>
                      <a:endParaRPr lang="en-US" sz="1400" b="1"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marL="0" marR="0" indent="0" algn="l" defTabSz="914400" rtl="0" eaLnBrk="1" fontAlgn="auto" latinLnBrk="0" hangingPunct="1">
                        <a:lnSpc>
                          <a:spcPct val="100000"/>
                        </a:lnSpc>
                        <a:spcBef>
                          <a:spcPts val="600"/>
                        </a:spcBef>
                        <a:spcAft>
                          <a:spcPts val="600"/>
                        </a:spcAft>
                        <a:buClrTx/>
                        <a:buSzTx/>
                        <a:buFontTx/>
                        <a:buNone/>
                        <a:tabLst/>
                        <a:defRPr/>
                      </a:pPr>
                      <a:r>
                        <a:rPr lang="en-US" sz="1400" dirty="0"/>
                        <a:t>Example</a:t>
                      </a:r>
                      <a:r>
                        <a:rPr lang="en-US" sz="1400" baseline="0" dirty="0"/>
                        <a:t> Objective</a:t>
                      </a:r>
                      <a:endParaRPr lang="en-US" sz="1400" dirty="0"/>
                    </a:p>
                    <a:p>
                      <a:pPr>
                        <a:spcBef>
                          <a:spcPts val="600"/>
                        </a:spcBef>
                        <a:spcAft>
                          <a:spcPts val="600"/>
                        </a:spcAft>
                      </a:pPr>
                      <a:endParaRPr lang="en-US" sz="1400" b="1"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marL="0" marR="0" indent="0" algn="l" defTabSz="914400" rtl="0" eaLnBrk="1" fontAlgn="auto" latinLnBrk="0" hangingPunct="1">
                        <a:lnSpc>
                          <a:spcPct val="100000"/>
                        </a:lnSpc>
                        <a:spcBef>
                          <a:spcPts val="600"/>
                        </a:spcBef>
                        <a:spcAft>
                          <a:spcPts val="600"/>
                        </a:spcAft>
                        <a:buClrTx/>
                        <a:buSzTx/>
                        <a:buFontTx/>
                        <a:buNone/>
                        <a:tabLst/>
                        <a:defRPr/>
                      </a:pPr>
                      <a:r>
                        <a:rPr lang="en-US" sz="1400" dirty="0"/>
                        <a:t>Example Activity</a:t>
                      </a:r>
                    </a:p>
                    <a:p>
                      <a:pPr>
                        <a:spcBef>
                          <a:spcPts val="600"/>
                        </a:spcBef>
                        <a:spcAft>
                          <a:spcPts val="600"/>
                        </a:spcAft>
                      </a:pPr>
                      <a:endParaRPr lang="en-US" sz="1400" b="1"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spcBef>
                          <a:spcPts val="600"/>
                        </a:spcBef>
                        <a:spcAft>
                          <a:spcPts val="600"/>
                        </a:spcAft>
                      </a:pPr>
                      <a:r>
                        <a:rPr lang="en-US" sz="1400" dirty="0"/>
                        <a:t>Example</a:t>
                      </a:r>
                      <a:r>
                        <a:rPr lang="en-US" sz="1400" baseline="0" dirty="0"/>
                        <a:t> Assessment</a:t>
                      </a:r>
                      <a:endParaRPr lang="en-US" sz="1400" b="1" dirty="0">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0"/>
                  </a:ext>
                </a:extLst>
              </a:tr>
              <a:tr h="4251814">
                <a:tc>
                  <a:txBody>
                    <a:bodyPr/>
                    <a:lstStyle/>
                    <a:p>
                      <a:endParaRPr lang="en-US" sz="1400" dirty="0"/>
                    </a:p>
                    <a:p>
                      <a:r>
                        <a:rPr lang="en-US" sz="1400" dirty="0"/>
                        <a:t>Application</a:t>
                      </a:r>
                      <a:endParaRPr lang="en-US" sz="1400"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effectLst/>
                        </a:rPr>
                        <a:t>Carrying out or using a procedure through executing or implementing</a:t>
                      </a:r>
                    </a:p>
                    <a:p>
                      <a:endParaRPr lang="en-US" sz="1400"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marL="0" indent="0">
                        <a:buFontTx/>
                        <a:buNone/>
                      </a:pPr>
                      <a:r>
                        <a:rPr lang="en-US" sz="1400" dirty="0"/>
                        <a:t>Apply</a:t>
                      </a:r>
                    </a:p>
                    <a:p>
                      <a:pPr marL="0" indent="0">
                        <a:buFontTx/>
                        <a:buNone/>
                      </a:pPr>
                      <a:r>
                        <a:rPr lang="en-US" sz="1400" dirty="0"/>
                        <a:t>Build Choose Construct</a:t>
                      </a:r>
                    </a:p>
                    <a:p>
                      <a:pPr marL="0" indent="0">
                        <a:buFontTx/>
                        <a:buNone/>
                      </a:pPr>
                      <a:r>
                        <a:rPr lang="en-US" sz="1400" dirty="0"/>
                        <a:t>Develop </a:t>
                      </a:r>
                    </a:p>
                    <a:p>
                      <a:pPr marL="0" indent="0">
                        <a:buFontTx/>
                        <a:buNone/>
                      </a:pPr>
                      <a:r>
                        <a:rPr lang="en-US" sz="1400" dirty="0"/>
                        <a:t>Identify</a:t>
                      </a:r>
                    </a:p>
                    <a:p>
                      <a:pPr marL="0" indent="0">
                        <a:buFontTx/>
                        <a:buNone/>
                      </a:pPr>
                      <a:r>
                        <a:rPr lang="en-US" sz="1400" dirty="0"/>
                        <a:t>Interview Make use of</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Model</a:t>
                      </a:r>
                    </a:p>
                    <a:p>
                      <a:pPr marL="0" indent="0">
                        <a:buFontTx/>
                        <a:buNone/>
                      </a:pPr>
                      <a:r>
                        <a:rPr lang="en-US" sz="1400" dirty="0"/>
                        <a:t>Organize</a:t>
                      </a:r>
                    </a:p>
                    <a:p>
                      <a:pPr marL="0" indent="0">
                        <a:buFontTx/>
                        <a:buNone/>
                      </a:pPr>
                      <a:r>
                        <a:rPr lang="en-US" sz="1400" dirty="0"/>
                        <a:t>Plan</a:t>
                      </a:r>
                    </a:p>
                    <a:p>
                      <a:pPr marL="0" indent="0">
                        <a:buFontTx/>
                        <a:buNone/>
                      </a:pPr>
                      <a:r>
                        <a:rPr lang="en-US" sz="1400" dirty="0"/>
                        <a:t>Select </a:t>
                      </a:r>
                    </a:p>
                    <a:p>
                      <a:pPr marL="0" indent="0">
                        <a:buFontTx/>
                        <a:buNone/>
                      </a:pPr>
                      <a:r>
                        <a:rPr lang="en-US" sz="1400" dirty="0"/>
                        <a:t>Solve </a:t>
                      </a:r>
                    </a:p>
                    <a:p>
                      <a:pPr marL="0" indent="0">
                        <a:buFontTx/>
                        <a:buNone/>
                      </a:pPr>
                      <a:r>
                        <a:rPr lang="en-US" sz="1400" dirty="0"/>
                        <a:t>Utilize</a:t>
                      </a:r>
                    </a:p>
                    <a:p>
                      <a:pPr marL="0" indent="0">
                        <a:buFont typeface="Arial" panose="020B0604020202020204" pitchFamily="34" charset="0"/>
                        <a:buNone/>
                      </a:pPr>
                      <a:r>
                        <a:rPr lang="en-US" sz="1400" dirty="0"/>
                        <a:t> </a:t>
                      </a:r>
                      <a:endParaRPr lang="en-US" sz="1400"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marL="0" marR="0" indent="0" algn="l" defTabSz="914400" rtl="0" eaLnBrk="1" fontAlgn="base" latinLnBrk="0" hangingPunct="1">
                        <a:lnSpc>
                          <a:spcPct val="100000"/>
                        </a:lnSpc>
                        <a:spcBef>
                          <a:spcPts val="0"/>
                        </a:spcBef>
                        <a:spcAft>
                          <a:spcPts val="0"/>
                        </a:spcAft>
                        <a:buClrTx/>
                        <a:buSzTx/>
                        <a:buFontTx/>
                        <a:buNone/>
                        <a:tabLst/>
                        <a:defRPr/>
                      </a:pPr>
                      <a:r>
                        <a:rPr lang="en-US" sz="1400" dirty="0"/>
                        <a:t>“By the end of this course, </a:t>
                      </a:r>
                      <a:r>
                        <a:rPr lang="en-US" sz="1400" kern="1200" dirty="0">
                          <a:effectLst/>
                        </a:rPr>
                        <a:t>The Practicum in Education and Training student will develop </a:t>
                      </a:r>
                      <a:r>
                        <a:rPr lang="en-US" sz="1400" dirty="0"/>
                        <a:t>instructional objectives</a:t>
                      </a:r>
                      <a:r>
                        <a:rPr lang="en-US" sz="1400" baseline="0" dirty="0"/>
                        <a:t> using Bloom’s Taxonomy </a:t>
                      </a:r>
                      <a:r>
                        <a:rPr lang="en-US" sz="1400" kern="1200" dirty="0">
                          <a:effectLst/>
                        </a:rPr>
                        <a:t>that align with the TEKS when assigned as a course project as measured by the lesson plan rubric.</a:t>
                      </a:r>
                      <a:endParaRPr lang="en-US" sz="1400" b="0" i="0" kern="12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r>
                        <a:rPr lang="en-US" sz="1400" dirty="0"/>
                        <a:t>With</a:t>
                      </a:r>
                      <a:r>
                        <a:rPr lang="en-US" sz="1400" baseline="0" dirty="0"/>
                        <a:t> a partner, have students</a:t>
                      </a:r>
                      <a:r>
                        <a:rPr lang="en-US" sz="1400" dirty="0"/>
                        <a:t>  apply</a:t>
                      </a:r>
                      <a:r>
                        <a:rPr lang="en-US" sz="1400" baseline="0" dirty="0"/>
                        <a:t> the TEKS and  Bloom’s Taxonomy to develop instructional objectives.</a:t>
                      </a:r>
                      <a:endParaRPr lang="en-US" sz="1400"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r>
                        <a:rPr lang="en-US" sz="1400" dirty="0"/>
                        <a:t>Use</a:t>
                      </a:r>
                      <a:r>
                        <a:rPr lang="en-US" sz="1400" baseline="0" dirty="0"/>
                        <a:t> the following question on an exam or homework: “Identify the steps to developing instructional objectives.”</a:t>
                      </a:r>
                      <a:endParaRPr lang="en-US" sz="1400" dirty="0">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0462386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35FD8-65EA-4BD0-B250-119F719A00B4}"/>
              </a:ext>
            </a:extLst>
          </p:cNvPr>
          <p:cNvSpPr>
            <a:spLocks noGrp="1"/>
          </p:cNvSpPr>
          <p:nvPr>
            <p:ph type="title"/>
          </p:nvPr>
        </p:nvSpPr>
        <p:spPr/>
        <p:txBody>
          <a:bodyPr/>
          <a:lstStyle/>
          <a:p>
            <a:r>
              <a:rPr lang="en-US" dirty="0"/>
              <a:t>TEKS/Student Expectations</a:t>
            </a:r>
          </a:p>
        </p:txBody>
      </p:sp>
      <p:sp>
        <p:nvSpPr>
          <p:cNvPr id="3" name="Content Placeholder 2">
            <a:extLst>
              <a:ext uri="{FF2B5EF4-FFF2-40B4-BE49-F238E27FC236}">
                <a16:creationId xmlns:a16="http://schemas.microsoft.com/office/drawing/2014/main" id="{EF952935-6069-40BB-9D9A-136DCBC048CF}"/>
              </a:ext>
            </a:extLst>
          </p:cNvPr>
          <p:cNvSpPr>
            <a:spLocks noGrp="1"/>
          </p:cNvSpPr>
          <p:nvPr>
            <p:ph sz="half" idx="1"/>
          </p:nvPr>
        </p:nvSpPr>
        <p:spPr/>
        <p:txBody>
          <a:bodyPr/>
          <a:lstStyle/>
          <a:p>
            <a:pPr fontAlgn="base"/>
            <a:r>
              <a:rPr lang="en-US" b="1" dirty="0"/>
              <a:t>TEKS/Student Expectations</a:t>
            </a:r>
          </a:p>
          <a:p>
            <a:pPr marL="457200" lvl="1" indent="0" fontAlgn="base">
              <a:buNone/>
            </a:pPr>
            <a:r>
              <a:rPr lang="en-US" dirty="0"/>
              <a:t>(1) The student analyzes roles and responsibilities of parenting. The student is expected to:</a:t>
            </a:r>
          </a:p>
          <a:p>
            <a:pPr lvl="2" fontAlgn="base"/>
            <a:r>
              <a:rPr lang="en-US" dirty="0"/>
              <a:t>(D) demonstrate first aid and cardiopulmonary resuscitation skills</a:t>
            </a:r>
          </a:p>
          <a:p>
            <a:endParaRPr lang="en-US" dirty="0"/>
          </a:p>
        </p:txBody>
      </p:sp>
      <p:sp>
        <p:nvSpPr>
          <p:cNvPr id="4" name="Text Placeholder 3">
            <a:extLst>
              <a:ext uri="{FF2B5EF4-FFF2-40B4-BE49-F238E27FC236}">
                <a16:creationId xmlns:a16="http://schemas.microsoft.com/office/drawing/2014/main" id="{A60913C1-7D9C-424D-A001-A1050E5573B0}"/>
              </a:ext>
            </a:extLst>
          </p:cNvPr>
          <p:cNvSpPr>
            <a:spLocks noGrp="1"/>
          </p:cNvSpPr>
          <p:nvPr>
            <p:ph type="body" sz="quarter" idx="10"/>
          </p:nvPr>
        </p:nvSpPr>
        <p:spPr>
          <a:xfrm>
            <a:off x="845443" y="1590225"/>
            <a:ext cx="3202450" cy="3149044"/>
          </a:xfrm>
        </p:spPr>
        <p:txBody>
          <a:bodyPr/>
          <a:lstStyle/>
          <a:p>
            <a:r>
              <a:rPr lang="en-US" sz="2800" dirty="0"/>
              <a:t>Your turn: Use the TEKS/Student Expectations to develop an instructional objective</a:t>
            </a:r>
          </a:p>
        </p:txBody>
      </p:sp>
    </p:spTree>
    <p:extLst>
      <p:ext uri="{BB962C8B-B14F-4D97-AF65-F5344CB8AC3E}">
        <p14:creationId xmlns:p14="http://schemas.microsoft.com/office/powerpoint/2010/main" val="1693478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6B228-3888-4BA4-9017-E0953C4FF819}"/>
              </a:ext>
            </a:extLst>
          </p:cNvPr>
          <p:cNvSpPr>
            <a:spLocks noGrp="1"/>
          </p:cNvSpPr>
          <p:nvPr>
            <p:ph type="title"/>
          </p:nvPr>
        </p:nvSpPr>
        <p:spPr/>
        <p:txBody>
          <a:bodyPr/>
          <a:lstStyle/>
          <a:p>
            <a:r>
              <a:rPr lang="en-US" dirty="0"/>
              <a:t>Tips for Writing Instructional Objectives</a:t>
            </a:r>
          </a:p>
        </p:txBody>
      </p:sp>
      <p:sp>
        <p:nvSpPr>
          <p:cNvPr id="3" name="Content Placeholder 2">
            <a:extLst>
              <a:ext uri="{FF2B5EF4-FFF2-40B4-BE49-F238E27FC236}">
                <a16:creationId xmlns:a16="http://schemas.microsoft.com/office/drawing/2014/main" id="{7153F119-CB46-483F-A1BA-41AF08DE5164}"/>
              </a:ext>
            </a:extLst>
          </p:cNvPr>
          <p:cNvSpPr>
            <a:spLocks noGrp="1"/>
          </p:cNvSpPr>
          <p:nvPr>
            <p:ph sz="half" idx="1"/>
          </p:nvPr>
        </p:nvSpPr>
        <p:spPr/>
        <p:txBody>
          <a:bodyPr/>
          <a:lstStyle/>
          <a:p>
            <a:pPr marL="457200" indent="-457200">
              <a:buClr>
                <a:schemeClr val="accent1"/>
              </a:buClr>
              <a:buFont typeface="Open Sans" panose="020B0606030504020204" pitchFamily="34" charset="0"/>
              <a:buChar char="&gt;"/>
            </a:pPr>
            <a:r>
              <a:rPr lang="en-US" dirty="0"/>
              <a:t>How detailed and specific the instructional objectives are depends on what they are used for.</a:t>
            </a:r>
          </a:p>
          <a:p>
            <a:pPr marL="457200" indent="-457200">
              <a:buClr>
                <a:schemeClr val="accent1"/>
              </a:buClr>
              <a:buFont typeface="Open Sans" panose="020B0606030504020204" pitchFamily="34" charset="0"/>
              <a:buChar char="&gt;"/>
            </a:pPr>
            <a:r>
              <a:rPr lang="en-US" dirty="0"/>
              <a:t>Keep the instructional objectives simple, precise and clearly focused.</a:t>
            </a:r>
          </a:p>
          <a:p>
            <a:pPr marL="457200" indent="-457200">
              <a:buClr>
                <a:schemeClr val="accent1"/>
              </a:buClr>
              <a:buFont typeface="Open Sans" panose="020B0606030504020204" pitchFamily="34" charset="0"/>
              <a:buChar char="&gt;"/>
            </a:pPr>
            <a:r>
              <a:rPr lang="en-US" dirty="0"/>
              <a:t>Express them in terms of student performance, behavior and achievement.</a:t>
            </a:r>
          </a:p>
          <a:p>
            <a:endParaRPr lang="en-US" dirty="0"/>
          </a:p>
        </p:txBody>
      </p:sp>
    </p:spTree>
    <p:extLst>
      <p:ext uri="{BB962C8B-B14F-4D97-AF65-F5344CB8AC3E}">
        <p14:creationId xmlns:p14="http://schemas.microsoft.com/office/powerpoint/2010/main" val="14905789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06B3B-CA61-428B-A78F-700FA83ED970}"/>
              </a:ext>
            </a:extLst>
          </p:cNvPr>
          <p:cNvSpPr>
            <a:spLocks noGrp="1"/>
          </p:cNvSpPr>
          <p:nvPr>
            <p:ph type="title"/>
          </p:nvPr>
        </p:nvSpPr>
        <p:spPr>
          <a:xfrm>
            <a:off x="4587834" y="2552700"/>
            <a:ext cx="10059452" cy="876300"/>
          </a:xfrm>
        </p:spPr>
        <p:txBody>
          <a:bodyPr/>
          <a:lstStyle/>
          <a:p>
            <a:r>
              <a:rPr lang="en-US" dirty="0"/>
              <a:t>Questions?</a:t>
            </a:r>
          </a:p>
        </p:txBody>
      </p:sp>
    </p:spTree>
    <p:extLst>
      <p:ext uri="{BB962C8B-B14F-4D97-AF65-F5344CB8AC3E}">
        <p14:creationId xmlns:p14="http://schemas.microsoft.com/office/powerpoint/2010/main" val="294432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572A6-F661-4014-BD57-F18848C3EC84}"/>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CCE87333-A650-4602-85BE-A62DBB3384F5}"/>
              </a:ext>
            </a:extLst>
          </p:cNvPr>
          <p:cNvSpPr>
            <a:spLocks noGrp="1"/>
          </p:cNvSpPr>
          <p:nvPr>
            <p:ph sz="half" idx="1"/>
          </p:nvPr>
        </p:nvSpPr>
        <p:spPr/>
        <p:txBody>
          <a:bodyPr/>
          <a:lstStyle/>
          <a:p>
            <a:pPr lvl="0" fontAlgn="base">
              <a:spcBef>
                <a:spcPts val="0"/>
              </a:spcBef>
            </a:pPr>
            <a:r>
              <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rPr>
              <a:t>Images:</a:t>
            </a:r>
          </a:p>
          <a:p>
            <a:pPr lvl="0" fontAlgn="base">
              <a:spcBef>
                <a:spcPts val="0"/>
              </a:spcBef>
            </a:pPr>
            <a:r>
              <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rPr>
              <a:t>Microsoft Clip Art: Used with permission from Microsoft.</a:t>
            </a:r>
          </a:p>
          <a:p>
            <a:pPr lvl="0" fontAlgn="base">
              <a:spcBef>
                <a:spcPts val="0"/>
              </a:spcBef>
            </a:pPr>
            <a:endPar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pPr lvl="0" fontAlgn="base">
              <a:spcBef>
                <a:spcPts val="0"/>
              </a:spcBef>
            </a:pPr>
            <a:r>
              <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rPr>
              <a:t>Books:</a:t>
            </a:r>
          </a:p>
          <a:p>
            <a:pPr lvl="0" fontAlgn="base">
              <a:spcBef>
                <a:spcPts val="0"/>
              </a:spcBef>
            </a:pPr>
            <a:r>
              <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rPr>
              <a:t>Early Childhood Education Today, Twelfth Edition by George S. Morrison</a:t>
            </a:r>
            <a:br>
              <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rPr>
            </a:br>
            <a:r>
              <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rPr>
              <a:t>This book is a great resource on early childhood education. It covers the foundation of education, programs and resources for children and families, educational needs of infants through the primary grades and the special needs of children and families.</a:t>
            </a:r>
          </a:p>
          <a:p>
            <a:pPr lvl="0" fontAlgn="base">
              <a:spcBef>
                <a:spcPts val="0"/>
              </a:spcBef>
            </a:pPr>
            <a:endPar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pPr lvl="0" fontAlgn="base">
              <a:spcBef>
                <a:spcPts val="0"/>
              </a:spcBef>
            </a:pPr>
            <a:r>
              <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rPr>
              <a:t>Exploring Teaching: An Introduction to Education by Richard Arends, Nancy E. </a:t>
            </a:r>
            <a:r>
              <a:rPr lang="en-US" sz="1100" dirty="0" err="1">
                <a:solidFill>
                  <a:prstClr val="black"/>
                </a:solidFill>
                <a:latin typeface="Open Sans" panose="020B0606030504020204" pitchFamily="34" charset="0"/>
                <a:ea typeface="Open Sans" panose="020B0606030504020204" pitchFamily="34" charset="0"/>
                <a:cs typeface="Open Sans" panose="020B0606030504020204" pitchFamily="34" charset="0"/>
              </a:rPr>
              <a:t>Winitzky</a:t>
            </a:r>
            <a:r>
              <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rPr>
              <a:t> and Margaret D Tannenbaum</a:t>
            </a:r>
            <a:br>
              <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rPr>
            </a:br>
            <a:r>
              <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rPr>
              <a:t>This book encourages students to explore what teaching is and how to become an educator.</a:t>
            </a:r>
          </a:p>
          <a:p>
            <a:pPr lvl="0" fontAlgn="base">
              <a:spcBef>
                <a:spcPts val="0"/>
              </a:spcBef>
            </a:pPr>
            <a:endPar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pPr lvl="0" fontAlgn="base">
              <a:spcBef>
                <a:spcPts val="0"/>
              </a:spcBef>
            </a:pPr>
            <a:r>
              <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rPr>
              <a:t>Instructional Strategies: How to Teach for Rigor and Relevance by the International Center for Leadership in Education, Inc.</a:t>
            </a:r>
            <a:br>
              <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rPr>
            </a:br>
            <a:r>
              <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rPr>
              <a:t>The most successful teachers use methods that promote student learning through a variety of instructional strategies. This book gives teachers ideas and strategies for teaching rigorous and relevant lessons that engage students and promote learning.</a:t>
            </a:r>
          </a:p>
          <a:p>
            <a:pPr lvl="0" fontAlgn="base">
              <a:spcBef>
                <a:spcPts val="0"/>
              </a:spcBef>
            </a:pPr>
            <a:endPar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pPr lvl="0" fontAlgn="base">
              <a:spcBef>
                <a:spcPts val="0"/>
              </a:spcBef>
            </a:pPr>
            <a:r>
              <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rPr>
              <a:t>Introduction to Teaching: Becoming a Professional, Fifth Edition. by Don </a:t>
            </a:r>
            <a:r>
              <a:rPr lang="en-US" sz="1100" dirty="0" err="1">
                <a:solidFill>
                  <a:prstClr val="black"/>
                </a:solidFill>
                <a:latin typeface="Open Sans" panose="020B0606030504020204" pitchFamily="34" charset="0"/>
                <a:ea typeface="Open Sans" panose="020B0606030504020204" pitchFamily="34" charset="0"/>
                <a:cs typeface="Open Sans" panose="020B0606030504020204" pitchFamily="34" charset="0"/>
              </a:rPr>
              <a:t>Kauchak</a:t>
            </a:r>
            <a:r>
              <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rPr>
              <a:t> &amp; Paul Eggen</a:t>
            </a:r>
            <a:br>
              <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rPr>
            </a:br>
            <a:r>
              <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rPr>
              <a:t>For any student going into the teaching profession, this is an excellent choice. It is an easy read for students on all levels. It covers the changing teaching profession, the foundations of education and how to become an effective teacher.</a:t>
            </a:r>
          </a:p>
          <a:p>
            <a:pPr lvl="0" fontAlgn="base">
              <a:spcBef>
                <a:spcPts val="0"/>
              </a:spcBef>
            </a:pPr>
            <a:endPar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pPr lvl="0" fontAlgn="base">
              <a:spcBef>
                <a:spcPts val="0"/>
              </a:spcBef>
            </a:pPr>
            <a:r>
              <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rPr>
              <a:t>Teaching by Sharleen Kato</a:t>
            </a:r>
            <a:br>
              <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rPr>
            </a:br>
            <a:r>
              <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rPr>
              <a:t>Students will learn about the history of education and what it means to be a teacher with this textbook.</a:t>
            </a:r>
          </a:p>
          <a:p>
            <a:pPr lvl="0" fontAlgn="base">
              <a:spcBef>
                <a:spcPts val="0"/>
              </a:spcBef>
            </a:pPr>
            <a:endPar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pPr lvl="0" fontAlgn="base">
              <a:spcBef>
                <a:spcPts val="0"/>
              </a:spcBef>
            </a:pPr>
            <a:r>
              <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rPr>
              <a:t>Websites:</a:t>
            </a:r>
          </a:p>
          <a:p>
            <a:pPr lvl="0" fontAlgn="base">
              <a:spcBef>
                <a:spcPts val="0"/>
              </a:spcBef>
            </a:pPr>
            <a:r>
              <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rPr>
              <a:t>Articulate Your Learning Objectives</a:t>
            </a:r>
            <a:br>
              <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rPr>
            </a:br>
            <a:r>
              <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rPr>
              <a:t>Before you can decide how you will teach a lesson, you must determine what your educational goals and objectives will be for your students. The Eberly Center for Teaching Excellence &amp; Educational Innovation at Carnegie Melon University explains how to create and align objects with classroom instruction.</a:t>
            </a:r>
            <a:br>
              <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rPr>
            </a:br>
            <a:r>
              <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hlinkClick r:id="rId2"/>
              </a:rPr>
              <a:t>http://www.cmu.edu/teaching/designteach/design/learningobjectives.html</a:t>
            </a:r>
            <a:endPar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pPr lvl="0" fontAlgn="base">
              <a:spcBef>
                <a:spcPts val="0"/>
              </a:spcBef>
            </a:pPr>
            <a:r>
              <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rPr>
              <a:t>New Teacher Academy: Lesson Planning</a:t>
            </a:r>
            <a:br>
              <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rPr>
            </a:br>
            <a:r>
              <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rPr>
              <a:t>Lisa Dabbs explains the importance of effective lesson planning for new teachers.</a:t>
            </a:r>
            <a:br>
              <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rPr>
            </a:br>
            <a:r>
              <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hlinkClick r:id="rId3"/>
              </a:rPr>
              <a:t>http://www.edutopia.org/blog/new-teacher-lesson-planning-lisa-dabbs</a:t>
            </a:r>
            <a:endParaRPr lang="en-US" sz="110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42244183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94544-A766-4B2F-87FE-606729537333}"/>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37B154E8-9602-437F-A033-361517DA1C64}"/>
              </a:ext>
            </a:extLst>
          </p:cNvPr>
          <p:cNvSpPr>
            <a:spLocks noGrp="1"/>
          </p:cNvSpPr>
          <p:nvPr>
            <p:ph sz="half" idx="1"/>
          </p:nvPr>
        </p:nvSpPr>
        <p:spPr/>
        <p:txBody>
          <a:bodyPr/>
          <a:lstStyle/>
          <a:p>
            <a:pPr lvl="0" fontAlgn="base">
              <a:spcBef>
                <a:spcPct val="20000"/>
              </a:spcBef>
            </a:pPr>
            <a: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rPr>
              <a:t>Planning a Lesson</a:t>
            </a:r>
            <a:b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rPr>
            </a:br>
            <a: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rPr>
              <a:t>The National Capital Language Resource Center gives detailed explanations and examples of how to write a lesson plan from beginning to end.</a:t>
            </a:r>
            <a:b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rPr>
            </a:br>
            <a: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hlinkClick r:id="rId2"/>
              </a:rPr>
              <a:t>http://www.nclrc.org/essentials/planning/plindex.htm</a:t>
            </a:r>
            <a:endPar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pPr lvl="0" fontAlgn="base">
              <a:spcBef>
                <a:spcPct val="20000"/>
              </a:spcBef>
            </a:pPr>
            <a: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rPr>
              <a:t>Strategies for Effective Lesson Planning</a:t>
            </a:r>
            <a:b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rPr>
            </a:br>
            <a: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rPr>
              <a:t>Effective lesson planning can be tricky, but with this website from the University of Michigan, lesson planning can be a stress-free encounter.</a:t>
            </a:r>
            <a:b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rPr>
            </a:br>
            <a: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hlinkClick r:id="rId3"/>
              </a:rPr>
              <a:t>http://www.crlt.umich.edu/gsis/p2_5</a:t>
            </a:r>
            <a:endPar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pPr lvl="0" fontAlgn="base">
              <a:spcBef>
                <a:spcPct val="20000"/>
              </a:spcBef>
            </a:pPr>
            <a: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rPr>
              <a:t>Texas Essential Knowledge and Skills (TEKS)</a:t>
            </a:r>
            <a:b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rPr>
            </a:br>
            <a: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rPr>
              <a:t>Texas Education Agency’s list of TEKS for each grade level and subject area.</a:t>
            </a:r>
            <a:b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rPr>
            </a:br>
            <a: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hlinkClick r:id="rId4"/>
              </a:rPr>
              <a:t>http://www.tea.state.tx.us/</a:t>
            </a:r>
            <a:endPar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pPr lvl="0" fontAlgn="base">
              <a:spcBef>
                <a:spcPct val="20000"/>
              </a:spcBef>
            </a:pPr>
            <a: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rPr>
              <a:t>The Center for Teaching and Learning</a:t>
            </a:r>
            <a:b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rPr>
            </a:br>
            <a: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rPr>
              <a:t>Writing goals and objectives is easy with this site! It outlines how to use Bloom’s Taxonomy action verbs, ask rigorous and relevant questions and write objectives.</a:t>
            </a:r>
            <a:b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rPr>
            </a:br>
            <a: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hlinkClick r:id="rId5"/>
              </a:rPr>
              <a:t>https://teaching.uncc.edu/learning-resources/articles-books/best-practice/goals-objectives</a:t>
            </a:r>
            <a:endPar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pPr lvl="0" fontAlgn="base">
              <a:spcBef>
                <a:spcPct val="20000"/>
              </a:spcBef>
            </a:pPr>
            <a: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rPr>
              <a:t>YouTube™:</a:t>
            </a:r>
          </a:p>
          <a:p>
            <a:pPr lvl="0" fontAlgn="base">
              <a:spcBef>
                <a:spcPts val="0"/>
              </a:spcBef>
            </a:pPr>
            <a: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rPr>
              <a:t>How to Write Lesson Plan Step #1: Objectives and Goals</a:t>
            </a:r>
          </a:p>
          <a:p>
            <a:pPr lvl="0" fontAlgn="base">
              <a:spcBef>
                <a:spcPts val="0"/>
              </a:spcBef>
            </a:pPr>
            <a: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rPr>
              <a:t>The first step in lesson planning is writing objectives and goals, which will set the tone and pace for the entire lesson.</a:t>
            </a:r>
          </a:p>
          <a:p>
            <a:pPr lvl="0" fontAlgn="base">
              <a:spcBef>
                <a:spcPts val="0"/>
              </a:spcBef>
            </a:pPr>
            <a: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hlinkClick r:id="rId6"/>
              </a:rPr>
              <a:t>http://video.about.com/k6educators/How-to-Write-Lesson-Plan-Step--1--Objectives-and-Goals.htm#vdTrn</a:t>
            </a:r>
            <a:endPar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pPr lvl="0" fontAlgn="base">
              <a:spcBef>
                <a:spcPct val="20000"/>
              </a:spcBef>
            </a:pPr>
            <a: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rPr>
              <a:t>New Teacher Academy: Lesson Planning</a:t>
            </a:r>
            <a:b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rPr>
            </a:br>
            <a: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rPr>
              <a:t>Lesson plans are the cornerstone of a teacher’s day. Learn about the key elements of any lesson plan, and watch as a new teacher creates a lesson plan step-by-step with her coach.</a:t>
            </a:r>
            <a:b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rPr>
            </a:br>
            <a: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hlinkClick r:id="rId7"/>
              </a:rPr>
              <a:t>http://youtu.be/lQynxXbzHvw</a:t>
            </a:r>
            <a:endPar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pPr lvl="0" fontAlgn="base">
              <a:spcBef>
                <a:spcPct val="20000"/>
              </a:spcBef>
            </a:pPr>
            <a: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rPr>
              <a:t>Writing Competency-based Learning Objectives</a:t>
            </a:r>
          </a:p>
          <a:p>
            <a:pPr lvl="0" fontAlgn="base">
              <a:spcBef>
                <a:spcPct val="20000"/>
              </a:spcBef>
            </a:pPr>
            <a: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rPr>
              <a:t>Mark </a:t>
            </a:r>
            <a:r>
              <a:rPr lang="en-US" sz="1200" dirty="0" err="1">
                <a:solidFill>
                  <a:prstClr val="black"/>
                </a:solidFill>
                <a:latin typeface="Open Sans" panose="020B0606030504020204" pitchFamily="34" charset="0"/>
                <a:ea typeface="Open Sans" panose="020B0606030504020204" pitchFamily="34" charset="0"/>
                <a:cs typeface="Open Sans" panose="020B0606030504020204" pitchFamily="34" charset="0"/>
              </a:rPr>
              <a:t>Winegar</a:t>
            </a:r>
            <a: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rPr>
              <a:t> explains how to make learning objectives based on the state competencies (TEKS) for a specific course.</a:t>
            </a:r>
          </a:p>
          <a:p>
            <a:pPr lvl="0" fontAlgn="base">
              <a:spcBef>
                <a:spcPct val="20000"/>
              </a:spcBef>
            </a:pPr>
            <a:r>
              <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hlinkClick r:id="rId8"/>
              </a:rPr>
              <a:t>http://youtu.be/zm0TEsstc_E</a:t>
            </a:r>
            <a:endParaRPr lang="en-US" sz="120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234817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138E1-7C4A-44A1-86F5-625E5B46CE1F}"/>
              </a:ext>
            </a:extLst>
          </p:cNvPr>
          <p:cNvSpPr>
            <a:spLocks noGrp="1"/>
          </p:cNvSpPr>
          <p:nvPr>
            <p:ph type="title"/>
          </p:nvPr>
        </p:nvSpPr>
        <p:spPr/>
        <p:txBody>
          <a:bodyPr/>
          <a:lstStyle/>
          <a:p>
            <a:r>
              <a:rPr lang="en-US" dirty="0"/>
              <a:t>Assignment</a:t>
            </a:r>
          </a:p>
        </p:txBody>
      </p:sp>
      <p:sp>
        <p:nvSpPr>
          <p:cNvPr id="3" name="Content Placeholder 2">
            <a:extLst>
              <a:ext uri="{FF2B5EF4-FFF2-40B4-BE49-F238E27FC236}">
                <a16:creationId xmlns:a16="http://schemas.microsoft.com/office/drawing/2014/main" id="{9123C404-5DEE-4F14-9C97-924DEE07C500}"/>
              </a:ext>
            </a:extLst>
          </p:cNvPr>
          <p:cNvSpPr>
            <a:spLocks noGrp="1"/>
          </p:cNvSpPr>
          <p:nvPr>
            <p:ph sz="half" idx="1"/>
          </p:nvPr>
        </p:nvSpPr>
        <p:spPr/>
        <p:txBody>
          <a:bodyPr/>
          <a:lstStyle/>
          <a:p>
            <a:pPr marL="457200" indent="-457200">
              <a:buClr>
                <a:schemeClr val="accent1"/>
              </a:buClr>
              <a:buFont typeface="Open Sans" panose="020B0606030504020204" pitchFamily="34" charset="0"/>
              <a:buChar char="&gt;"/>
            </a:pPr>
            <a:r>
              <a:rPr lang="en-US" dirty="0"/>
              <a:t>Develop a lesson using approved curriculum</a:t>
            </a:r>
          </a:p>
          <a:p>
            <a:pPr marL="457200" indent="-457200">
              <a:buClr>
                <a:schemeClr val="accent1"/>
              </a:buClr>
              <a:buFont typeface="Open Sans" panose="020B0606030504020204" pitchFamily="34" charset="0"/>
              <a:buChar char="&gt;"/>
            </a:pPr>
            <a:r>
              <a:rPr lang="en-US" dirty="0"/>
              <a:t>Include the TEKS and instructional objectives </a:t>
            </a:r>
          </a:p>
          <a:p>
            <a:pPr marL="457200" indent="-457200">
              <a:buClr>
                <a:schemeClr val="accent1"/>
              </a:buClr>
              <a:buFont typeface="Open Sans" panose="020B0606030504020204" pitchFamily="34" charset="0"/>
              <a:buChar char="&gt;"/>
            </a:pPr>
            <a:r>
              <a:rPr lang="en-US" dirty="0"/>
              <a:t>Make sure it is engaging</a:t>
            </a:r>
          </a:p>
          <a:p>
            <a:endParaRPr lang="en-US" dirty="0"/>
          </a:p>
        </p:txBody>
      </p:sp>
    </p:spTree>
    <p:extLst>
      <p:ext uri="{BB962C8B-B14F-4D97-AF65-F5344CB8AC3E}">
        <p14:creationId xmlns:p14="http://schemas.microsoft.com/office/powerpoint/2010/main" val="4179066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8B393-9D17-44B4-87E5-C8E312B02BD0}"/>
              </a:ext>
            </a:extLst>
          </p:cNvPr>
          <p:cNvSpPr>
            <a:spLocks noGrp="1"/>
          </p:cNvSpPr>
          <p:nvPr>
            <p:ph type="title"/>
          </p:nvPr>
        </p:nvSpPr>
        <p:spPr>
          <a:xfrm>
            <a:off x="4119484" y="2552700"/>
            <a:ext cx="10059452" cy="876300"/>
          </a:xfrm>
        </p:spPr>
        <p:txBody>
          <a:bodyPr/>
          <a:lstStyle/>
          <a:p>
            <a:r>
              <a:rPr lang="en-US" dirty="0"/>
              <a:t>What are TEKS?</a:t>
            </a:r>
          </a:p>
        </p:txBody>
      </p:sp>
    </p:spTree>
    <p:extLst>
      <p:ext uri="{BB962C8B-B14F-4D97-AF65-F5344CB8AC3E}">
        <p14:creationId xmlns:p14="http://schemas.microsoft.com/office/powerpoint/2010/main" val="831666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33BC0-F034-4AAD-A3E3-7624A02E8970}"/>
              </a:ext>
            </a:extLst>
          </p:cNvPr>
          <p:cNvSpPr>
            <a:spLocks noGrp="1"/>
          </p:cNvSpPr>
          <p:nvPr>
            <p:ph type="title"/>
          </p:nvPr>
        </p:nvSpPr>
        <p:spPr/>
        <p:txBody>
          <a:bodyPr/>
          <a:lstStyle/>
          <a:p>
            <a:r>
              <a:rPr lang="en-US" dirty="0"/>
              <a:t>Texas Essential Knowledge and Skills </a:t>
            </a:r>
          </a:p>
        </p:txBody>
      </p:sp>
      <p:sp>
        <p:nvSpPr>
          <p:cNvPr id="3" name="Content Placeholder 2">
            <a:extLst>
              <a:ext uri="{FF2B5EF4-FFF2-40B4-BE49-F238E27FC236}">
                <a16:creationId xmlns:a16="http://schemas.microsoft.com/office/drawing/2014/main" id="{8E015510-8D72-4BAE-810A-42E423BB5BC2}"/>
              </a:ext>
            </a:extLst>
          </p:cNvPr>
          <p:cNvSpPr>
            <a:spLocks noGrp="1"/>
          </p:cNvSpPr>
          <p:nvPr>
            <p:ph sz="half" idx="1"/>
          </p:nvPr>
        </p:nvSpPr>
        <p:spPr/>
        <p:txBody>
          <a:bodyPr/>
          <a:lstStyle/>
          <a:p>
            <a:pPr marL="457200" indent="-457200">
              <a:buClr>
                <a:schemeClr val="accent1"/>
              </a:buClr>
              <a:buFont typeface="Open Sans" panose="020B0606030504020204" pitchFamily="34" charset="0"/>
              <a:buChar char="&gt;"/>
            </a:pPr>
            <a:r>
              <a:rPr lang="en-US" dirty="0"/>
              <a:t>also referred to as TEKS</a:t>
            </a:r>
          </a:p>
          <a:p>
            <a:pPr marL="457200" indent="-457200">
              <a:buClr>
                <a:schemeClr val="accent1"/>
              </a:buClr>
              <a:buFont typeface="Open Sans" panose="020B0606030504020204" pitchFamily="34" charset="0"/>
              <a:buChar char="&gt;"/>
            </a:pPr>
            <a:r>
              <a:rPr lang="en-US" dirty="0"/>
              <a:t>official K-12 curriculum for the state of Texas</a:t>
            </a:r>
          </a:p>
          <a:p>
            <a:pPr marL="457200" indent="-457200">
              <a:buClr>
                <a:schemeClr val="accent1"/>
              </a:buClr>
              <a:buFont typeface="Open Sans" panose="020B0606030504020204" pitchFamily="34" charset="0"/>
              <a:buChar char="&gt;"/>
            </a:pPr>
            <a:r>
              <a:rPr lang="en-US" dirty="0"/>
              <a:t>details the curriculum requirements for every course</a:t>
            </a:r>
          </a:p>
          <a:p>
            <a:pPr marL="457200" indent="-457200">
              <a:buClr>
                <a:schemeClr val="accent1"/>
              </a:buClr>
              <a:buFont typeface="Open Sans" panose="020B0606030504020204" pitchFamily="34" charset="0"/>
              <a:buChar char="&gt;"/>
            </a:pPr>
            <a:r>
              <a:rPr lang="en-US" dirty="0"/>
              <a:t>developed by the state of Texas to clarify what all students should know and be able to do (per course) by the conclusion of the school year</a:t>
            </a:r>
          </a:p>
          <a:p>
            <a:endParaRPr lang="en-US" dirty="0"/>
          </a:p>
        </p:txBody>
      </p:sp>
    </p:spTree>
    <p:extLst>
      <p:ext uri="{BB962C8B-B14F-4D97-AF65-F5344CB8AC3E}">
        <p14:creationId xmlns:p14="http://schemas.microsoft.com/office/powerpoint/2010/main" val="2534325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BA408-EF49-476F-85B9-574BEDD6D675}"/>
              </a:ext>
            </a:extLst>
          </p:cNvPr>
          <p:cNvSpPr>
            <a:spLocks noGrp="1"/>
          </p:cNvSpPr>
          <p:nvPr>
            <p:ph type="title"/>
          </p:nvPr>
        </p:nvSpPr>
        <p:spPr/>
        <p:txBody>
          <a:bodyPr/>
          <a:lstStyle/>
          <a:p>
            <a:r>
              <a:rPr lang="en-US" dirty="0"/>
              <a:t>Where are they located?</a:t>
            </a:r>
          </a:p>
        </p:txBody>
      </p:sp>
      <p:sp>
        <p:nvSpPr>
          <p:cNvPr id="3" name="Content Placeholder 2">
            <a:extLst>
              <a:ext uri="{FF2B5EF4-FFF2-40B4-BE49-F238E27FC236}">
                <a16:creationId xmlns:a16="http://schemas.microsoft.com/office/drawing/2014/main" id="{537D3E5E-F6AA-49CD-AED8-F0B81404D790}"/>
              </a:ext>
            </a:extLst>
          </p:cNvPr>
          <p:cNvSpPr>
            <a:spLocks noGrp="1"/>
          </p:cNvSpPr>
          <p:nvPr>
            <p:ph sz="half" idx="1"/>
          </p:nvPr>
        </p:nvSpPr>
        <p:spPr>
          <a:xfrm>
            <a:off x="740664" y="1420420"/>
            <a:ext cx="4556165" cy="4734318"/>
          </a:xfrm>
        </p:spPr>
        <p:txBody>
          <a:bodyPr/>
          <a:lstStyle/>
          <a:p>
            <a:pPr marL="457200" indent="-457200">
              <a:buClr>
                <a:schemeClr val="accent1"/>
              </a:buClr>
              <a:buFont typeface="Open Sans" panose="020B0606030504020204" pitchFamily="34" charset="0"/>
              <a:buChar char="&gt;"/>
            </a:pPr>
            <a:r>
              <a:rPr lang="en-US" dirty="0">
                <a:hlinkClick r:id="rId3"/>
              </a:rPr>
              <a:t>http://www.tea.state.tx.us/</a:t>
            </a:r>
            <a:r>
              <a:rPr lang="en-US" dirty="0"/>
              <a:t> </a:t>
            </a:r>
          </a:p>
          <a:p>
            <a:pPr marL="457200" indent="-457200">
              <a:buClr>
                <a:schemeClr val="accent1"/>
              </a:buClr>
              <a:buFont typeface="Open Sans" panose="020B0606030504020204" pitchFamily="34" charset="0"/>
              <a:buChar char="&gt;"/>
            </a:pPr>
            <a:r>
              <a:rPr lang="en-US" dirty="0"/>
              <a:t>On the left, click Curriculum</a:t>
            </a:r>
          </a:p>
          <a:p>
            <a:pPr marL="457200" indent="-457200">
              <a:buClr>
                <a:schemeClr val="accent1"/>
              </a:buClr>
              <a:buFont typeface="Open Sans" panose="020B0606030504020204" pitchFamily="34" charset="0"/>
              <a:buChar char="&gt;"/>
            </a:pPr>
            <a:r>
              <a:rPr lang="en-US" dirty="0"/>
              <a:t>On the left, scroll down and click Curriculum Standards/TEKS</a:t>
            </a:r>
          </a:p>
          <a:p>
            <a:pPr marL="457200" indent="-457200">
              <a:buClr>
                <a:schemeClr val="accent1"/>
              </a:buClr>
              <a:buFont typeface="Open Sans" panose="020B0606030504020204" pitchFamily="34" charset="0"/>
              <a:buChar char="&gt;"/>
            </a:pPr>
            <a:r>
              <a:rPr lang="en-US" dirty="0"/>
              <a:t>Then click TEKS by Grade Level</a:t>
            </a:r>
          </a:p>
          <a:p>
            <a:endParaRPr lang="en-US" dirty="0"/>
          </a:p>
        </p:txBody>
      </p:sp>
      <p:pic>
        <p:nvPicPr>
          <p:cNvPr id="4" name="Content Placeholder 7">
            <a:hlinkClick r:id="rId4"/>
            <a:extLst>
              <a:ext uri="{FF2B5EF4-FFF2-40B4-BE49-F238E27FC236}">
                <a16:creationId xmlns:a16="http://schemas.microsoft.com/office/drawing/2014/main" id="{C37662ED-B3CD-4D13-A1F9-747A7CBDEBA5}"/>
              </a:ext>
            </a:extLst>
          </p:cNvPr>
          <p:cNvPicPr>
            <a:picLocks noChangeAspect="1"/>
          </p:cNvPicPr>
          <p:nvPr/>
        </p:nvPicPr>
        <p:blipFill rotWithShape="1">
          <a:blip r:embed="rId5"/>
          <a:srcRect l="31169" t="16169" r="28572" b="35323"/>
          <a:stretch/>
        </p:blipFill>
        <p:spPr>
          <a:xfrm>
            <a:off x="5893404" y="1676400"/>
            <a:ext cx="5174341" cy="3505199"/>
          </a:xfrm>
          <a:prstGeom prst="rect">
            <a:avLst/>
          </a:prstGeom>
          <a:ln w="9525">
            <a:solidFill>
              <a:schemeClr val="tx1"/>
            </a:solidFill>
          </a:ln>
        </p:spPr>
      </p:pic>
      <p:sp>
        <p:nvSpPr>
          <p:cNvPr id="5" name="Rectangle 4">
            <a:extLst>
              <a:ext uri="{FF2B5EF4-FFF2-40B4-BE49-F238E27FC236}">
                <a16:creationId xmlns:a16="http://schemas.microsoft.com/office/drawing/2014/main" id="{1A32248E-5856-490D-9934-FA33342B2212}"/>
              </a:ext>
            </a:extLst>
          </p:cNvPr>
          <p:cNvSpPr/>
          <p:nvPr/>
        </p:nvSpPr>
        <p:spPr>
          <a:xfrm>
            <a:off x="7995736" y="5389824"/>
            <a:ext cx="1419299" cy="369332"/>
          </a:xfrm>
          <a:prstGeom prst="rect">
            <a:avLst/>
          </a:prstGeom>
        </p:spPr>
        <p:txBody>
          <a:bodyPr wrap="none">
            <a:spAutoFit/>
          </a:bodyPr>
          <a:lstStyle/>
          <a:p>
            <a:pPr algn="ctr"/>
            <a:r>
              <a:rPr lang="en-US" dirty="0"/>
              <a:t>(click on box)</a:t>
            </a:r>
          </a:p>
        </p:txBody>
      </p:sp>
    </p:spTree>
    <p:extLst>
      <p:ext uri="{BB962C8B-B14F-4D97-AF65-F5344CB8AC3E}">
        <p14:creationId xmlns:p14="http://schemas.microsoft.com/office/powerpoint/2010/main" val="3479341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4195D-1A2C-49E6-89DA-4F15DFD2B7D5}"/>
              </a:ext>
            </a:extLst>
          </p:cNvPr>
          <p:cNvSpPr>
            <a:spLocks noGrp="1"/>
          </p:cNvSpPr>
          <p:nvPr>
            <p:ph type="title"/>
          </p:nvPr>
        </p:nvSpPr>
        <p:spPr/>
        <p:txBody>
          <a:bodyPr/>
          <a:lstStyle/>
          <a:p>
            <a:r>
              <a:rPr lang="en-US" dirty="0"/>
              <a:t>Course TEKS</a:t>
            </a:r>
          </a:p>
        </p:txBody>
      </p:sp>
      <p:sp>
        <p:nvSpPr>
          <p:cNvPr id="3" name="Content Placeholder 2">
            <a:extLst>
              <a:ext uri="{FF2B5EF4-FFF2-40B4-BE49-F238E27FC236}">
                <a16:creationId xmlns:a16="http://schemas.microsoft.com/office/drawing/2014/main" id="{2E968BAC-236F-48A0-88DB-074EF3F1C866}"/>
              </a:ext>
            </a:extLst>
          </p:cNvPr>
          <p:cNvSpPr>
            <a:spLocks noGrp="1"/>
          </p:cNvSpPr>
          <p:nvPr>
            <p:ph sz="half" idx="1"/>
          </p:nvPr>
        </p:nvSpPr>
        <p:spPr/>
        <p:txBody>
          <a:bodyPr/>
          <a:lstStyle/>
          <a:p>
            <a:pPr marL="342900" lvl="0" indent="-342900">
              <a:spcBef>
                <a:spcPct val="20000"/>
              </a:spcBef>
            </a:pPr>
            <a:r>
              <a:rPr lang="en-US" sz="1900" dirty="0">
                <a:solidFill>
                  <a:prstClr val="black"/>
                </a:solidFill>
                <a:latin typeface="Open Sans" panose="020B0606030504020204" pitchFamily="34" charset="0"/>
                <a:ea typeface="Open Sans" panose="020B0606030504020204" pitchFamily="34" charset="0"/>
                <a:cs typeface="Open Sans" panose="020B0606030504020204" pitchFamily="34" charset="0"/>
              </a:rPr>
              <a:t>Example: </a:t>
            </a:r>
          </a:p>
          <a:p>
            <a:pPr marL="742950" lvl="1" indent="-349250">
              <a:spcBef>
                <a:spcPct val="20000"/>
              </a:spcBef>
              <a:buClrTx/>
              <a:buNone/>
            </a:pPr>
            <a:r>
              <a:rPr lang="en-US" sz="1900" dirty="0">
                <a:solidFill>
                  <a:prstClr val="black"/>
                </a:solidFill>
                <a:latin typeface="Open Sans" panose="020B0606030504020204" pitchFamily="34" charset="0"/>
                <a:ea typeface="Open Sans" panose="020B0606030504020204" pitchFamily="34" charset="0"/>
                <a:cs typeface="Open Sans" panose="020B0606030504020204" pitchFamily="34" charset="0"/>
              </a:rPr>
              <a:t>(3) The student analyzes the responsibilities that promote health and wellness of children. The student is expected to:</a:t>
            </a:r>
          </a:p>
          <a:p>
            <a:pPr marL="742950" lvl="1" indent="-349250">
              <a:spcBef>
                <a:spcPct val="20000"/>
              </a:spcBef>
              <a:buClrTx/>
              <a:buNone/>
            </a:pPr>
            <a:endParaRPr lang="en-US" sz="190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pPr marL="1428750" lvl="0" indent="-514350">
              <a:spcBef>
                <a:spcPct val="20000"/>
              </a:spcBef>
            </a:pPr>
            <a:r>
              <a:rPr lang="en-US" sz="1900" dirty="0">
                <a:solidFill>
                  <a:prstClr val="black"/>
                </a:solidFill>
                <a:latin typeface="Open Sans" panose="020B0606030504020204" pitchFamily="34" charset="0"/>
                <a:ea typeface="Open Sans" panose="020B0606030504020204" pitchFamily="34" charset="0"/>
                <a:cs typeface="Open Sans" panose="020B0606030504020204" pitchFamily="34" charset="0"/>
              </a:rPr>
              <a:t> (A) identify signs of good health and symptoms of illness in children</a:t>
            </a:r>
          </a:p>
          <a:p>
            <a:pPr marL="1428750" lvl="0" indent="-514350">
              <a:spcBef>
                <a:spcPct val="20000"/>
              </a:spcBef>
            </a:pPr>
            <a:endParaRPr lang="en-US" sz="190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pPr marL="1371600" lvl="0" indent="-457200">
              <a:spcBef>
                <a:spcPct val="20000"/>
              </a:spcBef>
            </a:pPr>
            <a:r>
              <a:rPr lang="en-US" sz="1900" dirty="0">
                <a:solidFill>
                  <a:prstClr val="black"/>
                </a:solidFill>
                <a:latin typeface="Open Sans" panose="020B0606030504020204" pitchFamily="34" charset="0"/>
                <a:ea typeface="Open Sans" panose="020B0606030504020204" pitchFamily="34" charset="0"/>
                <a:cs typeface="Open Sans" panose="020B0606030504020204" pitchFamily="34" charset="0"/>
              </a:rPr>
              <a:t> (B) describe child guidance practices for rest, exercise, obesity prevention, public and personal safety and sanitation   </a:t>
            </a:r>
          </a:p>
          <a:p>
            <a:pPr marL="1371600" lvl="0" indent="-457200">
              <a:spcBef>
                <a:spcPct val="20000"/>
              </a:spcBef>
            </a:pPr>
            <a:endParaRPr lang="en-US" sz="190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pPr marL="1368425" lvl="0" indent="-454025">
              <a:spcBef>
                <a:spcPct val="20000"/>
              </a:spcBef>
            </a:pPr>
            <a:r>
              <a:rPr lang="en-US" sz="1900" dirty="0">
                <a:solidFill>
                  <a:prstClr val="black"/>
                </a:solidFill>
                <a:latin typeface="Open Sans" panose="020B0606030504020204" pitchFamily="34" charset="0"/>
                <a:ea typeface="Open Sans" panose="020B0606030504020204" pitchFamily="34" charset="0"/>
                <a:cs typeface="Open Sans" panose="020B0606030504020204" pitchFamily="34" charset="0"/>
              </a:rPr>
              <a:t> (D) prepare nutritious snacks or meals for children following the food guidelines in promoting children’s health such as portion control, caloric requirements and nutrient needs</a:t>
            </a:r>
          </a:p>
          <a:p>
            <a:endParaRPr lang="en-US" dirty="0"/>
          </a:p>
        </p:txBody>
      </p:sp>
      <p:sp>
        <p:nvSpPr>
          <p:cNvPr id="4" name="Rounded Rectangle 4">
            <a:extLst>
              <a:ext uri="{FF2B5EF4-FFF2-40B4-BE49-F238E27FC236}">
                <a16:creationId xmlns:a16="http://schemas.microsoft.com/office/drawing/2014/main" id="{F76BD73C-E865-402E-9116-F050A348F9AC}"/>
              </a:ext>
            </a:extLst>
          </p:cNvPr>
          <p:cNvSpPr/>
          <p:nvPr/>
        </p:nvSpPr>
        <p:spPr>
          <a:xfrm>
            <a:off x="5486400" y="818565"/>
            <a:ext cx="2209800" cy="5334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r>
              <a:rPr lang="en-US" dirty="0"/>
              <a:t>Knowledge and Skills Statement</a:t>
            </a:r>
          </a:p>
        </p:txBody>
      </p:sp>
      <p:sp>
        <p:nvSpPr>
          <p:cNvPr id="5" name="Down Arrow 5">
            <a:extLst>
              <a:ext uri="{FF2B5EF4-FFF2-40B4-BE49-F238E27FC236}">
                <a16:creationId xmlns:a16="http://schemas.microsoft.com/office/drawing/2014/main" id="{AD1FD1CE-56F5-4BE8-AFA8-9D2D8366B008}"/>
              </a:ext>
            </a:extLst>
          </p:cNvPr>
          <p:cNvSpPr/>
          <p:nvPr/>
        </p:nvSpPr>
        <p:spPr>
          <a:xfrm>
            <a:off x="6400800" y="1503436"/>
            <a:ext cx="381000" cy="228600"/>
          </a:xfrm>
          <a:prstGeom prst="downArrow">
            <a:avLst>
              <a:gd name="adj1" fmla="val 28183"/>
              <a:gd name="adj2" fmla="val 50000"/>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en-US" dirty="0"/>
          </a:p>
        </p:txBody>
      </p:sp>
      <p:sp>
        <p:nvSpPr>
          <p:cNvPr id="6" name="Rounded Rectangle 7">
            <a:extLst>
              <a:ext uri="{FF2B5EF4-FFF2-40B4-BE49-F238E27FC236}">
                <a16:creationId xmlns:a16="http://schemas.microsoft.com/office/drawing/2014/main" id="{A4CCB886-55C6-4931-BD48-837A099CD8B8}"/>
              </a:ext>
            </a:extLst>
          </p:cNvPr>
          <p:cNvSpPr/>
          <p:nvPr/>
        </p:nvSpPr>
        <p:spPr>
          <a:xfrm rot="16200000">
            <a:off x="-211836" y="3621359"/>
            <a:ext cx="2438400" cy="5334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r>
              <a:rPr lang="en-US" dirty="0"/>
              <a:t>Student Expectation</a:t>
            </a:r>
          </a:p>
        </p:txBody>
      </p:sp>
      <p:sp>
        <p:nvSpPr>
          <p:cNvPr id="7" name="Down Arrow 8">
            <a:extLst>
              <a:ext uri="{FF2B5EF4-FFF2-40B4-BE49-F238E27FC236}">
                <a16:creationId xmlns:a16="http://schemas.microsoft.com/office/drawing/2014/main" id="{3659309B-BBC0-444A-BEBB-86DAE51921E2}"/>
              </a:ext>
            </a:extLst>
          </p:cNvPr>
          <p:cNvSpPr/>
          <p:nvPr/>
        </p:nvSpPr>
        <p:spPr>
          <a:xfrm rot="16200000">
            <a:off x="1371600" y="3886200"/>
            <a:ext cx="381000" cy="228600"/>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en-US" dirty="0"/>
          </a:p>
        </p:txBody>
      </p:sp>
    </p:spTree>
    <p:extLst>
      <p:ext uri="{BB962C8B-B14F-4D97-AF65-F5344CB8AC3E}">
        <p14:creationId xmlns:p14="http://schemas.microsoft.com/office/powerpoint/2010/main" val="2449128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A1A9D-05C6-4D5F-AD62-DE43C3822E76}"/>
              </a:ext>
            </a:extLst>
          </p:cNvPr>
          <p:cNvSpPr>
            <a:spLocks noGrp="1"/>
          </p:cNvSpPr>
          <p:nvPr>
            <p:ph type="title"/>
          </p:nvPr>
        </p:nvSpPr>
        <p:spPr/>
        <p:txBody>
          <a:bodyPr/>
          <a:lstStyle/>
          <a:p>
            <a:r>
              <a:rPr lang="en-US" dirty="0"/>
              <a:t>Other Important Terms</a:t>
            </a:r>
          </a:p>
        </p:txBody>
      </p:sp>
      <p:sp>
        <p:nvSpPr>
          <p:cNvPr id="3" name="Content Placeholder 2">
            <a:extLst>
              <a:ext uri="{FF2B5EF4-FFF2-40B4-BE49-F238E27FC236}">
                <a16:creationId xmlns:a16="http://schemas.microsoft.com/office/drawing/2014/main" id="{E54F2F98-7DD9-4CEA-8297-BD504F998C60}"/>
              </a:ext>
            </a:extLst>
          </p:cNvPr>
          <p:cNvSpPr>
            <a:spLocks noGrp="1"/>
          </p:cNvSpPr>
          <p:nvPr>
            <p:ph sz="half" idx="1"/>
          </p:nvPr>
        </p:nvSpPr>
        <p:spPr/>
        <p:txBody>
          <a:bodyPr/>
          <a:lstStyle/>
          <a:p>
            <a:pPr marL="457200" indent="-457200">
              <a:buClr>
                <a:schemeClr val="accent1"/>
              </a:buClr>
              <a:buFont typeface="Open Sans" panose="020B0606030504020204" pitchFamily="34" charset="0"/>
              <a:buChar char="&gt;"/>
            </a:pPr>
            <a:r>
              <a:rPr lang="en-US" b="1" dirty="0"/>
              <a:t>Curriculum</a:t>
            </a:r>
            <a:r>
              <a:rPr lang="en-US" dirty="0"/>
              <a:t>- what is being taught, content, a course of studies</a:t>
            </a:r>
            <a:endParaRPr lang="en-US" b="1" dirty="0"/>
          </a:p>
          <a:p>
            <a:pPr marL="457200" indent="-457200">
              <a:buClr>
                <a:schemeClr val="accent1"/>
              </a:buClr>
              <a:buFont typeface="Open Sans" panose="020B0606030504020204" pitchFamily="34" charset="0"/>
              <a:buChar char="&gt;"/>
            </a:pPr>
            <a:r>
              <a:rPr lang="en-US" b="1" dirty="0"/>
              <a:t>Instructional Objectives</a:t>
            </a:r>
            <a:r>
              <a:rPr lang="en-US" dirty="0"/>
              <a:t>- the main “point(s)” of the lesson, what you want the students to accomplish or be able to do </a:t>
            </a:r>
          </a:p>
          <a:p>
            <a:pPr marL="1143000" lvl="2" indent="-457200">
              <a:buFont typeface="Open Sans" panose="020B0606030504020204" pitchFamily="34" charset="0"/>
              <a:buChar char="&gt;"/>
            </a:pPr>
            <a:r>
              <a:rPr lang="en-US" dirty="0"/>
              <a:t>Students will…</a:t>
            </a:r>
          </a:p>
          <a:p>
            <a:endParaRPr lang="en-US" dirty="0"/>
          </a:p>
        </p:txBody>
      </p:sp>
    </p:spTree>
    <p:extLst>
      <p:ext uri="{BB962C8B-B14F-4D97-AF65-F5344CB8AC3E}">
        <p14:creationId xmlns:p14="http://schemas.microsoft.com/office/powerpoint/2010/main" val="135039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8DCFF-5C72-4CFA-908E-13B5F6228B5D}"/>
              </a:ext>
            </a:extLst>
          </p:cNvPr>
          <p:cNvSpPr>
            <a:spLocks noGrp="1"/>
          </p:cNvSpPr>
          <p:nvPr>
            <p:ph type="title"/>
          </p:nvPr>
        </p:nvSpPr>
        <p:spPr/>
        <p:txBody>
          <a:bodyPr/>
          <a:lstStyle/>
          <a:p>
            <a:r>
              <a:rPr lang="en-US" dirty="0"/>
              <a:t>Learning Objectives</a:t>
            </a:r>
          </a:p>
        </p:txBody>
      </p:sp>
      <p:pic>
        <p:nvPicPr>
          <p:cNvPr id="6" name="Content Placeholder 5">
            <a:hlinkClick r:id="rId3"/>
            <a:extLst>
              <a:ext uri="{FF2B5EF4-FFF2-40B4-BE49-F238E27FC236}">
                <a16:creationId xmlns:a16="http://schemas.microsoft.com/office/drawing/2014/main" id="{A89437C7-7A93-447A-B0EE-A8F2CECA9455}"/>
              </a:ext>
            </a:extLst>
          </p:cNvPr>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4238702" y="1283509"/>
            <a:ext cx="3714596" cy="3720425"/>
          </a:xfrm>
        </p:spPr>
      </p:pic>
      <p:sp>
        <p:nvSpPr>
          <p:cNvPr id="7" name="Rectangle 6">
            <a:extLst>
              <a:ext uri="{FF2B5EF4-FFF2-40B4-BE49-F238E27FC236}">
                <a16:creationId xmlns:a16="http://schemas.microsoft.com/office/drawing/2014/main" id="{EBDD3219-9322-4FB5-A0C3-071F2B3AF070}"/>
              </a:ext>
            </a:extLst>
          </p:cNvPr>
          <p:cNvSpPr/>
          <p:nvPr/>
        </p:nvSpPr>
        <p:spPr>
          <a:xfrm>
            <a:off x="5223710" y="5084285"/>
            <a:ext cx="1744580" cy="369332"/>
          </a:xfrm>
          <a:prstGeom prst="rect">
            <a:avLst/>
          </a:prstGeom>
        </p:spPr>
        <p:txBody>
          <a:bodyPr wrap="none">
            <a:spAutoFit/>
          </a:bodyPr>
          <a:lstStyle/>
          <a:p>
            <a:pPr algn="ctr"/>
            <a:r>
              <a:rPr lang="en-US" dirty="0"/>
              <a:t>(click on picture)</a:t>
            </a:r>
          </a:p>
        </p:txBody>
      </p:sp>
    </p:spTree>
    <p:extLst>
      <p:ext uri="{BB962C8B-B14F-4D97-AF65-F5344CB8AC3E}">
        <p14:creationId xmlns:p14="http://schemas.microsoft.com/office/powerpoint/2010/main" val="81269244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schemas.openxmlformats.org/package/2006/metadata/core-properties"/>
    <ds:schemaRef ds:uri="http://purl.org/dc/dcmitype/"/>
    <ds:schemaRef ds:uri="http://schemas.microsoft.com/office/2006/metadata/properties"/>
    <ds:schemaRef ds:uri="http://schemas.microsoft.com/office/infopath/2007/PartnerControls"/>
    <ds:schemaRef ds:uri="http://purl.org/dc/terms/"/>
    <ds:schemaRef ds:uri="http://schemas.microsoft.com/office/2006/documentManagement/types"/>
    <ds:schemaRef ds:uri="05d88611-e516-4d1a-b12e-39107e78b3d0"/>
    <ds:schemaRef ds:uri="http://purl.org/dc/elements/1.1/"/>
    <ds:schemaRef ds:uri="56ea17bb-c96d-4826-b465-01eec0dd23dd"/>
    <ds:schemaRef ds:uri="http://schemas.microsoft.com/sharepoint/v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96</TotalTime>
  <Words>2140</Words>
  <Application>Microsoft Office PowerPoint</Application>
  <PresentationFormat>Widescreen</PresentationFormat>
  <Paragraphs>238</Paragraphs>
  <Slides>21</Slides>
  <Notes>18</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21</vt:i4>
      </vt:variant>
    </vt:vector>
  </HeadingPairs>
  <TitlesOfParts>
    <vt:vector size="28" baseType="lpstr">
      <vt:lpstr>.AppleSystemUIFont</vt:lpstr>
      <vt:lpstr>Arial</vt:lpstr>
      <vt:lpstr>Calibri</vt:lpstr>
      <vt:lpstr>Open Sans</vt:lpstr>
      <vt:lpstr>Open Sans SemiBold</vt:lpstr>
      <vt:lpstr>2_Office Theme</vt:lpstr>
      <vt:lpstr>3_Office Theme</vt:lpstr>
      <vt:lpstr>How to Teach TEXAS Style</vt:lpstr>
      <vt:lpstr>PowerPoint Presentation</vt:lpstr>
      <vt:lpstr>Assignment</vt:lpstr>
      <vt:lpstr>What are TEKS?</vt:lpstr>
      <vt:lpstr>Texas Essential Knowledge and Skills </vt:lpstr>
      <vt:lpstr>Where are they located?</vt:lpstr>
      <vt:lpstr>Course TEKS</vt:lpstr>
      <vt:lpstr>Other Important Terms</vt:lpstr>
      <vt:lpstr>Learning Objectives</vt:lpstr>
      <vt:lpstr>Instructional Objectives</vt:lpstr>
      <vt:lpstr>Why have instructional objectives?</vt:lpstr>
      <vt:lpstr>Types of Instructional Objectives</vt:lpstr>
      <vt:lpstr>The ABCD’s of Instructional Objectives</vt:lpstr>
      <vt:lpstr>Cognitive Development –  Bloom’s Taxonomy </vt:lpstr>
      <vt:lpstr>Bloom’s Taxonomy</vt:lpstr>
      <vt:lpstr>Instructional Objectives</vt:lpstr>
      <vt:lpstr>TEKS/Student Expectations</vt:lpstr>
      <vt:lpstr>Tips for Writing Instructional Objectives</vt:lpstr>
      <vt:lpstr>Questions?</vt:lpstr>
      <vt:lpstr>References and Resources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Caroline Bentley</cp:lastModifiedBy>
  <cp:revision>13</cp:revision>
  <cp:lastPrinted>2017-07-07T16:17:37Z</cp:lastPrinted>
  <dcterms:created xsi:type="dcterms:W3CDTF">2017-07-11T23:58:30Z</dcterms:created>
  <dcterms:modified xsi:type="dcterms:W3CDTF">2017-11-28T21:16:22Z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