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6"/>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5190" autoAdjust="0"/>
  </p:normalViewPr>
  <p:slideViewPr>
    <p:cSldViewPr snapToGrid="0">
      <p:cViewPr varScale="1">
        <p:scale>
          <a:sx n="110" d="100"/>
          <a:sy n="110" d="100"/>
        </p:scale>
        <p:origin x="610" y="6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11/17/2017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job in foodservice offers the chance to be creative. </a:t>
            </a:r>
          </a:p>
          <a:p>
            <a:endParaRPr lang="en-US" dirty="0"/>
          </a:p>
          <a:p>
            <a:r>
              <a:rPr lang="en-US" dirty="0"/>
              <a:t>There is also pleasure from the hospitality in satisfying customers.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237995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foodservice industry is a global industry and workers need to understand and respect others from diverse cultures.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63768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plenty of room for advancement in the foodservice industry as the industry has grown.</a:t>
            </a:r>
          </a:p>
          <a:p>
            <a:endParaRPr lang="en-US" dirty="0"/>
          </a:p>
          <a:p>
            <a:r>
              <a:rPr lang="en-US" dirty="0"/>
              <a:t>Many foodservice employees advance from entry-level positions to managers and then owners.</a:t>
            </a:r>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151123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Dependable – an employee is expected to work when scheduled unless he or she is physically ill and cannot work.</a:t>
            </a:r>
          </a:p>
          <a:p>
            <a:endParaRPr lang="en-US" dirty="0"/>
          </a:p>
          <a:p>
            <a:r>
              <a:rPr lang="en-US" dirty="0"/>
              <a:t>Flexible – the foodservice industry can be unpredictable such as serving more people than expected. </a:t>
            </a:r>
          </a:p>
          <a:p>
            <a:endParaRPr lang="en-US" dirty="0"/>
          </a:p>
          <a:p>
            <a:r>
              <a:rPr lang="en-US" dirty="0"/>
              <a:t>Punctual – being on time and ready to work is necessary to keep your job and succeed.</a:t>
            </a:r>
          </a:p>
          <a:p>
            <a:endParaRPr lang="en-US" dirty="0"/>
          </a:p>
          <a:p>
            <a:r>
              <a:rPr lang="en-US" dirty="0"/>
              <a:t>Productive – demonstrating a combination of accuracy, safety and speed so that customers receive their meals in a timely manner.</a:t>
            </a:r>
          </a:p>
          <a:p>
            <a:endParaRPr lang="en-US" dirty="0"/>
          </a:p>
          <a:p>
            <a:r>
              <a:rPr lang="en-US" dirty="0"/>
              <a:t>Respectful – demonstrates an admiration for coworkers, customers and the kitchen facilities.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110183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a:t>
            </a:r>
          </a:p>
          <a:p>
            <a:endParaRPr lang="en-US" dirty="0"/>
          </a:p>
          <a:p>
            <a:r>
              <a:rPr lang="en-US" dirty="0"/>
              <a:t>What does this statement mean to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385639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video:</a:t>
            </a:r>
          </a:p>
          <a:p>
            <a:r>
              <a:rPr lang="en-US" dirty="0"/>
              <a:t>America's Restaurants - Industry of Opportunity</a:t>
            </a:r>
          </a:p>
          <a:p>
            <a:r>
              <a:rPr lang="en-US" dirty="0"/>
              <a:t>As the second largest private-sector employer in the country, America's restaurants are an economic force, but that statistic doesn't fully tell the story of the millions of individuals who are living the American Dream by working in our industry. This video captures a few poignant stories that help tell the 'Industry of Opportunity' story.</a:t>
            </a:r>
          </a:p>
          <a:p>
            <a:r>
              <a:rPr lang="en-US" dirty="0"/>
              <a:t>http://www.americaworkshere.org/video/americas-restaurants-industry-of-opportunity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53629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are found within the slide presentation or will vary with class discussion.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2460869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and skills demanded in foodservice can be best achieved when you are in good physical and mental health. </a:t>
            </a:r>
          </a:p>
          <a:p>
            <a:endParaRPr lang="en-US" dirty="0"/>
          </a:p>
          <a:p>
            <a:r>
              <a:rPr lang="en-US" dirty="0"/>
              <a:t>Recommendations for personal health: </a:t>
            </a:r>
          </a:p>
          <a:p>
            <a:r>
              <a:rPr lang="en-US" dirty="0"/>
              <a:t>get enough sleep and rest</a:t>
            </a:r>
          </a:p>
          <a:p>
            <a:r>
              <a:rPr lang="en-US" dirty="0"/>
              <a:t>exercise regularly to increase strength</a:t>
            </a:r>
          </a:p>
          <a:p>
            <a:r>
              <a:rPr lang="en-US" dirty="0"/>
              <a:t>see a doctor when ill</a:t>
            </a:r>
          </a:p>
          <a:p>
            <a:r>
              <a:rPr lang="en-US" dirty="0"/>
              <a:t>return to work when completely well</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20586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is high in the foodservice profession.</a:t>
            </a:r>
          </a:p>
          <a:p>
            <a:endParaRPr lang="en-US" dirty="0"/>
          </a:p>
          <a:p>
            <a:r>
              <a:rPr lang="en-US" dirty="0"/>
              <a:t>The work can be physically and mentally overwhelming.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11565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and family must be balanced in order to avoid burnout.</a:t>
            </a:r>
          </a:p>
          <a:p>
            <a:endParaRPr lang="en-US" dirty="0"/>
          </a:p>
          <a:p>
            <a:r>
              <a:rPr lang="en-US" dirty="0"/>
              <a:t>Start a hobby, volunteer in the community and spend more time with your family to avoid leaving the job.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41377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a well-balanced diet can combat the effects of stress on the body.</a:t>
            </a:r>
          </a:p>
          <a:p>
            <a:endParaRPr lang="en-US" dirty="0"/>
          </a:p>
          <a:p>
            <a:r>
              <a:rPr lang="en-US" dirty="0"/>
              <a:t>Be sure to exercise regularly to increase your strength.</a:t>
            </a:r>
          </a:p>
          <a:p>
            <a:endParaRPr lang="en-US" dirty="0"/>
          </a:p>
          <a:p>
            <a:r>
              <a:rPr lang="en-US" dirty="0"/>
              <a:t>Not enough sleep can weaken your body’s immune system and may cause you to become ill.</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16421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definition is from the Centers for Disease Control and Prevention.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67656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Emotional well-being - such as perceived life satisfaction, happiness, cheerfulness, peacefulness.</a:t>
            </a:r>
          </a:p>
          <a:p>
            <a:endParaRPr lang="en-US" dirty="0"/>
          </a:p>
          <a:p>
            <a:r>
              <a:rPr lang="en-US" dirty="0"/>
              <a:t>Psychological well-being - such as self-acceptance, personal growth including openness to new experiences, optimism, hopefulness, purpose in life, control of one’s environment, spirituality, self-direction and positive relationships.</a:t>
            </a:r>
          </a:p>
          <a:p>
            <a:endParaRPr lang="en-US" dirty="0"/>
          </a:p>
          <a:p>
            <a:r>
              <a:rPr lang="en-US" dirty="0"/>
              <a:t>Social well-being - social acceptance, beliefs in the potential of people and society as a whole, personal self-worth and usefulness to society, sense of community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325940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Abusing drugs, drinking alcohol and smoking are unhealthy ways to relieve stress.</a:t>
            </a:r>
          </a:p>
          <a:p>
            <a:endParaRPr lang="en-US" dirty="0"/>
          </a:p>
          <a:p>
            <a:r>
              <a:rPr lang="en-US" dirty="0"/>
              <a:t>What are some ways to manage stress? </a:t>
            </a:r>
          </a:p>
          <a:p>
            <a:endParaRPr lang="en-US" dirty="0"/>
          </a:p>
          <a:p>
            <a:r>
              <a:rPr lang="en-US" dirty="0"/>
              <a:t>Allow time for discussion.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259718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Classes in stress management are also helpful.</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3393905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 Got the Job! Now What?</a:t>
            </a:r>
          </a:p>
          <a:p>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Stress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state of mental tension and worry caused by problems in your life, work or other situations</a:t>
            </a:r>
          </a:p>
          <a:p>
            <a:pPr lvl="1"/>
            <a:r>
              <a:rPr lang="en-US" dirty="0"/>
              <a:t>Can lead to health problems such as:</a:t>
            </a:r>
          </a:p>
          <a:p>
            <a:pPr lvl="2"/>
            <a:r>
              <a:rPr lang="en-US" sz="2400" dirty="0"/>
              <a:t>Depression</a:t>
            </a:r>
          </a:p>
          <a:p>
            <a:pPr lvl="2"/>
            <a:r>
              <a:rPr lang="en-US" sz="2400" dirty="0"/>
              <a:t>High blood pressure</a:t>
            </a:r>
          </a:p>
          <a:p>
            <a:pPr lvl="2"/>
            <a:r>
              <a:rPr lang="en-US" sz="2400" dirty="0"/>
              <a:t>Insomnia</a:t>
            </a:r>
          </a:p>
          <a:p>
            <a:pPr lvl="1"/>
            <a:endParaRPr lang="en-US" dirty="0"/>
          </a:p>
        </p:txBody>
      </p:sp>
      <p:pic>
        <p:nvPicPr>
          <p:cNvPr id="4" name="Picture 3">
            <a:extLst>
              <a:ext uri="{FF2B5EF4-FFF2-40B4-BE49-F238E27FC236}">
                <a16:creationId xmlns:a16="http://schemas.microsoft.com/office/drawing/2014/main" id="{1E5F4EB8-8EAB-4B5A-8900-7BB2203E3A8B}"/>
              </a:ext>
            </a:extLst>
          </p:cNvPr>
          <p:cNvPicPr>
            <a:picLocks noChangeAspect="1"/>
          </p:cNvPicPr>
          <p:nvPr/>
        </p:nvPicPr>
        <p:blipFill>
          <a:blip r:embed="rId3"/>
          <a:stretch>
            <a:fillRect/>
          </a:stretch>
        </p:blipFill>
        <p:spPr>
          <a:xfrm>
            <a:off x="8541253" y="3052366"/>
            <a:ext cx="2735538" cy="3102372"/>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Healthy ways include:</a:t>
            </a:r>
          </a:p>
          <a:p>
            <a:pPr lvl="2"/>
            <a:r>
              <a:rPr lang="en-US" sz="2400" dirty="0"/>
              <a:t>Exercise </a:t>
            </a:r>
          </a:p>
          <a:p>
            <a:pPr lvl="2"/>
            <a:r>
              <a:rPr lang="en-US" sz="2400" dirty="0"/>
              <a:t>Hobbies</a:t>
            </a:r>
          </a:p>
          <a:p>
            <a:pPr lvl="2"/>
            <a:r>
              <a:rPr lang="en-US" sz="2400" dirty="0"/>
              <a:t>Meditation</a:t>
            </a:r>
          </a:p>
          <a:p>
            <a:pPr lvl="2"/>
            <a:r>
              <a:rPr lang="en-US" sz="2400" dirty="0"/>
              <a:t>Reading</a:t>
            </a:r>
          </a:p>
          <a:p>
            <a:pPr lvl="2"/>
            <a:r>
              <a:rPr lang="en-US" sz="2400" dirty="0"/>
              <a:t>Talking to a friend</a:t>
            </a:r>
          </a:p>
          <a:p>
            <a:pPr lvl="1"/>
            <a:endParaRPr lang="en-US" dirty="0"/>
          </a:p>
        </p:txBody>
      </p:sp>
      <p:pic>
        <p:nvPicPr>
          <p:cNvPr id="4" name="Picture 3">
            <a:extLst>
              <a:ext uri="{FF2B5EF4-FFF2-40B4-BE49-F238E27FC236}">
                <a16:creationId xmlns:a16="http://schemas.microsoft.com/office/drawing/2014/main" id="{85BD53F8-09A3-44C9-80FC-75CDCA309B2B}"/>
              </a:ext>
            </a:extLst>
          </p:cNvPr>
          <p:cNvPicPr>
            <a:picLocks noChangeAspect="1"/>
          </p:cNvPicPr>
          <p:nvPr/>
        </p:nvPicPr>
        <p:blipFill>
          <a:blip r:embed="rId3"/>
          <a:stretch>
            <a:fillRect/>
          </a:stretch>
        </p:blipFill>
        <p:spPr>
          <a:xfrm>
            <a:off x="8157027" y="2965759"/>
            <a:ext cx="2880137" cy="3188979"/>
          </a:xfrm>
          <a:prstGeom prst="rect">
            <a:avLst/>
          </a:prstGeom>
        </p:spPr>
      </p:pic>
    </p:spTree>
    <p:extLst>
      <p:ext uri="{BB962C8B-B14F-4D97-AF65-F5344CB8AC3E}">
        <p14:creationId xmlns:p14="http://schemas.microsoft.com/office/powerpoint/2010/main" val="287936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Global Workplace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Advancement</a:t>
            </a:r>
          </a:p>
          <a:p>
            <a:pPr lvl="1"/>
            <a:r>
              <a:rPr lang="en-US" dirty="0"/>
              <a:t>Retention </a:t>
            </a:r>
          </a:p>
          <a:p>
            <a:pPr lvl="1"/>
            <a:endParaRPr lang="en-US" dirty="0"/>
          </a:p>
        </p:txBody>
      </p:sp>
      <p:pic>
        <p:nvPicPr>
          <p:cNvPr id="4" name="Picture 3">
            <a:extLst>
              <a:ext uri="{FF2B5EF4-FFF2-40B4-BE49-F238E27FC236}">
                <a16:creationId xmlns:a16="http://schemas.microsoft.com/office/drawing/2014/main" id="{BD7887D4-A6E2-4DC4-B1D2-D9CE87D4F2F8}"/>
              </a:ext>
            </a:extLst>
          </p:cNvPr>
          <p:cNvPicPr>
            <a:picLocks noChangeAspect="1"/>
          </p:cNvPicPr>
          <p:nvPr/>
        </p:nvPicPr>
        <p:blipFill>
          <a:blip r:embed="rId3"/>
          <a:stretch>
            <a:fillRect/>
          </a:stretch>
        </p:blipFill>
        <p:spPr>
          <a:xfrm>
            <a:off x="3782047" y="2735830"/>
            <a:ext cx="5310076" cy="2591025"/>
          </a:xfrm>
          <a:prstGeom prst="rect">
            <a:avLst/>
          </a:prstGeom>
        </p:spPr>
      </p:pic>
    </p:spTree>
    <p:extLst>
      <p:ext uri="{BB962C8B-B14F-4D97-AF65-F5344CB8AC3E}">
        <p14:creationId xmlns:p14="http://schemas.microsoft.com/office/powerpoint/2010/main" val="374010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Advancement</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Industry is a great training ground for other careers</a:t>
            </a:r>
          </a:p>
          <a:p>
            <a:pPr lvl="1"/>
            <a:r>
              <a:rPr lang="en-US" dirty="0"/>
              <a:t>Opportunities to move up to management quickly</a:t>
            </a:r>
          </a:p>
          <a:p>
            <a:pPr lvl="1"/>
            <a:r>
              <a:rPr lang="en-US" dirty="0"/>
              <a:t>Hard work pays more </a:t>
            </a:r>
          </a:p>
          <a:p>
            <a:pPr lvl="1"/>
            <a:endParaRPr lang="en-US" dirty="0"/>
          </a:p>
        </p:txBody>
      </p:sp>
      <p:pic>
        <p:nvPicPr>
          <p:cNvPr id="4" name="Picture 3">
            <a:extLst>
              <a:ext uri="{FF2B5EF4-FFF2-40B4-BE49-F238E27FC236}">
                <a16:creationId xmlns:a16="http://schemas.microsoft.com/office/drawing/2014/main" id="{590F3A68-03BF-48FB-B6FA-A212A8B596B0}"/>
              </a:ext>
            </a:extLst>
          </p:cNvPr>
          <p:cNvPicPr>
            <a:picLocks noChangeAspect="1"/>
          </p:cNvPicPr>
          <p:nvPr/>
        </p:nvPicPr>
        <p:blipFill>
          <a:blip r:embed="rId3"/>
          <a:stretch>
            <a:fillRect/>
          </a:stretch>
        </p:blipFill>
        <p:spPr>
          <a:xfrm>
            <a:off x="4777282" y="3197955"/>
            <a:ext cx="3306698" cy="2956783"/>
          </a:xfrm>
          <a:prstGeom prst="rect">
            <a:avLst/>
          </a:prstGeom>
        </p:spPr>
      </p:pic>
    </p:spTree>
    <p:extLst>
      <p:ext uri="{BB962C8B-B14F-4D97-AF65-F5344CB8AC3E}">
        <p14:creationId xmlns:p14="http://schemas.microsoft.com/office/powerpoint/2010/main" val="1395611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Retention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Once employed, be sure to be:</a:t>
            </a:r>
          </a:p>
          <a:p>
            <a:pPr lvl="2"/>
            <a:r>
              <a:rPr lang="en-US" sz="2400" dirty="0"/>
              <a:t>Dependable </a:t>
            </a:r>
          </a:p>
          <a:p>
            <a:pPr lvl="2"/>
            <a:r>
              <a:rPr lang="en-US" sz="2400" dirty="0"/>
              <a:t>Flexible</a:t>
            </a:r>
          </a:p>
          <a:p>
            <a:pPr lvl="2"/>
            <a:r>
              <a:rPr lang="en-US" sz="2400" dirty="0"/>
              <a:t>Punctual </a:t>
            </a:r>
          </a:p>
          <a:p>
            <a:pPr lvl="2"/>
            <a:r>
              <a:rPr lang="en-US" sz="2400" dirty="0"/>
              <a:t>Productive </a:t>
            </a:r>
          </a:p>
          <a:p>
            <a:pPr lvl="2"/>
            <a:r>
              <a:rPr lang="en-US" sz="2400" dirty="0"/>
              <a:t>Respectful </a:t>
            </a:r>
          </a:p>
          <a:p>
            <a:pPr lvl="1"/>
            <a:endParaRPr lang="en-US" dirty="0"/>
          </a:p>
        </p:txBody>
      </p:sp>
      <p:pic>
        <p:nvPicPr>
          <p:cNvPr id="4" name="Picture 3">
            <a:extLst>
              <a:ext uri="{FF2B5EF4-FFF2-40B4-BE49-F238E27FC236}">
                <a16:creationId xmlns:a16="http://schemas.microsoft.com/office/drawing/2014/main" id="{E468E5C7-1E1A-4188-A4E2-644125AFC926}"/>
              </a:ext>
            </a:extLst>
          </p:cNvPr>
          <p:cNvPicPr>
            <a:picLocks noChangeAspect="1"/>
          </p:cNvPicPr>
          <p:nvPr/>
        </p:nvPicPr>
        <p:blipFill>
          <a:blip r:embed="rId3"/>
          <a:stretch>
            <a:fillRect/>
          </a:stretch>
        </p:blipFill>
        <p:spPr>
          <a:xfrm>
            <a:off x="5058675" y="3106056"/>
            <a:ext cx="3007831" cy="2530727"/>
          </a:xfrm>
          <a:prstGeom prst="rect">
            <a:avLst/>
          </a:prstGeom>
        </p:spPr>
      </p:pic>
    </p:spTree>
    <p:extLst>
      <p:ext uri="{BB962C8B-B14F-4D97-AF65-F5344CB8AC3E}">
        <p14:creationId xmlns:p14="http://schemas.microsoft.com/office/powerpoint/2010/main" val="27024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2F8A46-1B88-4410-99F0-0111911BBD57}"/>
              </a:ext>
            </a:extLst>
          </p:cNvPr>
          <p:cNvPicPr>
            <a:picLocks noChangeAspect="1"/>
          </p:cNvPicPr>
          <p:nvPr/>
        </p:nvPicPr>
        <p:blipFill>
          <a:blip r:embed="rId3"/>
          <a:stretch>
            <a:fillRect/>
          </a:stretch>
        </p:blipFill>
        <p:spPr>
          <a:xfrm>
            <a:off x="2634343" y="782331"/>
            <a:ext cx="7054299" cy="5293337"/>
          </a:xfrm>
          <a:prstGeom prst="rect">
            <a:avLst/>
          </a:prstGeom>
        </p:spPr>
      </p:pic>
    </p:spTree>
    <p:extLst>
      <p:ext uri="{BB962C8B-B14F-4D97-AF65-F5344CB8AC3E}">
        <p14:creationId xmlns:p14="http://schemas.microsoft.com/office/powerpoint/2010/main" val="22963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America's Restaurants - Industry of Opportunity</a:t>
            </a:r>
          </a:p>
        </p:txBody>
      </p:sp>
      <p:pic>
        <p:nvPicPr>
          <p:cNvPr id="4" name="Content Placeholder 3">
            <a:extLst>
              <a:ext uri="{FF2B5EF4-FFF2-40B4-BE49-F238E27FC236}">
                <a16:creationId xmlns:a16="http://schemas.microsoft.com/office/drawing/2014/main" id="{F8667ED7-BA42-4E32-B68B-E7E2F70AD959}"/>
              </a:ext>
            </a:extLst>
          </p:cNvPr>
          <p:cNvPicPr>
            <a:picLocks noGrp="1" noChangeAspect="1"/>
          </p:cNvPicPr>
          <p:nvPr>
            <p:ph sz="half" idx="1"/>
          </p:nvPr>
        </p:nvPicPr>
        <p:blipFill>
          <a:blip r:embed="rId3"/>
          <a:stretch>
            <a:fillRect/>
          </a:stretch>
        </p:blipFill>
        <p:spPr>
          <a:xfrm>
            <a:off x="2881086" y="1999805"/>
            <a:ext cx="7437470" cy="3893676"/>
          </a:xfrm>
          <a:prstGeom prst="rect">
            <a:avLst/>
          </a:prstGeom>
        </p:spPr>
      </p:pic>
    </p:spTree>
    <p:extLst>
      <p:ext uri="{BB962C8B-B14F-4D97-AF65-F5344CB8AC3E}">
        <p14:creationId xmlns:p14="http://schemas.microsoft.com/office/powerpoint/2010/main" val="2758585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Let’s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How can a career in foodservice be stressful?</a:t>
            </a:r>
          </a:p>
          <a:p>
            <a:pPr lvl="1"/>
            <a:r>
              <a:rPr lang="en-US" dirty="0"/>
              <a:t>What is the key to maintaining success?</a:t>
            </a:r>
          </a:p>
          <a:p>
            <a:pPr lvl="1"/>
            <a:r>
              <a:rPr lang="en-US" dirty="0"/>
              <a:t>How can you be successful in your career?</a:t>
            </a:r>
          </a:p>
          <a:p>
            <a:pPr lvl="1"/>
            <a:r>
              <a:rPr lang="en-US" dirty="0"/>
              <a:t>How can you retain your job?</a:t>
            </a:r>
          </a:p>
          <a:p>
            <a:pPr lvl="1"/>
            <a:r>
              <a:rPr lang="en-US" dirty="0"/>
              <a:t>How can you advance in your job?</a:t>
            </a:r>
          </a:p>
          <a:p>
            <a:pPr lvl="1"/>
            <a:r>
              <a:rPr lang="en-US" dirty="0"/>
              <a:t>How do you manage stress?</a:t>
            </a:r>
          </a:p>
          <a:p>
            <a:pPr lvl="1"/>
            <a:endParaRPr lang="en-US" dirty="0"/>
          </a:p>
        </p:txBody>
      </p:sp>
    </p:spTree>
    <p:extLst>
      <p:ext uri="{BB962C8B-B14F-4D97-AF65-F5344CB8AC3E}">
        <p14:creationId xmlns:p14="http://schemas.microsoft.com/office/powerpoint/2010/main" val="2999024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B4604-7209-46A2-A160-6DE9F9DC5087}"/>
              </a:ext>
            </a:extLst>
          </p:cNvPr>
          <p:cNvPicPr>
            <a:picLocks noChangeAspect="1"/>
          </p:cNvPicPr>
          <p:nvPr/>
        </p:nvPicPr>
        <p:blipFill>
          <a:blip r:embed="rId2"/>
          <a:stretch>
            <a:fillRect/>
          </a:stretch>
        </p:blipFill>
        <p:spPr>
          <a:xfrm>
            <a:off x="4566754" y="1800586"/>
            <a:ext cx="3505170" cy="3256828"/>
          </a:xfrm>
          <a:prstGeom prst="rect">
            <a:avLst/>
          </a:prstGeom>
        </p:spPr>
      </p:pic>
    </p:spTree>
    <p:extLst>
      <p:ext uri="{BB962C8B-B14F-4D97-AF65-F5344CB8AC3E}">
        <p14:creationId xmlns:p14="http://schemas.microsoft.com/office/powerpoint/2010/main" val="258310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1, 3, 4, 5, 6, 7, 8, 9, 10, 11, 12, 13, 14, 15, 17)</a:t>
            </a:r>
          </a:p>
          <a:p>
            <a:pPr lvl="1"/>
            <a:r>
              <a:rPr lang="en-US" sz="2000" dirty="0"/>
              <a:t>Textbooks:</a:t>
            </a:r>
          </a:p>
          <a:p>
            <a:pPr lvl="2"/>
            <a:r>
              <a:rPr lang="en-US" sz="2000" dirty="0"/>
              <a:t>Culinary essentials. (2010). Woodland Hills, CA: Glencoe/McGraw-Hill.</a:t>
            </a:r>
          </a:p>
          <a:p>
            <a:pPr lvl="2"/>
            <a:r>
              <a:rPr lang="en-US" sz="2000" dirty="0" err="1"/>
              <a:t>Draz</a:t>
            </a:r>
            <a:r>
              <a:rPr lang="en-US" sz="2000" dirty="0"/>
              <a:t>, J., &amp; </a:t>
            </a:r>
            <a:r>
              <a:rPr lang="en-US" sz="2000" dirty="0" err="1"/>
              <a:t>Koetke</a:t>
            </a:r>
            <a:r>
              <a:rPr lang="en-US" sz="2000" dirty="0"/>
              <a:t>, C. (2014). The culinary professional. Tinley Park, IL: </a:t>
            </a:r>
            <a:r>
              <a:rPr lang="en-US" sz="2000" dirty="0" err="1"/>
              <a:t>Goodheart</a:t>
            </a:r>
            <a:r>
              <a:rPr lang="en-US" sz="2000" dirty="0"/>
              <a:t>-Willcox Company.</a:t>
            </a:r>
          </a:p>
          <a:p>
            <a:pPr lvl="1"/>
            <a:r>
              <a:rPr lang="en-US" sz="2000" dirty="0"/>
              <a:t>Websites:</a:t>
            </a:r>
          </a:p>
          <a:p>
            <a:pPr lvl="2"/>
            <a:r>
              <a:rPr lang="en-US" sz="2000" dirty="0"/>
              <a:t>Mental Health Basics</a:t>
            </a:r>
          </a:p>
          <a:p>
            <a:pPr lvl="2"/>
            <a:r>
              <a:rPr lang="en-US" sz="2000" dirty="0"/>
              <a:t>Centers for Disease Control and Prevention</a:t>
            </a:r>
          </a:p>
          <a:p>
            <a:pPr lvl="2"/>
            <a:r>
              <a:rPr lang="en-US" sz="2000" dirty="0"/>
              <a:t>http://www.cdc.gov/mentalhealth/basics.htm</a:t>
            </a:r>
          </a:p>
          <a:p>
            <a:pPr lvl="2"/>
            <a:r>
              <a:rPr lang="en-US" sz="2000" dirty="0"/>
              <a:t>Opportunity</a:t>
            </a:r>
          </a:p>
          <a:p>
            <a:pPr lvl="2"/>
            <a:r>
              <a:rPr lang="en-US" sz="2000" dirty="0"/>
              <a:t>America Works Here</a:t>
            </a:r>
          </a:p>
          <a:p>
            <a:pPr lvl="2"/>
            <a:r>
              <a:rPr lang="en-US" sz="2000" dirty="0"/>
              <a:t>http://www.americaworkshere.org/opportunity</a:t>
            </a:r>
          </a:p>
          <a:p>
            <a:pPr lvl="1"/>
            <a:endParaRPr lang="en-US" dirty="0"/>
          </a:p>
        </p:txBody>
      </p:sp>
    </p:spTree>
    <p:extLst>
      <p:ext uri="{BB962C8B-B14F-4D97-AF65-F5344CB8AC3E}">
        <p14:creationId xmlns:p14="http://schemas.microsoft.com/office/powerpoint/2010/main" val="271407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26585" y="1456706"/>
            <a:ext cx="11055750" cy="4734318"/>
          </a:xfrm>
        </p:spPr>
        <p:txBody>
          <a:bodyPr/>
          <a:lstStyle/>
          <a:p>
            <a:pPr lvl="1"/>
            <a:r>
              <a:rPr lang="en-US" sz="2000" dirty="0"/>
              <a:t>Video: </a:t>
            </a:r>
          </a:p>
          <a:p>
            <a:pPr lvl="1"/>
            <a:r>
              <a:rPr lang="en-US" sz="2000" dirty="0"/>
              <a:t>America's Restaurants - Industry of Opportunity</a:t>
            </a:r>
          </a:p>
          <a:p>
            <a:pPr lvl="1"/>
            <a:r>
              <a:rPr lang="en-US" sz="2000" dirty="0"/>
              <a:t>As the second largest private-sector employer in the country, America's restaurants are an economic force, but that statistic doesn't fully tell the story of the millions of individuals who are living the American Dream by working in our industry. This video captures a few poignant stories that help tell the 'Industry of Opportunity' story.</a:t>
            </a:r>
          </a:p>
          <a:p>
            <a:pPr lvl="1"/>
            <a:r>
              <a:rPr lang="en-US" sz="2000" dirty="0"/>
              <a:t>http://www.americaworkshere.org/video/americas-restaurants-industry-of-opportunity</a:t>
            </a:r>
          </a:p>
          <a:p>
            <a:pPr lvl="1"/>
            <a:endParaRPr lang="en-US" dirty="0"/>
          </a:p>
        </p:txBody>
      </p:sp>
    </p:spTree>
    <p:extLst>
      <p:ext uri="{BB962C8B-B14F-4D97-AF65-F5344CB8AC3E}">
        <p14:creationId xmlns:p14="http://schemas.microsoft.com/office/powerpoint/2010/main" val="143628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Career Success in Foodservice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Job satisfaction for those who love good food and enjoy sharing that passion with others</a:t>
            </a:r>
          </a:p>
          <a:p>
            <a:pPr lvl="1"/>
            <a:endParaRPr lang="en-US" dirty="0"/>
          </a:p>
        </p:txBody>
      </p:sp>
      <p:pic>
        <p:nvPicPr>
          <p:cNvPr id="4" name="Picture 3">
            <a:extLst>
              <a:ext uri="{FF2B5EF4-FFF2-40B4-BE49-F238E27FC236}">
                <a16:creationId xmlns:a16="http://schemas.microsoft.com/office/drawing/2014/main" id="{E92C5E1F-63C9-47AB-B487-8DEE688850C4}"/>
              </a:ext>
            </a:extLst>
          </p:cNvPr>
          <p:cNvPicPr>
            <a:picLocks noChangeAspect="1"/>
          </p:cNvPicPr>
          <p:nvPr/>
        </p:nvPicPr>
        <p:blipFill>
          <a:blip r:embed="rId3"/>
          <a:stretch>
            <a:fillRect/>
          </a:stretch>
        </p:blipFill>
        <p:spPr>
          <a:xfrm>
            <a:off x="3383091" y="2944512"/>
            <a:ext cx="5552888" cy="2578854"/>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Health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Balance</a:t>
            </a:r>
          </a:p>
          <a:p>
            <a:pPr lvl="1"/>
            <a:r>
              <a:rPr lang="en-US" dirty="0"/>
              <a:t>Mental Health </a:t>
            </a:r>
          </a:p>
          <a:p>
            <a:pPr lvl="1"/>
            <a:r>
              <a:rPr lang="en-US" dirty="0"/>
              <a:t>Physical Health</a:t>
            </a:r>
          </a:p>
          <a:p>
            <a:pPr lvl="1"/>
            <a:endParaRPr lang="en-US" dirty="0"/>
          </a:p>
        </p:txBody>
      </p:sp>
      <p:pic>
        <p:nvPicPr>
          <p:cNvPr id="4" name="Picture 3">
            <a:extLst>
              <a:ext uri="{FF2B5EF4-FFF2-40B4-BE49-F238E27FC236}">
                <a16:creationId xmlns:a16="http://schemas.microsoft.com/office/drawing/2014/main" id="{C811ADE6-933F-4496-9491-A0A7C33AEDEF}"/>
              </a:ext>
            </a:extLst>
          </p:cNvPr>
          <p:cNvPicPr>
            <a:picLocks noChangeAspect="1"/>
          </p:cNvPicPr>
          <p:nvPr/>
        </p:nvPicPr>
        <p:blipFill>
          <a:blip r:embed="rId3"/>
          <a:stretch>
            <a:fillRect/>
          </a:stretch>
        </p:blipFill>
        <p:spPr>
          <a:xfrm>
            <a:off x="5165695" y="2445657"/>
            <a:ext cx="3024182" cy="3382913"/>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Foodservice Careers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Often involves:</a:t>
            </a:r>
          </a:p>
          <a:p>
            <a:pPr lvl="2"/>
            <a:r>
              <a:rPr lang="en-US" sz="2400" dirty="0"/>
              <a:t>Lifting heavy objects</a:t>
            </a:r>
          </a:p>
          <a:p>
            <a:pPr lvl="2"/>
            <a:r>
              <a:rPr lang="en-US" sz="2400" dirty="0"/>
              <a:t>Long hours on your feet</a:t>
            </a:r>
          </a:p>
          <a:p>
            <a:pPr lvl="2"/>
            <a:r>
              <a:rPr lang="en-US" sz="2400" dirty="0"/>
              <a:t>Risks of burns, cuts, falls and slips</a:t>
            </a:r>
          </a:p>
          <a:p>
            <a:pPr lvl="2"/>
            <a:r>
              <a:rPr lang="en-US" sz="2400" dirty="0"/>
              <a:t>Stress </a:t>
            </a:r>
          </a:p>
        </p:txBody>
      </p:sp>
      <p:pic>
        <p:nvPicPr>
          <p:cNvPr id="4" name="Picture 3">
            <a:extLst>
              <a:ext uri="{FF2B5EF4-FFF2-40B4-BE49-F238E27FC236}">
                <a16:creationId xmlns:a16="http://schemas.microsoft.com/office/drawing/2014/main" id="{2F471D9E-2FBC-46C9-98CF-42EC88D656EC}"/>
              </a:ext>
            </a:extLst>
          </p:cNvPr>
          <p:cNvPicPr>
            <a:picLocks noChangeAspect="1"/>
          </p:cNvPicPr>
          <p:nvPr/>
        </p:nvPicPr>
        <p:blipFill>
          <a:blip r:embed="rId3"/>
          <a:stretch>
            <a:fillRect/>
          </a:stretch>
        </p:blipFill>
        <p:spPr>
          <a:xfrm>
            <a:off x="8547355" y="3047999"/>
            <a:ext cx="2252761" cy="3003681"/>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Balance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Is the key to achieving and maintaining success</a:t>
            </a:r>
          </a:p>
          <a:p>
            <a:pPr lvl="1"/>
            <a:r>
              <a:rPr lang="en-US" dirty="0"/>
              <a:t>Include activities such as:</a:t>
            </a:r>
          </a:p>
          <a:p>
            <a:pPr lvl="2"/>
            <a:r>
              <a:rPr lang="en-US" sz="2400" dirty="0"/>
              <a:t>Community involvement </a:t>
            </a:r>
          </a:p>
          <a:p>
            <a:pPr lvl="2"/>
            <a:r>
              <a:rPr lang="en-US" sz="2400" dirty="0"/>
              <a:t>Family events </a:t>
            </a:r>
          </a:p>
          <a:p>
            <a:pPr lvl="2"/>
            <a:r>
              <a:rPr lang="en-US" sz="2400" dirty="0"/>
              <a:t>Hobbies</a:t>
            </a:r>
          </a:p>
          <a:p>
            <a:pPr lvl="2"/>
            <a:r>
              <a:rPr lang="en-US" sz="2400" dirty="0"/>
              <a:t>Reading </a:t>
            </a:r>
          </a:p>
          <a:p>
            <a:pPr lvl="1"/>
            <a:endParaRPr lang="en-US" dirty="0"/>
          </a:p>
        </p:txBody>
      </p:sp>
      <p:pic>
        <p:nvPicPr>
          <p:cNvPr id="4" name="Picture 3">
            <a:extLst>
              <a:ext uri="{FF2B5EF4-FFF2-40B4-BE49-F238E27FC236}">
                <a16:creationId xmlns:a16="http://schemas.microsoft.com/office/drawing/2014/main" id="{4B36B009-AC2D-44FB-A049-CCCF5EBAD99E}"/>
              </a:ext>
            </a:extLst>
          </p:cNvPr>
          <p:cNvPicPr>
            <a:picLocks noChangeAspect="1"/>
          </p:cNvPicPr>
          <p:nvPr/>
        </p:nvPicPr>
        <p:blipFill>
          <a:blip r:embed="rId3"/>
          <a:stretch>
            <a:fillRect/>
          </a:stretch>
        </p:blipFill>
        <p:spPr>
          <a:xfrm>
            <a:off x="7743371" y="2928463"/>
            <a:ext cx="2899713" cy="3226275"/>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Physical Health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Eat nutritious food</a:t>
            </a:r>
          </a:p>
          <a:p>
            <a:pPr lvl="1"/>
            <a:r>
              <a:rPr lang="en-US" dirty="0"/>
              <a:t>Exercise regularly</a:t>
            </a:r>
          </a:p>
          <a:p>
            <a:pPr lvl="1"/>
            <a:r>
              <a:rPr lang="en-US" dirty="0"/>
              <a:t>Get enough sleep</a:t>
            </a:r>
          </a:p>
          <a:p>
            <a:pPr lvl="1"/>
            <a:endParaRPr lang="en-US" dirty="0"/>
          </a:p>
        </p:txBody>
      </p:sp>
      <p:pic>
        <p:nvPicPr>
          <p:cNvPr id="4" name="Picture 3">
            <a:extLst>
              <a:ext uri="{FF2B5EF4-FFF2-40B4-BE49-F238E27FC236}">
                <a16:creationId xmlns:a16="http://schemas.microsoft.com/office/drawing/2014/main" id="{0755CA75-D6E2-466E-80C4-B612A0B1AA24}"/>
              </a:ext>
            </a:extLst>
          </p:cNvPr>
          <p:cNvPicPr>
            <a:picLocks noChangeAspect="1"/>
          </p:cNvPicPr>
          <p:nvPr/>
        </p:nvPicPr>
        <p:blipFill>
          <a:blip r:embed="rId3"/>
          <a:stretch>
            <a:fillRect/>
          </a:stretch>
        </p:blipFill>
        <p:spPr>
          <a:xfrm>
            <a:off x="4927395" y="2808514"/>
            <a:ext cx="3199082" cy="3284081"/>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Mental Health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state of well-being in which the individual realizes: </a:t>
            </a:r>
          </a:p>
          <a:p>
            <a:pPr lvl="2"/>
            <a:r>
              <a:rPr lang="en-US" sz="2400" dirty="0"/>
              <a:t>His or her own abilities</a:t>
            </a:r>
          </a:p>
          <a:p>
            <a:pPr lvl="2"/>
            <a:r>
              <a:rPr lang="en-US" sz="2400" dirty="0"/>
              <a:t>They can cope with the normal stresses of life</a:t>
            </a:r>
          </a:p>
          <a:p>
            <a:pPr lvl="2"/>
            <a:r>
              <a:rPr lang="en-US" sz="2400" dirty="0"/>
              <a:t>They an work productively and fruitfully</a:t>
            </a:r>
          </a:p>
          <a:p>
            <a:pPr lvl="2"/>
            <a:r>
              <a:rPr lang="en-US" sz="2400" dirty="0"/>
              <a:t>Are able to make a contribution to his or her community</a:t>
            </a:r>
          </a:p>
          <a:p>
            <a:pPr lvl="1"/>
            <a:endParaRPr lang="en-US" dirty="0"/>
          </a:p>
        </p:txBody>
      </p:sp>
      <p:pic>
        <p:nvPicPr>
          <p:cNvPr id="4" name="Picture 3">
            <a:extLst>
              <a:ext uri="{FF2B5EF4-FFF2-40B4-BE49-F238E27FC236}">
                <a16:creationId xmlns:a16="http://schemas.microsoft.com/office/drawing/2014/main" id="{F5650A6F-2EDF-4C54-8A60-4D15D208E253}"/>
              </a:ext>
            </a:extLst>
          </p:cNvPr>
          <p:cNvPicPr>
            <a:picLocks noChangeAspect="1"/>
          </p:cNvPicPr>
          <p:nvPr/>
        </p:nvPicPr>
        <p:blipFill>
          <a:blip r:embed="rId3"/>
          <a:stretch>
            <a:fillRect/>
          </a:stretch>
        </p:blipFill>
        <p:spPr>
          <a:xfrm>
            <a:off x="4075695" y="3751943"/>
            <a:ext cx="2917967" cy="2592343"/>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Mental Health Indicators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Emotional well-being</a:t>
            </a:r>
          </a:p>
          <a:p>
            <a:pPr lvl="1"/>
            <a:r>
              <a:rPr lang="en-US" dirty="0"/>
              <a:t>Psychological well-being</a:t>
            </a:r>
          </a:p>
          <a:p>
            <a:pPr lvl="1"/>
            <a:r>
              <a:rPr lang="en-US" dirty="0"/>
              <a:t>Social well-being</a:t>
            </a:r>
          </a:p>
          <a:p>
            <a:pPr lvl="1"/>
            <a:endParaRPr lang="en-US" dirty="0"/>
          </a:p>
        </p:txBody>
      </p:sp>
      <p:pic>
        <p:nvPicPr>
          <p:cNvPr id="4" name="Picture 3">
            <a:extLst>
              <a:ext uri="{FF2B5EF4-FFF2-40B4-BE49-F238E27FC236}">
                <a16:creationId xmlns:a16="http://schemas.microsoft.com/office/drawing/2014/main" id="{5EFC5A8C-7012-4B7A-9B64-BA4814321478}"/>
              </a:ext>
            </a:extLst>
          </p:cNvPr>
          <p:cNvPicPr>
            <a:picLocks noChangeAspect="1"/>
          </p:cNvPicPr>
          <p:nvPr/>
        </p:nvPicPr>
        <p:blipFill>
          <a:blip r:embed="rId3"/>
          <a:stretch>
            <a:fillRect/>
          </a:stretch>
        </p:blipFill>
        <p:spPr>
          <a:xfrm>
            <a:off x="5295819" y="2631297"/>
            <a:ext cx="2346404" cy="3523441"/>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2.xml><?xml version="1.0" encoding="utf-8"?>
<ds:datastoreItem xmlns:ds="http://schemas.openxmlformats.org/officeDocument/2006/customXml" ds:itemID="{371B5C7F-2497-4FAB-9E2E-E6A7EB669C3E}">
  <ds:schemaRefs>
    <ds:schemaRef ds:uri="56ea17bb-c96d-4826-b465-01eec0dd23dd"/>
    <ds:schemaRef ds:uri="http://schemas.microsoft.com/office/2006/metadata/properties"/>
    <ds:schemaRef ds:uri="http://schemas.microsoft.com/office/2006/documentManagement/types"/>
    <ds:schemaRef ds:uri="05d88611-e516-4d1a-b12e-39107e78b3d0"/>
    <ds:schemaRef ds:uri="http://schemas.openxmlformats.org/package/2006/metadata/core-properties"/>
    <ds:schemaRef ds:uri="http://purl.org/dc/dcmitype/"/>
    <ds:schemaRef ds:uri="http://purl.org/dc/elements/1.1/"/>
    <ds:schemaRef ds:uri="http://www.w3.org/XML/1998/namespace"/>
    <ds:schemaRef ds:uri="http://schemas.microsoft.com/office/infopath/2007/PartnerControls"/>
    <ds:schemaRef ds:uri="http://schemas.microsoft.com/sharepoint/v3"/>
    <ds:schemaRef ds:uri="http://purl.org/dc/terms/"/>
  </ds:schemaRefs>
</ds:datastoreItem>
</file>

<file path=customXml/itemProps3.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208</TotalTime>
  <Words>1031</Words>
  <Application>Microsoft Office PowerPoint</Application>
  <PresentationFormat>Widescreen</PresentationFormat>
  <Paragraphs>156</Paragraphs>
  <Slides>20</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Career Success in Foodservice</vt:lpstr>
      <vt:lpstr>Health</vt:lpstr>
      <vt:lpstr>Foodservice Careers</vt:lpstr>
      <vt:lpstr>Balance</vt:lpstr>
      <vt:lpstr>Physical Health</vt:lpstr>
      <vt:lpstr>Mental Health</vt:lpstr>
      <vt:lpstr>Mental Health Indicators</vt:lpstr>
      <vt:lpstr>Stress</vt:lpstr>
      <vt:lpstr>Managing Stress</vt:lpstr>
      <vt:lpstr>Global Workplace</vt:lpstr>
      <vt:lpstr>Advancement</vt:lpstr>
      <vt:lpstr>Retention</vt:lpstr>
      <vt:lpstr>PowerPoint Presentation</vt:lpstr>
      <vt:lpstr>America's Restaurants - Industry of Opportunity</vt:lpstr>
      <vt:lpstr>Let’s Review!</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2017-11-17T21:33:50Z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