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4"/>
  </p:notesMasterIdLst>
  <p:handoutMasterIdLst>
    <p:handoutMasterId r:id="rId15"/>
  </p:handoutMasterIdLst>
  <p:sldIdLst>
    <p:sldId id="322" r:id="rId6"/>
    <p:sldId id="319" r:id="rId7"/>
    <p:sldId id="495" r:id="rId8"/>
    <p:sldId id="543" r:id="rId9"/>
    <p:sldId id="540" r:id="rId10"/>
    <p:sldId id="541" r:id="rId11"/>
    <p:sldId id="542" r:id="rId12"/>
    <p:sldId id="437"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42" autoAdjust="0"/>
    <p:restoredTop sz="91071" autoAdjust="0"/>
  </p:normalViewPr>
  <p:slideViewPr>
    <p:cSldViewPr snapToGrid="0">
      <p:cViewPr varScale="1">
        <p:scale>
          <a:sx n="82" d="100"/>
          <a:sy n="82" d="100"/>
        </p:scale>
        <p:origin x="192" y="2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1/31/18</a:t>
            </a:fld>
            <a:endParaRPr lang="en-US" dirty="0"/>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dirty="0"/>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1/31/18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dirty="0"/>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dirty="0"/>
          </a:p>
        </p:txBody>
      </p:sp>
    </p:spTree>
    <p:extLst>
      <p:ext uri="{BB962C8B-B14F-4D97-AF65-F5344CB8AC3E}">
        <p14:creationId xmlns:p14="http://schemas.microsoft.com/office/powerpoint/2010/main" val="930700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dirty="0"/>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Allow students to brainstorm the answer to the question.</a:t>
            </a:r>
          </a:p>
          <a:p>
            <a:endParaRPr lang="en-US" dirty="0"/>
          </a:p>
          <a:p>
            <a:r>
              <a:rPr lang="en-US" dirty="0"/>
              <a:t>Identity theft is one of the fastest growing crimes that affects people all over the world. It is using a person’s private information without their knowledge for personal gain.</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dirty="0"/>
          </a:p>
        </p:txBody>
      </p:sp>
    </p:spTree>
    <p:extLst>
      <p:ext uri="{BB962C8B-B14F-4D97-AF65-F5344CB8AC3E}">
        <p14:creationId xmlns:p14="http://schemas.microsoft.com/office/powerpoint/2010/main" val="4150641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individual gains access to your information by robbing the account holder, searching through trash for documents, phishing (defrauding an online account holder of financial information by posing as a legitimate company) or skimming (steal credit/debit card numbers by using a special storage device when processing your card.)</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dirty="0"/>
          </a:p>
        </p:txBody>
      </p:sp>
    </p:spTree>
    <p:extLst>
      <p:ext uri="{BB962C8B-B14F-4D97-AF65-F5344CB8AC3E}">
        <p14:creationId xmlns:p14="http://schemas.microsoft.com/office/powerpoint/2010/main" val="3997291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two ways to report identity theft. You can contact credit bureaus (places a fraud alert and security freeze on the account to prevent access to your personal information and ability to open new accounts.) You can also file a police report where the crime occurred to create an “identity theft report.”</a:t>
            </a:r>
          </a:p>
          <a:p>
            <a:endParaRPr lang="en-US" dirty="0"/>
          </a:p>
          <a:p>
            <a:r>
              <a:rPr lang="en-US" dirty="0"/>
              <a:t>After your report the identity theft, you also should contact the Federal Trade Commission(FTC). The FTC will share information of your case nationwide. Then, contact the bank and credit card companies to report theft and request new cards and account numbers to be issued.</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dirty="0"/>
          </a:p>
        </p:txBody>
      </p:sp>
    </p:spTree>
    <p:extLst>
      <p:ext uri="{BB962C8B-B14F-4D97-AF65-F5344CB8AC3E}">
        <p14:creationId xmlns:p14="http://schemas.microsoft.com/office/powerpoint/2010/main" val="2633805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time to fix identity theft varies by each case. Early detection could help minimize the effects. This is why it is important to monitor your credit score at least once yearly through the free credit reporting agencies.</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dirty="0"/>
          </a:p>
        </p:txBody>
      </p:sp>
    </p:spTree>
    <p:extLst>
      <p:ext uri="{BB962C8B-B14F-4D97-AF65-F5344CB8AC3E}">
        <p14:creationId xmlns:p14="http://schemas.microsoft.com/office/powerpoint/2010/main" val="3205896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Protect yourself from identity theft by practicing safe internet use - do not send personal information via e-mail, make online purchases through secure websites. Destroy financial records by tearing or shredding any document containing personal information. Guard social security information by keeping it in a secure place at home or in a safe deposit box.</a:t>
            </a:r>
          </a:p>
          <a:p>
            <a:endParaRPr lang="en-US" dirty="0"/>
          </a:p>
          <a:p>
            <a:r>
              <a:rPr lang="en-US" dirty="0"/>
              <a:t>Check credit reports once a year through free credit reporting agencies, such as Equifax, Experian or Trans Union. Monitoring your credit report will allow you to see any suspicious activity. Some credit card companies offer plans to help protect you from identity theft such as Identity Theft Protection plans.</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dirty="0"/>
          </a:p>
        </p:txBody>
      </p:sp>
    </p:spTree>
    <p:extLst>
      <p:ext uri="{BB962C8B-B14F-4D97-AF65-F5344CB8AC3E}">
        <p14:creationId xmlns:p14="http://schemas.microsoft.com/office/powerpoint/2010/main" val="96722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dirty="0"/>
          </a:p>
        </p:txBody>
      </p:sp>
    </p:spTree>
    <p:extLst>
      <p:ext uri="{BB962C8B-B14F-4D97-AF65-F5344CB8AC3E}">
        <p14:creationId xmlns:p14="http://schemas.microsoft.com/office/powerpoint/2010/main" val="32093882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anytime.cuna.org/15608/index.php"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hyperlink" Target="https://www.practicalmoneyskills.com/" TargetMode="External"/><Relationship Id="rId4" Type="http://schemas.openxmlformats.org/officeDocument/2006/relationships/hyperlink" Target="http://www.financiallitnow.org/index.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5400" spc="-165" dirty="0"/>
              <a:t>Identity Theft and Credit Safety</a:t>
            </a:r>
            <a:endParaRPr lang="en-US" sz="4800" spc="-165" dirty="0"/>
          </a:p>
        </p:txBody>
      </p:sp>
    </p:spTree>
    <p:extLst>
      <p:ext uri="{BB962C8B-B14F-4D97-AF65-F5344CB8AC3E}">
        <p14:creationId xmlns:p14="http://schemas.microsoft.com/office/powerpoint/2010/main" val="66819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Fraudulent access and use of a person’s private identifying information for financial gain</a:t>
            </a:r>
          </a:p>
          <a:p>
            <a:pPr lvl="2"/>
            <a:r>
              <a:rPr lang="en-US" dirty="0"/>
              <a:t>Steal a persons name, credit card number, social security number or drivers license number</a:t>
            </a:r>
          </a:p>
          <a:p>
            <a:pPr lvl="1"/>
            <a:r>
              <a:rPr lang="en-US" dirty="0"/>
              <a:t>One of the fastest growing crimes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What is identity theft?</a:t>
            </a:r>
          </a:p>
        </p:txBody>
      </p:sp>
    </p:spTree>
    <p:extLst>
      <p:ext uri="{BB962C8B-B14F-4D97-AF65-F5344CB8AC3E}">
        <p14:creationId xmlns:p14="http://schemas.microsoft.com/office/powerpoint/2010/main" val="1770115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The individual gains access to your information by:</a:t>
            </a:r>
          </a:p>
          <a:p>
            <a:pPr lvl="2"/>
            <a:r>
              <a:rPr lang="en-US" dirty="0"/>
              <a:t>Robbing the account holder</a:t>
            </a:r>
          </a:p>
          <a:p>
            <a:pPr lvl="2"/>
            <a:r>
              <a:rPr lang="en-US" dirty="0"/>
              <a:t>Searching through trash for documents</a:t>
            </a:r>
          </a:p>
          <a:p>
            <a:pPr lvl="2"/>
            <a:r>
              <a:rPr lang="en-US" dirty="0"/>
              <a:t>Phishing</a:t>
            </a:r>
          </a:p>
          <a:p>
            <a:pPr lvl="2"/>
            <a:r>
              <a:rPr lang="en-US" dirty="0"/>
              <a:t>Skimming</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How does it happen?</a:t>
            </a:r>
          </a:p>
        </p:txBody>
      </p:sp>
    </p:spTree>
    <p:extLst>
      <p:ext uri="{BB962C8B-B14F-4D97-AF65-F5344CB8AC3E}">
        <p14:creationId xmlns:p14="http://schemas.microsoft.com/office/powerpoint/2010/main" val="1943353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Contact Credit Bureaus</a:t>
            </a:r>
          </a:p>
          <a:p>
            <a:pPr lvl="1"/>
            <a:r>
              <a:rPr lang="en-US" dirty="0"/>
              <a:t>File a police report</a:t>
            </a:r>
          </a:p>
          <a:p>
            <a:pPr lvl="1"/>
            <a:r>
              <a:rPr lang="en-US" dirty="0"/>
              <a:t>Contact the Federal Trade Commission (FTC)</a:t>
            </a:r>
          </a:p>
          <a:p>
            <a:pPr lvl="1"/>
            <a:r>
              <a:rPr lang="en-US" dirty="0"/>
              <a:t>Contact bank and credit card companies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Reporting Identity Theft</a:t>
            </a:r>
          </a:p>
        </p:txBody>
      </p:sp>
    </p:spTree>
    <p:extLst>
      <p:ext uri="{BB962C8B-B14F-4D97-AF65-F5344CB8AC3E}">
        <p14:creationId xmlns:p14="http://schemas.microsoft.com/office/powerpoint/2010/main" val="352719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Ruin credit score</a:t>
            </a:r>
          </a:p>
          <a:p>
            <a:pPr lvl="1"/>
            <a:r>
              <a:rPr lang="en-US" dirty="0"/>
              <a:t>Financial strain</a:t>
            </a:r>
          </a:p>
          <a:p>
            <a:pPr lvl="1"/>
            <a:r>
              <a:rPr lang="en-US" dirty="0"/>
              <a:t>Stress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Effects of Identity Theft</a:t>
            </a:r>
          </a:p>
        </p:txBody>
      </p:sp>
      <p:pic>
        <p:nvPicPr>
          <p:cNvPr id="3" name="Picture 2">
            <a:extLst>
              <a:ext uri="{FF2B5EF4-FFF2-40B4-BE49-F238E27FC236}">
                <a16:creationId xmlns:a16="http://schemas.microsoft.com/office/drawing/2014/main" id="{FA2EC025-DBDF-FA47-8B2B-C46202E68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7973" y="3549731"/>
            <a:ext cx="2632142" cy="2605007"/>
          </a:xfrm>
          <a:prstGeom prst="rect">
            <a:avLst/>
          </a:prstGeom>
        </p:spPr>
      </p:pic>
    </p:spTree>
    <p:extLst>
      <p:ext uri="{BB962C8B-B14F-4D97-AF65-F5344CB8AC3E}">
        <p14:creationId xmlns:p14="http://schemas.microsoft.com/office/powerpoint/2010/main" val="1391199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Safe internet use</a:t>
            </a:r>
          </a:p>
          <a:p>
            <a:pPr lvl="1"/>
            <a:r>
              <a:rPr lang="en-US" dirty="0"/>
              <a:t>Destroy financial records</a:t>
            </a:r>
          </a:p>
          <a:p>
            <a:pPr lvl="1"/>
            <a:r>
              <a:rPr lang="en-US" dirty="0"/>
              <a:t>Guard social security information</a:t>
            </a:r>
          </a:p>
          <a:p>
            <a:pPr lvl="1"/>
            <a:r>
              <a:rPr lang="en-US" dirty="0"/>
              <a:t>Check credit reports once a year</a:t>
            </a:r>
          </a:p>
          <a:p>
            <a:pPr lvl="1"/>
            <a:r>
              <a:rPr lang="en-US" dirty="0"/>
              <a:t>Check for Identity Theft Protection plans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Protecting Yourself</a:t>
            </a:r>
          </a:p>
        </p:txBody>
      </p:sp>
    </p:spTree>
    <p:extLst>
      <p:ext uri="{BB962C8B-B14F-4D97-AF65-F5344CB8AC3E}">
        <p14:creationId xmlns:p14="http://schemas.microsoft.com/office/powerpoint/2010/main" val="337909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a:xfrm>
            <a:off x="740664" y="1420420"/>
            <a:ext cx="11055750" cy="4949900"/>
          </a:xfrm>
        </p:spPr>
        <p:txBody>
          <a:bodyPr>
            <a:normAutofit/>
          </a:bodyPr>
          <a:lstStyle/>
          <a:p>
            <a:pPr lvl="1"/>
            <a:r>
              <a:rPr lang="en-US" sz="1600" dirty="0"/>
              <a:t>Images:</a:t>
            </a:r>
          </a:p>
          <a:p>
            <a:pPr lvl="2"/>
            <a:r>
              <a:rPr lang="en-US" sz="1600" dirty="0"/>
              <a:t>Microsoft Office Clip Art: Used with permission from Microsoft</a:t>
            </a:r>
          </a:p>
          <a:p>
            <a:pPr lvl="2"/>
            <a:endParaRPr lang="en-US" sz="1600" dirty="0"/>
          </a:p>
          <a:p>
            <a:pPr lvl="1"/>
            <a:r>
              <a:rPr lang="en-US" sz="1600" dirty="0"/>
              <a:t>Websites:</a:t>
            </a:r>
          </a:p>
          <a:p>
            <a:pPr lvl="2"/>
            <a:r>
              <a:rPr lang="en-US" sz="1600" dirty="0"/>
              <a:t>Credit Union National Association</a:t>
            </a:r>
          </a:p>
          <a:p>
            <a:pPr marL="457200" lvl="2" indent="0">
              <a:buNone/>
            </a:pPr>
            <a:r>
              <a:rPr lang="en-US" sz="1600" dirty="0">
                <a:hlinkClick r:id="rId3"/>
              </a:rPr>
              <a:t>http://anytime.cuna.org/15608/index.php</a:t>
            </a:r>
            <a:endParaRPr lang="en-US" sz="1600" dirty="0"/>
          </a:p>
          <a:p>
            <a:pPr lvl="2"/>
            <a:endParaRPr lang="en-US" sz="1600" dirty="0"/>
          </a:p>
          <a:p>
            <a:pPr lvl="2"/>
            <a:r>
              <a:rPr lang="en-US" sz="1600" dirty="0"/>
              <a:t>Financial Literacy Now</a:t>
            </a:r>
          </a:p>
          <a:p>
            <a:pPr marL="457200" lvl="2" indent="0">
              <a:buNone/>
            </a:pPr>
            <a:r>
              <a:rPr lang="en-US" sz="1600" dirty="0">
                <a:hlinkClick r:id="rId4"/>
              </a:rPr>
              <a:t>http://www.financiallitnow.org/index.shtml</a:t>
            </a:r>
            <a:endParaRPr lang="en-US" sz="1600" dirty="0"/>
          </a:p>
          <a:p>
            <a:pPr lvl="2"/>
            <a:endParaRPr lang="en-US" sz="1600" dirty="0"/>
          </a:p>
          <a:p>
            <a:pPr lvl="2"/>
            <a:r>
              <a:rPr lang="en-US" sz="1600" dirty="0"/>
              <a:t>Practical Money Skills</a:t>
            </a:r>
          </a:p>
          <a:p>
            <a:pPr marL="457200" lvl="2" indent="0">
              <a:buNone/>
            </a:pPr>
            <a:r>
              <a:rPr lang="en-US" sz="1600" dirty="0">
                <a:hlinkClick r:id="rId5"/>
              </a:rPr>
              <a:t>https://www.practicalmoneyskills.com</a:t>
            </a:r>
            <a:endParaRPr lang="en-US" sz="1600" dirty="0"/>
          </a:p>
          <a:p>
            <a:pPr lvl="2"/>
            <a:endParaRPr lang="en-US" sz="1600" dirty="0"/>
          </a:p>
          <a:p>
            <a:pPr marL="457200" lvl="2" indent="0">
              <a:buNone/>
            </a:pP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84254247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1603</TotalTime>
  <Words>554</Words>
  <Application>Microsoft Macintosh PowerPoint</Application>
  <PresentationFormat>Widescreen</PresentationFormat>
  <Paragraphs>65</Paragraphs>
  <Slides>8</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.AppleSystemUIFont</vt:lpstr>
      <vt:lpstr>Arial</vt:lpstr>
      <vt:lpstr>Calibri</vt:lpstr>
      <vt:lpstr>Open Sans</vt:lpstr>
      <vt:lpstr>Open Sans SemiBold</vt:lpstr>
      <vt:lpstr>2_Office Theme</vt:lpstr>
      <vt:lpstr>3_Office Theme</vt:lpstr>
      <vt:lpstr>Identity Theft and Credit Safety</vt:lpstr>
      <vt:lpstr>PowerPoint Presentation</vt:lpstr>
      <vt:lpstr>PowerPoint Presentation</vt:lpstr>
      <vt:lpstr>PowerPoint Presentation</vt:lpstr>
      <vt:lpstr>PowerPoint Presentation</vt:lpstr>
      <vt:lpstr>PowerPoint Presentation</vt:lpstr>
      <vt:lpstr>PowerPoint Presentation</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149</cp:revision>
  <cp:lastPrinted>2017-07-07T16:17:37Z</cp:lastPrinted>
  <dcterms:created xsi:type="dcterms:W3CDTF">2017-07-11T23:58:30Z</dcterms:created>
  <dcterms:modified xsi:type="dcterms:W3CDTF">2018-01-31T18:37:12Z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