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handoutMasterIdLst>
    <p:handoutMasterId r:id="rId17"/>
  </p:handoutMasterIdLst>
  <p:sldIdLst>
    <p:sldId id="322" r:id="rId6"/>
    <p:sldId id="319" r:id="rId7"/>
    <p:sldId id="328" r:id="rId8"/>
    <p:sldId id="323" r:id="rId9"/>
    <p:sldId id="330" r:id="rId10"/>
    <p:sldId id="329" r:id="rId11"/>
    <p:sldId id="324" r:id="rId12"/>
    <p:sldId id="325" r:id="rId13"/>
    <p:sldId id="326" r:id="rId14"/>
    <p:sldId id="327"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9" autoAdjust="0"/>
    <p:restoredTop sz="69241" autoAdjust="0"/>
  </p:normalViewPr>
  <p:slideViewPr>
    <p:cSldViewPr snapToGrid="0">
      <p:cViewPr varScale="1">
        <p:scale>
          <a:sx n="47" d="100"/>
          <a:sy n="47" d="100"/>
        </p:scale>
        <p:origin x="1416" y="3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Prior to these dates, several acts and bills were created but the following are milestones to take note of. </a:t>
            </a:r>
          </a:p>
          <a:p>
            <a:r>
              <a:rPr lang="en-US" sz="1200" b="1" i="0" u="none" strike="noStrike" kern="1200" baseline="0" dirty="0">
                <a:solidFill>
                  <a:schemeClr val="tx1"/>
                </a:solidFill>
                <a:latin typeface="+mn-lt"/>
                <a:ea typeface="+mn-ea"/>
                <a:cs typeface="+mn-cs"/>
              </a:rPr>
              <a:t>1880 </a:t>
            </a:r>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Peter Collier</a:t>
            </a:r>
            <a:r>
              <a:rPr lang="en-US" sz="1200" b="0" i="0" u="none" strike="noStrike" kern="1200" baseline="0" dirty="0">
                <a:solidFill>
                  <a:schemeClr val="tx1"/>
                </a:solidFill>
                <a:latin typeface="+mn-lt"/>
                <a:ea typeface="+mn-ea"/>
                <a:cs typeface="+mn-cs"/>
              </a:rPr>
              <a:t>, chief chemist, U.S. Department of Agriculture, recommends passage of a national food and drug law, following his own food adulteration investigations. The bill was defeated, but during the next 25 years more than 100 food and drug bills were introduced in Congress. </a:t>
            </a:r>
          </a:p>
          <a:p>
            <a:r>
              <a:rPr lang="en-US" sz="1200" b="1" i="0" u="none" strike="noStrike" kern="1200" baseline="0" dirty="0">
                <a:solidFill>
                  <a:schemeClr val="tx1"/>
                </a:solidFill>
                <a:latin typeface="+mn-lt"/>
                <a:ea typeface="+mn-ea"/>
                <a:cs typeface="+mn-cs"/>
              </a:rPr>
              <a:t>1883 - Dr. Harvey W. Wiley </a:t>
            </a:r>
            <a:r>
              <a:rPr lang="en-US" sz="1200" b="0" i="0" u="none" strike="noStrike" kern="1200" baseline="0" dirty="0">
                <a:solidFill>
                  <a:schemeClr val="tx1"/>
                </a:solidFill>
                <a:latin typeface="+mn-lt"/>
                <a:ea typeface="+mn-ea"/>
                <a:cs typeface="+mn-cs"/>
              </a:rPr>
              <a:t>becomes chief chemist, expanding the Bureau of Chemistry's food adulteration studies. Campaigning for a federal law, Dr. Wiley is called the "Crusading Chemist" and "Father of the Pure Food and Drugs Act." He retired from government service in 1912 and died in 1930. </a:t>
            </a:r>
          </a:p>
          <a:p>
            <a:r>
              <a:rPr lang="en-US" sz="1200" b="1" i="0" u="none" strike="noStrike" kern="1200" baseline="0" dirty="0">
                <a:solidFill>
                  <a:schemeClr val="tx1"/>
                </a:solidFill>
                <a:latin typeface="+mn-lt"/>
                <a:ea typeface="+mn-ea"/>
                <a:cs typeface="+mn-cs"/>
              </a:rPr>
              <a:t>1906 </a:t>
            </a:r>
            <a:r>
              <a:rPr lang="en-US" sz="1200" b="0" i="0" u="none" strike="noStrike" kern="1200" baseline="0" dirty="0">
                <a:solidFill>
                  <a:schemeClr val="tx1"/>
                </a:solidFill>
                <a:latin typeface="+mn-lt"/>
                <a:ea typeface="+mn-ea"/>
                <a:cs typeface="+mn-cs"/>
              </a:rPr>
              <a:t>- The original </a:t>
            </a:r>
            <a:r>
              <a:rPr lang="en-US" sz="1200" b="1" i="0" u="none" strike="noStrike" kern="1200" baseline="0" dirty="0">
                <a:solidFill>
                  <a:schemeClr val="tx1"/>
                </a:solidFill>
                <a:latin typeface="+mn-lt"/>
                <a:ea typeface="+mn-ea"/>
                <a:cs typeface="+mn-cs"/>
              </a:rPr>
              <a:t>Food and Drugs Act </a:t>
            </a:r>
            <a:r>
              <a:rPr lang="en-US" sz="1200" b="0" i="0" u="none" strike="noStrike" kern="1200" baseline="0" dirty="0">
                <a:solidFill>
                  <a:schemeClr val="tx1"/>
                </a:solidFill>
                <a:latin typeface="+mn-lt"/>
                <a:ea typeface="+mn-ea"/>
                <a:cs typeface="+mn-cs"/>
              </a:rPr>
              <a:t>is passed by Congress on June 30 and signed by President Theodore Roosevelt. It prohibits interstate commerce in misbranded and adulterated foods, drinks and drugs. </a:t>
            </a:r>
          </a:p>
          <a:p>
            <a:r>
              <a:rPr lang="en-US" sz="1200" b="0" i="0" u="none" strike="noStrike" kern="1200" baseline="0" dirty="0">
                <a:solidFill>
                  <a:schemeClr val="tx1"/>
                </a:solidFill>
                <a:latin typeface="+mn-lt"/>
                <a:ea typeface="+mn-ea"/>
                <a:cs typeface="+mn-cs"/>
              </a:rPr>
              <a:t>Shocking disclosures of insanitary conditions in meat-packing plants, the use of poisonous preservatives and dyes in foods, and cure-all claims for worthless and dangerous patent medicines were the major problems leading to the enactment of these laws. </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409367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1913 </a:t>
            </a:r>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Gould Amendment </a:t>
            </a:r>
            <a:r>
              <a:rPr lang="en-US" sz="1200" b="0" i="0" u="none" strike="noStrike" kern="1200" baseline="0" dirty="0">
                <a:solidFill>
                  <a:schemeClr val="tx1"/>
                </a:solidFill>
                <a:latin typeface="+mn-lt"/>
                <a:ea typeface="+mn-ea"/>
                <a:cs typeface="+mn-cs"/>
              </a:rPr>
              <a:t>requires that food package contents be "plainly and conspicuously marked on the outside of the package in terms of weight, measure, or numerical count.“ </a:t>
            </a:r>
          </a:p>
          <a:p>
            <a:r>
              <a:rPr lang="en-US" sz="1200" b="1" i="0" u="none" strike="noStrike" kern="1200" baseline="0" dirty="0">
                <a:solidFill>
                  <a:schemeClr val="tx1"/>
                </a:solidFill>
                <a:latin typeface="+mn-lt"/>
                <a:ea typeface="+mn-ea"/>
                <a:cs typeface="+mn-cs"/>
              </a:rPr>
              <a:t>1930 </a:t>
            </a:r>
            <a:r>
              <a:rPr lang="en-US" sz="1200" b="0" i="0" u="none" strike="noStrike" kern="1200" baseline="0" dirty="0">
                <a:solidFill>
                  <a:schemeClr val="tx1"/>
                </a:solidFill>
                <a:latin typeface="+mn-lt"/>
                <a:ea typeface="+mn-ea"/>
                <a:cs typeface="+mn-cs"/>
              </a:rPr>
              <a:t>- The name of the Food, Drug, and Insecticide Administration is shortened to </a:t>
            </a:r>
            <a:r>
              <a:rPr lang="en-US" sz="1200" b="1" i="0" u="none" strike="noStrike" kern="1200" baseline="0" dirty="0">
                <a:solidFill>
                  <a:schemeClr val="tx1"/>
                </a:solidFill>
                <a:latin typeface="+mn-lt"/>
                <a:ea typeface="+mn-ea"/>
                <a:cs typeface="+mn-cs"/>
              </a:rPr>
              <a:t>Food and Drug Administration (FDA) </a:t>
            </a:r>
            <a:r>
              <a:rPr lang="en-US" sz="1200" b="0" i="0" u="none" strike="noStrike" kern="1200" baseline="0" dirty="0">
                <a:solidFill>
                  <a:schemeClr val="tx1"/>
                </a:solidFill>
                <a:latin typeface="+mn-lt"/>
                <a:ea typeface="+mn-ea"/>
                <a:cs typeface="+mn-cs"/>
              </a:rPr>
              <a:t>under an agricultural appropriations act. </a:t>
            </a:r>
          </a:p>
          <a:p>
            <a:r>
              <a:rPr lang="en-US" sz="1200" b="1" i="0" u="none" strike="noStrike" kern="1200" baseline="0" dirty="0">
                <a:solidFill>
                  <a:schemeClr val="tx1"/>
                </a:solidFill>
                <a:latin typeface="+mn-lt"/>
                <a:ea typeface="+mn-ea"/>
                <a:cs typeface="+mn-cs"/>
              </a:rPr>
              <a:t>1939 - First Food Standards </a:t>
            </a:r>
            <a:r>
              <a:rPr lang="en-US" sz="1200" b="0" i="0" u="none" strike="noStrike" kern="1200" baseline="0" dirty="0">
                <a:solidFill>
                  <a:schemeClr val="tx1"/>
                </a:solidFill>
                <a:latin typeface="+mn-lt"/>
                <a:ea typeface="+mn-ea"/>
                <a:cs typeface="+mn-cs"/>
              </a:rPr>
              <a:t>issued (canned tomatoes, tomato purée, and tomato paste). </a:t>
            </a:r>
          </a:p>
          <a:p>
            <a:r>
              <a:rPr lang="en-US" sz="1200" b="1" i="0" u="none" strike="noStrike" kern="1200" baseline="0" dirty="0">
                <a:solidFill>
                  <a:schemeClr val="tx1"/>
                </a:solidFill>
                <a:latin typeface="+mn-lt"/>
                <a:ea typeface="+mn-ea"/>
                <a:cs typeface="+mn-cs"/>
              </a:rPr>
              <a:t>1966 </a:t>
            </a:r>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Fair Packaging and Labeling Act </a:t>
            </a:r>
            <a:r>
              <a:rPr lang="en-US" sz="1200" b="0" i="0" u="none" strike="noStrike" kern="1200" baseline="0" dirty="0">
                <a:solidFill>
                  <a:schemeClr val="tx1"/>
                </a:solidFill>
                <a:latin typeface="+mn-lt"/>
                <a:ea typeface="+mn-ea"/>
                <a:cs typeface="+mn-cs"/>
              </a:rPr>
              <a:t>requires all consumer products in interstate commerce to be honestly and informatively labeled, with FDA enforcing provisions on foods, drugs, cosmetics, and medical devices.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1988 </a:t>
            </a:r>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Food and Drug Administration Act </a:t>
            </a:r>
            <a:r>
              <a:rPr lang="en-US" sz="1200" b="0" i="0" u="none" strike="noStrike" kern="1200" baseline="0" dirty="0">
                <a:solidFill>
                  <a:schemeClr val="tx1"/>
                </a:solidFill>
                <a:latin typeface="+mn-lt"/>
                <a:ea typeface="+mn-ea"/>
                <a:cs typeface="+mn-cs"/>
              </a:rPr>
              <a:t>of 1988 officially establishes the FDA as an agency of the Department of Health and Human Services with a Commissioner of Food and Drugs appointed by the President with the advice and consent of the Senate, and broadly spells out the responsibilities of the Secretary and the Commissioner for research, enforcement, education, and information. </a:t>
            </a:r>
          </a:p>
          <a:p>
            <a:r>
              <a:rPr lang="en-US" sz="1200" b="1" i="0" u="none" strike="noStrike" kern="1200" baseline="0" dirty="0">
                <a:solidFill>
                  <a:schemeClr val="tx1"/>
                </a:solidFill>
                <a:latin typeface="+mn-lt"/>
                <a:ea typeface="+mn-ea"/>
                <a:cs typeface="+mn-cs"/>
              </a:rPr>
              <a:t>1990 </a:t>
            </a:r>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Nutrition Labeling and Education Act </a:t>
            </a:r>
            <a:r>
              <a:rPr lang="en-US" sz="1200" b="0" i="0" u="none" strike="noStrike" kern="1200" baseline="0" dirty="0">
                <a:solidFill>
                  <a:schemeClr val="tx1"/>
                </a:solidFill>
                <a:latin typeface="+mn-lt"/>
                <a:ea typeface="+mn-ea"/>
                <a:cs typeface="+mn-cs"/>
              </a:rPr>
              <a:t>requires all packaged foods to bear nutrition labeling and all health claims for foods to be consistent with terms defined by the Secretary of Health and Human Services. The law preempts state requirements about food standards, nutrition labeling, and health claims and, for the first time, authorizes some health claims for foods. The food ingredient panel, serving sizes, and terms such as "low fat" and "light" are standardized. </a:t>
            </a:r>
          </a:p>
          <a:p>
            <a:r>
              <a:rPr lang="en-US" sz="1200" b="1" i="0" u="none" strike="noStrike" kern="1200" baseline="0" dirty="0">
                <a:solidFill>
                  <a:schemeClr val="tx1"/>
                </a:solidFill>
                <a:latin typeface="+mn-lt"/>
                <a:ea typeface="+mn-ea"/>
                <a:cs typeface="+mn-cs"/>
              </a:rPr>
              <a:t>1992 - Nutrition facts</a:t>
            </a:r>
            <a:r>
              <a:rPr lang="en-US" sz="1200" b="0" i="0" u="none" strike="noStrike" kern="1200" baseline="0" dirty="0">
                <a:solidFill>
                  <a:schemeClr val="tx1"/>
                </a:solidFill>
                <a:latin typeface="+mn-lt"/>
                <a:ea typeface="+mn-ea"/>
                <a:cs typeface="+mn-cs"/>
              </a:rPr>
              <a:t>, basic per-serving nutritional information, are required on foods under the Nutrition Labeling and Education Act of 1990. Based on the latest public health recommendations, FDA and the Food Safety and Inspection Service of the Department of Agriculture recreate the food label to list the most important nutrients in an easy-to-follow format.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321901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2003 </a:t>
            </a:r>
            <a:r>
              <a:rPr lang="en-US" sz="1200" b="0" i="0" u="none" strike="noStrike" kern="1200" baseline="0" dirty="0">
                <a:solidFill>
                  <a:schemeClr val="tx1"/>
                </a:solidFill>
                <a:latin typeface="+mn-lt"/>
                <a:ea typeface="+mn-ea"/>
                <a:cs typeface="+mn-cs"/>
              </a:rPr>
              <a:t>- To help consumers choose heart-healthy foods, the Department of Health and Human Services announces that FDA will require </a:t>
            </a:r>
            <a:r>
              <a:rPr lang="en-US" sz="1200" b="1" i="0" u="none" strike="noStrike" kern="1200" baseline="0" dirty="0">
                <a:solidFill>
                  <a:schemeClr val="tx1"/>
                </a:solidFill>
                <a:latin typeface="+mn-lt"/>
                <a:ea typeface="+mn-ea"/>
                <a:cs typeface="+mn-cs"/>
              </a:rPr>
              <a:t>food labels to include trans fat content</a:t>
            </a:r>
            <a:r>
              <a:rPr lang="en-US" sz="1200" b="0" i="0" u="none" strike="noStrike" kern="1200" baseline="0" dirty="0">
                <a:solidFill>
                  <a:schemeClr val="tx1"/>
                </a:solidFill>
                <a:latin typeface="+mn-lt"/>
                <a:ea typeface="+mn-ea"/>
                <a:cs typeface="+mn-cs"/>
              </a:rPr>
              <a:t>, the first substantive change to the nutrition facts panel on foods since the label was changed in 1993. </a:t>
            </a:r>
          </a:p>
          <a:p>
            <a:r>
              <a:rPr lang="en-US" sz="1200" b="1" i="0" u="none" strike="noStrike" kern="1200" baseline="0" dirty="0">
                <a:solidFill>
                  <a:schemeClr val="tx1"/>
                </a:solidFill>
                <a:latin typeface="+mn-lt"/>
                <a:ea typeface="+mn-ea"/>
                <a:cs typeface="+mn-cs"/>
              </a:rPr>
              <a:t>2004 </a:t>
            </a:r>
            <a:r>
              <a:rPr lang="en-US" sz="1200" b="0" i="0" u="none" strike="noStrike" kern="1200" baseline="0" dirty="0">
                <a:solidFill>
                  <a:schemeClr val="tx1"/>
                </a:solidFill>
                <a:latin typeface="+mn-lt"/>
                <a:ea typeface="+mn-ea"/>
                <a:cs typeface="+mn-cs"/>
              </a:rPr>
              <a:t>- Passage of the </a:t>
            </a:r>
            <a:r>
              <a:rPr lang="en-US" sz="1200" b="1" i="0" u="none" strike="noStrike" kern="1200" baseline="0" dirty="0">
                <a:solidFill>
                  <a:schemeClr val="tx1"/>
                </a:solidFill>
                <a:latin typeface="+mn-lt"/>
                <a:ea typeface="+mn-ea"/>
                <a:cs typeface="+mn-cs"/>
              </a:rPr>
              <a:t>Food Allergy Labeling and Consumer Protection Act </a:t>
            </a:r>
            <a:r>
              <a:rPr lang="en-US" sz="1200" b="0" i="0" u="none" strike="noStrike" kern="1200" baseline="0" dirty="0">
                <a:solidFill>
                  <a:schemeClr val="tx1"/>
                </a:solidFill>
                <a:latin typeface="+mn-lt"/>
                <a:ea typeface="+mn-ea"/>
                <a:cs typeface="+mn-cs"/>
              </a:rPr>
              <a:t>requires the labeling of any food that contains a protein derived from any one of the following foods that, as a group, account for the vast majority of food allergies: peanuts, soybeans, cow's milk, eggs, fish, crustacean shellfish, tree nuts, and wheat.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7919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Check the serving size and number of servings.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Nutrition Facts Label information is based on ONE serving, but many packages contain more. Look at the serving size and how many servings you are actually consuming. If you double the servings you eat, you double the calories and nutrients, including the % Daily Values (DVs). </a:t>
            </a:r>
          </a:p>
          <a:p>
            <a:r>
              <a:rPr lang="en-US" sz="1200" b="0" i="0" u="none" strike="noStrike" kern="1200" baseline="0" dirty="0">
                <a:solidFill>
                  <a:schemeClr val="tx1"/>
                </a:solidFill>
                <a:latin typeface="+mn-lt"/>
                <a:ea typeface="+mn-ea"/>
                <a:cs typeface="+mn-cs"/>
              </a:rPr>
              <a:t>When you compare calories and nutrients between brands, check to see if the serving size is the same. </a:t>
            </a:r>
          </a:p>
          <a:p>
            <a:r>
              <a:rPr lang="en-US" sz="1200" b="1" i="0" u="none" strike="noStrike" kern="1200" baseline="0" dirty="0">
                <a:solidFill>
                  <a:schemeClr val="tx1"/>
                </a:solidFill>
                <a:latin typeface="+mn-lt"/>
                <a:ea typeface="+mn-ea"/>
                <a:cs typeface="+mn-cs"/>
              </a:rPr>
              <a:t>Calories count, so pay attention to the amount.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This is where you'll find the number of calories per serving and the calories from fat in each serving. </a:t>
            </a:r>
          </a:p>
          <a:p>
            <a:r>
              <a:rPr lang="en-US" sz="1200" b="0" i="0" u="none" strike="noStrike" kern="1200" baseline="0" dirty="0">
                <a:solidFill>
                  <a:schemeClr val="tx1"/>
                </a:solidFill>
                <a:latin typeface="+mn-lt"/>
                <a:ea typeface="+mn-ea"/>
                <a:cs typeface="+mn-cs"/>
              </a:rPr>
              <a:t>Fat-free doesn't mean calorie-free. Lower fat items may have as many calories as full-fat versions. </a:t>
            </a:r>
          </a:p>
          <a:p>
            <a:r>
              <a:rPr lang="en-US" sz="1200" b="0" i="0" u="none" strike="noStrike" kern="1200" baseline="0" dirty="0">
                <a:solidFill>
                  <a:schemeClr val="tx1"/>
                </a:solidFill>
                <a:latin typeface="+mn-lt"/>
                <a:ea typeface="+mn-ea"/>
                <a:cs typeface="+mn-cs"/>
              </a:rPr>
              <a:t>If the label lists that 1 serving equals 3 cookies and 100 calories, and you eat 6 cookies, you've eaten 2 servings, or twice the number of calories and fat. </a:t>
            </a:r>
          </a:p>
          <a:p>
            <a:r>
              <a:rPr lang="en-US" sz="1200" b="1" i="0" u="none" strike="noStrike" kern="1200" baseline="0" dirty="0">
                <a:solidFill>
                  <a:schemeClr val="tx1"/>
                </a:solidFill>
                <a:latin typeface="+mn-lt"/>
                <a:ea typeface="+mn-ea"/>
                <a:cs typeface="+mn-cs"/>
              </a:rPr>
              <a:t>Look for foods that are rich in these nutrients.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Use the label not only to limit fat and sodium, but also to increase nutrients that promote good health and may protect you from disease. </a:t>
            </a:r>
          </a:p>
          <a:p>
            <a:r>
              <a:rPr lang="en-US" sz="1200" b="0" i="0" u="none" strike="noStrike" kern="1200" baseline="0" dirty="0">
                <a:solidFill>
                  <a:schemeClr val="tx1"/>
                </a:solidFill>
                <a:latin typeface="+mn-lt"/>
                <a:ea typeface="+mn-ea"/>
                <a:cs typeface="+mn-cs"/>
              </a:rPr>
              <a:t>Some Americans don't get enough vitamins A and C, potassium, calcium, and iron, so choose the brand with the higher % Daily Value (DV) for these nutrients. </a:t>
            </a:r>
          </a:p>
          <a:p>
            <a:r>
              <a:rPr lang="en-US" sz="1200" b="0" i="0" u="none" strike="noStrike" kern="1200" baseline="0" dirty="0">
                <a:solidFill>
                  <a:schemeClr val="tx1"/>
                </a:solidFill>
                <a:latin typeface="+mn-lt"/>
                <a:ea typeface="+mn-ea"/>
                <a:cs typeface="+mn-cs"/>
              </a:rPr>
              <a:t>Get the most nutrition for your calories—compare the calories to the nutrients you would be getting to make a healthier food choice. </a:t>
            </a:r>
          </a:p>
          <a:p>
            <a:r>
              <a:rPr lang="en-US" sz="1200" b="1" i="0" u="none" strike="noStrike" kern="1200" baseline="0" dirty="0">
                <a:solidFill>
                  <a:schemeClr val="tx1"/>
                </a:solidFill>
                <a:latin typeface="+mn-lt"/>
                <a:ea typeface="+mn-ea"/>
                <a:cs typeface="+mn-cs"/>
              </a:rPr>
              <a:t>Know your fats and reduce sodium for your health.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To help reduce your risk of heart disease, use the label to select foods that are lowest in saturated fat, trans fat and cholesterol. </a:t>
            </a:r>
          </a:p>
          <a:p>
            <a:r>
              <a:rPr lang="en-US" sz="1200" b="0" i="0" u="none" strike="noStrike" kern="1200" baseline="0" dirty="0">
                <a:solidFill>
                  <a:schemeClr val="tx1"/>
                </a:solidFill>
                <a:latin typeface="+mn-lt"/>
                <a:ea typeface="+mn-ea"/>
                <a:cs typeface="+mn-cs"/>
              </a:rPr>
              <a:t>Trans fat doesn't have a % Daily Value (DV), but consume as little as possible because it increases your risk of heart disease. </a:t>
            </a:r>
          </a:p>
          <a:p>
            <a:r>
              <a:rPr lang="en-US" sz="1200" b="0" i="0" u="none" strike="noStrike" kern="1200" baseline="0" dirty="0">
                <a:solidFill>
                  <a:schemeClr val="tx1"/>
                </a:solidFill>
                <a:latin typeface="+mn-lt"/>
                <a:ea typeface="+mn-ea"/>
                <a:cs typeface="+mn-cs"/>
              </a:rPr>
              <a:t>The % Daily Value (DV) for total fat includes all different kinds of fats. </a:t>
            </a:r>
          </a:p>
          <a:p>
            <a:r>
              <a:rPr lang="en-US" sz="1200" b="0" i="0" u="none" strike="noStrike" kern="1200" baseline="0" dirty="0">
                <a:solidFill>
                  <a:schemeClr val="tx1"/>
                </a:solidFill>
                <a:latin typeface="+mn-lt"/>
                <a:ea typeface="+mn-ea"/>
                <a:cs typeface="+mn-cs"/>
              </a:rPr>
              <a:t>To help lower blood cholesterol, replace saturated and trans fats with monounsaturated and polyunsaturated fats found in fish, nuts, and liquid vegetable oils. </a:t>
            </a:r>
          </a:p>
          <a:p>
            <a:r>
              <a:rPr lang="en-US" sz="1200" b="0" i="0" u="none" strike="noStrike" kern="1200" baseline="0" dirty="0">
                <a:solidFill>
                  <a:schemeClr val="tx1"/>
                </a:solidFill>
                <a:latin typeface="+mn-lt"/>
                <a:ea typeface="+mn-ea"/>
                <a:cs typeface="+mn-cs"/>
              </a:rPr>
              <a:t>Limit sodium to help reduce your risk of high blood pressure. </a:t>
            </a:r>
          </a:p>
          <a:p>
            <a:r>
              <a:rPr lang="en-US" sz="1200" b="1" i="0" u="none" strike="noStrike" kern="1200" baseline="0" dirty="0">
                <a:solidFill>
                  <a:schemeClr val="tx1"/>
                </a:solidFill>
                <a:latin typeface="+mn-lt"/>
                <a:ea typeface="+mn-ea"/>
                <a:cs typeface="+mn-cs"/>
              </a:rPr>
              <a:t>Reach for healthy, wholesome carbohydrates.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Fiber and sugars are types of carbohydrates. Healthy sources, like fruits, vegetables, beans, and whole grains, can reduce the risk of heart disease and improve digestive functioning. </a:t>
            </a:r>
          </a:p>
          <a:p>
            <a:r>
              <a:rPr lang="en-US" sz="1200" b="0" i="0" u="none" strike="noStrike" kern="1200" baseline="0" dirty="0">
                <a:solidFill>
                  <a:schemeClr val="tx1"/>
                </a:solidFill>
                <a:latin typeface="+mn-lt"/>
                <a:ea typeface="+mn-ea"/>
                <a:cs typeface="+mn-cs"/>
              </a:rPr>
              <a:t>Whole grain foods can't always be identified by color or name, such as multi-grain or wheat. Look for the "whole" grain listed first in the ingredient list, such as whole wheat, brown rice, or whole oats. </a:t>
            </a:r>
          </a:p>
          <a:p>
            <a:r>
              <a:rPr lang="en-US" sz="1200" b="0" i="0" u="none" strike="noStrike" kern="1200" baseline="0" dirty="0">
                <a:solidFill>
                  <a:schemeClr val="tx1"/>
                </a:solidFill>
                <a:latin typeface="+mn-lt"/>
                <a:ea typeface="+mn-ea"/>
                <a:cs typeface="+mn-cs"/>
              </a:rPr>
              <a:t>There isn't a % Daily Value (DV) for sugar, but you can compare the sugar content in grams among products. </a:t>
            </a:r>
          </a:p>
          <a:p>
            <a:r>
              <a:rPr lang="en-US" sz="1200" b="0" i="0" u="none" strike="noStrike" kern="1200" baseline="0" dirty="0">
                <a:solidFill>
                  <a:schemeClr val="tx1"/>
                </a:solidFill>
                <a:latin typeface="+mn-lt"/>
                <a:ea typeface="+mn-ea"/>
                <a:cs typeface="+mn-cs"/>
              </a:rPr>
              <a:t>Limit foods with added sugars (sucrose, glucose, fructose, corn or maple syrup), which add calories but not other nutrients, such as vitamins and minerals. Make sure that added sugars are not one of the first few items in the ingredients list. </a:t>
            </a:r>
          </a:p>
          <a:p>
            <a:r>
              <a:rPr lang="en-US" sz="1200" b="1" i="0" u="none" strike="noStrike" kern="1200" baseline="0" dirty="0">
                <a:solidFill>
                  <a:schemeClr val="tx1"/>
                </a:solidFill>
                <a:latin typeface="+mn-lt"/>
                <a:ea typeface="+mn-ea"/>
                <a:cs typeface="+mn-cs"/>
              </a:rPr>
              <a:t>For protein, choose foods that are lower in fat.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Most Americans get plenty of protein, but not always from the healthiest sources. </a:t>
            </a:r>
          </a:p>
          <a:p>
            <a:r>
              <a:rPr lang="en-US" sz="1200" b="0" i="0" u="none" strike="noStrike" kern="1200" baseline="0" dirty="0">
                <a:solidFill>
                  <a:schemeClr val="tx1"/>
                </a:solidFill>
                <a:latin typeface="+mn-lt"/>
                <a:ea typeface="+mn-ea"/>
                <a:cs typeface="+mn-cs"/>
              </a:rPr>
              <a:t>When choosing a food for its protein content, such as meat, poultry, dry beans, milk and milk products, make choices that are lean, low-fat, or fat free. </a:t>
            </a:r>
          </a:p>
          <a:p>
            <a:r>
              <a:rPr lang="en-US" sz="1200" b="1" i="0" u="none" strike="noStrike" kern="1200" baseline="0" dirty="0">
                <a:solidFill>
                  <a:schemeClr val="tx1"/>
                </a:solidFill>
                <a:latin typeface="+mn-lt"/>
                <a:ea typeface="+mn-ea"/>
                <a:cs typeface="+mn-cs"/>
              </a:rPr>
              <a:t>The % Daily Value is a key to a balanced diet.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 Daily Value (DV) is a general guide to help you link nutrients in a serving of food to their contribution to your total daily diet. It can help you determine if a food is high or low in a nutrient—5% or less is low, 20% or more is high. You can use the % Daily Value (DV) to make dietary trade-offs with other foods throughout the day. The * is a reminder that the % Daily Value (DV) is based on a 2,000-calorie diet. You may need more or less, but the % Daily Value (DV) is still a helpful gauge.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811417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Scroll to the bottom and display the video for students to view. Recommend showing a segment at a time to discuss points. </a:t>
            </a:r>
          </a:p>
          <a:p>
            <a:r>
              <a:rPr lang="en-US" sz="1200" b="0" i="0" u="none" strike="noStrike" kern="1200" baseline="0" dirty="0">
                <a:solidFill>
                  <a:schemeClr val="tx1"/>
                </a:solidFill>
                <a:latin typeface="+mn-lt"/>
                <a:ea typeface="+mn-ea"/>
                <a:cs typeface="+mn-cs"/>
              </a:rPr>
              <a:t>• The Food Label and You – Video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FDA presents an entertaining and educational tool to help consumers understand and use the Nutrition Facts Label to make informed food choices. </a:t>
            </a:r>
          </a:p>
          <a:p>
            <a:r>
              <a:rPr lang="en-US" sz="1200" b="0" i="0" u="none" strike="noStrike" kern="1200" baseline="0" dirty="0">
                <a:solidFill>
                  <a:schemeClr val="tx1"/>
                </a:solidFill>
                <a:latin typeface="+mn-lt"/>
                <a:ea typeface="+mn-ea"/>
                <a:cs typeface="+mn-cs"/>
              </a:rPr>
              <a:t>http://www.fda.gov/Food/IngredientsPackagingLabeling/LabelingNutrition/ucm275409.htm </a:t>
            </a:r>
          </a:p>
          <a:p>
            <a:r>
              <a:rPr lang="en-US" sz="1200" b="0" i="0" u="none" strike="noStrike" kern="1200" baseline="0" dirty="0">
                <a:solidFill>
                  <a:schemeClr val="tx1"/>
                </a:solidFill>
                <a:latin typeface="+mn-lt"/>
                <a:ea typeface="+mn-ea"/>
                <a:cs typeface="+mn-cs"/>
              </a:rPr>
              <a:t>You can view the new video in its entirety or select on any of the individual segments. </a:t>
            </a:r>
          </a:p>
          <a:p>
            <a:r>
              <a:rPr lang="en-US" sz="1200" b="0" i="0" u="none" strike="noStrike" kern="1200" baseline="0" dirty="0">
                <a:solidFill>
                  <a:schemeClr val="tx1"/>
                </a:solidFill>
                <a:latin typeface="+mn-lt"/>
                <a:ea typeface="+mn-ea"/>
                <a:cs typeface="+mn-cs"/>
              </a:rPr>
              <a:t>Introduction </a:t>
            </a:r>
          </a:p>
          <a:p>
            <a:r>
              <a:rPr lang="en-US" sz="1200" b="0" i="0" u="none" strike="noStrike" kern="1200" baseline="0" dirty="0">
                <a:solidFill>
                  <a:schemeClr val="tx1"/>
                </a:solidFill>
                <a:latin typeface="+mn-lt"/>
                <a:ea typeface="+mn-ea"/>
                <a:cs typeface="+mn-cs"/>
              </a:rPr>
              <a:t>CSI (Calorie Scene Investigators) </a:t>
            </a:r>
          </a:p>
          <a:p>
            <a:r>
              <a:rPr lang="en-US" sz="1200" b="0" i="0" u="none" strike="noStrike" kern="1200" baseline="0" dirty="0">
                <a:solidFill>
                  <a:schemeClr val="tx1"/>
                </a:solidFill>
                <a:latin typeface="+mn-lt"/>
                <a:ea typeface="+mn-ea"/>
                <a:cs typeface="+mn-cs"/>
              </a:rPr>
              <a:t>Servings </a:t>
            </a:r>
          </a:p>
          <a:p>
            <a:r>
              <a:rPr lang="en-US" sz="1200" b="0" i="0" u="none" strike="noStrike" kern="1200" baseline="0" dirty="0">
                <a:solidFill>
                  <a:schemeClr val="tx1"/>
                </a:solidFill>
                <a:latin typeface="+mn-lt"/>
                <a:ea typeface="+mn-ea"/>
                <a:cs typeface="+mn-cs"/>
              </a:rPr>
              <a:t>The 5-20 Rule Part 1 </a:t>
            </a:r>
          </a:p>
          <a:p>
            <a:r>
              <a:rPr lang="en-US" sz="1200" b="0" i="0" u="none" strike="noStrike" kern="1200" baseline="0" dirty="0">
                <a:solidFill>
                  <a:schemeClr val="tx1"/>
                </a:solidFill>
                <a:latin typeface="+mn-lt"/>
                <a:ea typeface="+mn-ea"/>
                <a:cs typeface="+mn-cs"/>
              </a:rPr>
              <a:t>The 5-20 Rule Part 2 </a:t>
            </a:r>
          </a:p>
          <a:p>
            <a:r>
              <a:rPr lang="en-US" sz="1200" b="0" i="0" u="none" strike="noStrike" kern="1200" baseline="0" dirty="0">
                <a:solidFill>
                  <a:schemeClr val="tx1"/>
                </a:solidFill>
                <a:latin typeface="+mn-lt"/>
                <a:ea typeface="+mn-ea"/>
                <a:cs typeface="+mn-cs"/>
              </a:rPr>
              <a:t>Party Food (</a:t>
            </a:r>
            <a:r>
              <a:rPr lang="en-US" sz="1200" b="0" i="0" u="none" strike="noStrike" kern="1200" baseline="0" dirty="0" err="1">
                <a:solidFill>
                  <a:schemeClr val="tx1"/>
                </a:solidFill>
                <a:latin typeface="+mn-lt"/>
                <a:ea typeface="+mn-ea"/>
                <a:cs typeface="+mn-cs"/>
              </a:rPr>
              <a:t>Gametime</a:t>
            </a:r>
            <a:r>
              <a:rPr lang="en-US" sz="1200" b="0" i="0" u="none" strike="noStrike" kern="1200" baseline="0" dirty="0">
                <a:solidFill>
                  <a:schemeClr val="tx1"/>
                </a:solidFill>
                <a:latin typeface="+mn-lt"/>
                <a:ea typeface="+mn-ea"/>
                <a:cs typeface="+mn-cs"/>
              </a:rPr>
              <a:t>/Play By Play) </a:t>
            </a:r>
          </a:p>
          <a:p>
            <a:r>
              <a:rPr lang="en-US" sz="1200" b="0" i="0" u="none" strike="noStrike" kern="1200" baseline="0" dirty="0">
                <a:solidFill>
                  <a:schemeClr val="tx1"/>
                </a:solidFill>
                <a:latin typeface="+mn-lt"/>
                <a:ea typeface="+mn-ea"/>
                <a:cs typeface="+mn-cs"/>
              </a:rPr>
              <a:t>Road Food (Finding Nutrition Information on the Road) </a:t>
            </a:r>
          </a:p>
          <a:p>
            <a:r>
              <a:rPr lang="en-US" sz="1200" b="0" i="0" u="none" strike="noStrike" kern="1200" baseline="0" dirty="0">
                <a:solidFill>
                  <a:schemeClr val="tx1"/>
                </a:solidFill>
                <a:latin typeface="+mn-lt"/>
                <a:ea typeface="+mn-ea"/>
                <a:cs typeface="+mn-cs"/>
              </a:rPr>
              <a:t>Game Show Review (Are You Smarter Than A Food Label?)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355558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32025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6720837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fda.gov/Food/IngredientsPackagingLabeling/LabelingNutrition/ucm275409.htm"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Inside the Package</a:t>
            </a:r>
          </a:p>
        </p:txBody>
      </p:sp>
      <p:sp>
        <p:nvSpPr>
          <p:cNvPr id="2" name="Rectangle 1">
            <a:extLst>
              <a:ext uri="{FF2B5EF4-FFF2-40B4-BE49-F238E27FC236}">
                <a16:creationId xmlns:a16="http://schemas.microsoft.com/office/drawing/2014/main" id="{A203FD5C-122E-49E0-BDA8-D2640DC522CC}"/>
              </a:ext>
            </a:extLst>
          </p:cNvPr>
          <p:cNvSpPr/>
          <p:nvPr/>
        </p:nvSpPr>
        <p:spPr>
          <a:xfrm>
            <a:off x="4643944" y="3620254"/>
            <a:ext cx="7344337" cy="1446550"/>
          </a:xfrm>
          <a:prstGeom prst="rect">
            <a:avLst/>
          </a:prstGeom>
        </p:spPr>
        <p:txBody>
          <a:bodyPr wrap="square">
            <a:spAutoFit/>
          </a:bodyPr>
          <a:lstStyle/>
          <a:p>
            <a:r>
              <a:rPr lang="en-US" sz="4400" dirty="0">
                <a:solidFill>
                  <a:schemeClr val="accent2">
                    <a:lumMod val="60000"/>
                    <a:lumOff val="40000"/>
                  </a:schemeClr>
                </a:solidFill>
                <a:latin typeface="Open Sans"/>
              </a:rPr>
              <a:t>Understanding the Nutrition Facts Label</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604186" y="1283509"/>
            <a:ext cx="10741802" cy="4734318"/>
          </a:xfrm>
        </p:spPr>
        <p:txBody>
          <a:bodyPr/>
          <a:lstStyle/>
          <a:p>
            <a:pPr lvl="1"/>
            <a:r>
              <a:rPr lang="en-US" sz="1800" dirty="0"/>
              <a:t>Textbook:</a:t>
            </a:r>
          </a:p>
          <a:p>
            <a:pPr lvl="2"/>
            <a:r>
              <a:rPr lang="en-US" sz="1800" dirty="0" err="1"/>
              <a:t>Kowtaluk</a:t>
            </a:r>
            <a:r>
              <a:rPr lang="en-US" sz="1800" dirty="0"/>
              <a:t>, H. (2010). Food for today. Columbus, OH: Glencoe/McGraw-Hill.</a:t>
            </a:r>
          </a:p>
          <a:p>
            <a:pPr lvl="1"/>
            <a:r>
              <a:rPr lang="en-US" sz="1800" dirty="0"/>
              <a:t>Websites:</a:t>
            </a:r>
          </a:p>
          <a:p>
            <a:pPr lvl="2"/>
            <a:r>
              <a:rPr lang="en-US" sz="1800" dirty="0"/>
              <a:t>About FDA</a:t>
            </a:r>
            <a:br>
              <a:rPr lang="en-US" sz="1800" dirty="0"/>
            </a:br>
            <a:r>
              <a:rPr lang="en-US" sz="1800" dirty="0"/>
              <a:t>Significant Dates in U.S. Food and Drug Law History</a:t>
            </a:r>
            <a:br>
              <a:rPr lang="en-US" sz="1800" dirty="0"/>
            </a:br>
            <a:r>
              <a:rPr lang="en-US" sz="1800" dirty="0"/>
              <a:t>http://www.fda.gov/aboutfda/whatwedo/history/milestones/ucm128305.htm</a:t>
            </a:r>
          </a:p>
          <a:p>
            <a:pPr lvl="2"/>
            <a:r>
              <a:rPr lang="en-US" sz="1800" dirty="0"/>
              <a:t>Make Your Calories Count</a:t>
            </a:r>
            <a:br>
              <a:rPr lang="en-US" sz="1800" dirty="0"/>
            </a:br>
            <a:r>
              <a:rPr lang="en-US" sz="1800" dirty="0"/>
              <a:t>Use the Nutrition Facts Label for Healthy Weight Management</a:t>
            </a:r>
            <a:br>
              <a:rPr lang="en-US" sz="1800" dirty="0"/>
            </a:br>
            <a:r>
              <a:rPr lang="en-US" sz="1800" dirty="0"/>
              <a:t>Make Your Calories Count is an interactive learning program that provides consumers with information to help plan a healthful diet while managing calorie intake. The exercises will help consumers use the food label to make decisions about which food choice is right for them. For simplicity, the program presents two nutrients that should be limited (saturated fat and sodium) and two nutrients that should be consumed in adequate amounts (fiber and calcium)</a:t>
            </a:r>
            <a:br>
              <a:rPr lang="en-US" sz="1800" dirty="0"/>
            </a:br>
            <a:r>
              <a:rPr lang="en-US" sz="1800" dirty="0"/>
              <a:t>http://www.fda.gov/Food/ResourcesForYou/Consumers/NFLPM/ucm275438.htm</a:t>
            </a:r>
          </a:p>
          <a:p>
            <a:pPr lvl="2"/>
            <a:r>
              <a:rPr lang="en-US" sz="1800" dirty="0"/>
              <a:t>The Food Label and You — Video</a:t>
            </a:r>
            <a:br>
              <a:rPr lang="en-US" sz="1800" dirty="0"/>
            </a:br>
            <a:r>
              <a:rPr lang="en-US" sz="1800" dirty="0"/>
              <a:t>FDA presents an entertaining and educational tool to help consumers understand and use the Nutrition Facts Label to make informed food choices.</a:t>
            </a:r>
            <a:br>
              <a:rPr lang="en-US" sz="1800" dirty="0"/>
            </a:br>
            <a:r>
              <a:rPr lang="en-US" sz="1800" dirty="0"/>
              <a:t>http://www.fda.gov/Food/IngredientsPackagingLabeling/LabelingNutrition/ucm275409.htm</a:t>
            </a:r>
          </a:p>
        </p:txBody>
      </p:sp>
    </p:spTree>
    <p:extLst>
      <p:ext uri="{BB962C8B-B14F-4D97-AF65-F5344CB8AC3E}">
        <p14:creationId xmlns:p14="http://schemas.microsoft.com/office/powerpoint/2010/main" val="1413696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History of Nutrition Label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1880 - Peter Collier recommends passage of a national food and drug law</a:t>
            </a:r>
          </a:p>
          <a:p>
            <a:pPr lvl="1"/>
            <a:r>
              <a:rPr lang="en-US" dirty="0"/>
              <a:t>1883 - Dr. Harvey W. Wiley, Father of the Pure Food and Drugs Act</a:t>
            </a:r>
          </a:p>
          <a:p>
            <a:pPr lvl="1"/>
            <a:r>
              <a:rPr lang="en-US" dirty="0"/>
              <a:t>1906 - Original Food and Drugs Act</a:t>
            </a:r>
          </a:p>
          <a:p>
            <a:pPr lvl="2"/>
            <a:r>
              <a:rPr lang="en-US" sz="2400" dirty="0"/>
              <a:t>The Meat Inspection Act is passed the same day</a:t>
            </a:r>
          </a:p>
          <a:p>
            <a:pPr lvl="1"/>
            <a:endParaRPr lang="en-US" dirty="0"/>
          </a:p>
          <a:p>
            <a:pPr marL="0" lvl="1" indent="0">
              <a:buNone/>
            </a:pPr>
            <a:endParaRPr lang="en-US" dirty="0"/>
          </a:p>
        </p:txBody>
      </p:sp>
    </p:spTree>
    <p:extLst>
      <p:ext uri="{BB962C8B-B14F-4D97-AF65-F5344CB8AC3E}">
        <p14:creationId xmlns:p14="http://schemas.microsoft.com/office/powerpoint/2010/main" val="3527060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History of Nutrition Label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1913 - Gould Amendment requires that food package contents be marked</a:t>
            </a:r>
          </a:p>
          <a:p>
            <a:pPr lvl="1"/>
            <a:r>
              <a:rPr lang="en-US" dirty="0"/>
              <a:t>1930 – The name of the Food and Drug Administration (FDA) is shortened</a:t>
            </a:r>
          </a:p>
          <a:p>
            <a:pPr lvl="1"/>
            <a:r>
              <a:rPr lang="en-US" dirty="0"/>
              <a:t>1939 - First Food Standards issued</a:t>
            </a:r>
          </a:p>
          <a:p>
            <a:pPr lvl="1"/>
            <a:r>
              <a:rPr lang="en-US" dirty="0"/>
              <a:t>1966 - Fair Packaging and Labeling Act requires that all products be  </a:t>
            </a:r>
            <a:br>
              <a:rPr lang="en-US" dirty="0"/>
            </a:br>
            <a:r>
              <a:rPr lang="en-US" dirty="0"/>
              <a:t> labeled</a:t>
            </a:r>
          </a:p>
        </p:txBody>
      </p:sp>
    </p:spTree>
    <p:extLst>
      <p:ext uri="{BB962C8B-B14F-4D97-AF65-F5344CB8AC3E}">
        <p14:creationId xmlns:p14="http://schemas.microsoft.com/office/powerpoint/2010/main" val="2923985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History of Nutrition Label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1988 - Food and Drug Administration Act Officially establishes FDA</a:t>
            </a:r>
          </a:p>
          <a:p>
            <a:pPr lvl="1"/>
            <a:r>
              <a:rPr lang="en-US" dirty="0"/>
              <a:t>1990 - Nutrition Labeling and Education Act requires all packaged food to bear nutrition labeling</a:t>
            </a:r>
          </a:p>
          <a:p>
            <a:pPr lvl="1"/>
            <a:r>
              <a:rPr lang="en-US" dirty="0"/>
              <a:t>1992 - Nutrition facts basic preserving nutritional information required</a:t>
            </a:r>
          </a:p>
        </p:txBody>
      </p:sp>
    </p:spTree>
    <p:extLst>
      <p:ext uri="{BB962C8B-B14F-4D97-AF65-F5344CB8AC3E}">
        <p14:creationId xmlns:p14="http://schemas.microsoft.com/office/powerpoint/2010/main" val="1332561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History of Nutrition Label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2003 - Requires food labels to include trans fat content</a:t>
            </a:r>
          </a:p>
          <a:p>
            <a:pPr lvl="1"/>
            <a:r>
              <a:rPr lang="en-US" dirty="0"/>
              <a:t>2004 - Food Allergy Labeling and Consumer Protection Act requires the labeling of any food that contains peanuts, soybeans, cow’s milk, eggs, fish, crustacean shellfish, tree nuts, and wheat</a:t>
            </a:r>
          </a:p>
        </p:txBody>
      </p:sp>
    </p:spTree>
    <p:extLst>
      <p:ext uri="{BB962C8B-B14F-4D97-AF65-F5344CB8AC3E}">
        <p14:creationId xmlns:p14="http://schemas.microsoft.com/office/powerpoint/2010/main" val="4284738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Use The Nutrition Facts Label To Eat Healthier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Check the serving size and number of servings</a:t>
            </a:r>
          </a:p>
          <a:p>
            <a:pPr lvl="1"/>
            <a:r>
              <a:rPr lang="en-US" dirty="0"/>
              <a:t>Calories count, so pay attention to the amount</a:t>
            </a:r>
          </a:p>
          <a:p>
            <a:pPr lvl="1"/>
            <a:r>
              <a:rPr lang="en-US" dirty="0"/>
              <a:t>Look for foods that are rich in these nutrients</a:t>
            </a:r>
          </a:p>
          <a:p>
            <a:pPr lvl="1"/>
            <a:r>
              <a:rPr lang="en-US" dirty="0"/>
              <a:t>Know your fats and reduce sodium for your health</a:t>
            </a:r>
          </a:p>
          <a:p>
            <a:pPr lvl="1"/>
            <a:r>
              <a:rPr lang="en-US" dirty="0"/>
              <a:t>Reach for healthy wholesome carbohydrates</a:t>
            </a:r>
          </a:p>
          <a:p>
            <a:pPr lvl="1"/>
            <a:r>
              <a:rPr lang="en-US" dirty="0"/>
              <a:t>For protein, choose foods that are lower in fat</a:t>
            </a:r>
          </a:p>
          <a:p>
            <a:pPr lvl="1"/>
            <a:r>
              <a:rPr lang="en-US" dirty="0"/>
              <a:t>The % Daily Value is a key to a balanced diet</a:t>
            </a:r>
          </a:p>
        </p:txBody>
      </p:sp>
      <p:pic>
        <p:nvPicPr>
          <p:cNvPr id="4" name="Picture 3">
            <a:extLst>
              <a:ext uri="{FF2B5EF4-FFF2-40B4-BE49-F238E27FC236}">
                <a16:creationId xmlns:a16="http://schemas.microsoft.com/office/drawing/2014/main" id="{C9C22B72-9597-49CC-974C-91AAAD1BA78C}"/>
              </a:ext>
            </a:extLst>
          </p:cNvPr>
          <p:cNvPicPr>
            <a:picLocks noChangeAspect="1"/>
          </p:cNvPicPr>
          <p:nvPr/>
        </p:nvPicPr>
        <p:blipFill>
          <a:blip r:embed="rId3"/>
          <a:stretch>
            <a:fillRect/>
          </a:stretch>
        </p:blipFill>
        <p:spPr>
          <a:xfrm>
            <a:off x="8774783" y="1283509"/>
            <a:ext cx="2361790" cy="5076119"/>
          </a:xfrm>
          <a:prstGeom prst="rect">
            <a:avLst/>
          </a:prstGeom>
        </p:spPr>
      </p:pic>
    </p:spTree>
    <p:extLst>
      <p:ext uri="{BB962C8B-B14F-4D97-AF65-F5344CB8AC3E}">
        <p14:creationId xmlns:p14="http://schemas.microsoft.com/office/powerpoint/2010/main" val="3389837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Nutrition Facts Label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FDA presents an entertaining and educational tool to help consumers understand and use the Nutrition Facts Label to make informed food choices</a:t>
            </a:r>
          </a:p>
          <a:p>
            <a:pPr lvl="1"/>
            <a:r>
              <a:rPr lang="en-US" dirty="0">
                <a:hlinkClick r:id="rId3"/>
              </a:rPr>
              <a:t>The Food Label and You</a:t>
            </a:r>
            <a:br>
              <a:rPr lang="en-US" dirty="0"/>
            </a:br>
            <a:r>
              <a:rPr lang="en-US" dirty="0"/>
              <a:t>(click on link)</a:t>
            </a:r>
          </a:p>
        </p:txBody>
      </p:sp>
    </p:spTree>
    <p:extLst>
      <p:ext uri="{BB962C8B-B14F-4D97-AF65-F5344CB8AC3E}">
        <p14:creationId xmlns:p14="http://schemas.microsoft.com/office/powerpoint/2010/main" val="837218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01539000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55</TotalTime>
  <Words>1858</Words>
  <Application>Microsoft Office PowerPoint</Application>
  <PresentationFormat>Widescreen</PresentationFormat>
  <Paragraphs>102</Paragraphs>
  <Slides>10</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Arial</vt:lpstr>
      <vt:lpstr>Calibri</vt:lpstr>
      <vt:lpstr>Open Sans</vt:lpstr>
      <vt:lpstr>Open Sans SemiBold</vt:lpstr>
      <vt:lpstr>2_Office Theme</vt:lpstr>
      <vt:lpstr>3_Office Theme</vt:lpstr>
      <vt:lpstr>Inside the Package</vt:lpstr>
      <vt:lpstr>PowerPoint Presentation</vt:lpstr>
      <vt:lpstr>History of Nutrition Label</vt:lpstr>
      <vt:lpstr>History of Nutrition Label</vt:lpstr>
      <vt:lpstr>History of Nutrition Label</vt:lpstr>
      <vt:lpstr>History of Nutrition Label</vt:lpstr>
      <vt:lpstr>Use The Nutrition Facts Label To Eat Healthier</vt:lpstr>
      <vt:lpstr>Nutrition Facts Label</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10</cp:revision>
  <cp:lastPrinted>2017-07-07T16:17:37Z</cp:lastPrinted>
  <dcterms:created xsi:type="dcterms:W3CDTF">2017-07-11T23:58:30Z</dcterms:created>
  <dcterms:modified xsi:type="dcterms:W3CDTF">2018-01-04T13:42:24Z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