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40"/>
  </p:notesMasterIdLst>
  <p:sldIdLst>
    <p:sldId id="321" r:id="rId6"/>
    <p:sldId id="319" r:id="rId7"/>
    <p:sldId id="323" r:id="rId8"/>
    <p:sldId id="324" r:id="rId9"/>
    <p:sldId id="325" r:id="rId10"/>
    <p:sldId id="351" r:id="rId11"/>
    <p:sldId id="352" r:id="rId12"/>
    <p:sldId id="353" r:id="rId13"/>
    <p:sldId id="354" r:id="rId14"/>
    <p:sldId id="355" r:id="rId15"/>
    <p:sldId id="356" r:id="rId16"/>
    <p:sldId id="357" r:id="rId17"/>
    <p:sldId id="358" r:id="rId18"/>
    <p:sldId id="359" r:id="rId19"/>
    <p:sldId id="360" r:id="rId20"/>
    <p:sldId id="361" r:id="rId21"/>
    <p:sldId id="362" r:id="rId22"/>
    <p:sldId id="363" r:id="rId23"/>
    <p:sldId id="364" r:id="rId24"/>
    <p:sldId id="365" r:id="rId25"/>
    <p:sldId id="366" r:id="rId26"/>
    <p:sldId id="367" r:id="rId27"/>
    <p:sldId id="368" r:id="rId28"/>
    <p:sldId id="369" r:id="rId29"/>
    <p:sldId id="370" r:id="rId30"/>
    <p:sldId id="371" r:id="rId31"/>
    <p:sldId id="372" r:id="rId32"/>
    <p:sldId id="373" r:id="rId33"/>
    <p:sldId id="374" r:id="rId34"/>
    <p:sldId id="375" r:id="rId35"/>
    <p:sldId id="376" r:id="rId36"/>
    <p:sldId id="377" r:id="rId37"/>
    <p:sldId id="378" r:id="rId38"/>
    <p:sldId id="379" r:id="rId3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2891" autoAdjust="0"/>
  </p:normalViewPr>
  <p:slideViewPr>
    <p:cSldViewPr snapToGrid="0">
      <p:cViewPr varScale="1">
        <p:scale>
          <a:sx n="107" d="100"/>
          <a:sy n="107" d="100"/>
        </p:scale>
        <p:origin x="739" y="67"/>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0" Type="http://schemas.openxmlformats.org/officeDocument/2006/relationships/slide" Target="slides/slide15.xml"/><Relationship Id="rId4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12/1/2017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be using this PowerPoint™ in conjunction with lessons we will be doing to increase your understanding of interest. Have you ever been confused about whether interest is good or bad?</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a:t>
            </a:fld>
            <a:endParaRPr lang="en-US"/>
          </a:p>
        </p:txBody>
      </p:sp>
    </p:spTree>
    <p:extLst>
      <p:ext uri="{BB962C8B-B14F-4D97-AF65-F5344CB8AC3E}">
        <p14:creationId xmlns:p14="http://schemas.microsoft.com/office/powerpoint/2010/main" val="42570073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Allow the students time to calculate the answer. Refer to slide 11 for reinforcement of the concept.</a:t>
            </a:r>
          </a:p>
          <a:p>
            <a:endParaRPr lang="en-US" dirty="0"/>
          </a:p>
          <a:p>
            <a:r>
              <a:rPr lang="en-US" dirty="0"/>
              <a:t>Answer: Simply divide the number 72 by the investment’s expected rate of return of 12%. The investment will double in value approximately every 6 years (72 divided by 12 equals 6).</a:t>
            </a:r>
          </a:p>
          <a:p>
            <a:r>
              <a:rPr lang="en-US" dirty="0"/>
              <a:t>By the time this student is 30 years old, the investment will have doubled again to $16,000.00.</a:t>
            </a:r>
          </a:p>
          <a:p>
            <a:endParaRPr lang="en-US" dirty="0"/>
          </a:p>
          <a:p>
            <a:r>
              <a:rPr lang="en-US" dirty="0"/>
              <a:t>How much will the investment be by the time the student is 42? 54? 66?</a:t>
            </a:r>
          </a:p>
          <a:p>
            <a:r>
              <a:rPr lang="en-US" dirty="0"/>
              <a:t>42-years-old - $64,000.00</a:t>
            </a:r>
          </a:p>
          <a:p>
            <a:r>
              <a:rPr lang="en-US" dirty="0"/>
              <a:t>54-years-old - $256,000.00</a:t>
            </a:r>
          </a:p>
          <a:p>
            <a:r>
              <a:rPr lang="en-US" dirty="0"/>
              <a:t>66-years-old - $1,024,000.00</a:t>
            </a:r>
          </a:p>
          <a:p>
            <a:endParaRPr lang="en-US" dirty="0"/>
          </a:p>
          <a:p>
            <a:r>
              <a:rPr lang="en-US" dirty="0"/>
              <a:t>Teacher note: You may stop the slide presentation and proceed with Guided Practice Activity 1.</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323713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not all about paying interest.  When you make an investment, interest is paid to you.</a:t>
            </a:r>
          </a:p>
          <a:p>
            <a:endParaRPr lang="en-US" dirty="0"/>
          </a:p>
          <a:p>
            <a:r>
              <a:rPr lang="en-US" dirty="0"/>
              <a:t>What is an investment?</a:t>
            </a:r>
          </a:p>
          <a:p>
            <a:r>
              <a:rPr lang="en-US" dirty="0"/>
              <a:t>Do you have a savings account? If so, how much interest are you earning from it?</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792826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Savings institutions, which have long been available to consumers, include commercial banks, mutual savings banks, savings and loan institutions and credit unions. When shopping for a place to deposit savings, factors such as the following should be considered:</a:t>
            </a:r>
          </a:p>
          <a:p>
            <a:endParaRPr lang="en-US" dirty="0"/>
          </a:p>
          <a:p>
            <a:r>
              <a:rPr lang="en-US" dirty="0"/>
              <a:t>The interest rate paid – The higher the rate of interest, the faster savings grow.</a:t>
            </a:r>
          </a:p>
          <a:p>
            <a:r>
              <a:rPr lang="en-US" dirty="0"/>
              <a:t>The method used to calculate interest – For example, is interest calculated on the average daily balance or the lowest balance during the period?</a:t>
            </a:r>
          </a:p>
          <a:p>
            <a:r>
              <a:rPr lang="en-US" dirty="0"/>
              <a:t>How often interest is compounded (interest earned is added to the total and new interest calculated) – The more frequently savings are compounded, the faster they grow.</a:t>
            </a:r>
          </a:p>
          <a:p>
            <a:r>
              <a:rPr lang="en-US" dirty="0"/>
              <a:t>Policies and requirements of the institution – Is there a minimum balance which must be maintained? What charges are assessed for account services?</a:t>
            </a:r>
          </a:p>
          <a:p>
            <a:r>
              <a:rPr lang="en-US" dirty="0"/>
              <a:t>Liquidity or ease of converting savings into immediate cash – Can money be withdrawn at any time? Is there a penalty for withdrawal under certain conditions?</a:t>
            </a:r>
          </a:p>
          <a:p>
            <a:r>
              <a:rPr lang="en-US" dirty="0"/>
              <a:t>Safety of the funds – To protect savings, the account should be insured, preferably by a federal agency, such as Federal Deposit Insurance Corporation (FDIC).</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31774539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diverse selections when it comes to saving and investing your money. Understanding your options will help you make more knowledgeable choices. Study the two-page table to acquaint yourself with different savings and investing strategies. </a:t>
            </a:r>
          </a:p>
          <a:p>
            <a:endParaRPr lang="en-US" dirty="0"/>
          </a:p>
          <a:p>
            <a:r>
              <a:rPr lang="en-US" dirty="0"/>
              <a:t>If there were no safe place to deposit money, where would individuals, businesses and the government store their money? How would this impact the money supply and exchange of goods and services?</a:t>
            </a:r>
          </a:p>
          <a:p>
            <a:endParaRPr lang="en-US" dirty="0"/>
          </a:p>
          <a:p>
            <a:r>
              <a:rPr lang="en-US" dirty="0"/>
              <a:t>When you deposit money in a savings account, what benefit do you receive? What benefits do other consumers and businesses receive from your deposits?</a:t>
            </a:r>
          </a:p>
          <a:p>
            <a:endParaRPr lang="en-US" dirty="0"/>
          </a:p>
          <a:p>
            <a:r>
              <a:rPr lang="en-US" dirty="0"/>
              <a:t>Practical Money Skills for Life</a:t>
            </a:r>
          </a:p>
          <a:p>
            <a:r>
              <a:rPr lang="en-US" dirty="0"/>
              <a:t>To help consumers and students of all ages learn the essentials of personal finance, Visa has partnered with leading consumer advocates, educators and financial institutions to develop the Practical Money Skills program. </a:t>
            </a:r>
          </a:p>
          <a:p>
            <a:r>
              <a:rPr lang="en-US" dirty="0"/>
              <a:t>https://www.practicalmoneyskills.com/foreducators/lesson_plans/lev9-12/SA_Lesson10.pdf</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15</a:t>
            </a:fld>
            <a:endParaRPr lang="en-US"/>
          </a:p>
        </p:txBody>
      </p:sp>
    </p:spTree>
    <p:extLst>
      <p:ext uri="{BB962C8B-B14F-4D97-AF65-F5344CB8AC3E}">
        <p14:creationId xmlns:p14="http://schemas.microsoft.com/office/powerpoint/2010/main" val="22237019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Funds put into business, real estate, stocks, bonds or some other enterprise for the purpose of making an income or profit are called investments. There are several types of investments you can make, but not all investments are wise investments for a particular individual.  Investment involves risk, and the greater the opportunity for high return, the greater the risk for investment loss. The relationship between risk and return potential is often represented as a pyramid. Low-risk investments make up the broad foundation of the pyramid; higher-risk investments may be added in smaller amounts toward the top of the pyramid. When choosing an investment, you should take the time to evaluate and research the investment in addition to evaluating your personal financial status and tolerance for risk.</a:t>
            </a:r>
          </a:p>
          <a:p>
            <a:r>
              <a:rPr lang="en-US" dirty="0"/>
              <a:t> </a:t>
            </a:r>
          </a:p>
          <a:p>
            <a:r>
              <a:rPr lang="en-US" dirty="0"/>
              <a:t>It is recommended that you place money in investments only after taking basic financial steps such as the following:</a:t>
            </a:r>
          </a:p>
          <a:p>
            <a:r>
              <a:rPr lang="en-US" dirty="0"/>
              <a:t>Set a reasonable budget considering your income and stay within those limits. The only way to grow financially is to take in more money than you spend.</a:t>
            </a:r>
          </a:p>
          <a:p>
            <a:r>
              <a:rPr lang="en-US" dirty="0"/>
              <a:t>Start and continue a savings program to build up funds for emergencies, unexpected needs and unplanned purchases. Additional savings can then be accumulated for investments.</a:t>
            </a:r>
          </a:p>
          <a:p>
            <a:r>
              <a:rPr lang="en-US" dirty="0"/>
              <a:t>Have accessible credit, such as credit cards, to use in financial emergencies.</a:t>
            </a:r>
          </a:p>
          <a:p>
            <a:r>
              <a:rPr lang="en-US" dirty="0"/>
              <a:t>Have insurance to protect assets and current lifestyle in the event of a disaster or shortcoming.</a:t>
            </a:r>
          </a:p>
          <a:p>
            <a:endParaRPr lang="en-US" dirty="0"/>
          </a:p>
          <a:p>
            <a:r>
              <a:rPr lang="en-US" dirty="0"/>
              <a:t>Some different types of investments include stocks, bonds, mutual funds, money markets and real estate. It makes sense to invest in a variety of investments from different institutions rather than in only one type, such as all stocks in one corporation.  This is called diversification. Knowing about various types of investments can help you determine the best investment route for your financial situation.</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16</a:t>
            </a:fld>
            <a:endParaRPr lang="en-US"/>
          </a:p>
        </p:txBody>
      </p:sp>
    </p:spTree>
    <p:extLst>
      <p:ext uri="{BB962C8B-B14F-4D97-AF65-F5344CB8AC3E}">
        <p14:creationId xmlns:p14="http://schemas.microsoft.com/office/powerpoint/2010/main" val="16098159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Interest you pay is working against you because it reduces the amount of money you can spend on other things.  Interest earned on investments works for you because it increases the money you can spend on other things.</a:t>
            </a:r>
          </a:p>
          <a:p>
            <a:endParaRPr lang="en-US" dirty="0"/>
          </a:p>
          <a:p>
            <a:r>
              <a:rPr lang="en-US" dirty="0"/>
              <a:t>Let’s compare how interest can work for us.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17</a:t>
            </a:fld>
            <a:endParaRPr lang="en-US"/>
          </a:p>
        </p:txBody>
      </p:sp>
    </p:spTree>
    <p:extLst>
      <p:ext uri="{BB962C8B-B14F-4D97-AF65-F5344CB8AC3E}">
        <p14:creationId xmlns:p14="http://schemas.microsoft.com/office/powerpoint/2010/main" val="19669125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Often, consumers don’t have the money in their checking, savings or investment accounts to purchase goods or services they might need. In this situation, the consumer can use credit. Credit is receiving money, goods or services now, with the promise to repay in the future.</a:t>
            </a:r>
          </a:p>
          <a:p>
            <a:endParaRPr lang="en-US" dirty="0"/>
          </a:p>
          <a:p>
            <a:r>
              <a:rPr lang="en-US" dirty="0"/>
              <a:t>Examples of credit include credit cards, automobile loans, mortgage loans (loans to buy housing) and other personal loans. The borrower agrees to pay the creditor the amount of the loan or credit (the principal) at some future time, plus interest. The amount is referred to as debt until the borrower repays the creditor.</a:t>
            </a:r>
          </a:p>
          <a:p>
            <a:endParaRPr lang="en-US" dirty="0"/>
          </a:p>
          <a:p>
            <a:r>
              <a:rPr lang="en-US" dirty="0"/>
              <a:t>The person, business or financial institution that gives or extends the credit is the creditor. The person receiving the credit is the borrower.</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18</a:t>
            </a:fld>
            <a:endParaRPr lang="en-US"/>
          </a:p>
        </p:txBody>
      </p:sp>
    </p:spTree>
    <p:extLst>
      <p:ext uri="{BB962C8B-B14F-4D97-AF65-F5344CB8AC3E}">
        <p14:creationId xmlns:p14="http://schemas.microsoft.com/office/powerpoint/2010/main" val="18668627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the students and discuss their responses.</a:t>
            </a:r>
          </a:p>
          <a:p>
            <a:endParaRPr lang="en-US" dirty="0"/>
          </a:p>
          <a:p>
            <a:r>
              <a:rPr lang="en-US" dirty="0"/>
              <a:t>The average U.S. household credit card debt stands at $15,191.00, the result of a small number of deeply indebted households forcing up the numbers. Based on an analysis of Federal Reserve statistics and other government data, the average household owes $7,087.00 on their cards; looking only at indebted households, the average outstanding balance rises to $15,191.00.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19</a:t>
            </a:fld>
            <a:endParaRPr lang="en-US"/>
          </a:p>
        </p:txBody>
      </p:sp>
    </p:spTree>
    <p:extLst>
      <p:ext uri="{BB962C8B-B14F-4D97-AF65-F5344CB8AC3E}">
        <p14:creationId xmlns:p14="http://schemas.microsoft.com/office/powerpoint/2010/main" val="39940148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statistics, trends, studies and methodology behind the average U.S. household as of April 2014:</a:t>
            </a:r>
          </a:p>
          <a:p>
            <a:endParaRPr lang="en-US" dirty="0"/>
          </a:p>
          <a:p>
            <a:r>
              <a:rPr lang="en-US" dirty="0"/>
              <a:t>U.S. household consumer debt profile:</a:t>
            </a:r>
          </a:p>
          <a:p>
            <a:endParaRPr lang="en-US" dirty="0"/>
          </a:p>
          <a:p>
            <a:r>
              <a:rPr lang="en-US" dirty="0"/>
              <a:t>Average credit card debt: $15,191.00</a:t>
            </a:r>
          </a:p>
          <a:p>
            <a:r>
              <a:rPr lang="en-US" dirty="0"/>
              <a:t>Average mortgage debt: $154,365.00</a:t>
            </a:r>
          </a:p>
          <a:p>
            <a:r>
              <a:rPr lang="en-US" dirty="0"/>
              <a:t>Average student loan debt: $33,607.00</a:t>
            </a:r>
          </a:p>
          <a:p>
            <a:endParaRPr lang="en-US" dirty="0"/>
          </a:p>
          <a:p>
            <a:r>
              <a:rPr lang="en-US" dirty="0"/>
              <a:t>Do you know how much your family has in debt?</a:t>
            </a:r>
          </a:p>
          <a:p>
            <a:r>
              <a:rPr lang="en-US" dirty="0"/>
              <a:t>Why is this important for a family to know?</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20</a:t>
            </a:fld>
            <a:endParaRPr lang="en-US"/>
          </a:p>
        </p:txBody>
      </p:sp>
    </p:spTree>
    <p:extLst>
      <p:ext uri="{BB962C8B-B14F-4D97-AF65-F5344CB8AC3E}">
        <p14:creationId xmlns:p14="http://schemas.microsoft.com/office/powerpoint/2010/main" val="21059126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total, American consumers owe:</a:t>
            </a:r>
          </a:p>
          <a:p>
            <a:endParaRPr lang="en-US" dirty="0"/>
          </a:p>
          <a:p>
            <a:r>
              <a:rPr lang="en-US" dirty="0"/>
              <a:t>$11.68 trillion in debt, an increase of 3.7% from last year</a:t>
            </a:r>
          </a:p>
          <a:p>
            <a:r>
              <a:rPr lang="en-US" dirty="0"/>
              <a:t>$854.2 billion in credit card debt</a:t>
            </a:r>
          </a:p>
          <a:p>
            <a:r>
              <a:rPr lang="en-US" dirty="0"/>
              <a:t>$8.15 trillion in mortgages</a:t>
            </a:r>
          </a:p>
          <a:p>
            <a:r>
              <a:rPr lang="en-US" dirty="0"/>
              <a:t>$1.7 trillion in student loans, an increase of 13.9% from last year</a:t>
            </a:r>
          </a:p>
          <a:p>
            <a:endParaRPr lang="en-US" dirty="0"/>
          </a:p>
          <a:p>
            <a:r>
              <a:rPr lang="en-US" dirty="0"/>
              <a:t>Part of what we own in debt is called interest. When you use a credit card or owe money to a financial institution, the institution will charge you a percentage to use its money.</a:t>
            </a:r>
          </a:p>
        </p:txBody>
      </p:sp>
      <p:sp>
        <p:nvSpPr>
          <p:cNvPr id="4" name="Slide Number Placeholder 3"/>
          <p:cNvSpPr>
            <a:spLocks noGrp="1"/>
          </p:cNvSpPr>
          <p:nvPr>
            <p:ph type="sldNum" sz="quarter" idx="10"/>
          </p:nvPr>
        </p:nvSpPr>
        <p:spPr/>
        <p:txBody>
          <a:bodyPr/>
          <a:lstStyle/>
          <a:p>
            <a:fld id="{B36392A5-00F8-4B40-B46C-7CA31B660224}" type="slidenum">
              <a:rPr lang="en-US" smtClean="0"/>
              <a:t>21</a:t>
            </a:fld>
            <a:endParaRPr lang="en-US"/>
          </a:p>
        </p:txBody>
      </p:sp>
    </p:spTree>
    <p:extLst>
      <p:ext uri="{BB962C8B-B14F-4D97-AF65-F5344CB8AC3E}">
        <p14:creationId xmlns:p14="http://schemas.microsoft.com/office/powerpoint/2010/main" val="3163385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we will be doing lessons connecting interest to debt and investments, the goal of this lesson is to help you understand how the choices you make can affect the amount of spendable income you have.</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26048892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the students and discuss their responses.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22</a:t>
            </a:fld>
            <a:endParaRPr lang="en-US"/>
          </a:p>
        </p:txBody>
      </p:sp>
    </p:spTree>
    <p:extLst>
      <p:ext uri="{BB962C8B-B14F-4D97-AF65-F5344CB8AC3E}">
        <p14:creationId xmlns:p14="http://schemas.microsoft.com/office/powerpoint/2010/main" val="836401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Permits immediate consumption</a:t>
            </a:r>
          </a:p>
          <a:p>
            <a:r>
              <a:rPr lang="en-US" dirty="0"/>
              <a:t>Enables purchase of items not otherwise affordable</a:t>
            </a:r>
          </a:p>
          <a:p>
            <a:r>
              <a:rPr lang="en-US" dirty="0"/>
              <a:t>Helps with emergencies</a:t>
            </a:r>
          </a:p>
          <a:p>
            <a:r>
              <a:rPr lang="en-US" dirty="0"/>
              <a:t>Allows consumers to take advantage of sales or special promotions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23</a:t>
            </a:fld>
            <a:endParaRPr lang="en-US"/>
          </a:p>
        </p:txBody>
      </p:sp>
    </p:spTree>
    <p:extLst>
      <p:ext uri="{BB962C8B-B14F-4D97-AF65-F5344CB8AC3E}">
        <p14:creationId xmlns:p14="http://schemas.microsoft.com/office/powerpoint/2010/main" val="33863599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Helpful when making travel reservations</a:t>
            </a:r>
          </a:p>
          <a:p>
            <a:r>
              <a:rPr lang="en-US" dirty="0"/>
              <a:t>Facilitates ordering by mail or Internet</a:t>
            </a:r>
          </a:p>
          <a:p>
            <a:r>
              <a:rPr lang="en-US" dirty="0"/>
              <a:t>May be used to finance education</a:t>
            </a:r>
          </a:p>
          <a:p>
            <a:r>
              <a:rPr lang="en-US" dirty="0"/>
              <a:t>Offers convenience</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24</a:t>
            </a:fld>
            <a:endParaRPr lang="en-US"/>
          </a:p>
        </p:txBody>
      </p:sp>
    </p:spTree>
    <p:extLst>
      <p:ext uri="{BB962C8B-B14F-4D97-AF65-F5344CB8AC3E}">
        <p14:creationId xmlns:p14="http://schemas.microsoft.com/office/powerpoint/2010/main" val="10066944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Causes embarrassment over debt</a:t>
            </a:r>
          </a:p>
          <a:p>
            <a:r>
              <a:rPr lang="en-US" dirty="0"/>
              <a:t>Enables impulse buying</a:t>
            </a:r>
          </a:p>
          <a:p>
            <a:r>
              <a:rPr lang="en-US" dirty="0"/>
              <a:t>Fuels the temptation to overspend</a:t>
            </a:r>
          </a:p>
          <a:p>
            <a:r>
              <a:rPr lang="en-US" dirty="0"/>
              <a:t>If improperly used, can lead to serious problems</a:t>
            </a:r>
          </a:p>
          <a:p>
            <a:r>
              <a:rPr lang="en-US" dirty="0"/>
              <a:t>Increases risk of identity theft</a:t>
            </a:r>
          </a:p>
          <a:p>
            <a:r>
              <a:rPr lang="en-US" dirty="0"/>
              <a:t>Leads to insecurity/unhappiness</a:t>
            </a:r>
          </a:p>
          <a:p>
            <a:endParaRPr lang="en-US" dirty="0"/>
          </a:p>
          <a:p>
            <a:r>
              <a:rPr lang="en-US" dirty="0"/>
              <a:t>How is using credit costly? How does it tie up future income? The answer is interest!</a:t>
            </a:r>
          </a:p>
          <a:p>
            <a:endParaRPr lang="en-US" dirty="0"/>
          </a:p>
          <a:p>
            <a:r>
              <a:rPr lang="en-US" dirty="0"/>
              <a:t>Are there additional disadvantages of using credit?</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25</a:t>
            </a:fld>
            <a:endParaRPr lang="en-US"/>
          </a:p>
        </p:txBody>
      </p:sp>
    </p:spTree>
    <p:extLst>
      <p:ext uri="{BB962C8B-B14F-4D97-AF65-F5344CB8AC3E}">
        <p14:creationId xmlns:p14="http://schemas.microsoft.com/office/powerpoint/2010/main" val="3360978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financial problems ever caused tension or friction in your family?</a:t>
            </a:r>
          </a:p>
          <a:p>
            <a:endParaRPr lang="en-US" dirty="0"/>
          </a:p>
          <a:p>
            <a:r>
              <a:rPr lang="en-US" dirty="0"/>
              <a:t>Are there additional disadvantages of using credit?</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26</a:t>
            </a:fld>
            <a:endParaRPr lang="en-US"/>
          </a:p>
        </p:txBody>
      </p:sp>
    </p:spTree>
    <p:extLst>
      <p:ext uri="{BB962C8B-B14F-4D97-AF65-F5344CB8AC3E}">
        <p14:creationId xmlns:p14="http://schemas.microsoft.com/office/powerpoint/2010/main" val="38951860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people are going to pay interest to buy some of the expensive items they want and need. Reducing the amount of interest you pay can increase your spendable income.</a:t>
            </a:r>
          </a:p>
          <a:p>
            <a:endParaRPr lang="en-US" dirty="0"/>
          </a:p>
          <a:p>
            <a:r>
              <a:rPr lang="en-US" dirty="0"/>
              <a:t>Avoid applying for too many credit cards.</a:t>
            </a:r>
          </a:p>
          <a:p>
            <a:r>
              <a:rPr lang="en-US" dirty="0"/>
              <a:t>Consider the length of the loan for installment credit. </a:t>
            </a:r>
          </a:p>
          <a:p>
            <a:r>
              <a:rPr lang="en-US" dirty="0"/>
              <a:t>Lenders will offer lower interest rates to people who have higher credit scores.  You can improve your credit score by making payments on time.  </a:t>
            </a:r>
          </a:p>
          <a:p>
            <a:r>
              <a:rPr lang="en-US" dirty="0"/>
              <a:t>Make sure your credit history is A+.  </a:t>
            </a:r>
          </a:p>
          <a:p>
            <a:r>
              <a:rPr lang="en-US" dirty="0"/>
              <a:t>Make sure you read the fine print on your credit applications.</a:t>
            </a:r>
          </a:p>
          <a:p>
            <a:r>
              <a:rPr lang="en-US" dirty="0"/>
              <a:t>On credit cards, you can reduce the length of your loan by paying more than the minimum payment, which reduces the amount of interest you will pay.</a:t>
            </a:r>
          </a:p>
          <a:p>
            <a:r>
              <a:rPr lang="en-US" dirty="0"/>
              <a:t>Shop around for the lowest rate of interest. </a:t>
            </a:r>
          </a:p>
          <a:p>
            <a:r>
              <a:rPr lang="en-US" dirty="0"/>
              <a:t>The shorter the loan period, the less interest you pay. If you can manage a larger payment in your budget, go for fewer years.</a:t>
            </a:r>
          </a:p>
          <a:p>
            <a:r>
              <a:rPr lang="en-US" dirty="0"/>
              <a:t>The larger the percentage, the more it will cost you, so you want to find the lowest interest rate possible for the long term.  Do not be taken in by low introductory rates that increase.  </a:t>
            </a:r>
          </a:p>
          <a:p>
            <a:r>
              <a:rPr lang="en-US" dirty="0"/>
              <a:t>Use credit cards for emergencies only and pay off your balance as quickly as possible.</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27</a:t>
            </a:fld>
            <a:endParaRPr lang="en-US"/>
          </a:p>
        </p:txBody>
      </p:sp>
    </p:spTree>
    <p:extLst>
      <p:ext uri="{BB962C8B-B14F-4D97-AF65-F5344CB8AC3E}">
        <p14:creationId xmlns:p14="http://schemas.microsoft.com/office/powerpoint/2010/main" val="9647309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do not have to be a math whiz to understand some basic concepts concerning credit.  Yes, we are going to do some financial math assignments to help you come to conclusions about how much interest you pay when you use credit. Too many people sign credit card agreements without even looking at the interest rate or understanding what that means in terms of what they will be paying when they charge. Keep in mind, credit is not all bad because large items may not be affordable without it, but understanding how we can minimize the interest we pay means more money we have to spend on other things we want.</a:t>
            </a:r>
          </a:p>
          <a:p>
            <a:endParaRPr lang="en-US" dirty="0"/>
          </a:p>
          <a:p>
            <a:r>
              <a:rPr lang="en-US" dirty="0"/>
              <a:t>You can find all kinds of tools to help you.  Your brain is a great tool and should always be implemented when using other tools.  Asking yourself, “Does this make sense?” might help your recognize errors you make when using calculators and spreadsheets.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28</a:t>
            </a:fld>
            <a:endParaRPr lang="en-US"/>
          </a:p>
        </p:txBody>
      </p:sp>
    </p:spTree>
    <p:extLst>
      <p:ext uri="{BB962C8B-B14F-4D97-AF65-F5344CB8AC3E}">
        <p14:creationId xmlns:p14="http://schemas.microsoft.com/office/powerpoint/2010/main" val="4655389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going to go to work using some of these tools.  We will look at the overview of the projects we will be doing.</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29</a:t>
            </a:fld>
            <a:endParaRPr lang="en-US"/>
          </a:p>
        </p:txBody>
      </p:sp>
    </p:spTree>
    <p:extLst>
      <p:ext uri="{BB962C8B-B14F-4D97-AF65-F5344CB8AC3E}">
        <p14:creationId xmlns:p14="http://schemas.microsoft.com/office/powerpoint/2010/main" val="8677400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note: You may stop the slide presentation and proceed with Guided Practice Activity 2.</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30</a:t>
            </a:fld>
            <a:endParaRPr lang="en-US"/>
          </a:p>
        </p:txBody>
      </p:sp>
    </p:spTree>
    <p:extLst>
      <p:ext uri="{BB962C8B-B14F-4D97-AF65-F5344CB8AC3E}">
        <p14:creationId xmlns:p14="http://schemas.microsoft.com/office/powerpoint/2010/main" val="3695122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note: There are more terms to know on the Word Wall of the lesson. Throughout the lesson, refer to the Word Wall so that students may become familiar with terminology. You may use a site such as wordle.net or tagxedo.com to create a digital word wall.</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3720499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most important things to understand about obtaining a consumer credit card is its interest rate.</a:t>
            </a:r>
          </a:p>
          <a:p>
            <a:endParaRPr lang="en-US" dirty="0"/>
          </a:p>
          <a:p>
            <a:r>
              <a:rPr lang="en-US" dirty="0"/>
              <a:t>An interest rate is the price you pay for borrowing money. For credit cards, the interest rates are stated as a yearly rate, called the annual percentage rate (APR).</a:t>
            </a:r>
          </a:p>
          <a:p>
            <a:endParaRPr lang="en-US" dirty="0"/>
          </a:p>
          <a:p>
            <a:r>
              <a:rPr lang="en-US" dirty="0"/>
              <a:t>On most cards, you can avoid paying interest on purchases if you pay your balance in full each month. If you obtain a loan, you can reduce the amount of interest you pay by repaying the loan quickly.</a:t>
            </a:r>
          </a:p>
          <a:p>
            <a:endParaRPr lang="en-US" dirty="0"/>
          </a:p>
          <a:p>
            <a:r>
              <a:rPr lang="en-US" dirty="0"/>
              <a:t>Can interest work for your benefit? How? By investing your money in companies and products and saving your money, you can earn interest. Make interest work for you and not against you.</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259021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parents help their children set up savings accounts at a bank and tell them they will earn interest on the money they save.  In this instance, interest sounds like a good thing. Then parents talk about paying interest on debt, and it sounds like it is not a good thing.  Interest can be confusing.  If it earns you money from an investment, interest increases your spendable income.  If you are paying interest on a loan, it decreases your spendable income. </a:t>
            </a:r>
          </a:p>
          <a:p>
            <a:endParaRPr lang="en-US" dirty="0"/>
          </a:p>
          <a:p>
            <a:r>
              <a:rPr lang="en-US" dirty="0"/>
              <a:t>Would you rather have money going in or out of your pocket?</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1143051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Understanding interest and how much it is really going to cost us can help us change lifestyle habits and make good decisions about when to use high interest credit cards.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2499396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good to understand the difference between simple and compounded interest.  It can help you make better choices.  Simple interest pays only on the initial deposit, while compound interest pays on both the initial investment and the interest accrued on that deposit. If you maintain an investment with compounded interest for a long time, your money can really grow.</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346621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good reason to save your money is the potential to see it grow and possibly double over time. The Rule of 72 is a great way to estimate how your investment will grow over time. If you know the interest rate, the Rule of 72 can tell you approximately how many years it will take for your investment to double in value. Simply divide the number 72 by your investment’s expected rate of return (interest rate). Assuming an expected rate of return of 9%, your investment will double in value about every 8 years (72 divided by 9 equals 8).</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38829064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Rule of 72 is a great way to estimate how your investment will grow over time. </a:t>
            </a:r>
          </a:p>
          <a:p>
            <a:endParaRPr lang="en-US" dirty="0"/>
          </a:p>
          <a:p>
            <a:r>
              <a:rPr lang="en-US" dirty="0"/>
              <a:t>This video is a bit elementary, but the visuals of the colored cubes should help visual learners understand the concept of the Rule of 72.</a:t>
            </a:r>
          </a:p>
          <a:p>
            <a:endParaRPr lang="en-US" dirty="0"/>
          </a:p>
          <a:p>
            <a:r>
              <a:rPr lang="en-US" dirty="0"/>
              <a:t>How to Teach the Rule of 72 to Children</a:t>
            </a:r>
          </a:p>
          <a:p>
            <a:r>
              <a:rPr lang="en-US" dirty="0"/>
              <a:t>Teaching Children about the Rule of 72</a:t>
            </a:r>
          </a:p>
          <a:p>
            <a:r>
              <a:rPr lang="en-US" dirty="0"/>
              <a:t>http://youtu.be/ShwCeTeKWOI</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17895742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95718"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sp>
        <p:nvSpPr>
          <p:cNvPr id="7" name="Text Placeholder 6"/>
          <p:cNvSpPr>
            <a:spLocks noGrp="1"/>
          </p:cNvSpPr>
          <p:nvPr>
            <p:ph type="body" sz="quarter" idx="10"/>
          </p:nvPr>
        </p:nvSpPr>
        <p:spPr bwMode="white">
          <a:xfrm>
            <a:off x="4735870" y="1219200"/>
            <a:ext cx="7080130" cy="5072063"/>
          </a:xfrm>
        </p:spPr>
        <p:txBody>
          <a:bodyPr lIns="0" tIns="0" rIns="0" bIns="0" anchor="t" anchorCtr="0"/>
          <a:lstStyle>
            <a:lvl1pPr marL="0" indent="0">
              <a:spcAft>
                <a:spcPts val="600"/>
              </a:spcAft>
              <a:buFontTx/>
              <a:buNone/>
              <a:defRPr sz="7200" spc="-60" baseline="0">
                <a:solidFill>
                  <a:schemeClr val="bg1"/>
                </a:solidFill>
              </a:defRPr>
            </a:lvl1pPr>
            <a:lvl2pPr marL="0" indent="0">
              <a:buFontTx/>
              <a:buNone/>
              <a:defRPr sz="4400">
                <a:solidFill>
                  <a:schemeClr val="accent2">
                    <a:lumMod val="60000"/>
                    <a:lumOff val="40000"/>
                  </a:schemeClr>
                </a:solidFill>
              </a:defRPr>
            </a:lvl2pPr>
          </a:lstStyle>
          <a:p>
            <a:pPr lvl="0"/>
            <a:r>
              <a:rPr lang="en-US"/>
              <a:t>Edit Master text styles</a:t>
            </a:r>
          </a:p>
          <a:p>
            <a:pPr lvl="1"/>
            <a:r>
              <a:rPr lang="en-US"/>
              <a:t>Second level</a:t>
            </a:r>
          </a:p>
        </p:txBody>
      </p:sp>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r">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youtu.be/ShwCeTeKWOI"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practicalmoneyskills.com/foreducators/lesson_plans/lev9-12/SA_Lesson10.pdf"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hyperlink" Target="http://www.fdic.gov/" TargetMode="Externa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a:t>Interest: What Does It Mean? Part I</a:t>
            </a:r>
          </a:p>
          <a:p>
            <a:endParaRPr lang="en-US" dirty="0"/>
          </a:p>
          <a:p>
            <a:pPr lvl="1"/>
            <a:endParaRPr lang="en-US" dirty="0"/>
          </a:p>
          <a:p>
            <a:pPr lvl="1"/>
            <a:endParaRPr lang="en-US" dirty="0"/>
          </a:p>
        </p:txBody>
      </p:sp>
    </p:spTree>
    <p:extLst>
      <p:ext uri="{BB962C8B-B14F-4D97-AF65-F5344CB8AC3E}">
        <p14:creationId xmlns:p14="http://schemas.microsoft.com/office/powerpoint/2010/main" val="1994561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Rule of 72</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You can divide 72 by the annual rate of interest to figure out how long it will take you to double your money.</a:t>
            </a:r>
          </a:p>
          <a:p>
            <a:pPr lvl="1"/>
            <a:r>
              <a:rPr lang="en-US" dirty="0"/>
              <a:t>You can also calculate what interest rate you need to double your money by dividing 72 by the number of years in which you wish to double your money.</a:t>
            </a:r>
          </a:p>
          <a:p>
            <a:pPr lvl="1"/>
            <a:endParaRPr lang="en-US" dirty="0"/>
          </a:p>
        </p:txBody>
      </p:sp>
      <p:pic>
        <p:nvPicPr>
          <p:cNvPr id="4" name="Picture 3">
            <a:extLst>
              <a:ext uri="{FF2B5EF4-FFF2-40B4-BE49-F238E27FC236}">
                <a16:creationId xmlns:a16="http://schemas.microsoft.com/office/drawing/2014/main" id="{B1E42FBE-E74E-4245-A9FD-156B510E2974}"/>
              </a:ext>
            </a:extLst>
          </p:cNvPr>
          <p:cNvPicPr>
            <a:picLocks noChangeAspect="1"/>
          </p:cNvPicPr>
          <p:nvPr/>
        </p:nvPicPr>
        <p:blipFill>
          <a:blip r:embed="rId2"/>
          <a:stretch>
            <a:fillRect/>
          </a:stretch>
        </p:blipFill>
        <p:spPr>
          <a:xfrm>
            <a:off x="5290046" y="3787579"/>
            <a:ext cx="1956986" cy="2609314"/>
          </a:xfrm>
          <a:prstGeom prst="rect">
            <a:avLst/>
          </a:prstGeom>
        </p:spPr>
      </p:pic>
    </p:spTree>
    <p:extLst>
      <p:ext uri="{BB962C8B-B14F-4D97-AF65-F5344CB8AC3E}">
        <p14:creationId xmlns:p14="http://schemas.microsoft.com/office/powerpoint/2010/main" val="2274864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Rule of 72</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0" lvl="1" indent="0" algn="ctr">
              <a:buNone/>
            </a:pPr>
            <a:endParaRPr lang="en-US" dirty="0"/>
          </a:p>
          <a:p>
            <a:pPr marL="0" lvl="1" indent="0" algn="ctr">
              <a:buNone/>
            </a:pPr>
            <a:endParaRPr lang="en-US" dirty="0"/>
          </a:p>
          <a:p>
            <a:pPr marL="0" lvl="1" indent="0" algn="ctr">
              <a:buNone/>
            </a:pPr>
            <a:endParaRPr lang="en-US" dirty="0"/>
          </a:p>
          <a:p>
            <a:pPr lvl="0" algn="ctr">
              <a:lnSpc>
                <a:spcPct val="90000"/>
              </a:lnSpc>
              <a:spcBef>
                <a:spcPts val="1200"/>
              </a:spcBef>
              <a:spcAft>
                <a:spcPts val="200"/>
              </a:spcAft>
              <a:buClr>
                <a:prstClr val="white"/>
              </a:buClr>
            </a:pPr>
            <a:r>
              <a:rPr lang="en-US" sz="2200" dirty="0">
                <a:solidFill>
                  <a:prstClr val="black"/>
                </a:solidFill>
                <a:latin typeface="Corbel" panose="020B0503020204020204"/>
                <a:hlinkClick r:id="rId3"/>
              </a:rPr>
              <a:t>How to Teach the Rule of 72 to Children</a:t>
            </a:r>
            <a:endParaRPr lang="en-US" sz="2200" dirty="0">
              <a:solidFill>
                <a:prstClr val="black"/>
              </a:solidFill>
              <a:latin typeface="Corbel" panose="020B0503020204020204"/>
            </a:endParaRPr>
          </a:p>
          <a:p>
            <a:pPr marL="0" lvl="1" indent="0" algn="ctr">
              <a:buNone/>
            </a:pPr>
            <a:r>
              <a:rPr lang="en-US" sz="1400" dirty="0"/>
              <a:t>(click on link)</a:t>
            </a:r>
          </a:p>
          <a:p>
            <a:pPr marL="0" lvl="1" indent="0" algn="ctr">
              <a:buNone/>
            </a:pPr>
            <a:endParaRPr lang="en-US" dirty="0"/>
          </a:p>
          <a:p>
            <a:pPr lvl="1"/>
            <a:endParaRPr lang="en-US" dirty="0"/>
          </a:p>
        </p:txBody>
      </p:sp>
    </p:spTree>
    <p:extLst>
      <p:ext uri="{BB962C8B-B14F-4D97-AF65-F5344CB8AC3E}">
        <p14:creationId xmlns:p14="http://schemas.microsoft.com/office/powerpoint/2010/main" val="3706681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Rule of 72 Scenario</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You are an 18-year-old and have been working evenings and weekends at a local restaurant for two years.  You have managed to save $4000.00 of your salary and tips.  How long will it take to double your money with an expected rate of return of 12 %?</a:t>
            </a:r>
          </a:p>
          <a:p>
            <a:pPr lvl="1"/>
            <a:endParaRPr lang="en-US" dirty="0"/>
          </a:p>
        </p:txBody>
      </p:sp>
      <p:pic>
        <p:nvPicPr>
          <p:cNvPr id="4" name="Picture 3">
            <a:extLst>
              <a:ext uri="{FF2B5EF4-FFF2-40B4-BE49-F238E27FC236}">
                <a16:creationId xmlns:a16="http://schemas.microsoft.com/office/drawing/2014/main" id="{3BCA7176-78F7-455F-9A6A-90ADB6289BEF}"/>
              </a:ext>
            </a:extLst>
          </p:cNvPr>
          <p:cNvPicPr>
            <a:picLocks noChangeAspect="1"/>
          </p:cNvPicPr>
          <p:nvPr/>
        </p:nvPicPr>
        <p:blipFill>
          <a:blip r:embed="rId3"/>
          <a:stretch>
            <a:fillRect/>
          </a:stretch>
        </p:blipFill>
        <p:spPr>
          <a:xfrm>
            <a:off x="5296483" y="3353388"/>
            <a:ext cx="1944112" cy="2938261"/>
          </a:xfrm>
          <a:prstGeom prst="rect">
            <a:avLst/>
          </a:prstGeom>
        </p:spPr>
      </p:pic>
    </p:spTree>
    <p:extLst>
      <p:ext uri="{BB962C8B-B14F-4D97-AF65-F5344CB8AC3E}">
        <p14:creationId xmlns:p14="http://schemas.microsoft.com/office/powerpoint/2010/main" val="2121559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Making Interest Work for You</a:t>
            </a:r>
          </a:p>
        </p:txBody>
      </p:sp>
      <p:pic>
        <p:nvPicPr>
          <p:cNvPr id="4" name="Content Placeholder 3">
            <a:extLst>
              <a:ext uri="{FF2B5EF4-FFF2-40B4-BE49-F238E27FC236}">
                <a16:creationId xmlns:a16="http://schemas.microsoft.com/office/drawing/2014/main" id="{155A5D45-38C8-4923-B551-3404B6F7FDFA}"/>
              </a:ext>
            </a:extLst>
          </p:cNvPr>
          <p:cNvPicPr>
            <a:picLocks noGrp="1" noChangeAspect="1"/>
          </p:cNvPicPr>
          <p:nvPr>
            <p:ph sz="half" idx="1"/>
          </p:nvPr>
        </p:nvPicPr>
        <p:blipFill>
          <a:blip r:embed="rId3"/>
          <a:stretch>
            <a:fillRect/>
          </a:stretch>
        </p:blipFill>
        <p:spPr>
          <a:xfrm>
            <a:off x="4614447" y="2568921"/>
            <a:ext cx="3312667" cy="2855471"/>
          </a:xfrm>
          <a:prstGeom prst="rect">
            <a:avLst/>
          </a:prstGeom>
        </p:spPr>
      </p:pic>
    </p:spTree>
    <p:extLst>
      <p:ext uri="{BB962C8B-B14F-4D97-AF65-F5344CB8AC3E}">
        <p14:creationId xmlns:p14="http://schemas.microsoft.com/office/powerpoint/2010/main" val="3550236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Deciding Where to Save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Savings institutions available to consumers include:</a:t>
            </a:r>
          </a:p>
          <a:p>
            <a:pPr lvl="1"/>
            <a:r>
              <a:rPr lang="en-US" dirty="0"/>
              <a:t>Commercial banks</a:t>
            </a:r>
          </a:p>
          <a:p>
            <a:pPr lvl="1"/>
            <a:r>
              <a:rPr lang="en-US" dirty="0"/>
              <a:t>Credit unions</a:t>
            </a:r>
          </a:p>
          <a:p>
            <a:pPr lvl="1"/>
            <a:r>
              <a:rPr lang="en-US" dirty="0"/>
              <a:t>Mutual savings banks</a:t>
            </a:r>
          </a:p>
          <a:p>
            <a:pPr lvl="1"/>
            <a:r>
              <a:rPr lang="en-US" dirty="0"/>
              <a:t>Savings and loan institutions</a:t>
            </a:r>
          </a:p>
          <a:p>
            <a:pPr lvl="1"/>
            <a:endParaRPr lang="en-US" dirty="0"/>
          </a:p>
        </p:txBody>
      </p:sp>
      <p:pic>
        <p:nvPicPr>
          <p:cNvPr id="4" name="Picture 3">
            <a:extLst>
              <a:ext uri="{FF2B5EF4-FFF2-40B4-BE49-F238E27FC236}">
                <a16:creationId xmlns:a16="http://schemas.microsoft.com/office/drawing/2014/main" id="{D0C1C4DA-2A4D-499B-818E-9F61828BD26A}"/>
              </a:ext>
            </a:extLst>
          </p:cNvPr>
          <p:cNvPicPr>
            <a:picLocks noChangeAspect="1"/>
          </p:cNvPicPr>
          <p:nvPr/>
        </p:nvPicPr>
        <p:blipFill>
          <a:blip r:embed="rId3"/>
          <a:stretch>
            <a:fillRect/>
          </a:stretch>
        </p:blipFill>
        <p:spPr>
          <a:xfrm>
            <a:off x="8222343" y="3236273"/>
            <a:ext cx="3055376" cy="3055376"/>
          </a:xfrm>
          <a:prstGeom prst="rect">
            <a:avLst/>
          </a:prstGeom>
        </p:spPr>
      </p:pic>
    </p:spTree>
    <p:extLst>
      <p:ext uri="{BB962C8B-B14F-4D97-AF65-F5344CB8AC3E}">
        <p14:creationId xmlns:p14="http://schemas.microsoft.com/office/powerpoint/2010/main" val="1655935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Saving Your Money</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0" algn="ctr">
              <a:lnSpc>
                <a:spcPct val="90000"/>
              </a:lnSpc>
              <a:spcBef>
                <a:spcPts val="1200"/>
              </a:spcBef>
              <a:spcAft>
                <a:spcPts val="200"/>
              </a:spcAft>
              <a:buClr>
                <a:prstClr val="white"/>
              </a:buClr>
            </a:pPr>
            <a:endParaRPr lang="en-US" sz="2200" dirty="0">
              <a:solidFill>
                <a:prstClr val="black"/>
              </a:solidFill>
              <a:latin typeface="Corbel" panose="020B0503020204020204"/>
              <a:hlinkClick r:id="rId3"/>
            </a:endParaRPr>
          </a:p>
          <a:p>
            <a:pPr lvl="0" algn="ctr">
              <a:lnSpc>
                <a:spcPct val="90000"/>
              </a:lnSpc>
              <a:spcBef>
                <a:spcPts val="1200"/>
              </a:spcBef>
              <a:spcAft>
                <a:spcPts val="200"/>
              </a:spcAft>
              <a:buClr>
                <a:prstClr val="white"/>
              </a:buClr>
            </a:pPr>
            <a:endParaRPr lang="en-US" sz="2200" dirty="0">
              <a:solidFill>
                <a:prstClr val="black"/>
              </a:solidFill>
              <a:latin typeface="Corbel" panose="020B0503020204020204"/>
              <a:hlinkClick r:id="rId3"/>
            </a:endParaRPr>
          </a:p>
          <a:p>
            <a:pPr lvl="0" algn="ctr">
              <a:lnSpc>
                <a:spcPct val="90000"/>
              </a:lnSpc>
              <a:spcBef>
                <a:spcPts val="1200"/>
              </a:spcBef>
              <a:spcAft>
                <a:spcPts val="200"/>
              </a:spcAft>
              <a:buClr>
                <a:prstClr val="white"/>
              </a:buClr>
            </a:pPr>
            <a:r>
              <a:rPr lang="en-US" sz="2200" dirty="0">
                <a:solidFill>
                  <a:prstClr val="black"/>
                </a:solidFill>
                <a:latin typeface="Corbel" panose="020B0503020204020204"/>
                <a:hlinkClick r:id="rId3"/>
              </a:rPr>
              <a:t>Where to Stash Your Money</a:t>
            </a:r>
            <a:endParaRPr lang="en-US" sz="2200" dirty="0">
              <a:solidFill>
                <a:prstClr val="black"/>
              </a:solidFill>
              <a:latin typeface="Corbel" panose="020B0503020204020204"/>
            </a:endParaRPr>
          </a:p>
          <a:p>
            <a:pPr lvl="0" algn="ctr">
              <a:lnSpc>
                <a:spcPct val="90000"/>
              </a:lnSpc>
              <a:spcBef>
                <a:spcPts val="1200"/>
              </a:spcBef>
              <a:spcAft>
                <a:spcPts val="200"/>
              </a:spcAft>
              <a:buClr>
                <a:prstClr val="white"/>
              </a:buClr>
            </a:pPr>
            <a:endParaRPr lang="en-US" sz="2200" dirty="0">
              <a:solidFill>
                <a:prstClr val="black"/>
              </a:solidFill>
              <a:latin typeface="Corbel" panose="020B0503020204020204"/>
            </a:endParaRPr>
          </a:p>
          <a:p>
            <a:pPr lvl="1"/>
            <a:endParaRPr lang="en-US" dirty="0"/>
          </a:p>
        </p:txBody>
      </p:sp>
      <p:pic>
        <p:nvPicPr>
          <p:cNvPr id="4" name="Picture 3">
            <a:extLst>
              <a:ext uri="{FF2B5EF4-FFF2-40B4-BE49-F238E27FC236}">
                <a16:creationId xmlns:a16="http://schemas.microsoft.com/office/drawing/2014/main" id="{423BD6BA-2142-4B43-95E8-56740F1609AF}"/>
              </a:ext>
            </a:extLst>
          </p:cNvPr>
          <p:cNvPicPr>
            <a:picLocks noChangeAspect="1"/>
          </p:cNvPicPr>
          <p:nvPr/>
        </p:nvPicPr>
        <p:blipFill>
          <a:blip r:embed="rId4"/>
          <a:stretch>
            <a:fillRect/>
          </a:stretch>
        </p:blipFill>
        <p:spPr>
          <a:xfrm>
            <a:off x="4893772" y="3033667"/>
            <a:ext cx="2749534" cy="2517866"/>
          </a:xfrm>
          <a:prstGeom prst="rect">
            <a:avLst/>
          </a:prstGeom>
        </p:spPr>
      </p:pic>
    </p:spTree>
    <p:extLst>
      <p:ext uri="{BB962C8B-B14F-4D97-AF65-F5344CB8AC3E}">
        <p14:creationId xmlns:p14="http://schemas.microsoft.com/office/powerpoint/2010/main" val="3362210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Before You Invest</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Have accessible credit</a:t>
            </a:r>
          </a:p>
          <a:p>
            <a:pPr lvl="1"/>
            <a:r>
              <a:rPr lang="en-US" dirty="0"/>
              <a:t>Invest in a variety of investments from different institutions</a:t>
            </a:r>
          </a:p>
          <a:p>
            <a:pPr lvl="1"/>
            <a:r>
              <a:rPr lang="en-US" dirty="0"/>
              <a:t>Set a reasonable budget</a:t>
            </a:r>
          </a:p>
          <a:p>
            <a:pPr lvl="1"/>
            <a:r>
              <a:rPr lang="en-US" dirty="0"/>
              <a:t>Start and continue a savings program</a:t>
            </a:r>
          </a:p>
          <a:p>
            <a:pPr lvl="1"/>
            <a:endParaRPr lang="en-US" dirty="0"/>
          </a:p>
        </p:txBody>
      </p:sp>
    </p:spTree>
    <p:extLst>
      <p:ext uri="{BB962C8B-B14F-4D97-AF65-F5344CB8AC3E}">
        <p14:creationId xmlns:p14="http://schemas.microsoft.com/office/powerpoint/2010/main" val="2779008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Is This Interest Working for You?</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Interest earned on investments works for you because it increases the money you can spend on other things.</a:t>
            </a:r>
          </a:p>
          <a:p>
            <a:pPr lvl="1"/>
            <a:endParaRPr lang="en-US" dirty="0"/>
          </a:p>
        </p:txBody>
      </p:sp>
      <p:pic>
        <p:nvPicPr>
          <p:cNvPr id="4" name="Picture 3">
            <a:extLst>
              <a:ext uri="{FF2B5EF4-FFF2-40B4-BE49-F238E27FC236}">
                <a16:creationId xmlns:a16="http://schemas.microsoft.com/office/drawing/2014/main" id="{15D12FC3-B099-46AF-AB99-0B8B585A23B8}"/>
              </a:ext>
            </a:extLst>
          </p:cNvPr>
          <p:cNvPicPr>
            <a:picLocks noChangeAspect="1"/>
          </p:cNvPicPr>
          <p:nvPr/>
        </p:nvPicPr>
        <p:blipFill>
          <a:blip r:embed="rId3"/>
          <a:stretch>
            <a:fillRect/>
          </a:stretch>
        </p:blipFill>
        <p:spPr>
          <a:xfrm>
            <a:off x="4688115" y="2821710"/>
            <a:ext cx="3297043" cy="2821985"/>
          </a:xfrm>
          <a:prstGeom prst="rect">
            <a:avLst/>
          </a:prstGeom>
        </p:spPr>
      </p:pic>
    </p:spTree>
    <p:extLst>
      <p:ext uri="{BB962C8B-B14F-4D97-AF65-F5344CB8AC3E}">
        <p14:creationId xmlns:p14="http://schemas.microsoft.com/office/powerpoint/2010/main" val="2001035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Consumer Credit</a:t>
            </a:r>
          </a:p>
        </p:txBody>
      </p:sp>
      <p:pic>
        <p:nvPicPr>
          <p:cNvPr id="4" name="Content Placeholder 3">
            <a:extLst>
              <a:ext uri="{FF2B5EF4-FFF2-40B4-BE49-F238E27FC236}">
                <a16:creationId xmlns:a16="http://schemas.microsoft.com/office/drawing/2014/main" id="{E1513ADC-8135-4333-95FC-3D00E01911BE}"/>
              </a:ext>
            </a:extLst>
          </p:cNvPr>
          <p:cNvPicPr>
            <a:picLocks noGrp="1" noChangeAspect="1"/>
          </p:cNvPicPr>
          <p:nvPr>
            <p:ph sz="half" idx="1"/>
          </p:nvPr>
        </p:nvPicPr>
        <p:blipFill>
          <a:blip r:embed="rId3"/>
          <a:stretch>
            <a:fillRect/>
          </a:stretch>
        </p:blipFill>
        <p:spPr>
          <a:xfrm>
            <a:off x="4924320" y="2256973"/>
            <a:ext cx="2907712" cy="2907712"/>
          </a:xfrm>
          <a:prstGeom prst="rect">
            <a:avLst/>
          </a:prstGeom>
        </p:spPr>
      </p:pic>
    </p:spTree>
    <p:extLst>
      <p:ext uri="{BB962C8B-B14F-4D97-AF65-F5344CB8AC3E}">
        <p14:creationId xmlns:p14="http://schemas.microsoft.com/office/powerpoint/2010/main" val="6826370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a:xfrm>
            <a:off x="1283589" y="2657490"/>
            <a:ext cx="10059452" cy="876300"/>
          </a:xfrm>
        </p:spPr>
        <p:txBody>
          <a:bodyPr/>
          <a:lstStyle/>
          <a:p>
            <a:pPr algn="ctr"/>
            <a:r>
              <a:rPr lang="en-US" dirty="0"/>
              <a:t>What is the average household credit card debt?</a:t>
            </a:r>
          </a:p>
        </p:txBody>
      </p:sp>
    </p:spTree>
    <p:extLst>
      <p:ext uri="{BB962C8B-B14F-4D97-AF65-F5344CB8AC3E}">
        <p14:creationId xmlns:p14="http://schemas.microsoft.com/office/powerpoint/2010/main" val="917122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U.S. Household Debt</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Average credit card debt: $15,191.00</a:t>
            </a:r>
          </a:p>
          <a:p>
            <a:pPr lvl="1"/>
            <a:r>
              <a:rPr lang="en-US" dirty="0"/>
              <a:t>Average mortgage debt: $154,365.00</a:t>
            </a:r>
          </a:p>
          <a:p>
            <a:pPr lvl="1"/>
            <a:r>
              <a:rPr lang="en-US" dirty="0"/>
              <a:t>Average student loan debt: $33,607.00</a:t>
            </a:r>
          </a:p>
          <a:p>
            <a:pPr lvl="1"/>
            <a:endParaRPr lang="en-US" dirty="0"/>
          </a:p>
        </p:txBody>
      </p:sp>
      <p:pic>
        <p:nvPicPr>
          <p:cNvPr id="4" name="Picture 3">
            <a:extLst>
              <a:ext uri="{FF2B5EF4-FFF2-40B4-BE49-F238E27FC236}">
                <a16:creationId xmlns:a16="http://schemas.microsoft.com/office/drawing/2014/main" id="{4288F4B2-240C-47BC-829C-D31884E5C29B}"/>
              </a:ext>
            </a:extLst>
          </p:cNvPr>
          <p:cNvPicPr>
            <a:picLocks noChangeAspect="1"/>
          </p:cNvPicPr>
          <p:nvPr/>
        </p:nvPicPr>
        <p:blipFill>
          <a:blip r:embed="rId3"/>
          <a:stretch>
            <a:fillRect/>
          </a:stretch>
        </p:blipFill>
        <p:spPr>
          <a:xfrm>
            <a:off x="4509929" y="3187450"/>
            <a:ext cx="3657917" cy="2895851"/>
          </a:xfrm>
          <a:prstGeom prst="rect">
            <a:avLst/>
          </a:prstGeom>
        </p:spPr>
      </p:pic>
    </p:spTree>
    <p:extLst>
      <p:ext uri="{BB962C8B-B14F-4D97-AF65-F5344CB8AC3E}">
        <p14:creationId xmlns:p14="http://schemas.microsoft.com/office/powerpoint/2010/main" val="33978971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American Consumer Debt</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$11.68 trillion in debt, an increase of 3.7% from last year</a:t>
            </a:r>
          </a:p>
          <a:p>
            <a:pPr lvl="1"/>
            <a:r>
              <a:rPr lang="en-US" dirty="0"/>
              <a:t>$854.2 billion in credit card debt</a:t>
            </a:r>
          </a:p>
          <a:p>
            <a:pPr lvl="1"/>
            <a:r>
              <a:rPr lang="en-US" dirty="0"/>
              <a:t>$8.15 trillion in mortgages</a:t>
            </a:r>
          </a:p>
          <a:p>
            <a:pPr lvl="1"/>
            <a:r>
              <a:rPr lang="en-US" dirty="0"/>
              <a:t>$1,115.3 billion in student loans, an increase of 13.9% from last year</a:t>
            </a:r>
          </a:p>
          <a:p>
            <a:pPr lvl="1"/>
            <a:endParaRPr lang="en-US" dirty="0"/>
          </a:p>
        </p:txBody>
      </p:sp>
      <p:pic>
        <p:nvPicPr>
          <p:cNvPr id="4" name="Picture 3">
            <a:extLst>
              <a:ext uri="{FF2B5EF4-FFF2-40B4-BE49-F238E27FC236}">
                <a16:creationId xmlns:a16="http://schemas.microsoft.com/office/drawing/2014/main" id="{6F025236-5D8B-4B91-9732-0F21AB6D2462}"/>
              </a:ext>
            </a:extLst>
          </p:cNvPr>
          <p:cNvPicPr>
            <a:picLocks noChangeAspect="1"/>
          </p:cNvPicPr>
          <p:nvPr/>
        </p:nvPicPr>
        <p:blipFill>
          <a:blip r:embed="rId3"/>
          <a:stretch>
            <a:fillRect/>
          </a:stretch>
        </p:blipFill>
        <p:spPr>
          <a:xfrm>
            <a:off x="5097566" y="3696768"/>
            <a:ext cx="2200067" cy="2936260"/>
          </a:xfrm>
          <a:prstGeom prst="rect">
            <a:avLst/>
          </a:prstGeom>
        </p:spPr>
      </p:pic>
    </p:spTree>
    <p:extLst>
      <p:ext uri="{BB962C8B-B14F-4D97-AF65-F5344CB8AC3E}">
        <p14:creationId xmlns:p14="http://schemas.microsoft.com/office/powerpoint/2010/main" val="6105068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a:xfrm>
            <a:off x="1290733" y="2900377"/>
            <a:ext cx="10059452" cy="876300"/>
          </a:xfrm>
        </p:spPr>
        <p:txBody>
          <a:bodyPr/>
          <a:lstStyle/>
          <a:p>
            <a:pPr algn="ctr"/>
            <a:r>
              <a:rPr lang="en-US" dirty="0"/>
              <a:t>What are the advantages and disadvantages of credit?</a:t>
            </a:r>
          </a:p>
        </p:txBody>
      </p:sp>
    </p:spTree>
    <p:extLst>
      <p:ext uri="{BB962C8B-B14F-4D97-AF65-F5344CB8AC3E}">
        <p14:creationId xmlns:p14="http://schemas.microsoft.com/office/powerpoint/2010/main" val="23723827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Advantages of Using Credit</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Permits immediate consumption</a:t>
            </a:r>
          </a:p>
          <a:p>
            <a:pPr lvl="1"/>
            <a:r>
              <a:rPr lang="en-US" dirty="0"/>
              <a:t>Enables purchase of items not otherwise affordable</a:t>
            </a:r>
          </a:p>
          <a:p>
            <a:pPr lvl="1"/>
            <a:r>
              <a:rPr lang="en-US" dirty="0"/>
              <a:t>Helps with emergencies</a:t>
            </a:r>
          </a:p>
          <a:p>
            <a:pPr lvl="1"/>
            <a:r>
              <a:rPr lang="en-US" dirty="0"/>
              <a:t>Allows consumers to take advantage of sales or special promotions</a:t>
            </a:r>
          </a:p>
          <a:p>
            <a:pPr lvl="1"/>
            <a:endParaRPr lang="en-US" dirty="0"/>
          </a:p>
        </p:txBody>
      </p:sp>
      <p:pic>
        <p:nvPicPr>
          <p:cNvPr id="4" name="Picture 3">
            <a:extLst>
              <a:ext uri="{FF2B5EF4-FFF2-40B4-BE49-F238E27FC236}">
                <a16:creationId xmlns:a16="http://schemas.microsoft.com/office/drawing/2014/main" id="{4CD2A318-F706-4BFB-A83D-91CBA80A011D}"/>
              </a:ext>
            </a:extLst>
          </p:cNvPr>
          <p:cNvPicPr>
            <a:picLocks noChangeAspect="1"/>
          </p:cNvPicPr>
          <p:nvPr/>
        </p:nvPicPr>
        <p:blipFill>
          <a:blip r:embed="rId3"/>
          <a:stretch>
            <a:fillRect/>
          </a:stretch>
        </p:blipFill>
        <p:spPr>
          <a:xfrm>
            <a:off x="4942114" y="3601549"/>
            <a:ext cx="2022107" cy="3026581"/>
          </a:xfrm>
          <a:prstGeom prst="rect">
            <a:avLst/>
          </a:prstGeom>
        </p:spPr>
      </p:pic>
    </p:spTree>
    <p:extLst>
      <p:ext uri="{BB962C8B-B14F-4D97-AF65-F5344CB8AC3E}">
        <p14:creationId xmlns:p14="http://schemas.microsoft.com/office/powerpoint/2010/main" val="18544321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Advantages of Using Credit</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Helpful when making travel reservations</a:t>
            </a:r>
          </a:p>
          <a:p>
            <a:pPr lvl="1"/>
            <a:r>
              <a:rPr lang="en-US" dirty="0"/>
              <a:t>Facilitates ordering by mail or Internet</a:t>
            </a:r>
          </a:p>
          <a:p>
            <a:pPr lvl="1"/>
            <a:r>
              <a:rPr lang="en-US" dirty="0"/>
              <a:t>May be used to finance education</a:t>
            </a:r>
          </a:p>
          <a:p>
            <a:pPr lvl="1"/>
            <a:r>
              <a:rPr lang="en-US" dirty="0"/>
              <a:t>Offers convenience</a:t>
            </a:r>
          </a:p>
          <a:p>
            <a:pPr lvl="1"/>
            <a:endParaRPr lang="en-US" dirty="0"/>
          </a:p>
        </p:txBody>
      </p:sp>
      <p:pic>
        <p:nvPicPr>
          <p:cNvPr id="4" name="Picture 3">
            <a:extLst>
              <a:ext uri="{FF2B5EF4-FFF2-40B4-BE49-F238E27FC236}">
                <a16:creationId xmlns:a16="http://schemas.microsoft.com/office/drawing/2014/main" id="{AAF8AA62-F4DD-4D7C-892C-182F0EB6F2C4}"/>
              </a:ext>
            </a:extLst>
          </p:cNvPr>
          <p:cNvPicPr>
            <a:picLocks noChangeAspect="1"/>
          </p:cNvPicPr>
          <p:nvPr/>
        </p:nvPicPr>
        <p:blipFill>
          <a:blip r:embed="rId3"/>
          <a:stretch>
            <a:fillRect/>
          </a:stretch>
        </p:blipFill>
        <p:spPr>
          <a:xfrm>
            <a:off x="4724242" y="3632095"/>
            <a:ext cx="3657917" cy="2438611"/>
          </a:xfrm>
          <a:prstGeom prst="rect">
            <a:avLst/>
          </a:prstGeom>
        </p:spPr>
      </p:pic>
    </p:spTree>
    <p:extLst>
      <p:ext uri="{BB962C8B-B14F-4D97-AF65-F5344CB8AC3E}">
        <p14:creationId xmlns:p14="http://schemas.microsoft.com/office/powerpoint/2010/main" val="28491510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Disadvantages of Using Credit</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40664" y="1420420"/>
            <a:ext cx="6378593" cy="4734318"/>
          </a:xfrm>
        </p:spPr>
        <p:txBody>
          <a:bodyPr/>
          <a:lstStyle/>
          <a:p>
            <a:pPr lvl="1"/>
            <a:r>
              <a:rPr lang="en-US" dirty="0"/>
              <a:t>Causes embarrassment over debt</a:t>
            </a:r>
          </a:p>
          <a:p>
            <a:pPr lvl="1"/>
            <a:r>
              <a:rPr lang="en-US" dirty="0"/>
              <a:t>Enables impulse buying</a:t>
            </a:r>
          </a:p>
          <a:p>
            <a:pPr lvl="1"/>
            <a:r>
              <a:rPr lang="en-US" dirty="0"/>
              <a:t>Fuels the temptation to overspend</a:t>
            </a:r>
          </a:p>
          <a:p>
            <a:pPr lvl="1"/>
            <a:r>
              <a:rPr lang="en-US" dirty="0"/>
              <a:t>If improperly used, can lead to serious problems</a:t>
            </a:r>
          </a:p>
          <a:p>
            <a:pPr lvl="1"/>
            <a:r>
              <a:rPr lang="en-US" dirty="0"/>
              <a:t>Increases risk of identity theft</a:t>
            </a:r>
          </a:p>
          <a:p>
            <a:pPr lvl="1"/>
            <a:r>
              <a:rPr lang="en-US" dirty="0"/>
              <a:t>Leads to insecurity/unhappiness</a:t>
            </a:r>
          </a:p>
          <a:p>
            <a:pPr lvl="1"/>
            <a:endParaRPr lang="en-US" dirty="0"/>
          </a:p>
        </p:txBody>
      </p:sp>
      <p:pic>
        <p:nvPicPr>
          <p:cNvPr id="4" name="Picture 3">
            <a:extLst>
              <a:ext uri="{FF2B5EF4-FFF2-40B4-BE49-F238E27FC236}">
                <a16:creationId xmlns:a16="http://schemas.microsoft.com/office/drawing/2014/main" id="{8437241B-2D09-46C0-B98C-6F610A52D9BB}"/>
              </a:ext>
            </a:extLst>
          </p:cNvPr>
          <p:cNvPicPr>
            <a:picLocks noChangeAspect="1"/>
          </p:cNvPicPr>
          <p:nvPr/>
        </p:nvPicPr>
        <p:blipFill>
          <a:blip r:embed="rId3"/>
          <a:stretch>
            <a:fillRect/>
          </a:stretch>
        </p:blipFill>
        <p:spPr>
          <a:xfrm>
            <a:off x="8903958" y="3429000"/>
            <a:ext cx="2547378" cy="2620509"/>
          </a:xfrm>
          <a:prstGeom prst="rect">
            <a:avLst/>
          </a:prstGeom>
        </p:spPr>
      </p:pic>
    </p:spTree>
    <p:extLst>
      <p:ext uri="{BB962C8B-B14F-4D97-AF65-F5344CB8AC3E}">
        <p14:creationId xmlns:p14="http://schemas.microsoft.com/office/powerpoint/2010/main" val="3651767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Disadvantages of Using Credit</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Is costly</a:t>
            </a:r>
          </a:p>
          <a:p>
            <a:pPr lvl="1"/>
            <a:r>
              <a:rPr lang="en-US" dirty="0"/>
              <a:t>Leaves many unsatisfied wants</a:t>
            </a:r>
          </a:p>
          <a:p>
            <a:pPr lvl="1"/>
            <a:r>
              <a:rPr lang="en-US" dirty="0"/>
              <a:t>Reduces financial flexibility in personal money management</a:t>
            </a:r>
          </a:p>
          <a:p>
            <a:pPr lvl="1"/>
            <a:r>
              <a:rPr lang="en-US" dirty="0"/>
              <a:t>Causes tension and/or family friction</a:t>
            </a:r>
          </a:p>
          <a:p>
            <a:pPr lvl="1"/>
            <a:r>
              <a:rPr lang="en-US" dirty="0"/>
              <a:t>Ties up future income</a:t>
            </a:r>
          </a:p>
          <a:p>
            <a:pPr lvl="1"/>
            <a:r>
              <a:rPr lang="en-US" dirty="0"/>
              <a:t>Causes worry over money</a:t>
            </a:r>
          </a:p>
          <a:p>
            <a:pPr lvl="1"/>
            <a:endParaRPr lang="en-US" dirty="0"/>
          </a:p>
        </p:txBody>
      </p:sp>
      <p:pic>
        <p:nvPicPr>
          <p:cNvPr id="4" name="Picture 3">
            <a:extLst>
              <a:ext uri="{FF2B5EF4-FFF2-40B4-BE49-F238E27FC236}">
                <a16:creationId xmlns:a16="http://schemas.microsoft.com/office/drawing/2014/main" id="{33F7D41B-8021-4227-9D0F-AF9E54DEE215}"/>
              </a:ext>
            </a:extLst>
          </p:cNvPr>
          <p:cNvPicPr>
            <a:picLocks noChangeAspect="1"/>
          </p:cNvPicPr>
          <p:nvPr/>
        </p:nvPicPr>
        <p:blipFill>
          <a:blip r:embed="rId3"/>
          <a:stretch>
            <a:fillRect/>
          </a:stretch>
        </p:blipFill>
        <p:spPr>
          <a:xfrm>
            <a:off x="8244114" y="3866233"/>
            <a:ext cx="3316673" cy="2288505"/>
          </a:xfrm>
          <a:prstGeom prst="rect">
            <a:avLst/>
          </a:prstGeom>
        </p:spPr>
      </p:pic>
    </p:spTree>
    <p:extLst>
      <p:ext uri="{BB962C8B-B14F-4D97-AF65-F5344CB8AC3E}">
        <p14:creationId xmlns:p14="http://schemas.microsoft.com/office/powerpoint/2010/main" val="34765651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Tips for Controlling the Interest You Pay</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Avoid applying for too many credit cards.</a:t>
            </a:r>
          </a:p>
          <a:p>
            <a:pPr lvl="1"/>
            <a:r>
              <a:rPr lang="en-US" dirty="0"/>
              <a:t>Make sure your credit history is A+.</a:t>
            </a:r>
          </a:p>
          <a:p>
            <a:pPr lvl="1"/>
            <a:r>
              <a:rPr lang="en-US" dirty="0"/>
              <a:t>Shop around for the lowest interest rate.</a:t>
            </a:r>
          </a:p>
          <a:p>
            <a:pPr lvl="1"/>
            <a:r>
              <a:rPr lang="en-US" dirty="0"/>
              <a:t>Use credit cards for emergencies only.</a:t>
            </a:r>
          </a:p>
          <a:p>
            <a:pPr lvl="1"/>
            <a:endParaRPr lang="en-US" dirty="0"/>
          </a:p>
        </p:txBody>
      </p:sp>
      <p:pic>
        <p:nvPicPr>
          <p:cNvPr id="4" name="Picture 3">
            <a:extLst>
              <a:ext uri="{FF2B5EF4-FFF2-40B4-BE49-F238E27FC236}">
                <a16:creationId xmlns:a16="http://schemas.microsoft.com/office/drawing/2014/main" id="{B89671BD-807D-49FC-A38F-F6BCFC787495}"/>
              </a:ext>
            </a:extLst>
          </p:cNvPr>
          <p:cNvPicPr>
            <a:picLocks noChangeAspect="1"/>
          </p:cNvPicPr>
          <p:nvPr/>
        </p:nvPicPr>
        <p:blipFill>
          <a:blip r:embed="rId3"/>
          <a:stretch>
            <a:fillRect/>
          </a:stretch>
        </p:blipFill>
        <p:spPr>
          <a:xfrm>
            <a:off x="9075545" y="3521349"/>
            <a:ext cx="2139881" cy="2456901"/>
          </a:xfrm>
          <a:prstGeom prst="rect">
            <a:avLst/>
          </a:prstGeom>
        </p:spPr>
      </p:pic>
    </p:spTree>
    <p:extLst>
      <p:ext uri="{BB962C8B-B14F-4D97-AF65-F5344CB8AC3E}">
        <p14:creationId xmlns:p14="http://schemas.microsoft.com/office/powerpoint/2010/main" val="24529954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Tools to Use to Determine Interest Amounts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There are many tools to help you determine interest rates and amounts:</a:t>
            </a:r>
          </a:p>
          <a:p>
            <a:pPr lvl="1"/>
            <a:r>
              <a:rPr lang="en-US" dirty="0"/>
              <a:t>A calculator</a:t>
            </a:r>
          </a:p>
          <a:p>
            <a:pPr lvl="1"/>
            <a:r>
              <a:rPr lang="en-US" dirty="0"/>
              <a:t>Computer spreadsheets</a:t>
            </a:r>
          </a:p>
          <a:p>
            <a:pPr lvl="1"/>
            <a:r>
              <a:rPr lang="en-US" dirty="0"/>
              <a:t>Interest calculators</a:t>
            </a:r>
          </a:p>
          <a:p>
            <a:pPr lvl="1"/>
            <a:r>
              <a:rPr lang="en-US" dirty="0"/>
              <a:t>Your brain</a:t>
            </a:r>
          </a:p>
          <a:p>
            <a:pPr lvl="1"/>
            <a:endParaRPr lang="en-US" dirty="0"/>
          </a:p>
        </p:txBody>
      </p:sp>
      <p:pic>
        <p:nvPicPr>
          <p:cNvPr id="4" name="Picture 3">
            <a:extLst>
              <a:ext uri="{FF2B5EF4-FFF2-40B4-BE49-F238E27FC236}">
                <a16:creationId xmlns:a16="http://schemas.microsoft.com/office/drawing/2014/main" id="{F5712FAA-D3F4-483A-81AA-2BFA9D882E79}"/>
              </a:ext>
            </a:extLst>
          </p:cNvPr>
          <p:cNvPicPr>
            <a:picLocks noChangeAspect="1"/>
          </p:cNvPicPr>
          <p:nvPr/>
        </p:nvPicPr>
        <p:blipFill>
          <a:blip r:embed="rId3"/>
          <a:stretch>
            <a:fillRect/>
          </a:stretch>
        </p:blipFill>
        <p:spPr>
          <a:xfrm>
            <a:off x="4992913" y="3787579"/>
            <a:ext cx="2898833" cy="2067641"/>
          </a:xfrm>
          <a:prstGeom prst="rect">
            <a:avLst/>
          </a:prstGeom>
        </p:spPr>
      </p:pic>
    </p:spTree>
    <p:extLst>
      <p:ext uri="{BB962C8B-B14F-4D97-AF65-F5344CB8AC3E}">
        <p14:creationId xmlns:p14="http://schemas.microsoft.com/office/powerpoint/2010/main" val="1636262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Going to Work</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To understand how interest works, we are going to do problems using all the tools mentioned in the previous slide. </a:t>
            </a:r>
          </a:p>
          <a:p>
            <a:pPr lvl="1"/>
            <a:r>
              <a:rPr lang="en-US" dirty="0"/>
              <a:t>These problems will enlighten you as you look at totals and analyze what it might cost you to:</a:t>
            </a:r>
          </a:p>
          <a:p>
            <a:pPr lvl="2"/>
            <a:r>
              <a:rPr lang="en-US" dirty="0"/>
              <a:t>Determine how much you might earn from an investment</a:t>
            </a:r>
          </a:p>
          <a:p>
            <a:pPr lvl="2"/>
            <a:r>
              <a:rPr lang="en-US" dirty="0"/>
              <a:t>Obtain a mortgage</a:t>
            </a:r>
          </a:p>
          <a:p>
            <a:pPr lvl="2"/>
            <a:r>
              <a:rPr lang="en-US" dirty="0"/>
              <a:t>Purchase a vehicle</a:t>
            </a:r>
          </a:p>
          <a:p>
            <a:pPr lvl="2"/>
            <a:r>
              <a:rPr lang="en-US" dirty="0"/>
              <a:t>Use a credit card </a:t>
            </a:r>
          </a:p>
          <a:p>
            <a:pPr lvl="1"/>
            <a:endParaRPr lang="en-US" dirty="0"/>
          </a:p>
        </p:txBody>
      </p:sp>
      <p:pic>
        <p:nvPicPr>
          <p:cNvPr id="4" name="Picture 3">
            <a:extLst>
              <a:ext uri="{FF2B5EF4-FFF2-40B4-BE49-F238E27FC236}">
                <a16:creationId xmlns:a16="http://schemas.microsoft.com/office/drawing/2014/main" id="{112AD36E-4624-4D49-B8BC-31DDC45197AD}"/>
              </a:ext>
            </a:extLst>
          </p:cNvPr>
          <p:cNvPicPr>
            <a:picLocks noChangeAspect="1"/>
          </p:cNvPicPr>
          <p:nvPr/>
        </p:nvPicPr>
        <p:blipFill>
          <a:blip r:embed="rId3"/>
          <a:stretch>
            <a:fillRect/>
          </a:stretch>
        </p:blipFill>
        <p:spPr>
          <a:xfrm>
            <a:off x="5530143" y="4100208"/>
            <a:ext cx="2060627" cy="2054530"/>
          </a:xfrm>
          <a:prstGeom prst="rect">
            <a:avLst/>
          </a:prstGeom>
        </p:spPr>
      </p:pic>
    </p:spTree>
    <p:extLst>
      <p:ext uri="{BB962C8B-B14F-4D97-AF65-F5344CB8AC3E}">
        <p14:creationId xmlns:p14="http://schemas.microsoft.com/office/powerpoint/2010/main" val="584680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Understand how interest can affect your standard of living</a:t>
            </a:r>
          </a:p>
          <a:p>
            <a:pPr lvl="1"/>
            <a:r>
              <a:rPr lang="en-US" dirty="0"/>
              <a:t>Learn about tools you can use to help you understand what you are paying or earning in interest</a:t>
            </a:r>
          </a:p>
          <a:p>
            <a:pPr lvl="1"/>
            <a:r>
              <a:rPr lang="en-US" dirty="0"/>
              <a:t>Make wise life-long choices based on your ability to shop for interest rates</a:t>
            </a:r>
          </a:p>
          <a:p>
            <a:pPr lvl="1"/>
            <a:endParaRPr lang="en-US" dirty="0"/>
          </a:p>
        </p:txBody>
      </p:sp>
      <p:pic>
        <p:nvPicPr>
          <p:cNvPr id="4" name="Picture 3">
            <a:extLst>
              <a:ext uri="{FF2B5EF4-FFF2-40B4-BE49-F238E27FC236}">
                <a16:creationId xmlns:a16="http://schemas.microsoft.com/office/drawing/2014/main" id="{FEE74D3C-B2EE-458B-B813-8A0E062448B5}"/>
              </a:ext>
            </a:extLst>
          </p:cNvPr>
          <p:cNvPicPr>
            <a:picLocks noChangeAspect="1"/>
          </p:cNvPicPr>
          <p:nvPr/>
        </p:nvPicPr>
        <p:blipFill>
          <a:blip r:embed="rId3"/>
          <a:stretch>
            <a:fillRect/>
          </a:stretch>
        </p:blipFill>
        <p:spPr>
          <a:xfrm>
            <a:off x="4422503" y="3867268"/>
            <a:ext cx="3346994" cy="2060627"/>
          </a:xfrm>
          <a:prstGeom prst="rect">
            <a:avLst/>
          </a:prstGeom>
        </p:spPr>
      </p:pic>
    </p:spTree>
    <p:extLst>
      <p:ext uri="{BB962C8B-B14F-4D97-AF65-F5344CB8AC3E}">
        <p14:creationId xmlns:p14="http://schemas.microsoft.com/office/powerpoint/2010/main" val="3708122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Using Your Brain and a Calculator</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2"/>
            <a:r>
              <a:rPr lang="en-US" dirty="0"/>
              <a:t>The activities Is Your Interest Working for You? and  How Money Grows it will help you picture how money grows through compounding over a period of years.   </a:t>
            </a:r>
          </a:p>
          <a:p>
            <a:pPr lvl="1"/>
            <a:r>
              <a:rPr lang="en-US" dirty="0"/>
              <a:t>You will:</a:t>
            </a:r>
          </a:p>
          <a:p>
            <a:pPr lvl="2"/>
            <a:r>
              <a:rPr lang="en-US" dirty="0"/>
              <a:t>Use a calculator to calculate interest and evaluate if this is interest that adds to your spendable income or takes away from your spendable income.</a:t>
            </a:r>
          </a:p>
          <a:p>
            <a:pPr lvl="1"/>
            <a:endParaRPr lang="en-US" dirty="0"/>
          </a:p>
        </p:txBody>
      </p:sp>
      <p:pic>
        <p:nvPicPr>
          <p:cNvPr id="4" name="Picture 3">
            <a:extLst>
              <a:ext uri="{FF2B5EF4-FFF2-40B4-BE49-F238E27FC236}">
                <a16:creationId xmlns:a16="http://schemas.microsoft.com/office/drawing/2014/main" id="{F3C040C5-243D-4AA7-B661-0CF25CE50B05}"/>
              </a:ext>
            </a:extLst>
          </p:cNvPr>
          <p:cNvPicPr>
            <a:picLocks noChangeAspect="1"/>
          </p:cNvPicPr>
          <p:nvPr/>
        </p:nvPicPr>
        <p:blipFill>
          <a:blip r:embed="rId3"/>
          <a:stretch>
            <a:fillRect/>
          </a:stretch>
        </p:blipFill>
        <p:spPr>
          <a:xfrm>
            <a:off x="5253106" y="4094690"/>
            <a:ext cx="2030865" cy="2196959"/>
          </a:xfrm>
          <a:prstGeom prst="rect">
            <a:avLst/>
          </a:prstGeom>
        </p:spPr>
      </p:pic>
    </p:spTree>
    <p:extLst>
      <p:ext uri="{BB962C8B-B14F-4D97-AF65-F5344CB8AC3E}">
        <p14:creationId xmlns:p14="http://schemas.microsoft.com/office/powerpoint/2010/main" val="30762204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Questions:</a:t>
            </a:r>
          </a:p>
        </p:txBody>
      </p:sp>
      <p:pic>
        <p:nvPicPr>
          <p:cNvPr id="4" name="Content Placeholder 3">
            <a:extLst>
              <a:ext uri="{FF2B5EF4-FFF2-40B4-BE49-F238E27FC236}">
                <a16:creationId xmlns:a16="http://schemas.microsoft.com/office/drawing/2014/main" id="{FF543C35-5726-4370-8845-C49A3E720ADE}"/>
              </a:ext>
            </a:extLst>
          </p:cNvPr>
          <p:cNvPicPr>
            <a:picLocks noGrp="1" noChangeAspect="1"/>
          </p:cNvPicPr>
          <p:nvPr>
            <p:ph sz="half" idx="1"/>
          </p:nvPr>
        </p:nvPicPr>
        <p:blipFill>
          <a:blip r:embed="rId2"/>
          <a:stretch>
            <a:fillRect/>
          </a:stretch>
        </p:blipFill>
        <p:spPr>
          <a:xfrm>
            <a:off x="4509576" y="2550046"/>
            <a:ext cx="3842381" cy="2527432"/>
          </a:xfrm>
          <a:prstGeom prst="rect">
            <a:avLst/>
          </a:prstGeom>
        </p:spPr>
      </p:pic>
    </p:spTree>
    <p:extLst>
      <p:ext uri="{BB962C8B-B14F-4D97-AF65-F5344CB8AC3E}">
        <p14:creationId xmlns:p14="http://schemas.microsoft.com/office/powerpoint/2010/main" val="8906296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sz="2000" dirty="0"/>
              <a:t>Images:</a:t>
            </a:r>
          </a:p>
          <a:p>
            <a:pPr lvl="2"/>
            <a:r>
              <a:rPr lang="en-US" sz="2000" dirty="0"/>
              <a:t>Microsoft Clip Art: Used with permission from Microsoft.</a:t>
            </a:r>
          </a:p>
          <a:p>
            <a:pPr lvl="1"/>
            <a:r>
              <a:rPr lang="en-US" sz="2000" dirty="0"/>
              <a:t>Textbooks:</a:t>
            </a:r>
          </a:p>
          <a:p>
            <a:pPr lvl="2"/>
            <a:r>
              <a:rPr lang="en-US" sz="2000" dirty="0"/>
              <a:t>Campbell, S. R. (2010). Foundations of personal finance. Tinley Park, IL: </a:t>
            </a:r>
            <a:r>
              <a:rPr lang="en-US" sz="2000" dirty="0" err="1"/>
              <a:t>Goodheart</a:t>
            </a:r>
            <a:r>
              <a:rPr lang="en-US" sz="2000" dirty="0"/>
              <a:t>-Willcox.</a:t>
            </a:r>
          </a:p>
          <a:p>
            <a:pPr lvl="1"/>
            <a:r>
              <a:rPr lang="en-US" sz="2000" dirty="0"/>
              <a:t>Websites:</a:t>
            </a:r>
          </a:p>
          <a:p>
            <a:pPr lvl="2"/>
            <a:r>
              <a:rPr lang="en-US" sz="2000" dirty="0" err="1"/>
              <a:t>BankRate</a:t>
            </a:r>
            <a:r>
              <a:rPr lang="en-US" sz="2000" dirty="0"/>
              <a:t> </a:t>
            </a:r>
            <a:br>
              <a:rPr lang="en-US" sz="2000" dirty="0"/>
            </a:br>
            <a:r>
              <a:rPr lang="en-US" sz="2000" dirty="0"/>
              <a:t>Use our calculators to finesse your monthly budget, compare borrowing costs and plan for your future. See our full list of calculator and decision tools.</a:t>
            </a:r>
            <a:br>
              <a:rPr lang="en-US" sz="2000" dirty="0"/>
            </a:br>
            <a:r>
              <a:rPr lang="en-US" sz="2000" dirty="0"/>
              <a:t>http://www.bankrate.com/calculators.aspx</a:t>
            </a:r>
          </a:p>
          <a:p>
            <a:pPr lvl="2"/>
            <a:r>
              <a:rPr lang="en-US" sz="2000" dirty="0"/>
              <a:t>Board of Governors of the Federal Reserve System</a:t>
            </a:r>
            <a:br>
              <a:rPr lang="en-US" sz="2000" dirty="0"/>
            </a:br>
            <a:r>
              <a:rPr lang="en-US" sz="2000" dirty="0"/>
              <a:t>Consumer guide on interest rates and credit card information.</a:t>
            </a:r>
            <a:br>
              <a:rPr lang="en-US" sz="2000" dirty="0"/>
            </a:br>
            <a:r>
              <a:rPr lang="en-US" sz="2000" dirty="0"/>
              <a:t>http://www.federalreserve.gov/creditcard/rates.html</a:t>
            </a:r>
          </a:p>
          <a:p>
            <a:pPr lvl="1"/>
            <a:endParaRPr lang="en-US" dirty="0"/>
          </a:p>
        </p:txBody>
      </p:sp>
    </p:spTree>
    <p:extLst>
      <p:ext uri="{BB962C8B-B14F-4D97-AF65-F5344CB8AC3E}">
        <p14:creationId xmlns:p14="http://schemas.microsoft.com/office/powerpoint/2010/main" val="12479586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2"/>
            <a:r>
              <a:rPr lang="en-US" sz="2000" dirty="0"/>
              <a:t>Creditcards.com </a:t>
            </a:r>
            <a:br>
              <a:rPr lang="en-US" sz="2000" dirty="0"/>
            </a:br>
            <a:r>
              <a:rPr lang="en-US" sz="2000" dirty="0"/>
              <a:t>The set of calculators on the website are designed to help you find answers to your financial questions.</a:t>
            </a:r>
            <a:br>
              <a:rPr lang="en-US" sz="2000" dirty="0"/>
            </a:br>
            <a:r>
              <a:rPr lang="en-US" sz="2000" dirty="0"/>
              <a:t>http://www.creditcards.com/calculators/</a:t>
            </a:r>
          </a:p>
          <a:p>
            <a:pPr lvl="2"/>
            <a:r>
              <a:rPr lang="en-US" sz="2000" dirty="0"/>
              <a:t>Federal Deposit Insurance Corporation (FDIC)</a:t>
            </a:r>
            <a:br>
              <a:rPr lang="en-US" sz="2000" dirty="0"/>
            </a:br>
            <a:r>
              <a:rPr lang="en-US" sz="2000" dirty="0"/>
              <a:t>Preserves and promotes public confidence in the U.S. financial system by insuring deposits in banks and thrift institutions for at least $250,000; by identifying, monitoring and addressing risks to the deposit Insurance funds; and by limiting the effect on the economy and the financial system when a bank or thrift institution fails.</a:t>
            </a:r>
            <a:br>
              <a:rPr lang="en-US" sz="2000" dirty="0"/>
            </a:br>
            <a:r>
              <a:rPr lang="en-US" sz="2000" dirty="0">
                <a:hlinkClick r:id="rId2"/>
              </a:rPr>
              <a:t>http://www.fdic.gov/</a:t>
            </a:r>
            <a:endParaRPr lang="en-US" sz="2000" dirty="0"/>
          </a:p>
          <a:p>
            <a:pPr lvl="2"/>
            <a:r>
              <a:rPr lang="en-US" sz="2000" dirty="0"/>
              <a:t>Federal Reserve.gov</a:t>
            </a:r>
            <a:br>
              <a:rPr lang="en-US" sz="2000" dirty="0"/>
            </a:br>
            <a:r>
              <a:rPr lang="en-US" sz="2000" dirty="0"/>
              <a:t>Sample of a Credit Card</a:t>
            </a:r>
            <a:br>
              <a:rPr lang="en-US" sz="2000" dirty="0"/>
            </a:br>
            <a:r>
              <a:rPr lang="en-US" sz="2000" dirty="0"/>
              <a:t>http://www.federalreserve.gov/creditcard/flash/offerflash.html</a:t>
            </a:r>
          </a:p>
          <a:p>
            <a:pPr lvl="2"/>
            <a:r>
              <a:rPr lang="en-US" sz="2000" dirty="0"/>
              <a:t>Myarmyonesource.com</a:t>
            </a:r>
            <a:br>
              <a:rPr lang="en-US" sz="2000" dirty="0"/>
            </a:br>
            <a:r>
              <a:rPr lang="en-US" sz="2000" dirty="0"/>
              <a:t>Debt Payoff Calculator</a:t>
            </a:r>
            <a:br>
              <a:rPr lang="en-US" sz="2000" dirty="0"/>
            </a:br>
            <a:r>
              <a:rPr lang="en-US" sz="2000" dirty="0"/>
              <a:t>http://www.myarmyonesource.com/data/Calculators/Debt_Payoff/DebtPayoff.html</a:t>
            </a:r>
          </a:p>
          <a:p>
            <a:pPr lvl="1"/>
            <a:endParaRPr lang="en-US" dirty="0"/>
          </a:p>
          <a:p>
            <a:pPr lvl="1"/>
            <a:endParaRPr lang="en-US" dirty="0"/>
          </a:p>
        </p:txBody>
      </p:sp>
    </p:spTree>
    <p:extLst>
      <p:ext uri="{BB962C8B-B14F-4D97-AF65-F5344CB8AC3E}">
        <p14:creationId xmlns:p14="http://schemas.microsoft.com/office/powerpoint/2010/main" val="1562372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2"/>
            <a:r>
              <a:rPr lang="en-US" sz="2000" dirty="0"/>
              <a:t>MyMoney.gov</a:t>
            </a:r>
            <a:br>
              <a:rPr lang="en-US" sz="2000" dirty="0"/>
            </a:br>
            <a:r>
              <a:rPr lang="en-US" sz="2000" dirty="0"/>
              <a:t>Save and invest your money.</a:t>
            </a:r>
            <a:br>
              <a:rPr lang="en-US" sz="2000" dirty="0"/>
            </a:br>
            <a:r>
              <a:rPr lang="en-US" sz="2000" dirty="0"/>
              <a:t>http://www.mymoney.gov/save-invest/Pages/saveandinvest.aspx</a:t>
            </a:r>
          </a:p>
          <a:p>
            <a:pPr lvl="2"/>
            <a:r>
              <a:rPr lang="en-US" sz="2000" dirty="0"/>
              <a:t>Practical Money Skills for Life</a:t>
            </a:r>
            <a:br>
              <a:rPr lang="en-US" sz="2000" dirty="0"/>
            </a:br>
            <a:r>
              <a:rPr lang="en-US" sz="2000" dirty="0"/>
              <a:t>To help consumers and students of all ages learn the essentials of personal finance, Visa has partnered with leading consumer advocates, educators and financial institutions to develop the Practical Money Skills program. </a:t>
            </a:r>
            <a:br>
              <a:rPr lang="en-US" sz="2000" dirty="0"/>
            </a:br>
            <a:r>
              <a:rPr lang="en-US" sz="2000" dirty="0"/>
              <a:t>https://www.practicalmoneyskills.com/foreducators/lesson_plans/lev9-12/SA_Lesson10.pdf</a:t>
            </a:r>
          </a:p>
          <a:p>
            <a:pPr lvl="1"/>
            <a:r>
              <a:rPr lang="en-US" sz="2000" dirty="0"/>
              <a:t>Videos:</a:t>
            </a:r>
          </a:p>
          <a:p>
            <a:pPr lvl="2"/>
            <a:r>
              <a:rPr lang="en-US" sz="2000" dirty="0"/>
              <a:t>Khan Academy</a:t>
            </a:r>
            <a:br>
              <a:rPr lang="en-US" sz="2000" dirty="0"/>
            </a:br>
            <a:r>
              <a:rPr lang="en-US" sz="2000" dirty="0"/>
              <a:t>Introduction to Mortgage Loans</a:t>
            </a:r>
            <a:br>
              <a:rPr lang="en-US" sz="2000" dirty="0"/>
            </a:br>
            <a:r>
              <a:rPr lang="en-US" sz="2000" dirty="0"/>
              <a:t>https://www.khanacademy.org/science/core-finance/housing/mortgages-tutorial/v/introduction-to-mortgage-loans</a:t>
            </a:r>
          </a:p>
          <a:p>
            <a:pPr lvl="2"/>
            <a:r>
              <a:rPr lang="en-US" sz="2000" dirty="0"/>
              <a:t>How to Teach the Rule of 72 to Children</a:t>
            </a:r>
            <a:br>
              <a:rPr lang="en-US" sz="2000" dirty="0"/>
            </a:br>
            <a:r>
              <a:rPr lang="en-US" sz="2000" dirty="0"/>
              <a:t>Teaching Children about the Rule of 72</a:t>
            </a:r>
            <a:br>
              <a:rPr lang="en-US" sz="2000" dirty="0"/>
            </a:br>
            <a:r>
              <a:rPr lang="en-US" sz="2000" dirty="0"/>
              <a:t>http://youtu.be/ShwCeTeKWOI</a:t>
            </a:r>
          </a:p>
          <a:p>
            <a:pPr lvl="1"/>
            <a:endParaRPr lang="en-US" dirty="0"/>
          </a:p>
        </p:txBody>
      </p:sp>
    </p:spTree>
    <p:extLst>
      <p:ext uri="{BB962C8B-B14F-4D97-AF65-F5344CB8AC3E}">
        <p14:creationId xmlns:p14="http://schemas.microsoft.com/office/powerpoint/2010/main" val="1846610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Terms to Know</a:t>
            </a:r>
          </a:p>
        </p:txBody>
      </p:sp>
      <p:sp>
        <p:nvSpPr>
          <p:cNvPr id="4" name="Content Placeholder 3">
            <a:extLst>
              <a:ext uri="{FF2B5EF4-FFF2-40B4-BE49-F238E27FC236}">
                <a16:creationId xmlns:a16="http://schemas.microsoft.com/office/drawing/2014/main" id="{3F640AD9-B13E-4D62-B8CE-F8A9A8A4FB5B}"/>
              </a:ext>
            </a:extLst>
          </p:cNvPr>
          <p:cNvSpPr>
            <a:spLocks noGrp="1"/>
          </p:cNvSpPr>
          <p:nvPr>
            <p:ph sz="half" idx="1"/>
          </p:nvPr>
        </p:nvSpPr>
        <p:spPr/>
        <p:txBody>
          <a:bodyPr/>
          <a:lstStyle/>
          <a:p>
            <a:pPr lvl="1"/>
            <a:r>
              <a:rPr lang="en-US" dirty="0"/>
              <a:t>Adjusted gross income</a:t>
            </a:r>
          </a:p>
          <a:p>
            <a:pPr lvl="1"/>
            <a:r>
              <a:rPr lang="en-US" dirty="0"/>
              <a:t>Assets</a:t>
            </a:r>
          </a:p>
          <a:p>
            <a:pPr lvl="1"/>
            <a:r>
              <a:rPr lang="en-US" dirty="0"/>
              <a:t>Compound interest </a:t>
            </a:r>
          </a:p>
          <a:p>
            <a:pPr lvl="1"/>
            <a:r>
              <a:rPr lang="en-US" dirty="0"/>
              <a:t>Equity</a:t>
            </a:r>
          </a:p>
          <a:p>
            <a:pPr lvl="1"/>
            <a:r>
              <a:rPr lang="en-US" dirty="0"/>
              <a:t>Gross pay</a:t>
            </a:r>
          </a:p>
          <a:p>
            <a:pPr lvl="1"/>
            <a:r>
              <a:rPr lang="en-US" dirty="0"/>
              <a:t>Interest</a:t>
            </a:r>
          </a:p>
          <a:p>
            <a:endParaRPr lang="en-US" dirty="0"/>
          </a:p>
        </p:txBody>
      </p:sp>
      <p:sp>
        <p:nvSpPr>
          <p:cNvPr id="5" name="Content Placeholder 4">
            <a:extLst>
              <a:ext uri="{FF2B5EF4-FFF2-40B4-BE49-F238E27FC236}">
                <a16:creationId xmlns:a16="http://schemas.microsoft.com/office/drawing/2014/main" id="{6A08979A-D29C-4C9B-967C-460E08C07C9A}"/>
              </a:ext>
            </a:extLst>
          </p:cNvPr>
          <p:cNvSpPr>
            <a:spLocks noGrp="1"/>
          </p:cNvSpPr>
          <p:nvPr>
            <p:ph sz="half" idx="10"/>
          </p:nvPr>
        </p:nvSpPr>
        <p:spPr/>
        <p:txBody>
          <a:bodyPr/>
          <a:lstStyle/>
          <a:p>
            <a:pPr lvl="1"/>
            <a:r>
              <a:rPr lang="en-US" dirty="0"/>
              <a:t>Liabilities</a:t>
            </a:r>
          </a:p>
          <a:p>
            <a:pPr lvl="1"/>
            <a:r>
              <a:rPr lang="en-US" dirty="0"/>
              <a:t>Net pay</a:t>
            </a:r>
          </a:p>
          <a:p>
            <a:pPr lvl="1"/>
            <a:r>
              <a:rPr lang="en-US" dirty="0"/>
              <a:t>Principal</a:t>
            </a:r>
          </a:p>
          <a:p>
            <a:pPr lvl="1"/>
            <a:r>
              <a:rPr lang="en-US" dirty="0"/>
              <a:t>Rule of 72</a:t>
            </a:r>
          </a:p>
          <a:p>
            <a:pPr lvl="1"/>
            <a:r>
              <a:rPr lang="en-US" dirty="0"/>
              <a:t>Simple interest</a:t>
            </a:r>
          </a:p>
          <a:p>
            <a:pPr lvl="1"/>
            <a:r>
              <a:rPr lang="en-US" dirty="0"/>
              <a:t>Tax deduction</a:t>
            </a:r>
          </a:p>
          <a:p>
            <a:pPr lvl="1"/>
            <a:r>
              <a:rPr lang="en-US" dirty="0"/>
              <a:t>Tax credit</a:t>
            </a:r>
          </a:p>
          <a:p>
            <a:endParaRPr lang="en-US" dirty="0"/>
          </a:p>
        </p:txBody>
      </p:sp>
    </p:spTree>
    <p:extLst>
      <p:ext uri="{BB962C8B-B14F-4D97-AF65-F5344CB8AC3E}">
        <p14:creationId xmlns:p14="http://schemas.microsoft.com/office/powerpoint/2010/main" val="3219747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a:xfrm>
            <a:off x="1357192" y="2776336"/>
            <a:ext cx="10059452" cy="876300"/>
          </a:xfrm>
        </p:spPr>
        <p:txBody>
          <a:bodyPr/>
          <a:lstStyle/>
          <a:p>
            <a:pPr algn="ctr"/>
            <a:r>
              <a:rPr lang="en-US" dirty="0"/>
              <a:t>What is interest?</a:t>
            </a:r>
          </a:p>
        </p:txBody>
      </p:sp>
    </p:spTree>
    <p:extLst>
      <p:ext uri="{BB962C8B-B14F-4D97-AF65-F5344CB8AC3E}">
        <p14:creationId xmlns:p14="http://schemas.microsoft.com/office/powerpoint/2010/main" val="385597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Interest</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Have you ever been confused about interest? </a:t>
            </a:r>
          </a:p>
          <a:p>
            <a:pPr lvl="1"/>
            <a:r>
              <a:rPr lang="en-US" dirty="0"/>
              <a:t>If you are being paid interest on an investment, interest is working for you.</a:t>
            </a:r>
          </a:p>
          <a:p>
            <a:pPr lvl="1"/>
            <a:r>
              <a:rPr lang="en-US" dirty="0"/>
              <a:t>If you are paying interest on a loan, interest is working against you.</a:t>
            </a:r>
          </a:p>
          <a:p>
            <a:pPr lvl="1"/>
            <a:endParaRPr lang="en-US" dirty="0"/>
          </a:p>
        </p:txBody>
      </p:sp>
      <p:pic>
        <p:nvPicPr>
          <p:cNvPr id="4" name="Picture 3">
            <a:extLst>
              <a:ext uri="{FF2B5EF4-FFF2-40B4-BE49-F238E27FC236}">
                <a16:creationId xmlns:a16="http://schemas.microsoft.com/office/drawing/2014/main" id="{37352804-AF3B-4DC3-A64B-AFE1AC452AAB}"/>
              </a:ext>
            </a:extLst>
          </p:cNvPr>
          <p:cNvPicPr>
            <a:picLocks noChangeAspect="1"/>
          </p:cNvPicPr>
          <p:nvPr/>
        </p:nvPicPr>
        <p:blipFill>
          <a:blip r:embed="rId3"/>
          <a:stretch>
            <a:fillRect/>
          </a:stretch>
        </p:blipFill>
        <p:spPr>
          <a:xfrm>
            <a:off x="5210628" y="3554505"/>
            <a:ext cx="1948475" cy="2737144"/>
          </a:xfrm>
          <a:prstGeom prst="rect">
            <a:avLst/>
          </a:prstGeom>
        </p:spPr>
      </p:pic>
    </p:spTree>
    <p:extLst>
      <p:ext uri="{BB962C8B-B14F-4D97-AF65-F5344CB8AC3E}">
        <p14:creationId xmlns:p14="http://schemas.microsoft.com/office/powerpoint/2010/main" val="4168234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Understanding Interest</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Understanding what we are paying in interest can help us shop for loans in order to minimize the interest we pay.</a:t>
            </a:r>
          </a:p>
          <a:p>
            <a:pPr lvl="1"/>
            <a:r>
              <a:rPr lang="en-US" dirty="0"/>
              <a:t>It can also help us make choices about investments in order to maximize them.</a:t>
            </a:r>
          </a:p>
          <a:p>
            <a:pPr lvl="1"/>
            <a:endParaRPr lang="en-US" dirty="0"/>
          </a:p>
        </p:txBody>
      </p:sp>
      <p:pic>
        <p:nvPicPr>
          <p:cNvPr id="4" name="Picture 3">
            <a:extLst>
              <a:ext uri="{FF2B5EF4-FFF2-40B4-BE49-F238E27FC236}">
                <a16:creationId xmlns:a16="http://schemas.microsoft.com/office/drawing/2014/main" id="{4251B083-F905-4561-A8B5-CEED0B124CBA}"/>
              </a:ext>
            </a:extLst>
          </p:cNvPr>
          <p:cNvPicPr>
            <a:picLocks noChangeAspect="1"/>
          </p:cNvPicPr>
          <p:nvPr/>
        </p:nvPicPr>
        <p:blipFill>
          <a:blip r:embed="rId3"/>
          <a:stretch>
            <a:fillRect/>
          </a:stretch>
        </p:blipFill>
        <p:spPr>
          <a:xfrm>
            <a:off x="4815268" y="3247145"/>
            <a:ext cx="3127519" cy="3121423"/>
          </a:xfrm>
          <a:prstGeom prst="rect">
            <a:avLst/>
          </a:prstGeom>
        </p:spPr>
      </p:pic>
    </p:spTree>
    <p:extLst>
      <p:ext uri="{BB962C8B-B14F-4D97-AF65-F5344CB8AC3E}">
        <p14:creationId xmlns:p14="http://schemas.microsoft.com/office/powerpoint/2010/main" val="2828578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Simple Versus Compound Interest</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Simple interest pays interest only on your initial deposit.</a:t>
            </a:r>
          </a:p>
          <a:p>
            <a:pPr lvl="1"/>
            <a:r>
              <a:rPr lang="en-US" dirty="0"/>
              <a:t>Compound interest pays interest on the earned interest as well as the initial deposit, which means it could earn you more money if you have a long-term investment.</a:t>
            </a:r>
          </a:p>
          <a:p>
            <a:pPr lvl="1"/>
            <a:endParaRPr lang="en-US" dirty="0"/>
          </a:p>
        </p:txBody>
      </p:sp>
      <p:pic>
        <p:nvPicPr>
          <p:cNvPr id="4" name="Picture 3">
            <a:extLst>
              <a:ext uri="{FF2B5EF4-FFF2-40B4-BE49-F238E27FC236}">
                <a16:creationId xmlns:a16="http://schemas.microsoft.com/office/drawing/2014/main" id="{CE97D14F-CBE8-4397-9A15-7CAD012BB868}"/>
              </a:ext>
            </a:extLst>
          </p:cNvPr>
          <p:cNvPicPr>
            <a:picLocks noChangeAspect="1"/>
          </p:cNvPicPr>
          <p:nvPr/>
        </p:nvPicPr>
        <p:blipFill>
          <a:blip r:embed="rId3"/>
          <a:stretch>
            <a:fillRect/>
          </a:stretch>
        </p:blipFill>
        <p:spPr>
          <a:xfrm>
            <a:off x="4942115" y="3386486"/>
            <a:ext cx="2768252" cy="2768252"/>
          </a:xfrm>
          <a:prstGeom prst="rect">
            <a:avLst/>
          </a:prstGeom>
        </p:spPr>
      </p:pic>
    </p:spTree>
    <p:extLst>
      <p:ext uri="{BB962C8B-B14F-4D97-AF65-F5344CB8AC3E}">
        <p14:creationId xmlns:p14="http://schemas.microsoft.com/office/powerpoint/2010/main" val="3719737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Rule of 72</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The Rule of 72 is a great way to estimate how your investment will grow over time. If you know the interest rate, the Rule of 72 can tell you approximately how many years it will take for your investment to double in value.</a:t>
            </a:r>
          </a:p>
          <a:p>
            <a:pPr lvl="1"/>
            <a:endParaRPr lang="en-US" dirty="0"/>
          </a:p>
        </p:txBody>
      </p:sp>
      <p:pic>
        <p:nvPicPr>
          <p:cNvPr id="4" name="Picture 3">
            <a:extLst>
              <a:ext uri="{FF2B5EF4-FFF2-40B4-BE49-F238E27FC236}">
                <a16:creationId xmlns:a16="http://schemas.microsoft.com/office/drawing/2014/main" id="{970CBEEB-51D8-4605-A087-2500FAEB8DFF}"/>
              </a:ext>
            </a:extLst>
          </p:cNvPr>
          <p:cNvPicPr>
            <a:picLocks noChangeAspect="1"/>
          </p:cNvPicPr>
          <p:nvPr/>
        </p:nvPicPr>
        <p:blipFill>
          <a:blip r:embed="rId3"/>
          <a:stretch>
            <a:fillRect/>
          </a:stretch>
        </p:blipFill>
        <p:spPr>
          <a:xfrm>
            <a:off x="5144490" y="3621314"/>
            <a:ext cx="2479224" cy="2181717"/>
          </a:xfrm>
          <a:prstGeom prst="rect">
            <a:avLst/>
          </a:prstGeom>
        </p:spPr>
      </p:pic>
    </p:spTree>
    <p:extLst>
      <p:ext uri="{BB962C8B-B14F-4D97-AF65-F5344CB8AC3E}">
        <p14:creationId xmlns:p14="http://schemas.microsoft.com/office/powerpoint/2010/main" val="3815792100"/>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71B5C7F-2497-4FAB-9E2E-E6A7EB669C3E}">
  <ds:schemaRefs>
    <ds:schemaRef ds:uri="http://www.w3.org/XML/1998/namespace"/>
    <ds:schemaRef ds:uri="http://schemas.microsoft.com/office/infopath/2007/PartnerControls"/>
    <ds:schemaRef ds:uri="56ea17bb-c96d-4826-b465-01eec0dd23dd"/>
    <ds:schemaRef ds:uri="http://schemas.microsoft.com/office/2006/documentManagement/types"/>
    <ds:schemaRef ds:uri="http://schemas.openxmlformats.org/package/2006/metadata/core-properties"/>
    <ds:schemaRef ds:uri="http://purl.org/dc/terms/"/>
    <ds:schemaRef ds:uri="05d88611-e516-4d1a-b12e-39107e78b3d0"/>
    <ds:schemaRef ds:uri="http://schemas.microsoft.com/sharepoint/v3"/>
    <ds:schemaRef ds:uri="http://schemas.microsoft.com/office/2006/metadata/properties"/>
    <ds:schemaRef ds:uri="http://purl.org/dc/dcmitype/"/>
    <ds:schemaRef ds:uri="http://purl.org/dc/elements/1.1/"/>
  </ds:schemaRefs>
</ds:datastoreItem>
</file>

<file path=customXml/itemProps2.xml><?xml version="1.0" encoding="utf-8"?>
<ds:datastoreItem xmlns:ds="http://schemas.openxmlformats.org/officeDocument/2006/customXml" ds:itemID="{9B910175-B4C0-4C89-A952-D999919188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510B6C6-E837-483C-A857-03CE8FC2D0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231</TotalTime>
  <Words>2990</Words>
  <Application>Microsoft Office PowerPoint</Application>
  <PresentationFormat>Widescreen</PresentationFormat>
  <Paragraphs>300</Paragraphs>
  <Slides>34</Slides>
  <Notes>28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34</vt:i4>
      </vt:variant>
    </vt:vector>
  </HeadingPairs>
  <TitlesOfParts>
    <vt:vector size="42" baseType="lpstr">
      <vt:lpstr>.AppleSystemUIFont</vt:lpstr>
      <vt:lpstr>Arial</vt:lpstr>
      <vt:lpstr>Calibri</vt:lpstr>
      <vt:lpstr>Corbel</vt:lpstr>
      <vt:lpstr>Open Sans</vt:lpstr>
      <vt:lpstr>Open Sans SemiBold</vt:lpstr>
      <vt:lpstr>2_Office Theme</vt:lpstr>
      <vt:lpstr>3_Office Theme</vt:lpstr>
      <vt:lpstr>PowerPoint Presentation</vt:lpstr>
      <vt:lpstr>PowerPoint Presentation</vt:lpstr>
      <vt:lpstr>Objectives</vt:lpstr>
      <vt:lpstr>Terms to Know</vt:lpstr>
      <vt:lpstr>What is interest?</vt:lpstr>
      <vt:lpstr>Interest</vt:lpstr>
      <vt:lpstr>Understanding Interest</vt:lpstr>
      <vt:lpstr>Simple Versus Compound Interest</vt:lpstr>
      <vt:lpstr>Rule of 72</vt:lpstr>
      <vt:lpstr>Rule of 72</vt:lpstr>
      <vt:lpstr>Rule of 72</vt:lpstr>
      <vt:lpstr>Rule of 72 Scenario</vt:lpstr>
      <vt:lpstr>Making Interest Work for You</vt:lpstr>
      <vt:lpstr>Deciding Where to Save</vt:lpstr>
      <vt:lpstr>Saving Your Money</vt:lpstr>
      <vt:lpstr>Before You Invest</vt:lpstr>
      <vt:lpstr>Is This Interest Working for You?</vt:lpstr>
      <vt:lpstr>Consumer Credit</vt:lpstr>
      <vt:lpstr>What is the average household credit card debt?</vt:lpstr>
      <vt:lpstr>U.S. Household Debt</vt:lpstr>
      <vt:lpstr>American Consumer Debt</vt:lpstr>
      <vt:lpstr>What are the advantages and disadvantages of credit?</vt:lpstr>
      <vt:lpstr>Advantages of Using Credit</vt:lpstr>
      <vt:lpstr>Advantages of Using Credit</vt:lpstr>
      <vt:lpstr>Disadvantages of Using Credit</vt:lpstr>
      <vt:lpstr>Disadvantages of Using Credit</vt:lpstr>
      <vt:lpstr>Tips for Controlling the Interest You Pay</vt:lpstr>
      <vt:lpstr>Tools to Use to Determine Interest Amounts</vt:lpstr>
      <vt:lpstr>Going to Work</vt:lpstr>
      <vt:lpstr>Using Your Brain and a Calculator</vt:lpstr>
      <vt:lpstr>Questions:</vt:lpstr>
      <vt:lpstr>References and Resources</vt:lpstr>
      <vt:lpstr>References and Resources</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Rajit Podder</cp:lastModifiedBy>
  <cp:revision>11</cp:revision>
  <cp:lastPrinted>2017-07-07T16:17:37Z</cp:lastPrinted>
  <dcterms:created xsi:type="dcterms:W3CDTF">2017-07-11T23:58:30Z</dcterms:created>
  <dcterms:modified xsi:type="dcterms:W3CDTF">2017-12-01T22:34:52Z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