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8"/>
  </p:notesMasterIdLst>
  <p:sldIdLst>
    <p:sldId id="321" r:id="rId6"/>
    <p:sldId id="319" r:id="rId7"/>
    <p:sldId id="322" r:id="rId8"/>
    <p:sldId id="313" r:id="rId9"/>
    <p:sldId id="314" r:id="rId10"/>
    <p:sldId id="315" r:id="rId11"/>
    <p:sldId id="316" r:id="rId12"/>
    <p:sldId id="317" r:id="rId13"/>
    <p:sldId id="318" r:id="rId14"/>
    <p:sldId id="325" r:id="rId15"/>
    <p:sldId id="326" r:id="rId16"/>
    <p:sldId id="327" r:id="rId17"/>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Presentation Title Slide" id="{F315B3CE-C7BB-4240-98E2-2758CCD01063}">
          <p14:sldIdLst>
            <p14:sldId id="321"/>
            <p14:sldId id="319"/>
          </p14:sldIdLst>
        </p14:section>
        <p14:section name="2 Content Slide" id="{0E726C1B-87FA-4C65-997D-3671F0AB581A}">
          <p14:sldIdLst>
            <p14:sldId id="322"/>
          </p14:sldIdLst>
        </p14:section>
        <p14:section name="3 Content Slide" id="{04318CB8-38A5-4927-B19B-008D3FCACEAB}">
          <p14:sldIdLst>
            <p14:sldId id="313"/>
          </p14:sldIdLst>
        </p14:section>
        <p14:section name="2 Content with Picture Slide" id="{63D2E889-0739-4A6E-B185-D5D1175C00F9}">
          <p14:sldIdLst>
            <p14:sldId id="314"/>
          </p14:sldIdLst>
        </p14:section>
        <p14:section name="Comparison 1 Slide" id="{F9BB8C20-4CF8-45CF-8B10-03FCBE8F7558}">
          <p14:sldIdLst>
            <p14:sldId id="315"/>
          </p14:sldIdLst>
        </p14:section>
        <p14:section name="2 Content Slide" id="{E47D722E-CC80-47DB-BB10-A94228CB52F4}">
          <p14:sldIdLst>
            <p14:sldId id="316"/>
          </p14:sldIdLst>
        </p14:section>
        <p14:section name="Agenda Slide" id="{57BFFEE1-DF9A-4FF3-AE02-A8DFD7BF1D8B}">
          <p14:sldIdLst>
            <p14:sldId id="317"/>
          </p14:sldIdLst>
        </p14:section>
        <p14:section name="Content Slide" id="{585275F3-E454-4F3B-BDFE-6A8497E28118}">
          <p14:sldIdLst>
            <p14:sldId id="318"/>
            <p14:sldId id="325"/>
            <p14:sldId id="326"/>
            <p14:sldId id="327"/>
          </p14:sldIdLst>
        </p14:section>
      </p14:sectionLst>
    </p:ex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4" autoAdjust="0"/>
    <p:restoredTop sz="80549" autoAdjust="0"/>
  </p:normalViewPr>
  <p:slideViewPr>
    <p:cSldViewPr snapToGrid="0">
      <p:cViewPr varScale="1">
        <p:scale>
          <a:sx n="69" d="100"/>
          <a:sy n="69" d="100"/>
        </p:scale>
        <p:origin x="662" y="77"/>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10/2/2017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b="1" dirty="0">
                <a:ea typeface="ＭＳ Ｐゴシック" panose="020B0600070205080204" pitchFamily="34" charset="-128"/>
              </a:rPr>
              <a:t>ASK:</a:t>
            </a:r>
            <a:r>
              <a:rPr lang="en-US" altLang="en-US" dirty="0">
                <a:ea typeface="ＭＳ Ｐゴシック" panose="020B0600070205080204" pitchFamily="34" charset="-128"/>
              </a:rPr>
              <a:t>		What do these three words have in common?  (Ask for student input)</a:t>
            </a:r>
          </a:p>
          <a:p>
            <a:r>
              <a:rPr lang="en-US" altLang="en-US" dirty="0">
                <a:ea typeface="ＭＳ Ｐゴシック" panose="020B0600070205080204" pitchFamily="34" charset="-128"/>
              </a:rPr>
              <a:t>		Why can’t we just play fair?  (students should have some really good comments.)</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5803116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b="1" dirty="0">
                <a:ea typeface="ＭＳ Ｐゴシック" panose="020B0600070205080204" pitchFamily="34" charset="-128"/>
              </a:rPr>
              <a:t>SAY:</a:t>
            </a:r>
            <a:r>
              <a:rPr lang="en-US" altLang="en-US" dirty="0">
                <a:ea typeface="ＭＳ Ｐゴシック" panose="020B0600070205080204" pitchFamily="34" charset="-128"/>
              </a:rPr>
              <a:t>		Your job is what you make it.  If you are able to devise creative ways to do your job as long as you follow your employer’s 		guidelines, then often times it will make your tasks more enjoyable.</a:t>
            </a:r>
          </a:p>
          <a:p>
            <a:endParaRPr lang="en-US" altLang="en-US" dirty="0">
              <a:ea typeface="ＭＳ Ｐゴシック" panose="020B0600070205080204" pitchFamily="34" charset="-128"/>
            </a:endParaRPr>
          </a:p>
          <a:p>
            <a:r>
              <a:rPr lang="en-US" altLang="en-US" dirty="0">
                <a:ea typeface="ＭＳ Ｐゴシック" panose="020B0600070205080204" pitchFamily="34" charset="-128"/>
              </a:rPr>
              <a:t>		Initiative means doing something without being reminded or told to do it.</a:t>
            </a:r>
          </a:p>
          <a:p>
            <a:r>
              <a:rPr lang="en-US" altLang="en-US" b="1" dirty="0">
                <a:ea typeface="ＭＳ Ｐゴシック" panose="020B0600070205080204" pitchFamily="34" charset="-128"/>
              </a:rPr>
              <a:t>ASK:</a:t>
            </a:r>
            <a:r>
              <a:rPr lang="en-US" altLang="en-US" dirty="0">
                <a:ea typeface="ＭＳ Ｐゴシック" panose="020B0600070205080204" pitchFamily="34" charset="-128"/>
              </a:rPr>
              <a:t>		When was the last time you took initiative to do something at home or at work?</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25392814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b="1" dirty="0">
                <a:ea typeface="ＭＳ Ｐゴシック" panose="020B0600070205080204" pitchFamily="34" charset="-128"/>
              </a:rPr>
              <a:t>SAY:</a:t>
            </a:r>
            <a:r>
              <a:rPr lang="en-US" altLang="en-US" dirty="0">
                <a:ea typeface="ＭＳ Ｐゴシック" panose="020B0600070205080204" pitchFamily="34" charset="-128"/>
              </a:rPr>
              <a:t>		A positive attitude is an asset to any job.  This will help you gain the respect of your fellow employees.</a:t>
            </a:r>
          </a:p>
          <a:p>
            <a:r>
              <a:rPr lang="en-US" altLang="en-US" dirty="0">
                <a:ea typeface="ＭＳ Ｐゴシック" panose="020B0600070205080204" pitchFamily="34" charset="-128"/>
              </a:rPr>
              <a:t>		It is important to maintain a positive attitude even when your workload is challenged by outside influences.</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38275831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ea typeface="ＭＳ Ｐゴシック" panose="020B0600070205080204" pitchFamily="34" charset="-128"/>
              </a:rPr>
              <a:t>SAY:		Tactfulness means you know what the right thing to say is, and when to say it!  Try to put yourself in other peoples’ shoes before you speak.  </a:t>
            </a:r>
          </a:p>
          <a:p>
            <a:r>
              <a:rPr lang="en-US" altLang="en-US" dirty="0">
                <a:ea typeface="ＭＳ Ｐゴシック" panose="020B0600070205080204" pitchFamily="34" charset="-128"/>
              </a:rPr>
              <a:t>		When dealing with difficult customers, it is important to be tactful.  It will help you win them over,</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22143628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b="1" dirty="0">
                <a:ea typeface="ＭＳ Ｐゴシック" panose="020B0600070205080204" pitchFamily="34" charset="-128"/>
              </a:rPr>
              <a:t>ASK:</a:t>
            </a:r>
            <a:r>
              <a:rPr lang="en-US" altLang="en-US" dirty="0">
                <a:ea typeface="ＭＳ Ｐゴシック" panose="020B0600070205080204" pitchFamily="34" charset="-128"/>
              </a:rPr>
              <a:t>		Ask the students to fold a sheet of notebook paper in half, vertically</a:t>
            </a:r>
          </a:p>
          <a:p>
            <a:r>
              <a:rPr lang="en-US" altLang="en-US" dirty="0">
                <a:ea typeface="ＭＳ Ｐゴシック" panose="020B0600070205080204" pitchFamily="34" charset="-128"/>
              </a:rPr>
              <a:t>		Tell them to write their strengths on the left side and weaknesses on the right side.</a:t>
            </a:r>
          </a:p>
          <a:p>
            <a:r>
              <a:rPr lang="en-US" altLang="en-US" dirty="0">
                <a:ea typeface="ＭＳ Ｐゴシック" panose="020B0600070205080204" pitchFamily="34" charset="-128"/>
              </a:rPr>
              <a:t>		Then have them pass their paper to the person behind them and have them write what they think are strengths and weaknesses of that person, then return it to the 		owner.  Have the students share both sides of the paper with the class</a:t>
            </a:r>
          </a:p>
          <a:p>
            <a:endParaRPr lang="en-US" altLang="en-US" dirty="0">
              <a:ea typeface="ＭＳ Ｐゴシック" panose="020B0600070205080204" pitchFamily="34" charset="-128"/>
            </a:endParaRPr>
          </a:p>
          <a:p>
            <a:r>
              <a:rPr lang="en-US" altLang="en-US" b="1" dirty="0">
                <a:ea typeface="ＭＳ Ｐゴシック" panose="020B0600070205080204" pitchFamily="34" charset="-128"/>
              </a:rPr>
              <a:t>SAY:</a:t>
            </a:r>
            <a:r>
              <a:rPr lang="en-US" altLang="en-US" dirty="0">
                <a:ea typeface="ＭＳ Ｐゴシック" panose="020B0600070205080204" pitchFamily="34" charset="-128"/>
              </a:rPr>
              <a:t>		Explain that we often see ourselves  much differently that others do.  They might note some similarities on both sides of the paper.  Discuss 				their findings.</a:t>
            </a:r>
          </a:p>
          <a:p>
            <a:endParaRPr lang="en-US" altLang="en-US" dirty="0">
              <a:ea typeface="ＭＳ Ｐゴシック" panose="020B0600070205080204" pitchFamily="34" charset="-128"/>
            </a:endParaRPr>
          </a:p>
          <a:p>
            <a:r>
              <a:rPr lang="en-US" altLang="en-US" b="1" dirty="0">
                <a:ea typeface="ＭＳ Ｐゴシック" panose="020B0600070205080204" pitchFamily="34" charset="-128"/>
              </a:rPr>
              <a:t>SAY: </a:t>
            </a:r>
            <a:r>
              <a:rPr lang="en-US" altLang="en-US" dirty="0">
                <a:ea typeface="ＭＳ Ｐゴシック" panose="020B0600070205080204" pitchFamily="34" charset="-128"/>
              </a:rPr>
              <a:t>		The first 100 years really ARE the hardest!  As people get older, they look back and realize they would have done many things differently.</a:t>
            </a:r>
          </a:p>
          <a:p>
            <a:r>
              <a:rPr lang="en-US" altLang="en-US" dirty="0">
                <a:ea typeface="ＭＳ Ｐゴシック" panose="020B0600070205080204" pitchFamily="34" charset="-128"/>
              </a:rPr>
              <a:t>		Employers value employees who are able to get along well with others.</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34601594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b="1" dirty="0">
                <a:ea typeface="ＭＳ Ｐゴシック" panose="020B0600070205080204" pitchFamily="34" charset="-128"/>
              </a:rPr>
              <a:t>SAY:</a:t>
            </a:r>
            <a:r>
              <a:rPr lang="en-US" altLang="en-US" dirty="0">
                <a:ea typeface="ＭＳ Ｐゴシック" panose="020B0600070205080204" pitchFamily="34" charset="-128"/>
              </a:rPr>
              <a:t>		Your friends and co-workers often see qualities you do not realize you have.  </a:t>
            </a:r>
          </a:p>
          <a:p>
            <a:endParaRPr lang="en-US" altLang="en-US" dirty="0">
              <a:ea typeface="ＭＳ Ｐゴシック" panose="020B0600070205080204" pitchFamily="34" charset="-128"/>
            </a:endParaRPr>
          </a:p>
          <a:p>
            <a:endParaRPr lang="en-US" altLang="en-US" dirty="0">
              <a:ea typeface="ＭＳ Ｐゴシック" panose="020B0600070205080204" pitchFamily="34" charset="-128"/>
            </a:endParaRPr>
          </a:p>
          <a:p>
            <a:r>
              <a:rPr lang="en-US" altLang="en-US" b="1" dirty="0">
                <a:ea typeface="ＭＳ Ｐゴシック" panose="020B0600070205080204" pitchFamily="34" charset="-128"/>
              </a:rPr>
              <a:t>ASK:</a:t>
            </a:r>
            <a:r>
              <a:rPr lang="en-US" altLang="en-US" dirty="0">
                <a:ea typeface="ＭＳ Ｐゴシック" panose="020B0600070205080204" pitchFamily="34" charset="-128"/>
              </a:rPr>
              <a:t>		What are some ways a person can build his/her self esteem? (answers will vary; allow students to share their thoughts.)</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32333030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b="1" dirty="0">
                <a:ea typeface="ＭＳ Ｐゴシック" panose="020B0600070205080204" pitchFamily="34" charset="-128"/>
              </a:rPr>
              <a:t>ASK:</a:t>
            </a:r>
            <a:r>
              <a:rPr lang="en-US" altLang="en-US" dirty="0">
                <a:ea typeface="ＭＳ Ｐゴシック" panose="020B0600070205080204" pitchFamily="34" charset="-128"/>
              </a:rPr>
              <a:t>		Why is it important to empathize with others?  (Answers will vary) Students’ responses should be similar to: </a:t>
            </a:r>
          </a:p>
          <a:p>
            <a:r>
              <a:rPr lang="en-US" altLang="en-US" dirty="0">
                <a:ea typeface="ＭＳ Ｐゴシック" panose="020B0600070205080204" pitchFamily="34" charset="-128"/>
              </a:rPr>
              <a:t>		empathy helps build other peoples’ self esteem; empathy shows others you care, etc. </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23876839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b="1" dirty="0">
                <a:ea typeface="ＭＳ Ｐゴシック" panose="020B0600070205080204" pitchFamily="34" charset="-128"/>
              </a:rPr>
              <a:t>SAY:</a:t>
            </a:r>
            <a:r>
              <a:rPr lang="en-US" altLang="en-US" dirty="0">
                <a:ea typeface="ＭＳ Ｐゴシック" panose="020B0600070205080204" pitchFamily="34" charset="-128"/>
              </a:rPr>
              <a:t>		It is okay to tell people, “No” so you will not over-extend yourself.  Sometimes people try to “guilt” you, but you have to stand your ground.</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22453944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b="1" dirty="0">
                <a:ea typeface="ＭＳ Ｐゴシック" panose="020B0600070205080204" pitchFamily="34" charset="-128"/>
              </a:rPr>
              <a:t>SAY:</a:t>
            </a:r>
            <a:r>
              <a:rPr lang="en-US" altLang="en-US" dirty="0">
                <a:ea typeface="ＭＳ Ｐゴシック" panose="020B0600070205080204" pitchFamily="34" charset="-128"/>
              </a:rPr>
              <a:t>		It is okay to tell people, “No” so you will not over-extend yourself.  Sometimes people try to “guilt” you, but you have to stand your ground.</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12</a:t>
            </a:fld>
            <a:endParaRPr lang="en-US"/>
          </a:p>
        </p:txBody>
      </p:sp>
    </p:spTree>
    <p:extLst>
      <p:ext uri="{BB962C8B-B14F-4D97-AF65-F5344CB8AC3E}">
        <p14:creationId xmlns:p14="http://schemas.microsoft.com/office/powerpoint/2010/main" val="189558449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Interpersonal Skills</a:t>
            </a:r>
          </a:p>
          <a:p>
            <a:pPr lvl="1"/>
            <a:r>
              <a:rPr lang="en-US" dirty="0"/>
              <a:t>Practicum in Fashion Design</a:t>
            </a:r>
          </a:p>
        </p:txBody>
      </p:sp>
    </p:spTree>
    <p:extLst>
      <p:ext uri="{BB962C8B-B14F-4D97-AF65-F5344CB8AC3E}">
        <p14:creationId xmlns:p14="http://schemas.microsoft.com/office/powerpoint/2010/main" val="199456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C894F-3547-4C28-BA97-32EABC1A6823}"/>
              </a:ext>
            </a:extLst>
          </p:cNvPr>
          <p:cNvSpPr>
            <a:spLocks noGrp="1"/>
          </p:cNvSpPr>
          <p:nvPr>
            <p:ph type="title"/>
          </p:nvPr>
        </p:nvSpPr>
        <p:spPr/>
        <p:txBody>
          <a:bodyPr/>
          <a:lstStyle/>
          <a:p>
            <a:r>
              <a:rPr lang="en-US" dirty="0"/>
              <a:t>Empathy</a:t>
            </a:r>
          </a:p>
        </p:txBody>
      </p:sp>
      <p:sp>
        <p:nvSpPr>
          <p:cNvPr id="6" name="Content Placeholder 5">
            <a:extLst>
              <a:ext uri="{FF2B5EF4-FFF2-40B4-BE49-F238E27FC236}">
                <a16:creationId xmlns:a16="http://schemas.microsoft.com/office/drawing/2014/main" id="{759BC20A-345C-4160-A0C7-BE265CC518E6}"/>
              </a:ext>
            </a:extLst>
          </p:cNvPr>
          <p:cNvSpPr>
            <a:spLocks noGrp="1"/>
          </p:cNvSpPr>
          <p:nvPr>
            <p:ph sz="half" idx="1"/>
          </p:nvPr>
        </p:nvSpPr>
        <p:spPr/>
        <p:txBody>
          <a:bodyPr/>
          <a:lstStyle/>
          <a:p>
            <a:r>
              <a:rPr lang="en-US" dirty="0"/>
              <a:t>Putting oneself in another’s place</a:t>
            </a:r>
          </a:p>
        </p:txBody>
      </p:sp>
      <p:sp>
        <p:nvSpPr>
          <p:cNvPr id="7" name="Content Placeholder 6">
            <a:extLst>
              <a:ext uri="{FF2B5EF4-FFF2-40B4-BE49-F238E27FC236}">
                <a16:creationId xmlns:a16="http://schemas.microsoft.com/office/drawing/2014/main" id="{EB528831-7328-412E-864C-5DF6AF59778D}"/>
              </a:ext>
            </a:extLst>
          </p:cNvPr>
          <p:cNvSpPr>
            <a:spLocks noGrp="1"/>
          </p:cNvSpPr>
          <p:nvPr>
            <p:ph sz="half" idx="10"/>
          </p:nvPr>
        </p:nvSpPr>
        <p:spPr/>
        <p:txBody>
          <a:bodyPr/>
          <a:lstStyle/>
          <a:p>
            <a:r>
              <a:rPr lang="en-US" dirty="0"/>
              <a:t>Understanding another’s situation or frame of mind	</a:t>
            </a:r>
          </a:p>
        </p:txBody>
      </p:sp>
    </p:spTree>
    <p:extLst>
      <p:ext uri="{BB962C8B-B14F-4D97-AF65-F5344CB8AC3E}">
        <p14:creationId xmlns:p14="http://schemas.microsoft.com/office/powerpoint/2010/main" val="30808812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7581BC-3099-4118-BCA3-7954AE502488}"/>
              </a:ext>
            </a:extLst>
          </p:cNvPr>
          <p:cNvSpPr>
            <a:spLocks noGrp="1"/>
          </p:cNvSpPr>
          <p:nvPr>
            <p:ph type="title"/>
          </p:nvPr>
        </p:nvSpPr>
        <p:spPr/>
        <p:txBody>
          <a:bodyPr/>
          <a:lstStyle/>
          <a:p>
            <a:r>
              <a:rPr lang="en-US" dirty="0"/>
              <a:t>II. Personal Skills</a:t>
            </a:r>
          </a:p>
        </p:txBody>
      </p:sp>
      <p:sp>
        <p:nvSpPr>
          <p:cNvPr id="3" name="Content Placeholder 2">
            <a:extLst>
              <a:ext uri="{FF2B5EF4-FFF2-40B4-BE49-F238E27FC236}">
                <a16:creationId xmlns:a16="http://schemas.microsoft.com/office/drawing/2014/main" id="{2EA6792C-CF75-43A5-9309-C37AAEAFCAFF}"/>
              </a:ext>
            </a:extLst>
          </p:cNvPr>
          <p:cNvSpPr>
            <a:spLocks noGrp="1"/>
          </p:cNvSpPr>
          <p:nvPr>
            <p:ph sz="half" idx="1"/>
          </p:nvPr>
        </p:nvSpPr>
        <p:spPr>
          <a:xfrm>
            <a:off x="740664" y="1283509"/>
            <a:ext cx="11055750" cy="4734318"/>
          </a:xfrm>
        </p:spPr>
        <p:txBody>
          <a:bodyPr/>
          <a:lstStyle/>
          <a:p>
            <a:pPr marL="457200" indent="-457200">
              <a:buFont typeface="Arial" panose="020B0604020202020204" pitchFamily="34" charset="0"/>
              <a:buChar char="•"/>
            </a:pPr>
            <a:r>
              <a:rPr lang="en-US" sz="2800" dirty="0">
                <a:latin typeface="Calibri" panose="020F0502020204030204" pitchFamily="34" charset="0"/>
                <a:cs typeface="Times New Roman" pitchFamily="18" charset="0"/>
              </a:rPr>
              <a:t>Assertiveness</a:t>
            </a:r>
          </a:p>
          <a:p>
            <a:pPr marL="800100" lvl="1" indent="-457200">
              <a:buFont typeface="Arial" panose="020B0604020202020204" pitchFamily="34" charset="0"/>
              <a:buChar char="•"/>
            </a:pPr>
            <a:r>
              <a:rPr lang="en-US" sz="2800" dirty="0">
                <a:latin typeface="Calibri" panose="020F0502020204030204" pitchFamily="34" charset="0"/>
                <a:cs typeface="Times New Roman" pitchFamily="18" charset="0"/>
              </a:rPr>
              <a:t>Stand up for yourself, but don’t be pushy</a:t>
            </a:r>
          </a:p>
          <a:p>
            <a:pPr marL="800100" lvl="1" indent="-457200">
              <a:buFont typeface="Arial" panose="020B0604020202020204" pitchFamily="34" charset="0"/>
              <a:buChar char="•"/>
            </a:pPr>
            <a:r>
              <a:rPr lang="en-US" sz="2800" dirty="0">
                <a:latin typeface="Calibri" panose="020F0502020204030204" pitchFamily="34" charset="0"/>
                <a:cs typeface="Times New Roman" pitchFamily="18" charset="0"/>
              </a:rPr>
              <a:t>Don’t boss others</a:t>
            </a:r>
          </a:p>
          <a:p>
            <a:pPr marL="800100" lvl="1" indent="-457200">
              <a:buFont typeface="Arial" panose="020B0604020202020204" pitchFamily="34" charset="0"/>
              <a:buChar char="•"/>
            </a:pPr>
            <a:r>
              <a:rPr lang="en-US" sz="2800" dirty="0">
                <a:latin typeface="Calibri" panose="020F0502020204030204" pitchFamily="34" charset="0"/>
                <a:cs typeface="Times New Roman" pitchFamily="18" charset="0"/>
              </a:rPr>
              <a:t>Make sure you know what you’re talking about</a:t>
            </a:r>
          </a:p>
          <a:p>
            <a:pPr lvl="1" indent="0">
              <a:buNone/>
            </a:pPr>
            <a:endParaRPr lang="en-US" sz="2800" dirty="0">
              <a:latin typeface="Calibri" panose="020F0502020204030204" pitchFamily="34" charset="0"/>
              <a:cs typeface="Times New Roman" pitchFamily="18" charset="0"/>
            </a:endParaRPr>
          </a:p>
          <a:p>
            <a:pPr marL="800100" lvl="1" indent="-457200">
              <a:buClrTx/>
              <a:buFont typeface="Arial" panose="020B0604020202020204" pitchFamily="34" charset="0"/>
              <a:buChar char="•"/>
            </a:pPr>
            <a:r>
              <a:rPr lang="en-US" sz="2800" dirty="0">
                <a:latin typeface="Calibri" panose="020F0502020204030204" pitchFamily="34" charset="0"/>
                <a:cs typeface="Times New Roman" pitchFamily="18" charset="0"/>
              </a:rPr>
              <a:t>Time Management </a:t>
            </a:r>
          </a:p>
          <a:p>
            <a:pPr marL="1143000" lvl="2" indent="-457200">
              <a:buClr>
                <a:schemeClr val="accent1"/>
              </a:buClr>
            </a:pPr>
            <a:r>
              <a:rPr lang="en-US" sz="2800" dirty="0">
                <a:latin typeface="Calibri" panose="020F0502020204030204" pitchFamily="34" charset="0"/>
                <a:cs typeface="Times New Roman" pitchFamily="18" charset="0"/>
              </a:rPr>
              <a:t>Budget your time</a:t>
            </a:r>
          </a:p>
          <a:p>
            <a:pPr marL="1143000" lvl="2" indent="-457200">
              <a:buClr>
                <a:schemeClr val="accent1"/>
              </a:buClr>
            </a:pPr>
            <a:r>
              <a:rPr lang="en-US" sz="2800" dirty="0">
                <a:latin typeface="Calibri" panose="020F0502020204030204" pitchFamily="34" charset="0"/>
                <a:cs typeface="Times New Roman" pitchFamily="18" charset="0"/>
              </a:rPr>
              <a:t>Don’t over commit yourself or you’ll regret it</a:t>
            </a:r>
          </a:p>
          <a:p>
            <a:pPr marL="1143000" lvl="2" indent="-457200">
              <a:buClr>
                <a:schemeClr val="accent1"/>
              </a:buClr>
            </a:pPr>
            <a:r>
              <a:rPr lang="en-US" sz="2800" dirty="0">
                <a:latin typeface="Calibri" panose="020F0502020204030204" pitchFamily="34" charset="0"/>
                <a:cs typeface="Times New Roman" pitchFamily="18" charset="0"/>
              </a:rPr>
              <a:t>Sometimes “NO” is okay</a:t>
            </a:r>
          </a:p>
          <a:p>
            <a:endParaRPr lang="en-US" dirty="0"/>
          </a:p>
        </p:txBody>
      </p:sp>
    </p:spTree>
    <p:extLst>
      <p:ext uri="{BB962C8B-B14F-4D97-AF65-F5344CB8AC3E}">
        <p14:creationId xmlns:p14="http://schemas.microsoft.com/office/powerpoint/2010/main" val="34364724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8005E1-187F-4558-9B59-A94B7421293C}"/>
              </a:ext>
            </a:extLst>
          </p:cNvPr>
          <p:cNvSpPr>
            <a:spLocks noGrp="1"/>
          </p:cNvSpPr>
          <p:nvPr>
            <p:ph type="title"/>
          </p:nvPr>
        </p:nvSpPr>
        <p:spPr/>
        <p:txBody>
          <a:bodyPr/>
          <a:lstStyle/>
          <a:p>
            <a:r>
              <a:rPr lang="en-US" dirty="0"/>
              <a:t>Goal Setting</a:t>
            </a:r>
          </a:p>
        </p:txBody>
      </p:sp>
      <p:sp>
        <p:nvSpPr>
          <p:cNvPr id="8" name="Content Placeholder 7">
            <a:extLst>
              <a:ext uri="{FF2B5EF4-FFF2-40B4-BE49-F238E27FC236}">
                <a16:creationId xmlns:a16="http://schemas.microsoft.com/office/drawing/2014/main" id="{EF3A7B35-241F-40BE-BD77-5B5E3727B933}"/>
              </a:ext>
            </a:extLst>
          </p:cNvPr>
          <p:cNvSpPr>
            <a:spLocks noGrp="1"/>
          </p:cNvSpPr>
          <p:nvPr>
            <p:ph sz="half" idx="1"/>
          </p:nvPr>
        </p:nvSpPr>
        <p:spPr/>
        <p:txBody>
          <a:bodyPr/>
          <a:lstStyle/>
          <a:p>
            <a:pPr marL="457200" indent="-457200">
              <a:buFont typeface="Arial" panose="020B0604020202020204" pitchFamily="34" charset="0"/>
              <a:buChar char="•"/>
            </a:pPr>
            <a:r>
              <a:rPr lang="en-US" dirty="0"/>
              <a:t>What do you want out of…</a:t>
            </a:r>
          </a:p>
          <a:p>
            <a:pPr marL="800100" lvl="1" indent="-457200">
              <a:buFont typeface="Arial" panose="020B0604020202020204" pitchFamily="34" charset="0"/>
              <a:buChar char="•"/>
            </a:pPr>
            <a:r>
              <a:rPr lang="en-US" dirty="0"/>
              <a:t>Life?</a:t>
            </a:r>
          </a:p>
          <a:p>
            <a:pPr marL="800100" lvl="1" indent="-457200">
              <a:buFont typeface="Arial" panose="020B0604020202020204" pitchFamily="34" charset="0"/>
              <a:buChar char="•"/>
            </a:pPr>
            <a:r>
              <a:rPr lang="en-US" dirty="0"/>
              <a:t>Career?</a:t>
            </a:r>
          </a:p>
          <a:p>
            <a:pPr marL="800100" lvl="1" indent="-457200">
              <a:buFont typeface="Arial" panose="020B0604020202020204" pitchFamily="34" charset="0"/>
              <a:buChar char="•"/>
            </a:pPr>
            <a:r>
              <a:rPr lang="en-US" dirty="0"/>
              <a:t>Personal Relationships?</a:t>
            </a:r>
          </a:p>
          <a:p>
            <a:pPr marL="800100" lvl="1" indent="-457200">
              <a:buFont typeface="Arial" panose="020B0604020202020204" pitchFamily="34" charset="0"/>
              <a:buChar char="•"/>
            </a:pPr>
            <a:endParaRPr lang="en-US" dirty="0"/>
          </a:p>
          <a:p>
            <a:pPr marL="800100" lvl="1" indent="-457200">
              <a:buFont typeface="Arial" panose="020B0604020202020204" pitchFamily="34" charset="0"/>
              <a:buChar char="•"/>
            </a:pPr>
            <a:r>
              <a:rPr lang="en-US" dirty="0"/>
              <a:t>Where do you want to be in _____________ years?</a:t>
            </a:r>
          </a:p>
        </p:txBody>
      </p:sp>
    </p:spTree>
    <p:extLst>
      <p:ext uri="{BB962C8B-B14F-4D97-AF65-F5344CB8AC3E}">
        <p14:creationId xmlns:p14="http://schemas.microsoft.com/office/powerpoint/2010/main" val="4891903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I. Personal Traits	</a:t>
            </a:r>
          </a:p>
        </p:txBody>
      </p:sp>
      <p:sp>
        <p:nvSpPr>
          <p:cNvPr id="6" name="Content Placeholder 5"/>
          <p:cNvSpPr>
            <a:spLocks noGrp="1"/>
          </p:cNvSpPr>
          <p:nvPr>
            <p:ph sz="half" idx="1"/>
          </p:nvPr>
        </p:nvSpPr>
        <p:spPr/>
        <p:txBody>
          <a:bodyPr/>
          <a:lstStyle/>
          <a:p>
            <a:pPr marL="457200" indent="-457200">
              <a:buFont typeface="Arial" panose="020B0604020202020204" pitchFamily="34" charset="0"/>
              <a:buChar char="•"/>
            </a:pPr>
            <a:r>
              <a:rPr lang="en-US" dirty="0"/>
              <a:t>Personal Ethics</a:t>
            </a:r>
          </a:p>
          <a:p>
            <a:pPr marL="457200" indent="-457200">
              <a:buFont typeface="Arial" panose="020B0604020202020204" pitchFamily="34" charset="0"/>
              <a:buChar char="•"/>
            </a:pPr>
            <a:r>
              <a:rPr lang="en-US" dirty="0"/>
              <a:t>Creativity, Initiative, and Responsibility </a:t>
            </a:r>
          </a:p>
          <a:p>
            <a:pPr marL="457200" indent="-457200">
              <a:buFont typeface="Arial" panose="020B0604020202020204" pitchFamily="34" charset="0"/>
              <a:buChar char="•"/>
            </a:pPr>
            <a:r>
              <a:rPr lang="en-US" dirty="0"/>
              <a:t>Attitude</a:t>
            </a:r>
          </a:p>
          <a:p>
            <a:pPr marL="457200" indent="-457200">
              <a:buFont typeface="Arial" panose="020B0604020202020204" pitchFamily="34" charset="0"/>
              <a:buChar char="•"/>
            </a:pPr>
            <a:r>
              <a:rPr lang="en-US" dirty="0"/>
              <a:t>Self-Control/Orderliness</a:t>
            </a:r>
          </a:p>
          <a:p>
            <a:pPr marL="457200" indent="-457200">
              <a:buFont typeface="Arial" panose="020B0604020202020204" pitchFamily="34" charset="0"/>
              <a:buChar char="•"/>
            </a:pPr>
            <a:r>
              <a:rPr lang="en-US" dirty="0"/>
              <a:t>Self-Awareness &amp; Willingness to Change</a:t>
            </a:r>
          </a:p>
          <a:p>
            <a:pPr marL="457200" indent="-457200">
              <a:buFont typeface="Arial" panose="020B0604020202020204" pitchFamily="34" charset="0"/>
              <a:buChar char="•"/>
            </a:pPr>
            <a:r>
              <a:rPr lang="en-US" dirty="0"/>
              <a:t>Self-Esteem</a:t>
            </a:r>
          </a:p>
          <a:p>
            <a:pPr marL="457200" indent="-457200">
              <a:buFont typeface="Arial" panose="020B0604020202020204" pitchFamily="34" charset="0"/>
              <a:buChar char="•"/>
            </a:pPr>
            <a:r>
              <a:rPr lang="en-US" dirty="0"/>
              <a:t>Empathy </a:t>
            </a:r>
          </a:p>
          <a:p>
            <a:endParaRPr lang="en-US" dirty="0"/>
          </a:p>
        </p:txBody>
      </p:sp>
      <p:sp>
        <p:nvSpPr>
          <p:cNvPr id="7" name="Content Placeholder 6"/>
          <p:cNvSpPr>
            <a:spLocks noGrp="1"/>
          </p:cNvSpPr>
          <p:nvPr>
            <p:ph sz="half" idx="4294967295"/>
          </p:nvPr>
        </p:nvSpPr>
        <p:spPr>
          <a:xfrm>
            <a:off x="0" y="1420813"/>
            <a:ext cx="5343525" cy="4554537"/>
          </a:xfrm>
          <a:prstGeom prst="rect">
            <a:avLst/>
          </a:prstGeom>
        </p:spPr>
        <p:txBody>
          <a:bodyPr/>
          <a:lstStyle/>
          <a:p>
            <a:endParaRPr lang="en-US" dirty="0"/>
          </a:p>
          <a:p>
            <a:endParaRPr lang="en-US" dirty="0"/>
          </a:p>
        </p:txBody>
      </p:sp>
    </p:spTree>
    <p:extLst>
      <p:ext uri="{BB962C8B-B14F-4D97-AF65-F5344CB8AC3E}">
        <p14:creationId xmlns:p14="http://schemas.microsoft.com/office/powerpoint/2010/main" val="11748699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A3F6B-1D22-402E-87C6-A4DA9E1CD0D1}"/>
              </a:ext>
            </a:extLst>
          </p:cNvPr>
          <p:cNvSpPr>
            <a:spLocks noGrp="1"/>
          </p:cNvSpPr>
          <p:nvPr>
            <p:ph type="title"/>
          </p:nvPr>
        </p:nvSpPr>
        <p:spPr/>
        <p:txBody>
          <a:bodyPr/>
          <a:lstStyle/>
          <a:p>
            <a:r>
              <a:rPr lang="en-US" dirty="0"/>
              <a:t>Personal Ethics</a:t>
            </a:r>
          </a:p>
        </p:txBody>
      </p:sp>
      <p:sp>
        <p:nvSpPr>
          <p:cNvPr id="3" name="Text Placeholder 2">
            <a:extLst>
              <a:ext uri="{FF2B5EF4-FFF2-40B4-BE49-F238E27FC236}">
                <a16:creationId xmlns:a16="http://schemas.microsoft.com/office/drawing/2014/main" id="{BCC5F738-707F-40D1-95F6-E0D2E004A607}"/>
              </a:ext>
            </a:extLst>
          </p:cNvPr>
          <p:cNvSpPr>
            <a:spLocks noGrp="1"/>
          </p:cNvSpPr>
          <p:nvPr>
            <p:ph sz="half" idx="1"/>
          </p:nvPr>
        </p:nvSpPr>
        <p:spPr/>
        <p:txBody>
          <a:bodyPr anchor="t" anchorCtr="0"/>
          <a:lstStyle/>
          <a:p>
            <a:pPr marL="342900" indent="-342900">
              <a:buFont typeface="Arial" panose="020B0604020202020204" pitchFamily="34" charset="0"/>
              <a:buChar char="•"/>
            </a:pPr>
            <a:r>
              <a:rPr lang="en-US" sz="2200" dirty="0"/>
              <a:t>Honesty</a:t>
            </a:r>
          </a:p>
          <a:p>
            <a:pPr marL="342900" indent="-342900">
              <a:buFont typeface="Arial" panose="020B0604020202020204" pitchFamily="34" charset="0"/>
              <a:buChar char="•"/>
            </a:pPr>
            <a:r>
              <a:rPr lang="en-US" sz="2200" dirty="0"/>
              <a:t>Integrity</a:t>
            </a:r>
          </a:p>
          <a:p>
            <a:pPr marL="342900" indent="-342900">
              <a:buFont typeface="Arial" panose="020B0604020202020204" pitchFamily="34" charset="0"/>
              <a:buChar char="•"/>
            </a:pPr>
            <a:r>
              <a:rPr lang="en-US" sz="2200" dirty="0"/>
              <a:t>“Play Fair”</a:t>
            </a:r>
          </a:p>
        </p:txBody>
      </p:sp>
    </p:spTree>
    <p:extLst>
      <p:ext uri="{BB962C8B-B14F-4D97-AF65-F5344CB8AC3E}">
        <p14:creationId xmlns:p14="http://schemas.microsoft.com/office/powerpoint/2010/main" val="25522598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le 18">
            <a:extLst>
              <a:ext uri="{FF2B5EF4-FFF2-40B4-BE49-F238E27FC236}">
                <a16:creationId xmlns:a16="http://schemas.microsoft.com/office/drawing/2014/main" id="{3716557A-01DC-4B9D-82B2-2D9A1FD87806}"/>
              </a:ext>
            </a:extLst>
          </p:cNvPr>
          <p:cNvSpPr>
            <a:spLocks noGrp="1"/>
          </p:cNvSpPr>
          <p:nvPr>
            <p:ph type="title"/>
          </p:nvPr>
        </p:nvSpPr>
        <p:spPr/>
        <p:txBody>
          <a:bodyPr/>
          <a:lstStyle/>
          <a:p>
            <a:r>
              <a:rPr lang="en-US" dirty="0"/>
              <a:t>Creativity, Initiative &amp; Responsibility		</a:t>
            </a:r>
          </a:p>
        </p:txBody>
      </p:sp>
      <p:sp>
        <p:nvSpPr>
          <p:cNvPr id="6" name="Text Placeholder 5">
            <a:extLst>
              <a:ext uri="{FF2B5EF4-FFF2-40B4-BE49-F238E27FC236}">
                <a16:creationId xmlns:a16="http://schemas.microsoft.com/office/drawing/2014/main" id="{563BB88A-FAC3-4150-A537-57458882BD6B}"/>
              </a:ext>
            </a:extLst>
          </p:cNvPr>
          <p:cNvSpPr>
            <a:spLocks noGrp="1"/>
          </p:cNvSpPr>
          <p:nvPr>
            <p:ph type="body" sz="quarter" idx="10"/>
          </p:nvPr>
        </p:nvSpPr>
        <p:spPr/>
        <p:txBody>
          <a:bodyPr/>
          <a:lstStyle/>
          <a:p>
            <a:r>
              <a:rPr lang="en-US" dirty="0"/>
              <a:t>Find new ways to do your job (cuts boredom)</a:t>
            </a:r>
          </a:p>
        </p:txBody>
      </p:sp>
      <p:sp>
        <p:nvSpPr>
          <p:cNvPr id="7" name="Text Placeholder 6">
            <a:extLst>
              <a:ext uri="{FF2B5EF4-FFF2-40B4-BE49-F238E27FC236}">
                <a16:creationId xmlns:a16="http://schemas.microsoft.com/office/drawing/2014/main" id="{1A930EE1-6FD2-41BD-9707-22C3F7E4C941}"/>
              </a:ext>
            </a:extLst>
          </p:cNvPr>
          <p:cNvSpPr>
            <a:spLocks noGrp="1"/>
          </p:cNvSpPr>
          <p:nvPr>
            <p:ph type="body" sz="quarter" idx="11"/>
          </p:nvPr>
        </p:nvSpPr>
        <p:spPr/>
        <p:txBody>
          <a:bodyPr/>
          <a:lstStyle/>
          <a:p>
            <a:r>
              <a:rPr lang="en-US" dirty="0"/>
              <a:t>Do what needs to be done without being told</a:t>
            </a:r>
          </a:p>
        </p:txBody>
      </p:sp>
      <p:sp>
        <p:nvSpPr>
          <p:cNvPr id="8" name="Text Placeholder 7">
            <a:extLst>
              <a:ext uri="{FF2B5EF4-FFF2-40B4-BE49-F238E27FC236}">
                <a16:creationId xmlns:a16="http://schemas.microsoft.com/office/drawing/2014/main" id="{755491D5-DD87-42BE-86FC-AE97215EA22F}"/>
              </a:ext>
            </a:extLst>
          </p:cNvPr>
          <p:cNvSpPr>
            <a:spLocks noGrp="1"/>
          </p:cNvSpPr>
          <p:nvPr>
            <p:ph type="body" sz="quarter" idx="12"/>
          </p:nvPr>
        </p:nvSpPr>
        <p:spPr/>
        <p:txBody>
          <a:bodyPr/>
          <a:lstStyle/>
          <a:p>
            <a:r>
              <a:rPr lang="en-US" dirty="0"/>
              <a:t>Be accountable for your actions</a:t>
            </a:r>
          </a:p>
        </p:txBody>
      </p:sp>
    </p:spTree>
    <p:extLst>
      <p:ext uri="{BB962C8B-B14F-4D97-AF65-F5344CB8AC3E}">
        <p14:creationId xmlns:p14="http://schemas.microsoft.com/office/powerpoint/2010/main" val="42341210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5D0A50-EE4B-4146-9D86-45E6A03A9540}"/>
              </a:ext>
            </a:extLst>
          </p:cNvPr>
          <p:cNvSpPr>
            <a:spLocks noGrp="1"/>
          </p:cNvSpPr>
          <p:nvPr>
            <p:ph type="title"/>
          </p:nvPr>
        </p:nvSpPr>
        <p:spPr/>
        <p:txBody>
          <a:bodyPr/>
          <a:lstStyle/>
          <a:p>
            <a:r>
              <a:rPr lang="en-US" dirty="0"/>
              <a:t>Attitude	</a:t>
            </a:r>
          </a:p>
        </p:txBody>
      </p:sp>
      <p:sp>
        <p:nvSpPr>
          <p:cNvPr id="4" name="Text Placeholder 3">
            <a:extLst>
              <a:ext uri="{FF2B5EF4-FFF2-40B4-BE49-F238E27FC236}">
                <a16:creationId xmlns:a16="http://schemas.microsoft.com/office/drawing/2014/main" id="{80A7C2B1-2312-4974-8646-A3AEC80A35ED}"/>
              </a:ext>
            </a:extLst>
          </p:cNvPr>
          <p:cNvSpPr>
            <a:spLocks noGrp="1"/>
          </p:cNvSpPr>
          <p:nvPr>
            <p:ph type="body" sz="quarter" idx="11"/>
          </p:nvPr>
        </p:nvSpPr>
        <p:spPr/>
        <p:txBody>
          <a:bodyPr/>
          <a:lstStyle/>
          <a:p>
            <a:r>
              <a:rPr lang="en-US" dirty="0"/>
              <a:t>2. View difficult assignments as a challenge</a:t>
            </a:r>
          </a:p>
        </p:txBody>
      </p:sp>
      <p:sp>
        <p:nvSpPr>
          <p:cNvPr id="5" name="Text Placeholder 4">
            <a:extLst>
              <a:ext uri="{FF2B5EF4-FFF2-40B4-BE49-F238E27FC236}">
                <a16:creationId xmlns:a16="http://schemas.microsoft.com/office/drawing/2014/main" id="{C6AE0742-64E7-449B-95B7-CB8C0F71DC44}"/>
              </a:ext>
            </a:extLst>
          </p:cNvPr>
          <p:cNvSpPr>
            <a:spLocks noGrp="1"/>
          </p:cNvSpPr>
          <p:nvPr>
            <p:ph type="body" sz="quarter" idx="12"/>
          </p:nvPr>
        </p:nvSpPr>
        <p:spPr/>
        <p:txBody>
          <a:bodyPr/>
          <a:lstStyle/>
          <a:p>
            <a:r>
              <a:rPr lang="en-US" dirty="0"/>
              <a:t>3. A positive attitude flows over into other areas</a:t>
            </a:r>
          </a:p>
        </p:txBody>
      </p:sp>
      <p:sp>
        <p:nvSpPr>
          <p:cNvPr id="7" name="Text Placeholder 6">
            <a:extLst>
              <a:ext uri="{FF2B5EF4-FFF2-40B4-BE49-F238E27FC236}">
                <a16:creationId xmlns:a16="http://schemas.microsoft.com/office/drawing/2014/main" id="{C66EE621-8EC5-4A06-A2D6-9A565B33E792}"/>
              </a:ext>
            </a:extLst>
          </p:cNvPr>
          <p:cNvSpPr>
            <a:spLocks noGrp="1"/>
          </p:cNvSpPr>
          <p:nvPr>
            <p:ph type="body" sz="quarter" idx="10"/>
          </p:nvPr>
        </p:nvSpPr>
        <p:spPr/>
        <p:txBody>
          <a:bodyPr/>
          <a:lstStyle/>
          <a:p>
            <a:r>
              <a:rPr lang="en-US" dirty="0"/>
              <a:t>1. Develop a positive attitude</a:t>
            </a:r>
          </a:p>
        </p:txBody>
      </p:sp>
    </p:spTree>
    <p:extLst>
      <p:ext uri="{BB962C8B-B14F-4D97-AF65-F5344CB8AC3E}">
        <p14:creationId xmlns:p14="http://schemas.microsoft.com/office/powerpoint/2010/main" val="32567250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A16C56-9057-45A8-874F-F7D5C21910F0}"/>
              </a:ext>
            </a:extLst>
          </p:cNvPr>
          <p:cNvSpPr>
            <a:spLocks noGrp="1"/>
          </p:cNvSpPr>
          <p:nvPr>
            <p:ph type="title"/>
          </p:nvPr>
        </p:nvSpPr>
        <p:spPr/>
        <p:txBody>
          <a:bodyPr/>
          <a:lstStyle/>
          <a:p>
            <a:r>
              <a:rPr lang="en-US" dirty="0"/>
              <a:t>Self-Control/Orderliness	</a:t>
            </a:r>
          </a:p>
        </p:txBody>
      </p:sp>
      <p:sp>
        <p:nvSpPr>
          <p:cNvPr id="3" name="Content Placeholder 2">
            <a:extLst>
              <a:ext uri="{FF2B5EF4-FFF2-40B4-BE49-F238E27FC236}">
                <a16:creationId xmlns:a16="http://schemas.microsoft.com/office/drawing/2014/main" id="{38772257-97D3-4302-A9C5-73BC29C9720F}"/>
              </a:ext>
            </a:extLst>
          </p:cNvPr>
          <p:cNvSpPr>
            <a:spLocks noGrp="1"/>
          </p:cNvSpPr>
          <p:nvPr>
            <p:ph sz="half" idx="1"/>
          </p:nvPr>
        </p:nvSpPr>
        <p:spPr>
          <a:xfrm>
            <a:off x="737880" y="1420420"/>
            <a:ext cx="6677903" cy="4734318"/>
          </a:xfrm>
        </p:spPr>
        <p:txBody>
          <a:bodyPr/>
          <a:lstStyle/>
          <a:p>
            <a:pPr marL="457200" indent="-457200">
              <a:buFont typeface="Arial" panose="020B0604020202020204" pitchFamily="34" charset="0"/>
              <a:buChar char="•"/>
            </a:pPr>
            <a:r>
              <a:rPr lang="en-US" dirty="0"/>
              <a:t>What does it mean to be tactful?</a:t>
            </a:r>
          </a:p>
          <a:p>
            <a:pPr marL="800100" lvl="1" indent="-457200">
              <a:buFont typeface="Arial" panose="020B0604020202020204" pitchFamily="34" charset="0"/>
              <a:buChar char="•"/>
            </a:pPr>
            <a:r>
              <a:rPr lang="en-US" dirty="0"/>
              <a:t>It is a must when dealing with difficult customers</a:t>
            </a:r>
          </a:p>
        </p:txBody>
      </p:sp>
    </p:spTree>
    <p:extLst>
      <p:ext uri="{BB962C8B-B14F-4D97-AF65-F5344CB8AC3E}">
        <p14:creationId xmlns:p14="http://schemas.microsoft.com/office/powerpoint/2010/main" val="22274906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7ADB86-EB2E-4CB3-AB21-090BB6857379}"/>
              </a:ext>
            </a:extLst>
          </p:cNvPr>
          <p:cNvSpPr>
            <a:spLocks noGrp="1"/>
          </p:cNvSpPr>
          <p:nvPr>
            <p:ph type="title"/>
          </p:nvPr>
        </p:nvSpPr>
        <p:spPr/>
        <p:txBody>
          <a:bodyPr/>
          <a:lstStyle/>
          <a:p>
            <a:r>
              <a:rPr lang="en-US" dirty="0"/>
              <a:t>Self-Awareness and Willingness to Change</a:t>
            </a:r>
          </a:p>
        </p:txBody>
      </p:sp>
      <p:sp>
        <p:nvSpPr>
          <p:cNvPr id="3" name="Content Placeholder 2">
            <a:extLst>
              <a:ext uri="{FF2B5EF4-FFF2-40B4-BE49-F238E27FC236}">
                <a16:creationId xmlns:a16="http://schemas.microsoft.com/office/drawing/2014/main" id="{5D4DEC61-E843-4EC4-AAEC-BE3A2391663B}"/>
              </a:ext>
            </a:extLst>
          </p:cNvPr>
          <p:cNvSpPr>
            <a:spLocks noGrp="1"/>
          </p:cNvSpPr>
          <p:nvPr>
            <p:ph sz="half" idx="1"/>
          </p:nvPr>
        </p:nvSpPr>
        <p:spPr/>
        <p:txBody>
          <a:bodyPr/>
          <a:lstStyle/>
          <a:p>
            <a:pPr marL="457200" indent="-457200">
              <a:buFont typeface="Arial" panose="020B0604020202020204" pitchFamily="34" charset="0"/>
              <a:buChar char="•"/>
            </a:pPr>
            <a:r>
              <a:rPr lang="en-US" dirty="0"/>
              <a:t>Make a list of strengths and weaknesses</a:t>
            </a:r>
          </a:p>
          <a:p>
            <a:pPr marL="457200" indent="-457200">
              <a:buFont typeface="Arial" panose="020B0604020202020204" pitchFamily="34" charset="0"/>
              <a:buChar char="•"/>
            </a:pPr>
            <a:r>
              <a:rPr lang="en-US" dirty="0"/>
              <a:t>You may think you know everything</a:t>
            </a:r>
          </a:p>
          <a:p>
            <a:pPr marL="457200" indent="-457200">
              <a:buFont typeface="Arial" panose="020B0604020202020204" pitchFamily="34" charset="0"/>
              <a:buChar char="•"/>
            </a:pPr>
            <a:r>
              <a:rPr lang="en-US" dirty="0"/>
              <a:t>The first 100 years are the hardest</a:t>
            </a:r>
          </a:p>
          <a:p>
            <a:pPr marL="457200" indent="-457200">
              <a:buFont typeface="Arial" panose="020B0604020202020204" pitchFamily="34" charset="0"/>
              <a:buChar char="•"/>
            </a:pPr>
            <a:r>
              <a:rPr lang="en-US" dirty="0"/>
              <a:t>Adaptable employees are valuable</a:t>
            </a:r>
          </a:p>
          <a:p>
            <a:endParaRPr lang="en-US" dirty="0"/>
          </a:p>
        </p:txBody>
      </p:sp>
    </p:spTree>
    <p:extLst>
      <p:ext uri="{BB962C8B-B14F-4D97-AF65-F5344CB8AC3E}">
        <p14:creationId xmlns:p14="http://schemas.microsoft.com/office/powerpoint/2010/main" val="37033383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33A1DE-69A8-46B3-BA50-9AD7FCD311FD}"/>
              </a:ext>
            </a:extLst>
          </p:cNvPr>
          <p:cNvSpPr>
            <a:spLocks noGrp="1"/>
          </p:cNvSpPr>
          <p:nvPr>
            <p:ph type="title"/>
          </p:nvPr>
        </p:nvSpPr>
        <p:spPr/>
        <p:txBody>
          <a:bodyPr/>
          <a:lstStyle/>
          <a:p>
            <a:r>
              <a:rPr lang="en-US" dirty="0"/>
              <a:t>Self-Esteem</a:t>
            </a:r>
          </a:p>
        </p:txBody>
      </p:sp>
      <p:sp>
        <p:nvSpPr>
          <p:cNvPr id="3" name="Text Placeholder 2">
            <a:extLst>
              <a:ext uri="{FF2B5EF4-FFF2-40B4-BE49-F238E27FC236}">
                <a16:creationId xmlns:a16="http://schemas.microsoft.com/office/drawing/2014/main" id="{B7DE7B0F-5911-4F4B-8260-306D8D994434}"/>
              </a:ext>
            </a:extLst>
          </p:cNvPr>
          <p:cNvSpPr>
            <a:spLocks noGrp="1"/>
          </p:cNvSpPr>
          <p:nvPr>
            <p:ph type="body" sz="quarter" idx="10"/>
          </p:nvPr>
        </p:nvSpPr>
        <p:spPr/>
        <p:txBody>
          <a:bodyPr/>
          <a:lstStyle/>
          <a:p>
            <a:r>
              <a:rPr lang="en-US" dirty="0"/>
              <a:t>The way you see yourself (your value)</a:t>
            </a:r>
          </a:p>
        </p:txBody>
      </p:sp>
      <p:sp>
        <p:nvSpPr>
          <p:cNvPr id="4" name="Text Placeholder 3">
            <a:extLst>
              <a:ext uri="{FF2B5EF4-FFF2-40B4-BE49-F238E27FC236}">
                <a16:creationId xmlns:a16="http://schemas.microsoft.com/office/drawing/2014/main" id="{38103A38-8E19-4EE3-A427-DB4BDE0BE6FF}"/>
              </a:ext>
            </a:extLst>
          </p:cNvPr>
          <p:cNvSpPr>
            <a:spLocks noGrp="1"/>
          </p:cNvSpPr>
          <p:nvPr>
            <p:ph type="body" sz="quarter" idx="11"/>
          </p:nvPr>
        </p:nvSpPr>
        <p:spPr/>
        <p:txBody>
          <a:bodyPr/>
          <a:lstStyle/>
          <a:p>
            <a:r>
              <a:rPr lang="en-US" dirty="0"/>
              <a:t>Demonstrate self-esteem on the job by showing confidence in your work</a:t>
            </a:r>
          </a:p>
        </p:txBody>
      </p:sp>
      <p:sp>
        <p:nvSpPr>
          <p:cNvPr id="5" name="Text Placeholder 4">
            <a:extLst>
              <a:ext uri="{FF2B5EF4-FFF2-40B4-BE49-F238E27FC236}">
                <a16:creationId xmlns:a16="http://schemas.microsoft.com/office/drawing/2014/main" id="{7620AC0F-94F5-4251-8203-8E3492DCCA71}"/>
              </a:ext>
            </a:extLst>
          </p:cNvPr>
          <p:cNvSpPr>
            <a:spLocks noGrp="1"/>
          </p:cNvSpPr>
          <p:nvPr>
            <p:ph type="body" sz="quarter" idx="12"/>
          </p:nvPr>
        </p:nvSpPr>
        <p:spPr/>
        <p:txBody>
          <a:bodyPr/>
          <a:lstStyle/>
          <a:p>
            <a:r>
              <a:rPr lang="en-US" dirty="0"/>
              <a:t>Build customers’ self-esteem</a:t>
            </a:r>
          </a:p>
        </p:txBody>
      </p:sp>
    </p:spTree>
    <p:extLst>
      <p:ext uri="{BB962C8B-B14F-4D97-AF65-F5344CB8AC3E}">
        <p14:creationId xmlns:p14="http://schemas.microsoft.com/office/powerpoint/2010/main" val="1216835198"/>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3.xml><?xml version="1.0" encoding="utf-8"?>
<ds:datastoreItem xmlns:ds="http://schemas.openxmlformats.org/officeDocument/2006/customXml" ds:itemID="{371B5C7F-2497-4FAB-9E2E-E6A7EB669C3E}">
  <ds:schemaRefs>
    <ds:schemaRef ds:uri="http://purl.org/dc/elements/1.1/"/>
    <ds:schemaRef ds:uri="http://purl.org/dc/dcmitype/"/>
    <ds:schemaRef ds:uri="http://schemas.microsoft.com/office/2006/documentManagement/types"/>
    <ds:schemaRef ds:uri="http://schemas.openxmlformats.org/package/2006/metadata/core-properties"/>
    <ds:schemaRef ds:uri="http://schemas.microsoft.com/office/2006/metadata/properties"/>
    <ds:schemaRef ds:uri="http://purl.org/dc/terms/"/>
    <ds:schemaRef ds:uri="http://www.w3.org/XML/1998/namespace"/>
    <ds:schemaRef ds:uri="http://schemas.microsoft.com/office/infopath/2007/PartnerControls"/>
    <ds:schemaRef ds:uri="05d88611-e516-4d1a-b12e-39107e78b3d0"/>
    <ds:schemaRef ds:uri="56ea17bb-c96d-4826-b465-01eec0dd23dd"/>
    <ds:schemaRef ds:uri="http://schemas.microsoft.com/sharepoint/v3"/>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54</TotalTime>
  <Words>276</Words>
  <Application>Microsoft Office PowerPoint</Application>
  <PresentationFormat>Widescreen</PresentationFormat>
  <Paragraphs>89</Paragraphs>
  <Slides>12</Slides>
  <Notes>9</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12</vt:i4>
      </vt:variant>
    </vt:vector>
  </HeadingPairs>
  <TitlesOfParts>
    <vt:vector size="21" baseType="lpstr">
      <vt:lpstr>ＭＳ Ｐゴシック</vt:lpstr>
      <vt:lpstr>.AppleSystemUIFont</vt:lpstr>
      <vt:lpstr>Arial</vt:lpstr>
      <vt:lpstr>Calibri</vt:lpstr>
      <vt:lpstr>Open Sans</vt:lpstr>
      <vt:lpstr>Open Sans SemiBold</vt:lpstr>
      <vt:lpstr>Times New Roman</vt:lpstr>
      <vt:lpstr>2_Office Theme</vt:lpstr>
      <vt:lpstr>3_Office Theme</vt:lpstr>
      <vt:lpstr>PowerPoint Presentation</vt:lpstr>
      <vt:lpstr>PowerPoint Presentation</vt:lpstr>
      <vt:lpstr>I. Personal Traits </vt:lpstr>
      <vt:lpstr>Personal Ethics</vt:lpstr>
      <vt:lpstr>Creativity, Initiative &amp; Responsibility  </vt:lpstr>
      <vt:lpstr>Attitude </vt:lpstr>
      <vt:lpstr>Self-Control/Orderliness </vt:lpstr>
      <vt:lpstr>Self-Awareness and Willingness to Change</vt:lpstr>
      <vt:lpstr>Self-Esteem</vt:lpstr>
      <vt:lpstr>Empathy</vt:lpstr>
      <vt:lpstr>II. Personal Skills</vt:lpstr>
      <vt:lpstr>Goal Setting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Caroline Bentley</cp:lastModifiedBy>
  <cp:revision>6</cp:revision>
  <cp:lastPrinted>2017-07-07T16:17:37Z</cp:lastPrinted>
  <dcterms:created xsi:type="dcterms:W3CDTF">2017-07-11T23:58:30Z</dcterms:created>
  <dcterms:modified xsi:type="dcterms:W3CDTF">2017-10-02T21:06:00Z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