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38"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47004" autoAdjust="0"/>
  </p:normalViewPr>
  <p:slideViewPr>
    <p:cSldViewPr snapToGrid="0">
      <p:cViewPr>
        <p:scale>
          <a:sx n="31" d="100"/>
          <a:sy n="31" d="100"/>
        </p:scale>
        <p:origin x="2048"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a:t>
            </a:r>
            <a:r>
              <a:rPr lang="en-US" dirty="0"/>
              <a:t>Counseling and Mental Health </a:t>
            </a:r>
            <a:r>
              <a:rPr lang="en-US" sz="1200" spc="-5" dirty="0">
                <a:latin typeface="+mn-lt"/>
                <a:cs typeface="Calibri"/>
              </a:rPr>
              <a:t>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endParaRPr lang="en-US" dirty="0"/>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dirty="0"/>
              <a:t>Counseling and Mental Health </a:t>
            </a:r>
            <a:r>
              <a:rPr lang="en-US" sz="1200" dirty="0">
                <a:latin typeface="+mn-lt"/>
                <a:cs typeface="Calibri"/>
              </a:rPr>
              <a:t>is in </a:t>
            </a:r>
            <a:r>
              <a:rPr lang="en-US" sz="1200" spc="-5" dirty="0">
                <a:latin typeface="+mn-lt"/>
                <a:cs typeface="Calibri"/>
              </a:rPr>
              <a:t>the Human Services Cluster. </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Texas Education Agency has approved 12 high school courses in Human Services. Not all high schools offer all courses. </a:t>
            </a:r>
          </a:p>
          <a:p>
            <a:r>
              <a:rPr lang="en-US" sz="1200" b="0" i="0" u="none" strike="noStrike" kern="1200" baseline="0" dirty="0">
                <a:solidFill>
                  <a:schemeClr val="tx1"/>
                </a:solidFill>
                <a:latin typeface="+mn-lt"/>
                <a:ea typeface="+mn-ea"/>
                <a:cs typeface="+mn-cs"/>
              </a:rPr>
              <a:t>What is meant by coherent sequence? The goal of CTE in high school is to progress through a sequence of courses that lead to the attainment of academic and technical skills. Discuss the sequence of Human Services on your campus/district. </a:t>
            </a:r>
          </a:p>
          <a:p>
            <a:r>
              <a:rPr lang="en-US" sz="1200" b="0" i="0" u="none" strike="noStrike" kern="1200" baseline="0" dirty="0">
                <a:solidFill>
                  <a:schemeClr val="tx1"/>
                </a:solidFill>
                <a:latin typeface="+mn-lt"/>
                <a:ea typeface="+mn-ea"/>
                <a:cs typeface="+mn-cs"/>
              </a:rPr>
              <a:t>If applicable, discuss other Human Services courses/sequences offered at your campus and in your district. </a:t>
            </a:r>
          </a:p>
          <a:p>
            <a:r>
              <a:rPr lang="en-US" sz="1200" b="0" i="0" u="none" strike="noStrike" kern="1200" baseline="0" dirty="0">
                <a:solidFill>
                  <a:schemeClr val="tx1"/>
                </a:solidFill>
                <a:latin typeface="+mn-lt"/>
                <a:ea typeface="+mn-ea"/>
                <a:cs typeface="+mn-cs"/>
              </a:rPr>
              <a:t>Inform students that it is possible to incorporate courses from other sequences or clusters into their personal program of study. </a:t>
            </a:r>
          </a:p>
          <a:p>
            <a:r>
              <a:rPr lang="en-US" sz="1200" b="0" i="0" u="none" strike="noStrike" kern="1200" baseline="0" dirty="0">
                <a:solidFill>
                  <a:schemeClr val="tx1"/>
                </a:solidFill>
                <a:latin typeface="+mn-lt"/>
                <a:ea typeface="+mn-ea"/>
                <a:cs typeface="+mn-cs"/>
              </a:rPr>
              <a:t>Example: </a:t>
            </a:r>
          </a:p>
          <a:p>
            <a:r>
              <a:rPr lang="en-US" sz="1200" b="0" i="0" u="none" strike="noStrike" kern="1200" baseline="0" dirty="0">
                <a:solidFill>
                  <a:schemeClr val="tx1"/>
                </a:solidFill>
                <a:latin typeface="+mn-lt"/>
                <a:ea typeface="+mn-ea"/>
                <a:cs typeface="+mn-cs"/>
              </a:rPr>
              <a:t>Sandra wants to someday own a hair salon. In addition to her cosmetology courses, she asks her counselor to enroll her in the course DOLLARS and SENSE (another Human Services course) so that she can learn about handling finances. </a:t>
            </a:r>
          </a:p>
          <a:p>
            <a:r>
              <a:rPr lang="en-US" sz="1200" b="0" i="0" u="none" strike="noStrike" kern="1200" baseline="0" dirty="0">
                <a:solidFill>
                  <a:schemeClr val="tx1"/>
                </a:solidFill>
                <a:latin typeface="+mn-lt"/>
                <a:ea typeface="+mn-ea"/>
                <a:cs typeface="+mn-cs"/>
              </a:rPr>
              <a:t>In the future, Juan would like to work in a salon and eventually provide for a family of his own. In addition to his cosmetology courses, Juan asks his counselor to enroll him in CHILD DEVELOPMENT, so he can learn as much as he can about children. </a:t>
            </a:r>
          </a:p>
          <a:p>
            <a:r>
              <a:rPr lang="en-US" sz="1200" b="0" i="0" u="none" strike="noStrike" kern="1200" baseline="0" dirty="0">
                <a:solidFill>
                  <a:schemeClr val="tx1"/>
                </a:solidFill>
                <a:latin typeface="+mn-lt"/>
                <a:ea typeface="+mn-ea"/>
                <a:cs typeface="+mn-cs"/>
              </a:rPr>
              <a:t>Encourage students to speak to their counselors.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75186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s://www.txcte.org/resource/program-study-marriage-and-family-therapist?binder=206146&amp;delta=3" TargetMode="External"/><Relationship Id="rId3" Type="http://schemas.openxmlformats.org/officeDocument/2006/relationships/hyperlink" Target="https://www.txcte.org/course-binder/counseling-and-mental-health" TargetMode="External"/><Relationship Id="rId7" Type="http://schemas.openxmlformats.org/officeDocument/2006/relationships/hyperlink" Target="https://www.txcte.org/resource/program-study-dietitian?binder=206146&amp;delta=5"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txcte.org/resource/program-study-geriatric-care-manager?binder=206146&amp;delta=2" TargetMode="External"/><Relationship Id="rId5" Type="http://schemas.openxmlformats.org/officeDocument/2006/relationships/hyperlink" Target="https://www.txcte.org/resource/program-study-child-care-director?binder=206146&amp;delta=1" TargetMode="External"/><Relationship Id="rId4" Type="http://schemas.openxmlformats.org/officeDocument/2006/relationships/hyperlink" Target="http://ritter.tea.state.tx.us/rules/tac/chapter130/ch130j.pdf" TargetMode="External"/><Relationship Id="rId9" Type="http://schemas.openxmlformats.org/officeDocument/2006/relationships/hyperlink" Target="https://www.txcte.org/resource/program-study-social-and-community-services-manager?binder=206146&amp;delta=4"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Counseling and Mental Health</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7027554" y="2718130"/>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Human Services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3" y="1420420"/>
            <a:ext cx="8533965" cy="4734318"/>
          </a:xfrm>
        </p:spPr>
        <p:txBody>
          <a:bodyPr/>
          <a:lstStyle/>
          <a:p>
            <a:pPr lvl="1"/>
            <a:r>
              <a:rPr lang="en-US" dirty="0"/>
              <a:t>TEA recommended coherent sequence of courses</a:t>
            </a:r>
          </a:p>
          <a:p>
            <a:endParaRPr lang="en-US" dirty="0"/>
          </a:p>
        </p:txBody>
      </p:sp>
      <p:pic>
        <p:nvPicPr>
          <p:cNvPr id="4" name="Picture 3">
            <a:extLst>
              <a:ext uri="{FF2B5EF4-FFF2-40B4-BE49-F238E27FC236}">
                <a16:creationId xmlns:a16="http://schemas.microsoft.com/office/drawing/2014/main" id="{E0A0FF1F-4B51-41E3-8631-DD0DA6BFE51E}"/>
              </a:ext>
            </a:extLst>
          </p:cNvPr>
          <p:cNvPicPr>
            <a:picLocks noChangeAspect="1"/>
          </p:cNvPicPr>
          <p:nvPr/>
        </p:nvPicPr>
        <p:blipFill>
          <a:blip r:embed="rId3"/>
          <a:stretch>
            <a:fillRect/>
          </a:stretch>
        </p:blipFill>
        <p:spPr>
          <a:xfrm>
            <a:off x="2015835" y="2139140"/>
            <a:ext cx="8991601" cy="4152509"/>
          </a:xfrm>
          <a:prstGeom prst="rect">
            <a:avLst/>
          </a:prstGeom>
        </p:spPr>
      </p:pic>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928822" cy="4734318"/>
          </a:xfrm>
        </p:spPr>
        <p:txBody>
          <a:bodyPr/>
          <a:lstStyle/>
          <a:p>
            <a:pPr lvl="1"/>
            <a:r>
              <a:rPr lang="en-US" sz="2200" dirty="0"/>
              <a:t>Career Cluster: Human Services </a:t>
            </a:r>
          </a:p>
          <a:p>
            <a:pPr lvl="1"/>
            <a:r>
              <a:rPr lang="en-US" sz="2200" dirty="0">
                <a:hlinkClick r:id="rId3"/>
              </a:rPr>
              <a:t>Course Title: </a:t>
            </a:r>
            <a:r>
              <a:rPr lang="en-US" sz="2400" dirty="0">
                <a:hlinkClick r:id="rId3"/>
              </a:rPr>
              <a:t>Counseling and Mental Health </a:t>
            </a:r>
            <a:endParaRPr lang="en-US" sz="2400" dirty="0"/>
          </a:p>
          <a:p>
            <a:pPr lvl="1"/>
            <a:r>
              <a:rPr lang="en-US" sz="2200" dirty="0">
                <a:hlinkClick r:id="rId4"/>
              </a:rPr>
              <a:t>Human Services Career Cluster</a:t>
            </a:r>
            <a:r>
              <a:rPr lang="en-US" sz="2200" dirty="0">
                <a:latin typeface="Times New Roman" panose="02020603050405020304" pitchFamily="18" charset="0"/>
                <a:cs typeface="Times New Roman" panose="02020603050405020304" pitchFamily="18" charset="0"/>
                <a:hlinkClick r:id="rId4"/>
              </a:rPr>
              <a:t>®</a:t>
            </a:r>
            <a:r>
              <a:rPr lang="en-US" sz="2200" dirty="0">
                <a:hlinkClick r:id="rId4"/>
              </a:rPr>
              <a:t> TEKS</a:t>
            </a:r>
            <a:endParaRPr lang="en-US" sz="2200" dirty="0"/>
          </a:p>
          <a:p>
            <a:pPr lvl="1"/>
            <a:r>
              <a:rPr lang="en-US" sz="2200" dirty="0"/>
              <a:t>Programs of Study: </a:t>
            </a:r>
          </a:p>
          <a:p>
            <a:pPr lvl="2"/>
            <a:r>
              <a:rPr lang="en-US" sz="2000" dirty="0">
                <a:hlinkClick r:id="rId5"/>
              </a:rPr>
              <a:t>Child Care Director</a:t>
            </a:r>
            <a:endParaRPr lang="en-US" sz="2000" dirty="0"/>
          </a:p>
          <a:p>
            <a:pPr lvl="2"/>
            <a:r>
              <a:rPr lang="en-US" sz="2000" dirty="0">
                <a:hlinkClick r:id="rId6"/>
              </a:rPr>
              <a:t>Geriatric Care Manager</a:t>
            </a:r>
            <a:endParaRPr lang="en-US" sz="2000" dirty="0"/>
          </a:p>
          <a:p>
            <a:pPr lvl="2"/>
            <a:r>
              <a:rPr lang="en-US" sz="2000" dirty="0">
                <a:hlinkClick r:id="rId7"/>
              </a:rPr>
              <a:t>Dietitian</a:t>
            </a:r>
            <a:endParaRPr lang="en-US" sz="2000" dirty="0"/>
          </a:p>
          <a:p>
            <a:pPr lvl="2"/>
            <a:r>
              <a:rPr lang="en-US" sz="2000" dirty="0">
                <a:hlinkClick r:id="rId8"/>
              </a:rPr>
              <a:t>Marriage and Family Therapist</a:t>
            </a:r>
            <a:endParaRPr lang="en-US" sz="2000" dirty="0"/>
          </a:p>
          <a:p>
            <a:pPr lvl="2"/>
            <a:r>
              <a:rPr lang="en-US" sz="2000" dirty="0">
                <a:hlinkClick r:id="rId9"/>
              </a:rPr>
              <a:t>Social and Community Services Manager</a:t>
            </a:r>
            <a:endParaRPr lang="en-US" sz="2000" dirty="0"/>
          </a:p>
          <a:p>
            <a:pPr lvl="1"/>
            <a:r>
              <a:rPr lang="en-US" sz="2200" dirty="0"/>
              <a:t>Description: </a:t>
            </a:r>
          </a:p>
          <a:p>
            <a:pPr lvl="2"/>
            <a:r>
              <a:rPr lang="en-US" sz="2000" dirty="0"/>
              <a:t>In Counseling and Mental Health, students model the knowledge and skills necessary to pursue a counseling and mental health career through simulated environments. Students are expected to apply knowledge of ethical and legal responsibilities, limitations on their actions and responsibilities, and the implications of their actions.</a:t>
            </a:r>
          </a:p>
        </p:txBody>
      </p:sp>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78807" y="505066"/>
            <a:ext cx="10059452" cy="876300"/>
          </a:xfrm>
        </p:spPr>
        <p:txBody>
          <a:bodyPr/>
          <a:lstStyle/>
          <a:p>
            <a:r>
              <a:rPr lang="en-US" sz="2800" dirty="0"/>
              <a:t>Planning, managing and providing education and training services, and related learning support services</a:t>
            </a:r>
          </a:p>
        </p:txBody>
      </p:sp>
      <p:pic>
        <p:nvPicPr>
          <p:cNvPr id="2" name="Picture 1">
            <a:extLst>
              <a:ext uri="{FF2B5EF4-FFF2-40B4-BE49-F238E27FC236}">
                <a16:creationId xmlns:a16="http://schemas.microsoft.com/office/drawing/2014/main" id="{319F55D9-1F15-4802-AFA2-73B47B977730}"/>
              </a:ext>
            </a:extLst>
          </p:cNvPr>
          <p:cNvPicPr>
            <a:picLocks noChangeAspect="1"/>
          </p:cNvPicPr>
          <p:nvPr/>
        </p:nvPicPr>
        <p:blipFill>
          <a:blip r:embed="rId3"/>
          <a:stretch>
            <a:fillRect/>
          </a:stretch>
        </p:blipFill>
        <p:spPr>
          <a:xfrm>
            <a:off x="1982966" y="1381366"/>
            <a:ext cx="8226068" cy="5193605"/>
          </a:xfrm>
          <a:prstGeom prst="rect">
            <a:avLst/>
          </a:prstGeom>
        </p:spPr>
      </p:pic>
    </p:spTree>
    <p:extLst>
      <p:ext uri="{BB962C8B-B14F-4D97-AF65-F5344CB8AC3E}">
        <p14:creationId xmlns:p14="http://schemas.microsoft.com/office/powerpoint/2010/main" val="228990055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384</TotalTime>
  <Words>867</Words>
  <Application>Microsoft Office PowerPoint</Application>
  <PresentationFormat>Widescreen</PresentationFormat>
  <Paragraphs>76</Paragraphs>
  <Slides>11</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.AppleSystemUIFont</vt:lpstr>
      <vt:lpstr>Arial</vt:lpstr>
      <vt:lpstr>Calibri</vt:lpstr>
      <vt:lpstr>Open Sans</vt:lpstr>
      <vt:lpstr>Open Sans SemiBold</vt:lpstr>
      <vt:lpstr>Times New Roman</vt:lpstr>
      <vt:lpstr>2_Office Theme</vt:lpstr>
      <vt:lpstr>3_Office Theme</vt:lpstr>
      <vt:lpstr>Introductory Lesson: Counseling and Mental Health</vt:lpstr>
      <vt:lpstr>PowerPoint Presentation</vt:lpstr>
      <vt:lpstr>Career and Technical Education (CTE)</vt:lpstr>
      <vt:lpstr>Career and Technical Education (CTE)</vt:lpstr>
      <vt:lpstr>Career and Technical Education (CTE)</vt:lpstr>
      <vt:lpstr>PowerPoint Presentation</vt:lpstr>
      <vt:lpstr>Human Services</vt:lpstr>
      <vt:lpstr>Career and Technical Education (CTE)</vt:lpstr>
      <vt:lpstr>Planning, managing and providing education and training services, and related learning support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32</cp:revision>
  <cp:lastPrinted>2017-07-07T16:17:37Z</cp:lastPrinted>
  <dcterms:created xsi:type="dcterms:W3CDTF">2017-07-11T23:58:30Z</dcterms:created>
  <dcterms:modified xsi:type="dcterms:W3CDTF">2018-01-23T21:43:48Z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