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varScale="1">
        <p:scale>
          <a:sx n="56" d="100"/>
          <a:sy n="56" d="100"/>
        </p:scale>
        <p:origin x="1733"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2/6/2018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2/6/2018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Restaurant Management</a:t>
            </a:r>
            <a:r>
              <a:rPr lang="en-US" sz="1200" spc="-15" dirty="0">
                <a:latin typeface="+mn-lt"/>
                <a:cs typeface="Calibri"/>
              </a:rPr>
              <a:t>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Restaurant Management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cluster.</a:t>
            </a:r>
            <a:endParaRPr lang="en-US" sz="1200" dirty="0">
              <a:latin typeface="+mn-lt"/>
              <a:cs typeface="Calibri"/>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p>
          <a:p>
            <a:r>
              <a:rPr lang="en-US" sz="1200" b="0" i="0" u="none" strike="noStrike" kern="1200" baseline="0" dirty="0">
                <a:solidFill>
                  <a:schemeClr val="tx1"/>
                </a:solidFill>
                <a:latin typeface="+mn-lt"/>
                <a:ea typeface="+mn-ea"/>
                <a:cs typeface="+mn-cs"/>
              </a:rPr>
              <a:t>Encompasses the management, marketing and operations of restaurants and other food services, lodging, attractions, recreation events and travel related services. </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9 high school courses in Hospitality and Tourism. Not all high schools offer all courses. </a:t>
            </a:r>
          </a:p>
          <a:p>
            <a:r>
              <a:rPr lang="en-US" sz="1200" b="0" i="0" u="none" strike="noStrike" kern="1200" baseline="0" dirty="0">
                <a:solidFill>
                  <a:schemeClr val="tx1"/>
                </a:solidFill>
                <a:latin typeface="+mn-lt"/>
                <a:ea typeface="+mn-ea"/>
                <a:cs typeface="+mn-cs"/>
              </a:rPr>
              <a:t>What is a sequence? </a:t>
            </a:r>
          </a:p>
          <a:p>
            <a:r>
              <a:rPr lang="en-US" sz="1200" b="0" i="0" u="none" strike="noStrike" kern="1200" baseline="0" dirty="0">
                <a:solidFill>
                  <a:schemeClr val="tx1"/>
                </a:solidFill>
                <a:latin typeface="+mn-lt"/>
                <a:ea typeface="+mn-ea"/>
                <a:cs typeface="+mn-cs"/>
              </a:rPr>
              <a:t>The goal of CTE in high school is to progress through a sequence of courses that lead to the attainment of academic and technical skills. </a:t>
            </a:r>
          </a:p>
          <a:p>
            <a:r>
              <a:rPr lang="en-US" sz="1200" b="0" i="0" u="none" strike="noStrike" kern="1200" baseline="0" dirty="0">
                <a:solidFill>
                  <a:schemeClr val="tx1"/>
                </a:solidFill>
                <a:latin typeface="+mn-lt"/>
                <a:ea typeface="+mn-ea"/>
                <a:cs typeface="+mn-cs"/>
              </a:rPr>
              <a:t>Discuss the sequence for Hospitality and Tourism on your campus/district.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travel-and-tourism?binder=206536&amp;delta=3" TargetMode="External"/><Relationship Id="rId5" Type="http://schemas.openxmlformats.org/officeDocument/2006/relationships/hyperlink" Target="https://www.txcte.org/resource/program-study-food-beverage-manager?binder=206536&amp;delta=2" TargetMode="External"/><Relationship Id="rId4" Type="http://schemas.openxmlformats.org/officeDocument/2006/relationships/hyperlink" Target="https://www.txcte.org/resource/program-study-chef-head-cook?binder=206536&amp;delta=1"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 Operations of Restaurants</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11573"/>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8" y="267458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2478826" cy="4734318"/>
          </a:xfrm>
        </p:spPr>
        <p:txBody>
          <a:bodyPr/>
          <a:lstStyle/>
          <a:p>
            <a:pPr lvl="1"/>
            <a:r>
              <a:rPr lang="en-US" dirty="0"/>
              <a:t>TEA recommended coherent sequence of courses</a:t>
            </a:r>
          </a:p>
          <a:p>
            <a:endParaRPr lang="en-US" dirty="0"/>
          </a:p>
        </p:txBody>
      </p:sp>
      <p:pic>
        <p:nvPicPr>
          <p:cNvPr id="8" name="Picture 7">
            <a:extLst>
              <a:ext uri="{FF2B5EF4-FFF2-40B4-BE49-F238E27FC236}">
                <a16:creationId xmlns:a16="http://schemas.microsoft.com/office/drawing/2014/main" id="{0AC2321B-B317-4450-9566-D632838D96B9}"/>
              </a:ext>
            </a:extLst>
          </p:cNvPr>
          <p:cNvPicPr>
            <a:picLocks noChangeAspect="1"/>
          </p:cNvPicPr>
          <p:nvPr/>
        </p:nvPicPr>
        <p:blipFill rotWithShape="1">
          <a:blip r:embed="rId3"/>
          <a:srcRect l="8566" t="22320" r="21196" b="-1"/>
          <a:stretch/>
        </p:blipFill>
        <p:spPr>
          <a:xfrm>
            <a:off x="3974233" y="1421973"/>
            <a:ext cx="6621196" cy="4964740"/>
          </a:xfrm>
          <a:prstGeom prst="rect">
            <a:avLst/>
          </a:prstGeom>
        </p:spPr>
      </p:pic>
      <p:sp>
        <p:nvSpPr>
          <p:cNvPr id="5" name="Oval 4">
            <a:extLst>
              <a:ext uri="{FF2B5EF4-FFF2-40B4-BE49-F238E27FC236}">
                <a16:creationId xmlns:a16="http://schemas.microsoft.com/office/drawing/2014/main" id="{9C19DE9B-21A7-4628-B015-0C9F98F909E6}"/>
              </a:ext>
            </a:extLst>
          </p:cNvPr>
          <p:cNvSpPr/>
          <p:nvPr/>
        </p:nvSpPr>
        <p:spPr>
          <a:xfrm>
            <a:off x="8621486" y="2570193"/>
            <a:ext cx="1973943" cy="13486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dirty="0"/>
              <a:t>Career Cluster: Hospitality and Tourism </a:t>
            </a:r>
          </a:p>
          <a:p>
            <a:pPr lvl="1"/>
            <a:r>
              <a:rPr lang="en-US" dirty="0"/>
              <a:t>Course Title: Introduction to Culinary Arts</a:t>
            </a:r>
          </a:p>
          <a:p>
            <a:pPr lvl="1"/>
            <a:r>
              <a:rPr lang="en-US" dirty="0">
                <a:hlinkClick r:id="rId3"/>
              </a:rPr>
              <a:t>Hospitality and Tourism Career Cluster</a:t>
            </a:r>
            <a:r>
              <a:rPr lang="en-US" dirty="0">
                <a:latin typeface="Times New Roman" panose="02020603050405020304" pitchFamily="18" charset="0"/>
                <a:cs typeface="Times New Roman" panose="02020603050405020304" pitchFamily="18" charset="0"/>
                <a:hlinkClick r:id="rId3"/>
              </a:rPr>
              <a:t>®</a:t>
            </a:r>
            <a:r>
              <a:rPr lang="en-US" dirty="0">
                <a:hlinkClick r:id="rId3"/>
              </a:rPr>
              <a:t> TEKS</a:t>
            </a:r>
            <a:endParaRPr lang="en-US" dirty="0"/>
          </a:p>
          <a:p>
            <a:pPr lvl="1"/>
            <a:r>
              <a:rPr lang="en-US" dirty="0"/>
              <a:t>Programs of Study: </a:t>
            </a:r>
          </a:p>
          <a:p>
            <a:pPr lvl="2"/>
            <a:r>
              <a:rPr lang="en-US" sz="2300" dirty="0">
                <a:hlinkClick r:id="rId4"/>
              </a:rPr>
              <a:t>Chef Head Cook</a:t>
            </a:r>
            <a:endParaRPr lang="en-US" sz="2300" dirty="0"/>
          </a:p>
          <a:p>
            <a:pPr lvl="2"/>
            <a:r>
              <a:rPr lang="en-US" sz="2300" dirty="0">
                <a:hlinkClick r:id="rId5"/>
              </a:rPr>
              <a:t>Food Beverage Manager</a:t>
            </a:r>
            <a:endParaRPr lang="en-US" sz="2300" dirty="0"/>
          </a:p>
          <a:p>
            <a:pPr lvl="2"/>
            <a:r>
              <a:rPr lang="en-US" sz="2300" dirty="0">
                <a:hlinkClick r:id="rId6"/>
              </a:rPr>
              <a:t>Travel and Tourism</a:t>
            </a:r>
            <a:endParaRPr lang="en-US" sz="2300" dirty="0"/>
          </a:p>
          <a:p>
            <a:pPr lvl="1"/>
            <a:r>
              <a:rPr lang="en-US" dirty="0"/>
              <a:t>Description: </a:t>
            </a:r>
          </a:p>
          <a:p>
            <a:pPr lvl="2"/>
            <a:r>
              <a:rPr lang="en-US" sz="2400" dirty="0"/>
              <a:t>This course will emphasize the principles of planning, organizing, staffing, directing, and controlling the management of a variety of food service operations. It will provide insight into the operation of a well-run restaurant. This is an entry level course for students interested in pursuing a career in the food service industry. </a:t>
            </a:r>
          </a:p>
          <a:p>
            <a:endParaRPr lang="en-US" dirty="0"/>
          </a:p>
        </p:txBody>
      </p:sp>
      <p:pic>
        <p:nvPicPr>
          <p:cNvPr id="5" name="Picture 4">
            <a:extLst>
              <a:ext uri="{FF2B5EF4-FFF2-40B4-BE49-F238E27FC236}">
                <a16:creationId xmlns:a16="http://schemas.microsoft.com/office/drawing/2014/main" id="{D8B707AC-208E-4CAB-B0A8-DA022B68C4E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056915" y="2129446"/>
            <a:ext cx="1902859" cy="2599108"/>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dcmitype/"/>
    <ds:schemaRef ds:uri="05d88611-e516-4d1a-b12e-39107e78b3d0"/>
    <ds:schemaRef ds:uri="http://schemas.microsoft.com/sharepoint/v3"/>
    <ds:schemaRef ds:uri="56ea17bb-c96d-4826-b465-01eec0dd23dd"/>
    <ds:schemaRef ds:uri="http://purl.org/dc/term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315</TotalTime>
  <Words>1374</Words>
  <Application>Microsoft Office PowerPoint</Application>
  <PresentationFormat>Widescreen</PresentationFormat>
  <Paragraphs>115</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Operations of Restaurants </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25</cp:revision>
  <cp:lastPrinted>2017-07-07T16:17:37Z</cp:lastPrinted>
  <dcterms:created xsi:type="dcterms:W3CDTF">2017-07-11T23:58:30Z</dcterms:created>
  <dcterms:modified xsi:type="dcterms:W3CDTF">2018-02-06T20:48:42Z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