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30" r:id="rId11"/>
    <p:sldId id="332" r:id="rId12"/>
    <p:sldId id="335" r:id="rId13"/>
    <p:sldId id="338"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5513" autoAdjust="0"/>
  </p:normalViewPr>
  <p:slideViewPr>
    <p:cSldViewPr snapToGrid="0">
      <p:cViewPr varScale="1">
        <p:scale>
          <a:sx n="44" d="100"/>
          <a:sy n="44" d="100"/>
        </p:scale>
        <p:origin x="1540"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Food Science 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endParaRPr lang="en-US" dirty="0"/>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Food Science </a:t>
            </a:r>
            <a:r>
              <a:rPr lang="en-US" sz="1200" dirty="0">
                <a:latin typeface="+mn-lt"/>
                <a:cs typeface="Calibri"/>
              </a:rPr>
              <a:t>is in </a:t>
            </a:r>
            <a:r>
              <a:rPr lang="en-US" sz="1200" spc="-5" dirty="0">
                <a:latin typeface="+mn-lt"/>
                <a:cs typeface="Calibri"/>
              </a:rPr>
              <a:t>the </a:t>
            </a:r>
            <a:r>
              <a:rPr lang="en-US" sz="1200" spc="-10" dirty="0">
                <a:latin typeface="+mn-lt"/>
                <a:cs typeface="Calibri"/>
              </a:rPr>
              <a:t>Hospitality and Tourism Cluster.</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40631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9 high school courses in Hospitality and Tourism. Not all high schools offer all courses. </a:t>
            </a:r>
          </a:p>
          <a:p>
            <a:r>
              <a:rPr lang="en-US" sz="1200" b="0" i="0" u="none" strike="noStrike" kern="1200" baseline="0" dirty="0">
                <a:solidFill>
                  <a:schemeClr val="tx1"/>
                </a:solidFill>
                <a:latin typeface="+mn-lt"/>
                <a:ea typeface="+mn-ea"/>
                <a:cs typeface="+mn-cs"/>
              </a:rPr>
              <a:t>What is a sequence? </a:t>
            </a:r>
          </a:p>
          <a:p>
            <a:r>
              <a:rPr lang="en-US" sz="1200" b="0" i="0" u="none" strike="noStrike" kern="1200" baseline="0" dirty="0">
                <a:solidFill>
                  <a:schemeClr val="tx1"/>
                </a:solidFill>
                <a:latin typeface="+mn-lt"/>
                <a:ea typeface="+mn-ea"/>
                <a:cs typeface="+mn-cs"/>
              </a:rPr>
              <a:t>The goal of CTE in high school is to progress through a sequence of courses that lead to the attainment of academic and technical skills. </a:t>
            </a:r>
          </a:p>
          <a:p>
            <a:r>
              <a:rPr lang="en-US" sz="1200" b="0" i="0" u="none" strike="noStrike" kern="1200" baseline="0" dirty="0">
                <a:solidFill>
                  <a:schemeClr val="tx1"/>
                </a:solidFill>
                <a:latin typeface="+mn-lt"/>
                <a:ea typeface="+mn-ea"/>
                <a:cs typeface="+mn-cs"/>
              </a:rPr>
              <a:t>Discuss the sequence for Hospitality and Tourism on your campus/district. </a:t>
            </a:r>
          </a:p>
          <a:p>
            <a:r>
              <a:rPr lang="en-US" sz="1200" b="0" i="0" u="none" strike="noStrike" kern="1200" baseline="0" dirty="0">
                <a:solidFill>
                  <a:schemeClr val="tx1"/>
                </a:solidFill>
                <a:latin typeface="+mn-lt"/>
                <a:ea typeface="+mn-ea"/>
                <a:cs typeface="+mn-cs"/>
              </a:rPr>
              <a:t>If applicable, discuss other courses/sequences offered at your campus and in your district. </a:t>
            </a:r>
          </a:p>
          <a:p>
            <a:r>
              <a:rPr lang="en-US" sz="1200" b="0" i="0" u="none" strike="noStrike" kern="1200" baseline="0" dirty="0">
                <a:solidFill>
                  <a:schemeClr val="tx1"/>
                </a:solidFill>
                <a:latin typeface="+mn-lt"/>
                <a:ea typeface="+mn-ea"/>
                <a:cs typeface="+mn-cs"/>
              </a:rPr>
              <a:t>Inform students that it is possible to incorporate courses from other sequences or clusters into their personal program of study. </a:t>
            </a:r>
          </a:p>
          <a:p>
            <a:r>
              <a:rPr lang="en-US" sz="1200" b="0" i="0" u="none" strike="noStrike" kern="1200" baseline="0" dirty="0">
                <a:solidFill>
                  <a:schemeClr val="tx1"/>
                </a:solidFill>
                <a:latin typeface="+mn-lt"/>
                <a:ea typeface="+mn-ea"/>
                <a:cs typeface="+mn-cs"/>
              </a:rPr>
              <a:t>Example: </a:t>
            </a:r>
          </a:p>
          <a:p>
            <a:r>
              <a:rPr lang="en-US" sz="1200" b="0" i="0" u="none" strike="noStrike" kern="1200" baseline="0" dirty="0">
                <a:solidFill>
                  <a:schemeClr val="tx1"/>
                </a:solidFill>
                <a:latin typeface="+mn-lt"/>
                <a:ea typeface="+mn-ea"/>
                <a:cs typeface="+mn-cs"/>
              </a:rPr>
              <a:t>Sandra wants to be a high school coach. In addition to her education and training courses, she asks her counselor to enroll her in the course DOLLARS and SENSE (Human Services cluster) so that she can learn about handling finances. </a:t>
            </a:r>
          </a:p>
          <a:p>
            <a:r>
              <a:rPr lang="en-US" sz="1200" b="0" i="0" u="none" strike="noStrike" kern="1200" baseline="0" dirty="0">
                <a:solidFill>
                  <a:schemeClr val="tx1"/>
                </a:solidFill>
                <a:latin typeface="+mn-lt"/>
                <a:ea typeface="+mn-ea"/>
                <a:cs typeface="+mn-cs"/>
              </a:rPr>
              <a:t>In the future, Juan would like to become an elementary school principal. In addition to his education and training courses, Juan asked his counselor to enroll him in CHILD DEVELOPMENT, (Human Services cluster) so he can learn as much as he can about children.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28407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marR="5080">
              <a:lnSpc>
                <a:spcPct val="101699"/>
              </a:lnSpc>
            </a:pPr>
            <a:r>
              <a:rPr lang="en-US" sz="1200" spc="-25" dirty="0">
                <a:latin typeface="+mn-lt"/>
                <a:cs typeface="Calibri"/>
              </a:rPr>
              <a:t>We </a:t>
            </a:r>
            <a:r>
              <a:rPr lang="en-US" sz="1200" spc="-10" dirty="0">
                <a:latin typeface="+mn-lt"/>
                <a:cs typeface="Calibri"/>
              </a:rPr>
              <a:t>have </a:t>
            </a:r>
            <a:r>
              <a:rPr lang="en-US" sz="1200" spc="-5" dirty="0">
                <a:latin typeface="+mn-lt"/>
                <a:cs typeface="Calibri"/>
              </a:rPr>
              <a:t>already established </a:t>
            </a:r>
            <a:r>
              <a:rPr lang="en-US" sz="1200" spc="-10" dirty="0">
                <a:latin typeface="+mn-lt"/>
                <a:cs typeface="Calibri"/>
              </a:rPr>
              <a:t>that </a:t>
            </a:r>
            <a:r>
              <a:rPr lang="en-US" sz="1200" spc="-5" dirty="0">
                <a:latin typeface="+mn-lt"/>
                <a:cs typeface="Calibri"/>
              </a:rPr>
              <a:t>Food Science </a:t>
            </a:r>
            <a:r>
              <a:rPr lang="en-US" sz="1200" dirty="0">
                <a:latin typeface="+mn-lt"/>
                <a:cs typeface="Calibri"/>
              </a:rPr>
              <a:t>is </a:t>
            </a:r>
            <a:r>
              <a:rPr lang="en-US" sz="1200" spc="-10" dirty="0">
                <a:latin typeface="+mn-lt"/>
                <a:cs typeface="Calibri"/>
              </a:rPr>
              <a:t>in </a:t>
            </a:r>
            <a:r>
              <a:rPr lang="en-US" sz="1200" spc="-5" dirty="0">
                <a:latin typeface="+mn-lt"/>
                <a:cs typeface="Calibri"/>
              </a:rPr>
              <a:t>the </a:t>
            </a:r>
            <a:r>
              <a:rPr lang="en-US" sz="1200" spc="-10" dirty="0">
                <a:latin typeface="+mn-lt"/>
                <a:cs typeface="Calibri"/>
              </a:rPr>
              <a:t>Hospitality and Tourism career</a:t>
            </a:r>
            <a:r>
              <a:rPr lang="en-US" sz="1200" spc="10" dirty="0">
                <a:latin typeface="+mn-lt"/>
                <a:cs typeface="Calibri"/>
              </a:rPr>
              <a:t> </a:t>
            </a:r>
            <a:r>
              <a:rPr lang="en-US" sz="1200" spc="-25" dirty="0">
                <a:latin typeface="+mn-lt"/>
                <a:cs typeface="Calibri"/>
              </a:rPr>
              <a:t>cluster.</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59591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751866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xcte.org/course-binder/food-science-0" TargetMode="External"/><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food-beverage-manager?binder=207121&amp;delta=2" TargetMode="External"/><Relationship Id="rId5" Type="http://schemas.openxmlformats.org/officeDocument/2006/relationships/hyperlink" Target="https://www.txcte.org/resource/program-study-chef-head-cook?binder=207121&amp;delta=1" TargetMode="External"/><Relationship Id="rId4" Type="http://schemas.openxmlformats.org/officeDocument/2006/relationships/hyperlink" Target="http://ritter.tea.state.tx.us/rules/tac/chapter130/ch130i.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Food Science</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5808354" y="2689101"/>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1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8882588" cy="4734318"/>
          </a:xfrm>
        </p:spPr>
        <p:txBody>
          <a:bodyPr/>
          <a:lstStyle/>
          <a:p>
            <a:pPr lvl="1"/>
            <a:r>
              <a:rPr lang="en-US" dirty="0"/>
              <a:t>TEA recommended coherent sequence of courses</a:t>
            </a:r>
          </a:p>
          <a:p>
            <a:endParaRPr lang="en-US" dirty="0"/>
          </a:p>
        </p:txBody>
      </p:sp>
      <p:pic>
        <p:nvPicPr>
          <p:cNvPr id="8" name="Picture 7">
            <a:extLst>
              <a:ext uri="{FF2B5EF4-FFF2-40B4-BE49-F238E27FC236}">
                <a16:creationId xmlns:a16="http://schemas.microsoft.com/office/drawing/2014/main" id="{9EFADF71-D153-4D7D-B396-A22B08FB5515}"/>
              </a:ext>
            </a:extLst>
          </p:cNvPr>
          <p:cNvPicPr>
            <a:picLocks noChangeAspect="1"/>
          </p:cNvPicPr>
          <p:nvPr/>
        </p:nvPicPr>
        <p:blipFill rotWithShape="1">
          <a:blip r:embed="rId3"/>
          <a:srcRect b="4266"/>
          <a:stretch/>
        </p:blipFill>
        <p:spPr>
          <a:xfrm>
            <a:off x="2243137" y="1776640"/>
            <a:ext cx="7705725" cy="4734318"/>
          </a:xfrm>
          <a:prstGeom prst="rect">
            <a:avLst/>
          </a:prstGeom>
        </p:spPr>
      </p:pic>
    </p:spTree>
    <p:extLst>
      <p:ext uri="{BB962C8B-B14F-4D97-AF65-F5344CB8AC3E}">
        <p14:creationId xmlns:p14="http://schemas.microsoft.com/office/powerpoint/2010/main" val="304695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83509"/>
            <a:ext cx="10741802" cy="4734318"/>
          </a:xfrm>
        </p:spPr>
        <p:txBody>
          <a:bodyPr/>
          <a:lstStyle/>
          <a:p>
            <a:pPr lvl="1"/>
            <a:r>
              <a:rPr lang="en-US" dirty="0"/>
              <a:t>Career Cluster: Hospitality and Tourism</a:t>
            </a:r>
          </a:p>
          <a:p>
            <a:pPr lvl="1"/>
            <a:r>
              <a:rPr lang="en-US" dirty="0">
                <a:hlinkClick r:id="rId3"/>
              </a:rPr>
              <a:t>Course Title: Food Science</a:t>
            </a:r>
            <a:endParaRPr lang="en-US" dirty="0"/>
          </a:p>
          <a:p>
            <a:pPr lvl="1"/>
            <a:r>
              <a:rPr lang="en-US" dirty="0">
                <a:hlinkClick r:id="rId4"/>
              </a:rPr>
              <a:t>Hospitality and Tourism Career Cluster</a:t>
            </a:r>
            <a:r>
              <a:rPr lang="en-US" dirty="0">
                <a:latin typeface="Times New Roman" panose="02020603050405020304" pitchFamily="18" charset="0"/>
                <a:cs typeface="Times New Roman" panose="02020603050405020304" pitchFamily="18" charset="0"/>
                <a:hlinkClick r:id="rId4"/>
              </a:rPr>
              <a:t>®</a:t>
            </a:r>
            <a:r>
              <a:rPr lang="en-US" dirty="0">
                <a:hlinkClick r:id="rId4"/>
              </a:rPr>
              <a:t> TEKS</a:t>
            </a:r>
            <a:endParaRPr lang="en-US" dirty="0"/>
          </a:p>
          <a:p>
            <a:pPr lvl="1"/>
            <a:r>
              <a:rPr lang="en-US" dirty="0"/>
              <a:t>Programs of Study: </a:t>
            </a:r>
          </a:p>
          <a:p>
            <a:pPr lvl="2"/>
            <a:r>
              <a:rPr lang="en-US" sz="2400" dirty="0">
                <a:hlinkClick r:id="rId5"/>
              </a:rPr>
              <a:t>Chef Head Cook</a:t>
            </a:r>
            <a:endParaRPr lang="en-US" sz="2400" dirty="0"/>
          </a:p>
          <a:p>
            <a:pPr lvl="2"/>
            <a:r>
              <a:rPr lang="en-US" sz="2400" dirty="0">
                <a:hlinkClick r:id="rId6"/>
              </a:rPr>
              <a:t>Food Beverage Manager</a:t>
            </a:r>
            <a:endParaRPr lang="en-US" sz="2400" dirty="0"/>
          </a:p>
          <a:p>
            <a:pPr lvl="1"/>
            <a:r>
              <a:rPr lang="en-US" dirty="0"/>
              <a:t>Description: </a:t>
            </a:r>
          </a:p>
          <a:p>
            <a:pPr lvl="2"/>
            <a:r>
              <a:rPr lang="en-US" sz="2400" dirty="0"/>
              <a:t>In Food Science students conduct laboratory and field investigations, use scientific methods during investigations, and make informed decisions using critical thinking and scientific problem solving. Food Science is the study of the nature of foods, the causes of deterioration in food products, the principles underlying food processing, and the improvement of foods for the consuming public.</a:t>
            </a:r>
            <a:endParaRPr lang="en-US" sz="2800" dirty="0"/>
          </a:p>
          <a:p>
            <a:pPr lvl="1"/>
            <a:endParaRPr lang="en-US" sz="2800" dirty="0"/>
          </a:p>
          <a:p>
            <a:endParaRPr lang="en-US" sz="2800" dirty="0"/>
          </a:p>
        </p:txBody>
      </p:sp>
      <p:pic>
        <p:nvPicPr>
          <p:cNvPr id="4" name="Picture 3">
            <a:extLst>
              <a:ext uri="{FF2B5EF4-FFF2-40B4-BE49-F238E27FC236}">
                <a16:creationId xmlns:a16="http://schemas.microsoft.com/office/drawing/2014/main" id="{F9B1C96D-E636-4FE5-9157-5BCD2666B304}"/>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956556" y="1753155"/>
            <a:ext cx="1634836" cy="2342856"/>
          </a:xfrm>
          <a:prstGeom prst="rect">
            <a:avLst/>
          </a:prstGeom>
          <a:noFill/>
          <a:ln>
            <a:noFill/>
          </a:ln>
        </p:spPr>
      </p:pic>
    </p:spTree>
    <p:extLst>
      <p:ext uri="{BB962C8B-B14F-4D97-AF65-F5344CB8AC3E}">
        <p14:creationId xmlns:p14="http://schemas.microsoft.com/office/powerpoint/2010/main" val="322810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78807" y="505066"/>
            <a:ext cx="10059452" cy="876300"/>
          </a:xfrm>
        </p:spPr>
        <p:txBody>
          <a:bodyPr/>
          <a:lstStyle/>
          <a:p>
            <a:r>
              <a:rPr lang="en-US" sz="2800" dirty="0"/>
              <a:t>Planning, managing and providing education and training services, and related learning support services</a:t>
            </a:r>
          </a:p>
        </p:txBody>
      </p:sp>
      <p:pic>
        <p:nvPicPr>
          <p:cNvPr id="2" name="Picture 1">
            <a:extLst>
              <a:ext uri="{FF2B5EF4-FFF2-40B4-BE49-F238E27FC236}">
                <a16:creationId xmlns:a16="http://schemas.microsoft.com/office/drawing/2014/main" id="{BA51B200-D872-4FBA-8B92-9C8360F23AC8}"/>
              </a:ext>
            </a:extLst>
          </p:cNvPr>
          <p:cNvPicPr>
            <a:picLocks noChangeAspect="1"/>
          </p:cNvPicPr>
          <p:nvPr/>
        </p:nvPicPr>
        <p:blipFill rotWithShape="1">
          <a:blip r:embed="rId3"/>
          <a:srcRect t="1068"/>
          <a:stretch/>
        </p:blipFill>
        <p:spPr>
          <a:xfrm>
            <a:off x="1248228" y="1381366"/>
            <a:ext cx="9753601" cy="5130558"/>
          </a:xfrm>
          <a:prstGeom prst="rect">
            <a:avLst/>
          </a:prstGeom>
        </p:spPr>
      </p:pic>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296</TotalTime>
  <Words>873</Words>
  <Application>Microsoft Office PowerPoint</Application>
  <PresentationFormat>Widescreen</PresentationFormat>
  <Paragraphs>75</Paragraphs>
  <Slides>11</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.AppleSystemUIFont</vt:lpstr>
      <vt:lpstr>Arial</vt:lpstr>
      <vt:lpstr>Calibri</vt:lpstr>
      <vt:lpstr>Open Sans</vt:lpstr>
      <vt:lpstr>Open Sans SemiBold</vt:lpstr>
      <vt:lpstr>Times New Roman</vt:lpstr>
      <vt:lpstr>2_Office Theme</vt:lpstr>
      <vt:lpstr>3_Office Theme</vt:lpstr>
      <vt:lpstr>Introductory Lesson: Food Science </vt:lpstr>
      <vt:lpstr>PowerPoint Presentation</vt:lpstr>
      <vt:lpstr>Career and Technical Education (CTE)</vt:lpstr>
      <vt:lpstr>Career and Technical Education (CTE)</vt:lpstr>
      <vt:lpstr>Career and Technical Education (CTE)</vt:lpstr>
      <vt:lpstr>PowerPoint Presentation</vt:lpstr>
      <vt:lpstr>Hospitality and Tourism</vt:lpstr>
      <vt:lpstr>Career and Technical Education (CTE)</vt:lpstr>
      <vt:lpstr>Planning, managing and providing education and training services, and related learning support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22</cp:revision>
  <cp:lastPrinted>2017-07-07T16:17:37Z</cp:lastPrinted>
  <dcterms:created xsi:type="dcterms:W3CDTF">2017-07-11T23:58:30Z</dcterms:created>
  <dcterms:modified xsi:type="dcterms:W3CDTF">2018-01-03T09:29:57Z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