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handoutMasterIdLst>
    <p:handoutMasterId r:id="rId18"/>
  </p:handoutMasterIdLst>
  <p:sldIdLst>
    <p:sldId id="322" r:id="rId6"/>
    <p:sldId id="319" r:id="rId7"/>
    <p:sldId id="325" r:id="rId8"/>
    <p:sldId id="326" r:id="rId9"/>
    <p:sldId id="327" r:id="rId10"/>
    <p:sldId id="330" r:id="rId11"/>
    <p:sldId id="332" r:id="rId12"/>
    <p:sldId id="335" r:id="rId13"/>
    <p:sldId id="338" r:id="rId14"/>
    <p:sldId id="366" r:id="rId15"/>
    <p:sldId id="364"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 id="4" name="Madhuri Dhariwal" initials="MD" lastIdx="10" clrIdx="3">
    <p:extLst>
      <p:ext uri="{19B8F6BF-5375-455C-9EA6-DF929625EA0E}">
        <p15:presenceInfo xmlns:p15="http://schemas.microsoft.com/office/powerpoint/2012/main" userId="3cc504b76765d59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65513" autoAdjust="0"/>
  </p:normalViewPr>
  <p:slideViewPr>
    <p:cSldViewPr snapToGrid="0">
      <p:cViewPr>
        <p:scale>
          <a:sx n="44" d="100"/>
          <a:sy n="44" d="100"/>
        </p:scale>
        <p:origin x="836" y="40"/>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22-Dec-17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22-Dec-17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cte.unt.edu/home/about.html"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tea.state.tx.us/index2.aspx?id=5415"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Calibri"/>
              </a:rPr>
              <a:t>This </a:t>
            </a:r>
            <a:r>
              <a:rPr lang="en-US" sz="1200" spc="-5" dirty="0">
                <a:latin typeface="+mn-lt"/>
                <a:cs typeface="Calibri"/>
              </a:rPr>
              <a:t>lesson will </a:t>
            </a:r>
            <a:r>
              <a:rPr lang="en-US" sz="1200" spc="-10" dirty="0">
                <a:latin typeface="+mn-lt"/>
                <a:cs typeface="Calibri"/>
              </a:rPr>
              <a:t>provide you </a:t>
            </a:r>
            <a:r>
              <a:rPr lang="en-US" sz="1200" spc="-5" dirty="0">
                <a:latin typeface="+mn-lt"/>
                <a:cs typeface="Calibri"/>
              </a:rPr>
              <a:t>with </a:t>
            </a:r>
            <a:r>
              <a:rPr lang="en-US" sz="1200" dirty="0">
                <a:latin typeface="+mn-lt"/>
                <a:cs typeface="Calibri"/>
              </a:rPr>
              <a:t>a </a:t>
            </a:r>
            <a:r>
              <a:rPr lang="en-US" sz="1200" spc="-5" dirty="0">
                <a:latin typeface="+mn-lt"/>
                <a:cs typeface="Calibri"/>
              </a:rPr>
              <a:t>brief overview </a:t>
            </a:r>
            <a:r>
              <a:rPr lang="en-US" sz="1200" dirty="0">
                <a:latin typeface="+mn-lt"/>
                <a:cs typeface="Calibri"/>
              </a:rPr>
              <a:t>of this</a:t>
            </a:r>
            <a:r>
              <a:rPr lang="en-US" sz="1200" spc="25" dirty="0">
                <a:latin typeface="+mn-lt"/>
                <a:cs typeface="Calibri"/>
              </a:rPr>
              <a:t> </a:t>
            </a:r>
            <a:r>
              <a:rPr lang="en-US" sz="1200" spc="-10" dirty="0">
                <a:latin typeface="+mn-lt"/>
                <a:cs typeface="Calibri"/>
              </a:rPr>
              <a:t>course.</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276035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869020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152400">
              <a:lnSpc>
                <a:spcPct val="101699"/>
              </a:lnSpc>
              <a:spcBef>
                <a:spcPts val="75"/>
              </a:spcBef>
            </a:pPr>
            <a:r>
              <a:rPr lang="en-US" sz="1200" dirty="0">
                <a:latin typeface="+mn-lt"/>
                <a:cs typeface="Calibri"/>
              </a:rPr>
              <a:t>Allow a </a:t>
            </a:r>
            <a:r>
              <a:rPr lang="en-US" sz="1200" spc="-10" dirty="0">
                <a:latin typeface="+mn-lt"/>
                <a:cs typeface="Calibri"/>
              </a:rPr>
              <a:t>student </a:t>
            </a:r>
            <a:r>
              <a:rPr lang="en-US" sz="1200" spc="-5" dirty="0">
                <a:latin typeface="+mn-lt"/>
                <a:cs typeface="Calibri"/>
              </a:rPr>
              <a:t>to </a:t>
            </a:r>
            <a:r>
              <a:rPr lang="en-US" sz="1200" spc="-10" dirty="0">
                <a:latin typeface="+mn-lt"/>
                <a:cs typeface="Calibri"/>
              </a:rPr>
              <a:t>read </a:t>
            </a:r>
            <a:r>
              <a:rPr lang="en-US" sz="1200" spc="-5" dirty="0">
                <a:latin typeface="+mn-lt"/>
                <a:cs typeface="Calibri"/>
              </a:rPr>
              <a:t>the definitions </a:t>
            </a:r>
            <a:r>
              <a:rPr lang="en-US" sz="1200" spc="-10" dirty="0">
                <a:latin typeface="+mn-lt"/>
                <a:cs typeface="Calibri"/>
              </a:rPr>
              <a:t>for </a:t>
            </a:r>
            <a:r>
              <a:rPr lang="en-US" sz="1200" spc="-5" dirty="0">
                <a:latin typeface="+mn-lt"/>
                <a:cs typeface="Calibri"/>
              </a:rPr>
              <a:t>Career </a:t>
            </a:r>
            <a:r>
              <a:rPr lang="en-US" sz="1200" dirty="0">
                <a:latin typeface="+mn-lt"/>
                <a:cs typeface="Calibri"/>
              </a:rPr>
              <a:t>and </a:t>
            </a:r>
            <a:r>
              <a:rPr lang="en-US" sz="1200" spc="-15" dirty="0">
                <a:latin typeface="+mn-lt"/>
                <a:cs typeface="Calibri"/>
              </a:rPr>
              <a:t>Technical </a:t>
            </a:r>
            <a:r>
              <a:rPr lang="en-US" sz="1200" spc="-10" dirty="0">
                <a:latin typeface="+mn-lt"/>
                <a:cs typeface="Calibri"/>
              </a:rPr>
              <a:t>Education. </a:t>
            </a:r>
            <a:r>
              <a:rPr lang="en-US" sz="1200" spc="-5" dirty="0">
                <a:latin typeface="+mn-lt"/>
                <a:cs typeface="Calibri"/>
              </a:rPr>
              <a:t>Provide </a:t>
            </a:r>
            <a:r>
              <a:rPr lang="en-US" sz="1200" spc="-10" dirty="0">
                <a:latin typeface="+mn-lt"/>
                <a:cs typeface="Calibri"/>
              </a:rPr>
              <a:t>students  </a:t>
            </a:r>
            <a:r>
              <a:rPr lang="en-US" sz="1200" spc="-5" dirty="0">
                <a:latin typeface="+mn-lt"/>
                <a:cs typeface="Calibri"/>
              </a:rPr>
              <a:t>with </a:t>
            </a:r>
            <a:r>
              <a:rPr lang="en-US" sz="1200" dirty="0">
                <a:latin typeface="+mn-lt"/>
                <a:cs typeface="Calibri"/>
              </a:rPr>
              <a:t>an </a:t>
            </a:r>
            <a:r>
              <a:rPr lang="en-US" sz="1200" spc="-10" dirty="0">
                <a:latin typeface="+mn-lt"/>
                <a:cs typeface="Calibri"/>
              </a:rPr>
              <a:t>index card </a:t>
            </a:r>
            <a:r>
              <a:rPr lang="en-US" sz="1200" spc="-5" dirty="0">
                <a:latin typeface="+mn-lt"/>
                <a:cs typeface="Calibri"/>
              </a:rPr>
              <a:t>and </a:t>
            </a:r>
            <a:r>
              <a:rPr lang="en-US" sz="1200" spc="-15" dirty="0">
                <a:latin typeface="+mn-lt"/>
                <a:cs typeface="Calibri"/>
              </a:rPr>
              <a:t>have </a:t>
            </a:r>
            <a:r>
              <a:rPr lang="en-US" sz="1200" spc="-5" dirty="0">
                <a:latin typeface="+mn-lt"/>
                <a:cs typeface="Calibri"/>
              </a:rPr>
              <a:t>them write </a:t>
            </a:r>
            <a:r>
              <a:rPr lang="en-US" sz="1200" dirty="0">
                <a:latin typeface="+mn-lt"/>
                <a:cs typeface="Calibri"/>
              </a:rPr>
              <a:t>a </a:t>
            </a:r>
            <a:r>
              <a:rPr lang="en-US" sz="1200" spc="-5" dirty="0">
                <a:latin typeface="+mn-lt"/>
                <a:cs typeface="Calibri"/>
              </a:rPr>
              <a:t>definition </a:t>
            </a:r>
            <a:r>
              <a:rPr lang="en-US" sz="1200" spc="-10" dirty="0">
                <a:latin typeface="+mn-lt"/>
                <a:cs typeface="Calibri"/>
              </a:rPr>
              <a:t>for </a:t>
            </a:r>
            <a:r>
              <a:rPr lang="en-US" sz="1200" spc="-5" dirty="0">
                <a:latin typeface="+mn-lt"/>
                <a:cs typeface="Calibri"/>
              </a:rPr>
              <a:t>CTE </a:t>
            </a:r>
            <a:r>
              <a:rPr lang="en-US" sz="1200" dirty="0">
                <a:latin typeface="+mn-lt"/>
                <a:cs typeface="Calibri"/>
              </a:rPr>
              <a:t>in </a:t>
            </a:r>
            <a:r>
              <a:rPr lang="en-US" sz="1200" spc="-5" dirty="0">
                <a:latin typeface="+mn-lt"/>
                <a:cs typeface="Calibri"/>
              </a:rPr>
              <a:t>their own </a:t>
            </a:r>
            <a:r>
              <a:rPr lang="en-US" sz="1200" spc="-10" dirty="0">
                <a:latin typeface="+mn-lt"/>
                <a:cs typeface="Calibri"/>
              </a:rPr>
              <a:t>words. Share  </a:t>
            </a:r>
            <a:r>
              <a:rPr lang="en-US" sz="1200" spc="-5" dirty="0">
                <a:latin typeface="+mn-lt"/>
                <a:cs typeface="Calibri"/>
              </a:rPr>
              <a:t>responses.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a:t>
            </a:r>
            <a:r>
              <a:rPr lang="en-US" sz="1200" spc="-10" dirty="0">
                <a:latin typeface="+mn-lt"/>
                <a:cs typeface="Calibri"/>
              </a:rPr>
              <a:t>you </a:t>
            </a:r>
            <a:r>
              <a:rPr lang="en-US" sz="1200" spc="-5" dirty="0">
                <a:latin typeface="+mn-lt"/>
                <a:cs typeface="Calibri"/>
              </a:rPr>
              <a:t>choose </a:t>
            </a:r>
            <a:r>
              <a:rPr lang="en-US" sz="1200" spc="-10" dirty="0">
                <a:latin typeface="+mn-lt"/>
                <a:cs typeface="Calibri"/>
              </a:rPr>
              <a:t>to </a:t>
            </a:r>
            <a:r>
              <a:rPr lang="en-US" sz="1200" spc="-5" dirty="0">
                <a:latin typeface="+mn-lt"/>
                <a:cs typeface="Calibri"/>
              </a:rPr>
              <a:t>further </a:t>
            </a:r>
            <a:r>
              <a:rPr lang="en-US" sz="1200" spc="-10" dirty="0">
                <a:latin typeface="+mn-lt"/>
                <a:cs typeface="Calibri"/>
              </a:rPr>
              <a:t>explore </a:t>
            </a:r>
            <a:r>
              <a:rPr lang="en-US" sz="1200" dirty="0">
                <a:latin typeface="+mn-lt"/>
                <a:cs typeface="Calibri"/>
              </a:rPr>
              <a:t>the </a:t>
            </a:r>
            <a:r>
              <a:rPr lang="en-US" sz="1200" spc="-5" dirty="0">
                <a:latin typeface="+mn-lt"/>
                <a:cs typeface="Calibri"/>
              </a:rPr>
              <a:t>topic of </a:t>
            </a:r>
            <a:r>
              <a:rPr lang="en-US" sz="1200" spc="-10" dirty="0">
                <a:latin typeface="+mn-lt"/>
                <a:cs typeface="Calibri"/>
              </a:rPr>
              <a:t>Career </a:t>
            </a:r>
            <a:r>
              <a:rPr lang="en-US" sz="1200" spc="-5" dirty="0">
                <a:latin typeface="+mn-lt"/>
                <a:cs typeface="Calibri"/>
              </a:rPr>
              <a:t>and </a:t>
            </a:r>
            <a:r>
              <a:rPr lang="en-US" sz="1200" spc="-20" dirty="0">
                <a:latin typeface="+mn-lt"/>
                <a:cs typeface="Calibri"/>
              </a:rPr>
              <a:t>Technical </a:t>
            </a:r>
            <a:r>
              <a:rPr lang="en-US" sz="1200" spc="-10" dirty="0">
                <a:latin typeface="+mn-lt"/>
                <a:cs typeface="Calibri"/>
              </a:rPr>
              <a:t>Education, </a:t>
            </a:r>
            <a:r>
              <a:rPr lang="en-US" sz="1200" spc="-5" dirty="0">
                <a:latin typeface="+mn-lt"/>
                <a:cs typeface="Calibri"/>
              </a:rPr>
              <a:t>please see </a:t>
            </a:r>
            <a:r>
              <a:rPr lang="en-US" sz="1200" b="1" spc="-5" dirty="0">
                <a:latin typeface="+mn-lt"/>
                <a:cs typeface="Calibri"/>
              </a:rPr>
              <a:t>About  </a:t>
            </a:r>
            <a:r>
              <a:rPr lang="en-US" sz="1200" b="1" dirty="0">
                <a:latin typeface="+mn-lt"/>
                <a:cs typeface="Calibri"/>
              </a:rPr>
              <a:t>CTE </a:t>
            </a:r>
            <a:r>
              <a:rPr lang="en-US" sz="1200" b="1" spc="-10" dirty="0">
                <a:latin typeface="+mn-lt"/>
                <a:cs typeface="Calibri"/>
              </a:rPr>
              <a:t>Presentation</a:t>
            </a:r>
            <a:r>
              <a:rPr lang="en-US" sz="1200" b="1" dirty="0">
                <a:latin typeface="+mn-lt"/>
                <a:cs typeface="Calibri"/>
              </a:rPr>
              <a:t> </a:t>
            </a:r>
            <a:r>
              <a:rPr lang="en-US" sz="1200" u="sng" spc="-10" dirty="0">
                <a:uFill>
                  <a:solidFill>
                    <a:srgbClr val="000000"/>
                  </a:solidFill>
                </a:uFill>
                <a:latin typeface="+mn-lt"/>
                <a:cs typeface="Calibri"/>
                <a:hlinkClick r:id="rId3"/>
              </a:rPr>
              <a:t>http://cte.unt.edu/home/about.html</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645508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335280">
              <a:lnSpc>
                <a:spcPct val="101699"/>
              </a:lnSpc>
              <a:spcBef>
                <a:spcPts val="75"/>
              </a:spcBef>
            </a:pPr>
            <a:r>
              <a:rPr lang="en-US" sz="1200" dirty="0">
                <a:latin typeface="+mn-lt"/>
                <a:cs typeface="Calibri"/>
              </a:rPr>
              <a:t>Allow </a:t>
            </a:r>
            <a:r>
              <a:rPr lang="en-US" sz="1200" spc="-10" dirty="0">
                <a:latin typeface="+mn-lt"/>
                <a:cs typeface="Calibri"/>
              </a:rPr>
              <a:t>student </a:t>
            </a:r>
            <a:r>
              <a:rPr lang="en-US" sz="1200" dirty="0">
                <a:latin typeface="+mn-lt"/>
                <a:cs typeface="Calibri"/>
              </a:rPr>
              <a:t>a </a:t>
            </a:r>
            <a:r>
              <a:rPr lang="en-US" sz="1200" spc="-15" dirty="0">
                <a:latin typeface="+mn-lt"/>
                <a:cs typeface="Calibri"/>
              </a:rPr>
              <a:t>few </a:t>
            </a:r>
            <a:r>
              <a:rPr lang="en-US" sz="1200" spc="-5" dirty="0">
                <a:latin typeface="+mn-lt"/>
                <a:cs typeface="Calibri"/>
              </a:rPr>
              <a:t>moments to </a:t>
            </a:r>
            <a:r>
              <a:rPr lang="en-US" sz="1200" spc="-10" dirty="0">
                <a:latin typeface="+mn-lt"/>
                <a:cs typeface="Calibri"/>
              </a:rPr>
              <a:t>read </a:t>
            </a:r>
            <a:r>
              <a:rPr lang="en-US" sz="1200" dirty="0">
                <a:latin typeface="+mn-lt"/>
                <a:cs typeface="Calibri"/>
              </a:rPr>
              <a:t>the </a:t>
            </a:r>
            <a:r>
              <a:rPr lang="en-US" sz="1200" spc="-10" dirty="0">
                <a:latin typeface="+mn-lt"/>
                <a:cs typeface="Calibri"/>
              </a:rPr>
              <a:t>information </a:t>
            </a:r>
            <a:r>
              <a:rPr lang="en-US" sz="1200" dirty="0">
                <a:latin typeface="+mn-lt"/>
                <a:cs typeface="Calibri"/>
              </a:rPr>
              <a:t>on </a:t>
            </a:r>
            <a:r>
              <a:rPr lang="en-US" sz="1200" spc="-5" dirty="0">
                <a:latin typeface="+mn-lt"/>
                <a:cs typeface="Calibri"/>
              </a:rPr>
              <a:t>the slide </a:t>
            </a:r>
            <a:r>
              <a:rPr lang="en-US" sz="1200" dirty="0">
                <a:latin typeface="+mn-lt"/>
                <a:cs typeface="Calibri"/>
              </a:rPr>
              <a:t>and </a:t>
            </a:r>
            <a:r>
              <a:rPr lang="en-US" sz="1200" spc="-5" dirty="0">
                <a:latin typeface="+mn-lt"/>
                <a:cs typeface="Calibri"/>
              </a:rPr>
              <a:t>on the back </a:t>
            </a:r>
            <a:r>
              <a:rPr lang="en-US" sz="1200" dirty="0">
                <a:latin typeface="+mn-lt"/>
                <a:cs typeface="Calibri"/>
              </a:rPr>
              <a:t>of </a:t>
            </a:r>
            <a:r>
              <a:rPr lang="en-US" sz="1200" spc="-5" dirty="0">
                <a:latin typeface="+mn-lt"/>
                <a:cs typeface="Calibri"/>
              </a:rPr>
              <a:t>their  index </a:t>
            </a:r>
            <a:r>
              <a:rPr lang="en-US" sz="1200" spc="-10" dirty="0">
                <a:latin typeface="+mn-lt"/>
                <a:cs typeface="Calibri"/>
              </a:rPr>
              <a:t>card </a:t>
            </a:r>
            <a:r>
              <a:rPr lang="en-US" sz="1200" spc="-5" dirty="0">
                <a:latin typeface="+mn-lt"/>
                <a:cs typeface="Calibri"/>
              </a:rPr>
              <a:t>write down </a:t>
            </a:r>
            <a:r>
              <a:rPr lang="en-US" sz="1200" dirty="0">
                <a:latin typeface="+mn-lt"/>
                <a:cs typeface="Calibri"/>
              </a:rPr>
              <a:t>all </a:t>
            </a:r>
            <a:r>
              <a:rPr lang="en-US" sz="1200" spc="-5" dirty="0">
                <a:latin typeface="+mn-lt"/>
                <a:cs typeface="Calibri"/>
              </a:rPr>
              <a:t>unfamiliar</a:t>
            </a:r>
            <a:r>
              <a:rPr lang="en-US" sz="1200" dirty="0">
                <a:latin typeface="+mn-lt"/>
                <a:cs typeface="Calibri"/>
              </a:rPr>
              <a:t> </a:t>
            </a:r>
            <a:r>
              <a:rPr lang="en-US" sz="1200" spc="-5" dirty="0">
                <a:latin typeface="+mn-lt"/>
                <a:cs typeface="Calibri"/>
              </a:rPr>
              <a:t>terms.</a:t>
            </a:r>
            <a:endParaRPr lang="en-US" sz="1200" dirty="0">
              <a:latin typeface="+mn-lt"/>
              <a:cs typeface="Calibri"/>
            </a:endParaRPr>
          </a:p>
          <a:p>
            <a:pPr marL="12700" marR="5080">
              <a:lnSpc>
                <a:spcPct val="101699"/>
              </a:lnSpc>
            </a:pPr>
            <a:r>
              <a:rPr lang="en-US" sz="1200" spc="-5" dirty="0">
                <a:latin typeface="+mn-lt"/>
                <a:cs typeface="Calibri"/>
              </a:rPr>
              <a:t>Lead </a:t>
            </a:r>
            <a:r>
              <a:rPr lang="en-US" sz="1200" dirty="0">
                <a:latin typeface="+mn-lt"/>
                <a:cs typeface="Calibri"/>
              </a:rPr>
              <a:t>a </a:t>
            </a:r>
            <a:r>
              <a:rPr lang="en-US" sz="1200" spc="-5" dirty="0">
                <a:latin typeface="+mn-lt"/>
                <a:cs typeface="Calibri"/>
              </a:rPr>
              <a:t>brief class discussion on </a:t>
            </a:r>
            <a:r>
              <a:rPr lang="en-US" sz="1200" dirty="0">
                <a:latin typeface="+mn-lt"/>
                <a:cs typeface="Calibri"/>
              </a:rPr>
              <a:t>the </a:t>
            </a:r>
            <a:r>
              <a:rPr lang="en-US" sz="1200" spc="-10" dirty="0">
                <a:latin typeface="+mn-lt"/>
                <a:cs typeface="Calibri"/>
              </a:rPr>
              <a:t>contents </a:t>
            </a:r>
            <a:r>
              <a:rPr lang="en-US" sz="1200" spc="-5" dirty="0">
                <a:latin typeface="+mn-lt"/>
                <a:cs typeface="Calibri"/>
              </a:rPr>
              <a:t>of the slide. Define and </a:t>
            </a:r>
            <a:r>
              <a:rPr lang="en-US" sz="1200" spc="-10" dirty="0">
                <a:latin typeface="+mn-lt"/>
                <a:cs typeface="Calibri"/>
              </a:rPr>
              <a:t>provide examples </a:t>
            </a:r>
            <a:r>
              <a:rPr lang="en-US" sz="1200" dirty="0">
                <a:latin typeface="+mn-lt"/>
                <a:cs typeface="Calibri"/>
              </a:rPr>
              <a:t>of all  </a:t>
            </a:r>
            <a:r>
              <a:rPr lang="en-US" sz="1200" spc="-5" dirty="0">
                <a:latin typeface="+mn-lt"/>
                <a:cs typeface="Calibri"/>
              </a:rPr>
              <a:t>unfamiliar terms. </a:t>
            </a:r>
            <a:r>
              <a:rPr lang="en-US" sz="1200" spc="-10" dirty="0">
                <a:latin typeface="+mn-lt"/>
                <a:cs typeface="Calibri"/>
              </a:rPr>
              <a:t>Inform students </a:t>
            </a:r>
            <a:r>
              <a:rPr lang="en-US" sz="1200" spc="-5" dirty="0">
                <a:latin typeface="+mn-lt"/>
                <a:cs typeface="Calibri"/>
              </a:rPr>
              <a:t>of CTE venues </a:t>
            </a:r>
            <a:r>
              <a:rPr lang="en-US" sz="1200" spc="-10" dirty="0">
                <a:latin typeface="+mn-lt"/>
                <a:cs typeface="Calibri"/>
              </a:rPr>
              <a:t>available </a:t>
            </a:r>
            <a:r>
              <a:rPr lang="en-US" sz="1200" dirty="0">
                <a:latin typeface="+mn-lt"/>
                <a:cs typeface="Calibri"/>
              </a:rPr>
              <a:t>in </a:t>
            </a:r>
            <a:r>
              <a:rPr lang="en-US" sz="1200" spc="-5" dirty="0">
                <a:latin typeface="+mn-lt"/>
                <a:cs typeface="Calibri"/>
              </a:rPr>
              <a:t>your district, </a:t>
            </a:r>
            <a:r>
              <a:rPr lang="en-US" sz="1200" spc="-10" dirty="0">
                <a:latin typeface="+mn-lt"/>
                <a:cs typeface="Calibri"/>
              </a:rPr>
              <a:t>your </a:t>
            </a:r>
            <a:r>
              <a:rPr lang="en-US" sz="1200" spc="-5" dirty="0">
                <a:latin typeface="+mn-lt"/>
                <a:cs typeface="Calibri"/>
              </a:rPr>
              <a:t>campus and your  </a:t>
            </a:r>
            <a:r>
              <a:rPr lang="en-US" sz="1200" spc="-10" dirty="0">
                <a:latin typeface="+mn-lt"/>
                <a:cs typeface="Calibri"/>
              </a:rPr>
              <a:t>program.</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621472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295917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5" dirty="0">
                <a:latin typeface="+mn-lt"/>
                <a:cs typeface="Calibri"/>
              </a:rPr>
              <a:t>Provide </a:t>
            </a:r>
            <a:r>
              <a:rPr lang="en-US" sz="1200" dirty="0">
                <a:latin typeface="+mn-lt"/>
                <a:cs typeface="Calibri"/>
              </a:rPr>
              <a:t>a </a:t>
            </a:r>
            <a:r>
              <a:rPr lang="en-US" sz="1200" spc="-10" dirty="0">
                <a:latin typeface="+mn-lt"/>
                <a:cs typeface="Calibri"/>
              </a:rPr>
              <a:t>copy </a:t>
            </a:r>
            <a:r>
              <a:rPr lang="en-US" sz="1200" spc="-5" dirty="0">
                <a:latin typeface="+mn-lt"/>
                <a:cs typeface="Calibri"/>
              </a:rPr>
              <a:t>of </a:t>
            </a:r>
            <a:r>
              <a:rPr lang="en-US" sz="1200" dirty="0">
                <a:latin typeface="+mn-lt"/>
                <a:cs typeface="Calibri"/>
              </a:rPr>
              <a:t>this </a:t>
            </a:r>
            <a:r>
              <a:rPr lang="en-US" sz="1200" spc="-5" dirty="0">
                <a:latin typeface="+mn-lt"/>
                <a:cs typeface="Calibri"/>
              </a:rPr>
              <a:t>slide to </a:t>
            </a:r>
            <a:r>
              <a:rPr lang="en-US" sz="1200" dirty="0">
                <a:latin typeface="+mn-lt"/>
                <a:cs typeface="Calibri"/>
              </a:rPr>
              <a:t>the</a:t>
            </a:r>
            <a:r>
              <a:rPr lang="en-US" sz="1200" spc="-10" dirty="0">
                <a:latin typeface="+mn-lt"/>
                <a:cs typeface="Calibri"/>
              </a:rPr>
              <a:t> students.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22225">
              <a:lnSpc>
                <a:spcPct val="101699"/>
              </a:lnSpc>
            </a:pPr>
            <a:r>
              <a:rPr lang="en-US" sz="1200" dirty="0">
                <a:latin typeface="+mn-lt"/>
                <a:cs typeface="Calibri"/>
              </a:rPr>
              <a:t>The 16 </a:t>
            </a:r>
            <a:r>
              <a:rPr lang="en-US" sz="1200" spc="-10" dirty="0">
                <a:latin typeface="+mn-lt"/>
                <a:cs typeface="Calibri"/>
              </a:rPr>
              <a:t>clusters </a:t>
            </a:r>
            <a:r>
              <a:rPr lang="en-US" sz="1200" spc="-5" dirty="0">
                <a:latin typeface="+mn-lt"/>
                <a:cs typeface="Calibri"/>
              </a:rPr>
              <a:t>identified </a:t>
            </a:r>
            <a:r>
              <a:rPr lang="en-US" sz="1200" dirty="0">
                <a:latin typeface="+mn-lt"/>
                <a:cs typeface="Calibri"/>
              </a:rPr>
              <a:t>by </a:t>
            </a:r>
            <a:r>
              <a:rPr lang="en-US" sz="1200" spc="-5" dirty="0">
                <a:latin typeface="+mn-lt"/>
                <a:cs typeface="Calibri"/>
              </a:rPr>
              <a:t>the </a:t>
            </a:r>
            <a:r>
              <a:rPr lang="en-US" sz="1200" spc="-10" dirty="0">
                <a:latin typeface="+mn-lt"/>
                <a:cs typeface="Calibri"/>
              </a:rPr>
              <a:t>U.S. </a:t>
            </a:r>
            <a:r>
              <a:rPr lang="en-US" sz="1200" spc="-5" dirty="0">
                <a:latin typeface="+mn-lt"/>
                <a:cs typeface="Calibri"/>
              </a:rPr>
              <a:t>Department </a:t>
            </a:r>
            <a:r>
              <a:rPr lang="en-US" sz="1200" dirty="0">
                <a:latin typeface="+mn-lt"/>
                <a:cs typeface="Calibri"/>
              </a:rPr>
              <a:t>of </a:t>
            </a:r>
            <a:r>
              <a:rPr lang="en-US" sz="1200" spc="-10" dirty="0">
                <a:latin typeface="+mn-lt"/>
                <a:cs typeface="Calibri"/>
              </a:rPr>
              <a:t>Education, </a:t>
            </a:r>
            <a:r>
              <a:rPr lang="en-US" sz="1200" spc="-5" dirty="0">
                <a:latin typeface="+mn-lt"/>
                <a:cs typeface="Calibri"/>
              </a:rPr>
              <a:t>classify </a:t>
            </a:r>
            <a:r>
              <a:rPr lang="en-US" sz="1200" spc="-10" dirty="0">
                <a:latin typeface="+mn-lt"/>
                <a:cs typeface="Calibri"/>
              </a:rPr>
              <a:t>workforce preparation  programs that are obtained through career </a:t>
            </a:r>
            <a:r>
              <a:rPr lang="en-US" sz="1200" spc="-5" dirty="0">
                <a:latin typeface="+mn-lt"/>
                <a:cs typeface="Calibri"/>
              </a:rPr>
              <a:t>and </a:t>
            </a:r>
            <a:r>
              <a:rPr lang="en-US" sz="1200" spc="-10" dirty="0">
                <a:latin typeface="+mn-lt"/>
                <a:cs typeface="Calibri"/>
              </a:rPr>
              <a:t>technical</a:t>
            </a:r>
            <a:r>
              <a:rPr lang="en-US" sz="1200" spc="90" dirty="0">
                <a:latin typeface="+mn-lt"/>
                <a:cs typeface="Calibri"/>
              </a:rPr>
              <a:t> </a:t>
            </a:r>
            <a:r>
              <a:rPr lang="en-US" sz="1200" spc="-10" dirty="0">
                <a:latin typeface="+mn-lt"/>
                <a:cs typeface="Calibri"/>
              </a:rPr>
              <a:t>education.</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What </a:t>
            </a:r>
            <a:r>
              <a:rPr lang="en-US" sz="1200" spc="-10" dirty="0">
                <a:latin typeface="+mn-lt"/>
                <a:cs typeface="Calibri"/>
              </a:rPr>
              <a:t>cluster </a:t>
            </a:r>
            <a:r>
              <a:rPr lang="en-US" sz="1200" spc="-5" dirty="0">
                <a:latin typeface="+mn-lt"/>
                <a:cs typeface="Calibri"/>
              </a:rPr>
              <a:t>do </a:t>
            </a:r>
            <a:r>
              <a:rPr lang="en-US" sz="1200" spc="-10" dirty="0">
                <a:latin typeface="+mn-lt"/>
                <a:cs typeface="Calibri"/>
              </a:rPr>
              <a:t>you </a:t>
            </a:r>
            <a:r>
              <a:rPr lang="en-US" sz="1200" spc="-5" dirty="0">
                <a:latin typeface="+mn-lt"/>
                <a:cs typeface="Calibri"/>
              </a:rPr>
              <a:t>think Principles </a:t>
            </a:r>
            <a:r>
              <a:rPr lang="en-US" sz="1200" dirty="0">
                <a:latin typeface="+mn-lt"/>
                <a:cs typeface="Calibri"/>
              </a:rPr>
              <a:t>of </a:t>
            </a:r>
            <a:r>
              <a:rPr lang="en-US" sz="1200" spc="-10" dirty="0">
                <a:latin typeface="+mn-lt"/>
                <a:cs typeface="Calibri"/>
              </a:rPr>
              <a:t>Education </a:t>
            </a:r>
            <a:r>
              <a:rPr lang="en-US" sz="1200" dirty="0">
                <a:latin typeface="+mn-lt"/>
                <a:cs typeface="Calibri"/>
              </a:rPr>
              <a:t>and </a:t>
            </a:r>
            <a:r>
              <a:rPr lang="en-US" sz="1200" spc="-15" dirty="0">
                <a:latin typeface="+mn-lt"/>
                <a:cs typeface="Calibri"/>
              </a:rPr>
              <a:t>Training </a:t>
            </a:r>
            <a:r>
              <a:rPr lang="en-US" sz="1200" spc="-5" dirty="0">
                <a:latin typeface="+mn-lt"/>
                <a:cs typeface="Calibri"/>
              </a:rPr>
              <a:t>falls under? </a:t>
            </a:r>
            <a:r>
              <a:rPr lang="en-US" sz="1200" spc="-15" dirty="0">
                <a:latin typeface="+mn-lt"/>
                <a:cs typeface="Calibri"/>
              </a:rPr>
              <a:t>Have </a:t>
            </a:r>
            <a:r>
              <a:rPr lang="en-US" sz="1200" spc="-5" dirty="0">
                <a:latin typeface="+mn-lt"/>
                <a:cs typeface="Calibri"/>
              </a:rPr>
              <a:t>students </a:t>
            </a:r>
            <a:r>
              <a:rPr lang="en-US" sz="1200" spc="-10" dirty="0">
                <a:latin typeface="+mn-lt"/>
                <a:cs typeface="Calibri"/>
              </a:rPr>
              <a:t>read  </a:t>
            </a:r>
            <a:r>
              <a:rPr lang="en-US" sz="1200" dirty="0">
                <a:latin typeface="+mn-lt"/>
                <a:cs typeface="Calibri"/>
              </a:rPr>
              <a:t>the </a:t>
            </a:r>
            <a:r>
              <a:rPr lang="en-US" sz="1200" spc="-10" dirty="0">
                <a:latin typeface="+mn-lt"/>
                <a:cs typeface="Calibri"/>
              </a:rPr>
              <a:t>descriptors </a:t>
            </a:r>
            <a:r>
              <a:rPr lang="en-US" sz="1200" spc="-15" dirty="0">
                <a:latin typeface="+mn-lt"/>
                <a:cs typeface="Calibri"/>
              </a:rPr>
              <a:t>for </a:t>
            </a:r>
            <a:r>
              <a:rPr lang="en-US" sz="1200" spc="-5" dirty="0">
                <a:latin typeface="+mn-lt"/>
                <a:cs typeface="Calibri"/>
              </a:rPr>
              <a:t>each</a:t>
            </a:r>
            <a:r>
              <a:rPr lang="en-US" sz="1200" spc="10" dirty="0">
                <a:latin typeface="+mn-lt"/>
                <a:cs typeface="Calibri"/>
              </a:rPr>
              <a:t> </a:t>
            </a:r>
            <a:r>
              <a:rPr lang="en-US" sz="1200" spc="-5" dirty="0">
                <a:latin typeface="+mn-lt"/>
                <a:cs typeface="Calibri"/>
              </a:rPr>
              <a:t>cluster?</a:t>
            </a:r>
            <a:endParaRPr lang="en-US" sz="1200" dirty="0">
              <a:latin typeface="+mn-lt"/>
              <a:cs typeface="Calibri"/>
            </a:endParaRPr>
          </a:p>
          <a:p>
            <a:endParaRPr lang="en-US" dirty="0"/>
          </a:p>
          <a:p>
            <a:pPr marL="12700">
              <a:lnSpc>
                <a:spcPct val="100000"/>
              </a:lnSpc>
              <a:spcBef>
                <a:spcPts val="100"/>
              </a:spcBef>
            </a:pPr>
            <a:r>
              <a:rPr lang="en-US" sz="1200" dirty="0">
                <a:latin typeface="+mn-lt"/>
                <a:cs typeface="Calibri"/>
              </a:rPr>
              <a:t>The </a:t>
            </a:r>
            <a:r>
              <a:rPr lang="en-US" sz="1200" spc="-10" dirty="0">
                <a:latin typeface="+mn-lt"/>
                <a:cs typeface="Calibri"/>
              </a:rPr>
              <a:t>course </a:t>
            </a:r>
            <a:r>
              <a:rPr lang="en-US" sz="1200" spc="-5" dirty="0">
                <a:latin typeface="+mn-lt"/>
                <a:cs typeface="Calibri"/>
              </a:rPr>
              <a:t>Human </a:t>
            </a:r>
            <a:r>
              <a:rPr lang="en-US" sz="1200" spc="-10" dirty="0">
                <a:latin typeface="+mn-lt"/>
                <a:cs typeface="Calibri"/>
              </a:rPr>
              <a:t>Growth </a:t>
            </a:r>
            <a:r>
              <a:rPr lang="en-US" sz="1200" spc="-5" dirty="0">
                <a:latin typeface="+mn-lt"/>
                <a:cs typeface="Calibri"/>
              </a:rPr>
              <a:t>and Development </a:t>
            </a:r>
            <a:r>
              <a:rPr lang="en-US" sz="1200" dirty="0">
                <a:latin typeface="+mn-lt"/>
                <a:cs typeface="Calibri"/>
              </a:rPr>
              <a:t>is in </a:t>
            </a:r>
            <a:r>
              <a:rPr lang="en-US" sz="1200" spc="-5" dirty="0">
                <a:latin typeface="+mn-lt"/>
                <a:cs typeface="Calibri"/>
              </a:rPr>
              <a:t>the </a:t>
            </a:r>
            <a:r>
              <a:rPr lang="en-US" sz="1200" spc="-10" dirty="0">
                <a:latin typeface="+mn-lt"/>
                <a:cs typeface="Calibri"/>
              </a:rPr>
              <a:t>Education </a:t>
            </a:r>
            <a:r>
              <a:rPr lang="en-US" sz="1200" spc="-5" dirty="0">
                <a:latin typeface="+mn-lt"/>
                <a:cs typeface="Calibri"/>
              </a:rPr>
              <a:t>and </a:t>
            </a:r>
            <a:r>
              <a:rPr lang="en-US" sz="1200" spc="-15" dirty="0">
                <a:latin typeface="+mn-lt"/>
                <a:cs typeface="Calibri"/>
              </a:rPr>
              <a:t>Training</a:t>
            </a:r>
            <a:r>
              <a:rPr lang="en-US" sz="1200" spc="80" dirty="0">
                <a:latin typeface="+mn-lt"/>
                <a:cs typeface="Calibri"/>
              </a:rPr>
              <a:t> </a:t>
            </a:r>
            <a:r>
              <a:rPr lang="en-US" sz="1200" spc="-10" dirty="0">
                <a:latin typeface="+mn-lt"/>
                <a:cs typeface="Calibri"/>
              </a:rPr>
              <a:t>Clusters.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time permits, allow </a:t>
            </a:r>
            <a:r>
              <a:rPr lang="en-US" sz="1200" spc="-10" dirty="0">
                <a:latin typeface="+mn-lt"/>
                <a:cs typeface="Calibri"/>
              </a:rPr>
              <a:t>students to </a:t>
            </a:r>
            <a:r>
              <a:rPr lang="en-US" sz="1200" spc="-5" dirty="0">
                <a:latin typeface="+mn-lt"/>
                <a:cs typeface="Calibri"/>
              </a:rPr>
              <a:t>discuss other CTE </a:t>
            </a:r>
            <a:r>
              <a:rPr lang="en-US" sz="1200" spc="-10" dirty="0">
                <a:latin typeface="+mn-lt"/>
                <a:cs typeface="Calibri"/>
              </a:rPr>
              <a:t>courses available at your </a:t>
            </a:r>
            <a:r>
              <a:rPr lang="en-US" sz="1200" spc="-5" dirty="0">
                <a:latin typeface="+mn-lt"/>
                <a:cs typeface="Calibri"/>
              </a:rPr>
              <a:t>campus and  determine their </a:t>
            </a:r>
            <a:r>
              <a:rPr lang="en-US" sz="1200" spc="-10" dirty="0">
                <a:latin typeface="+mn-lt"/>
                <a:cs typeface="Calibri"/>
              </a:rPr>
              <a:t>career</a:t>
            </a:r>
            <a:r>
              <a:rPr lang="en-US" sz="1200" spc="0" dirty="0">
                <a:latin typeface="+mn-lt"/>
                <a:cs typeface="Calibri"/>
              </a:rPr>
              <a:t> </a:t>
            </a:r>
            <a:r>
              <a:rPr lang="en-US" sz="1200" spc="-10" dirty="0">
                <a:latin typeface="+mn-lt"/>
                <a:cs typeface="Calibri"/>
              </a:rPr>
              <a:t>clusters.</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406319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48895">
              <a:lnSpc>
                <a:spcPct val="101699"/>
              </a:lnSpc>
              <a:spcBef>
                <a:spcPts val="75"/>
              </a:spcBef>
            </a:pPr>
            <a:r>
              <a:rPr lang="en-US" sz="1200" dirty="0">
                <a:latin typeface="+mn-lt"/>
                <a:cs typeface="Calibri"/>
              </a:rPr>
              <a:t>The </a:t>
            </a:r>
            <a:r>
              <a:rPr lang="en-US" sz="1200" spc="-35" dirty="0">
                <a:latin typeface="+mn-lt"/>
                <a:cs typeface="Calibri"/>
              </a:rPr>
              <a:t>Texas </a:t>
            </a:r>
            <a:r>
              <a:rPr lang="en-US" sz="1200" spc="-10" dirty="0">
                <a:latin typeface="+mn-lt"/>
                <a:cs typeface="Calibri"/>
              </a:rPr>
              <a:t>Education </a:t>
            </a:r>
            <a:r>
              <a:rPr lang="en-US" sz="1200" spc="-5" dirty="0">
                <a:latin typeface="+mn-lt"/>
                <a:cs typeface="Calibri"/>
              </a:rPr>
              <a:t>Agency </a:t>
            </a:r>
            <a:r>
              <a:rPr lang="en-US" sz="1200" dirty="0">
                <a:latin typeface="+mn-lt"/>
                <a:cs typeface="Calibri"/>
              </a:rPr>
              <a:t>has </a:t>
            </a:r>
            <a:r>
              <a:rPr lang="en-US" sz="1200" spc="-10" dirty="0">
                <a:latin typeface="+mn-lt"/>
                <a:cs typeface="Calibri"/>
              </a:rPr>
              <a:t>approved </a:t>
            </a:r>
            <a:r>
              <a:rPr lang="en-US" sz="1200" dirty="0">
                <a:latin typeface="+mn-lt"/>
                <a:cs typeface="Calibri"/>
              </a:rPr>
              <a:t>4 </a:t>
            </a:r>
            <a:r>
              <a:rPr lang="en-US" sz="1200" spc="-5" dirty="0">
                <a:latin typeface="+mn-lt"/>
                <a:cs typeface="Calibri"/>
              </a:rPr>
              <a:t>high school </a:t>
            </a:r>
            <a:r>
              <a:rPr lang="en-US" sz="1200" spc="-10" dirty="0">
                <a:latin typeface="+mn-lt"/>
                <a:cs typeface="Calibri"/>
              </a:rPr>
              <a:t>courses </a:t>
            </a:r>
            <a:r>
              <a:rPr lang="en-US" sz="1200" dirty="0">
                <a:latin typeface="+mn-lt"/>
                <a:cs typeface="Calibri"/>
              </a:rPr>
              <a:t>in </a:t>
            </a:r>
            <a:r>
              <a:rPr lang="en-US" sz="1200" spc="-10" dirty="0">
                <a:latin typeface="+mn-lt"/>
                <a:cs typeface="Calibri"/>
              </a:rPr>
              <a:t>Education </a:t>
            </a:r>
            <a:r>
              <a:rPr lang="en-US" sz="1200" spc="-5" dirty="0">
                <a:latin typeface="+mn-lt"/>
                <a:cs typeface="Calibri"/>
              </a:rPr>
              <a:t>and </a:t>
            </a:r>
            <a:r>
              <a:rPr lang="en-US" sz="1200" spc="-15" dirty="0">
                <a:latin typeface="+mn-lt"/>
                <a:cs typeface="Calibri"/>
              </a:rPr>
              <a:t>Training. </a:t>
            </a:r>
            <a:r>
              <a:rPr lang="en-US" sz="1200" spc="-5" dirty="0">
                <a:latin typeface="+mn-lt"/>
                <a:cs typeface="Calibri"/>
              </a:rPr>
              <a:t>Not  </a:t>
            </a:r>
            <a:r>
              <a:rPr lang="en-US" sz="1200" dirty="0">
                <a:latin typeface="+mn-lt"/>
                <a:cs typeface="Calibri"/>
              </a:rPr>
              <a:t>all </a:t>
            </a:r>
            <a:r>
              <a:rPr lang="en-US" sz="1200" spc="-5" dirty="0">
                <a:latin typeface="+mn-lt"/>
                <a:cs typeface="Calibri"/>
              </a:rPr>
              <a:t>high schools </a:t>
            </a:r>
            <a:r>
              <a:rPr lang="en-US" sz="1200" spc="-15" dirty="0">
                <a:latin typeface="+mn-lt"/>
                <a:cs typeface="Calibri"/>
              </a:rPr>
              <a:t>offer </a:t>
            </a:r>
            <a:r>
              <a:rPr lang="en-US" sz="1200" dirty="0">
                <a:latin typeface="+mn-lt"/>
                <a:cs typeface="Calibri"/>
              </a:rPr>
              <a:t>all </a:t>
            </a:r>
            <a:r>
              <a:rPr lang="en-US" sz="1200" spc="-10" dirty="0">
                <a:latin typeface="+mn-lt"/>
                <a:cs typeface="Calibri"/>
              </a:rPr>
              <a:t>courses. What </a:t>
            </a:r>
            <a:r>
              <a:rPr lang="en-US" sz="1200" dirty="0">
                <a:latin typeface="+mn-lt"/>
                <a:cs typeface="Calibri"/>
              </a:rPr>
              <a:t>is a </a:t>
            </a:r>
            <a:r>
              <a:rPr lang="en-US" sz="1200" spc="-10" dirty="0">
                <a:latin typeface="+mn-lt"/>
                <a:cs typeface="Calibri"/>
              </a:rPr>
              <a:t>coherent</a:t>
            </a:r>
            <a:r>
              <a:rPr lang="en-US" sz="1200" spc="55" dirty="0">
                <a:latin typeface="+mn-lt"/>
                <a:cs typeface="Calibri"/>
              </a:rPr>
              <a:t> </a:t>
            </a:r>
            <a:r>
              <a:rPr lang="en-US" sz="1200" spc="-5" dirty="0">
                <a:latin typeface="+mn-lt"/>
                <a:cs typeface="Calibri"/>
              </a:rPr>
              <a:t>sequence?</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274320">
              <a:lnSpc>
                <a:spcPct val="101699"/>
              </a:lnSpc>
            </a:pPr>
            <a:r>
              <a:rPr lang="en-US" sz="1200" dirty="0">
                <a:latin typeface="+mn-lt"/>
                <a:cs typeface="Calibri"/>
              </a:rPr>
              <a:t>The </a:t>
            </a:r>
            <a:r>
              <a:rPr lang="en-US" sz="1200" spc="-5" dirty="0">
                <a:latin typeface="+mn-lt"/>
                <a:cs typeface="Calibri"/>
              </a:rPr>
              <a:t>goal of CTE </a:t>
            </a:r>
            <a:r>
              <a:rPr lang="en-US" sz="1200" dirty="0">
                <a:latin typeface="+mn-lt"/>
                <a:cs typeface="Calibri"/>
              </a:rPr>
              <a:t>in </a:t>
            </a:r>
            <a:r>
              <a:rPr lang="en-US" sz="1200" spc="-5" dirty="0">
                <a:latin typeface="+mn-lt"/>
                <a:cs typeface="Calibri"/>
              </a:rPr>
              <a:t>high school </a:t>
            </a:r>
            <a:r>
              <a:rPr lang="en-US" sz="1200" dirty="0">
                <a:latin typeface="+mn-lt"/>
                <a:cs typeface="Calibri"/>
              </a:rPr>
              <a:t>is </a:t>
            </a:r>
            <a:r>
              <a:rPr lang="en-US" sz="1200" spc="-5" dirty="0">
                <a:latin typeface="+mn-lt"/>
                <a:cs typeface="Calibri"/>
              </a:rPr>
              <a:t>to </a:t>
            </a:r>
            <a:r>
              <a:rPr lang="en-US" sz="1200" spc="-10" dirty="0">
                <a:latin typeface="+mn-lt"/>
                <a:cs typeface="Calibri"/>
              </a:rPr>
              <a:t>progress through </a:t>
            </a:r>
            <a:r>
              <a:rPr lang="en-US" sz="1200" dirty="0">
                <a:latin typeface="+mn-lt"/>
                <a:cs typeface="Calibri"/>
              </a:rPr>
              <a:t>a </a:t>
            </a:r>
            <a:r>
              <a:rPr lang="en-US" sz="1200" spc="-5" dirty="0">
                <a:latin typeface="+mn-lt"/>
                <a:cs typeface="Calibri"/>
              </a:rPr>
              <a:t>sequence </a:t>
            </a:r>
            <a:r>
              <a:rPr lang="en-US" sz="1200" dirty="0">
                <a:latin typeface="+mn-lt"/>
                <a:cs typeface="Calibri"/>
              </a:rPr>
              <a:t>of </a:t>
            </a:r>
            <a:r>
              <a:rPr lang="en-US" sz="1200" spc="-10" dirty="0">
                <a:latin typeface="+mn-lt"/>
                <a:cs typeface="Calibri"/>
              </a:rPr>
              <a:t>courses that </a:t>
            </a:r>
            <a:r>
              <a:rPr lang="en-US" sz="1200" spc="-5" dirty="0">
                <a:latin typeface="+mn-lt"/>
                <a:cs typeface="Calibri"/>
              </a:rPr>
              <a:t>lead to the  </a:t>
            </a:r>
            <a:r>
              <a:rPr lang="en-US" sz="1200" spc="-10" dirty="0">
                <a:latin typeface="+mn-lt"/>
                <a:cs typeface="Calibri"/>
              </a:rPr>
              <a:t>attainment </a:t>
            </a:r>
            <a:r>
              <a:rPr lang="en-US" sz="1200" spc="-5" dirty="0">
                <a:latin typeface="+mn-lt"/>
                <a:cs typeface="Calibri"/>
              </a:rPr>
              <a:t>of academic </a:t>
            </a:r>
            <a:r>
              <a:rPr lang="en-US" sz="1200" dirty="0">
                <a:latin typeface="+mn-lt"/>
                <a:cs typeface="Calibri"/>
              </a:rPr>
              <a:t>and </a:t>
            </a:r>
            <a:r>
              <a:rPr lang="en-US" sz="1200" spc="-5" dirty="0">
                <a:latin typeface="+mn-lt"/>
                <a:cs typeface="Calibri"/>
              </a:rPr>
              <a:t>technical</a:t>
            </a:r>
            <a:r>
              <a:rPr lang="en-US" sz="1200" spc="15" dirty="0">
                <a:latin typeface="+mn-lt"/>
                <a:cs typeface="Calibri"/>
              </a:rPr>
              <a:t> </a:t>
            </a:r>
            <a:r>
              <a:rPr lang="en-US" sz="1200" spc="-5" dirty="0">
                <a:latin typeface="+mn-lt"/>
                <a:cs typeface="Calibri"/>
              </a:rPr>
              <a:t>skills.</a:t>
            </a:r>
            <a:endParaRPr lang="en-US" sz="1200" dirty="0">
              <a:latin typeface="+mn-lt"/>
              <a:cs typeface="Calibri"/>
            </a:endParaRPr>
          </a:p>
          <a:p>
            <a:pPr>
              <a:lnSpc>
                <a:spcPct val="100000"/>
              </a:lnSpc>
              <a:spcBef>
                <a:spcPts val="50"/>
              </a:spcBef>
            </a:pPr>
            <a:endParaRPr lang="en-US" sz="1250" dirty="0">
              <a:latin typeface="Times New Roman"/>
              <a:cs typeface="Times New Roman"/>
            </a:endParaRPr>
          </a:p>
          <a:p>
            <a:pPr marL="12700">
              <a:lnSpc>
                <a:spcPct val="100000"/>
              </a:lnSpc>
            </a:pPr>
            <a:r>
              <a:rPr lang="en-US" sz="1200" spc="-5" dirty="0">
                <a:latin typeface="+mn-lt"/>
                <a:cs typeface="Calibri"/>
              </a:rPr>
              <a:t>Discuss the sequence </a:t>
            </a:r>
            <a:r>
              <a:rPr lang="en-US" sz="1200" spc="-10" dirty="0">
                <a:latin typeface="+mn-lt"/>
                <a:cs typeface="Calibri"/>
              </a:rPr>
              <a:t>for Education </a:t>
            </a:r>
            <a:r>
              <a:rPr lang="en-US" sz="1200" spc="-5" dirty="0">
                <a:latin typeface="+mn-lt"/>
                <a:cs typeface="Calibri"/>
              </a:rPr>
              <a:t>and </a:t>
            </a:r>
            <a:r>
              <a:rPr lang="en-US" sz="1200" spc="-15" dirty="0">
                <a:latin typeface="+mn-lt"/>
                <a:cs typeface="Calibri"/>
              </a:rPr>
              <a:t>Training </a:t>
            </a:r>
            <a:r>
              <a:rPr lang="en-US" sz="1200" spc="-5" dirty="0">
                <a:latin typeface="+mn-lt"/>
                <a:cs typeface="Calibri"/>
              </a:rPr>
              <a:t>on </a:t>
            </a:r>
            <a:r>
              <a:rPr lang="en-US" sz="1200" spc="-10" dirty="0">
                <a:latin typeface="+mn-lt"/>
                <a:cs typeface="Calibri"/>
              </a:rPr>
              <a:t>your</a:t>
            </a:r>
            <a:r>
              <a:rPr lang="en-US" sz="1200" spc="55" dirty="0">
                <a:latin typeface="+mn-lt"/>
                <a:cs typeface="Calibri"/>
              </a:rPr>
              <a:t> </a:t>
            </a:r>
            <a:r>
              <a:rPr lang="en-US" sz="1200" spc="-5" dirty="0">
                <a:latin typeface="+mn-lt"/>
                <a:cs typeface="Calibri"/>
              </a:rPr>
              <a:t>campus/district.</a:t>
            </a:r>
            <a:endParaRPr lang="en-US" sz="1200" dirty="0">
              <a:latin typeface="+mn-lt"/>
              <a:cs typeface="Calibri"/>
            </a:endParaRPr>
          </a:p>
          <a:p>
            <a:pPr>
              <a:lnSpc>
                <a:spcPct val="100000"/>
              </a:lnSpc>
              <a:spcBef>
                <a:spcPts val="50"/>
              </a:spcBef>
            </a:pPr>
            <a:endParaRPr lang="en-US" sz="1250" dirty="0">
              <a:latin typeface="Times New Roman"/>
              <a:cs typeface="Times New Roman"/>
            </a:endParaRPr>
          </a:p>
          <a:p>
            <a:pPr marL="12700">
              <a:lnSpc>
                <a:spcPct val="100000"/>
              </a:lnSpc>
            </a:pPr>
            <a:r>
              <a:rPr lang="en-US" sz="1200" spc="-5" dirty="0">
                <a:latin typeface="+mn-lt"/>
                <a:cs typeface="Calibri"/>
              </a:rPr>
              <a:t>If applicable, discuss other </a:t>
            </a:r>
            <a:r>
              <a:rPr lang="en-US" sz="1200" spc="-10" dirty="0">
                <a:latin typeface="+mn-lt"/>
                <a:cs typeface="Calibri"/>
              </a:rPr>
              <a:t>courses/sequences </a:t>
            </a:r>
            <a:r>
              <a:rPr lang="en-US" sz="1200" spc="-15" dirty="0">
                <a:latin typeface="+mn-lt"/>
                <a:cs typeface="Calibri"/>
              </a:rPr>
              <a:t>offered </a:t>
            </a:r>
            <a:r>
              <a:rPr lang="en-US" sz="1200" spc="-10" dirty="0">
                <a:latin typeface="+mn-lt"/>
                <a:cs typeface="Calibri"/>
              </a:rPr>
              <a:t>at </a:t>
            </a:r>
            <a:r>
              <a:rPr lang="en-US" sz="1200" spc="-5" dirty="0">
                <a:latin typeface="+mn-lt"/>
                <a:cs typeface="Calibri"/>
              </a:rPr>
              <a:t>your campus and </a:t>
            </a:r>
            <a:r>
              <a:rPr lang="en-US" sz="1200" dirty="0">
                <a:latin typeface="+mn-lt"/>
                <a:cs typeface="Calibri"/>
              </a:rPr>
              <a:t>in </a:t>
            </a:r>
            <a:r>
              <a:rPr lang="en-US" sz="1200" spc="-10" dirty="0">
                <a:latin typeface="+mn-lt"/>
                <a:cs typeface="Calibri"/>
              </a:rPr>
              <a:t>your</a:t>
            </a:r>
            <a:r>
              <a:rPr lang="en-US" sz="1200" spc="110" dirty="0">
                <a:latin typeface="+mn-lt"/>
                <a:cs typeface="Calibri"/>
              </a:rPr>
              <a:t> </a:t>
            </a:r>
            <a:r>
              <a:rPr lang="en-US" sz="1200" spc="-5" dirty="0">
                <a:latin typeface="+mn-lt"/>
                <a:cs typeface="Calibri"/>
              </a:rPr>
              <a:t>district.</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2705">
              <a:lnSpc>
                <a:spcPct val="101699"/>
              </a:lnSpc>
              <a:spcBef>
                <a:spcPts val="5"/>
              </a:spcBef>
            </a:pPr>
            <a:r>
              <a:rPr lang="en-US" sz="1200" spc="-10" dirty="0">
                <a:latin typeface="+mn-lt"/>
                <a:cs typeface="Calibri"/>
              </a:rPr>
              <a:t>Inform students that it </a:t>
            </a:r>
            <a:r>
              <a:rPr lang="en-US" sz="1200" dirty="0">
                <a:latin typeface="+mn-lt"/>
                <a:cs typeface="Calibri"/>
              </a:rPr>
              <a:t>is </a:t>
            </a:r>
            <a:r>
              <a:rPr lang="en-US" sz="1200" spc="-5" dirty="0">
                <a:latin typeface="+mn-lt"/>
                <a:cs typeface="Calibri"/>
              </a:rPr>
              <a:t>possible to </a:t>
            </a:r>
            <a:r>
              <a:rPr lang="en-US" sz="1200" spc="-10" dirty="0">
                <a:latin typeface="+mn-lt"/>
                <a:cs typeface="Calibri"/>
              </a:rPr>
              <a:t>incorporate courses from </a:t>
            </a:r>
            <a:r>
              <a:rPr lang="en-US" sz="1200" spc="-5" dirty="0">
                <a:latin typeface="+mn-lt"/>
                <a:cs typeface="Calibri"/>
              </a:rPr>
              <a:t>other sequences </a:t>
            </a:r>
            <a:r>
              <a:rPr lang="en-US" sz="1200" dirty="0">
                <a:latin typeface="+mn-lt"/>
                <a:cs typeface="Calibri"/>
              </a:rPr>
              <a:t>or </a:t>
            </a:r>
            <a:r>
              <a:rPr lang="en-US" sz="1200" spc="-10" dirty="0">
                <a:latin typeface="+mn-lt"/>
                <a:cs typeface="Calibri"/>
              </a:rPr>
              <a:t>clusters into  </a:t>
            </a:r>
            <a:r>
              <a:rPr lang="en-US" sz="1200" dirty="0">
                <a:latin typeface="+mn-lt"/>
                <a:cs typeface="Calibri"/>
              </a:rPr>
              <a:t>their </a:t>
            </a:r>
            <a:r>
              <a:rPr lang="en-US" sz="1200" spc="-5" dirty="0">
                <a:latin typeface="+mn-lt"/>
                <a:cs typeface="Calibri"/>
              </a:rPr>
              <a:t>personal </a:t>
            </a:r>
            <a:r>
              <a:rPr lang="en-US" sz="1200" spc="-10" dirty="0">
                <a:latin typeface="+mn-lt"/>
                <a:cs typeface="Calibri"/>
              </a:rPr>
              <a:t>program </a:t>
            </a:r>
            <a:r>
              <a:rPr lang="en-US" sz="1200" spc="-5" dirty="0">
                <a:latin typeface="+mn-lt"/>
                <a:cs typeface="Calibri"/>
              </a:rPr>
              <a:t>of</a:t>
            </a:r>
            <a:r>
              <a:rPr lang="en-US" sz="1200" spc="-10" dirty="0">
                <a:latin typeface="+mn-lt"/>
                <a:cs typeface="Calibri"/>
              </a:rPr>
              <a:t> </a:t>
            </a:r>
            <a:r>
              <a:rPr lang="en-US" sz="1200" spc="-20" dirty="0">
                <a:latin typeface="+mn-lt"/>
                <a:cs typeface="Calibri"/>
              </a:rPr>
              <a:t>study.</a:t>
            </a:r>
            <a:endParaRPr lang="en-US" sz="1200" dirty="0">
              <a:latin typeface="+mn-lt"/>
              <a:cs typeface="Calibri"/>
            </a:endParaRPr>
          </a:p>
          <a:p>
            <a:pPr marL="12700">
              <a:lnSpc>
                <a:spcPct val="100000"/>
              </a:lnSpc>
              <a:spcBef>
                <a:spcPts val="20"/>
              </a:spcBef>
            </a:pPr>
            <a:r>
              <a:rPr lang="en-US" sz="1200" spc="-5" dirty="0">
                <a:latin typeface="+mn-lt"/>
                <a:cs typeface="Calibri"/>
              </a:rPr>
              <a:t>Example:</a:t>
            </a:r>
            <a:endParaRPr lang="en-US" sz="1200" dirty="0">
              <a:latin typeface="+mn-lt"/>
              <a:cs typeface="Calibri"/>
            </a:endParaRPr>
          </a:p>
          <a:p>
            <a:pPr marL="12700" marR="78740">
              <a:lnSpc>
                <a:spcPct val="101699"/>
              </a:lnSpc>
            </a:pPr>
            <a:r>
              <a:rPr lang="en-US" sz="1200" spc="-5" dirty="0">
                <a:latin typeface="+mn-lt"/>
                <a:cs typeface="Calibri"/>
              </a:rPr>
              <a:t>Sandra </a:t>
            </a:r>
            <a:r>
              <a:rPr lang="en-US" sz="1200" spc="-10" dirty="0">
                <a:latin typeface="+mn-lt"/>
                <a:cs typeface="Calibri"/>
              </a:rPr>
              <a:t>wants </a:t>
            </a:r>
            <a:r>
              <a:rPr lang="en-US" sz="1200" spc="-5" dirty="0">
                <a:latin typeface="+mn-lt"/>
                <a:cs typeface="Calibri"/>
              </a:rPr>
              <a:t>to </a:t>
            </a:r>
            <a:r>
              <a:rPr lang="en-US" sz="1200" dirty="0">
                <a:latin typeface="+mn-lt"/>
                <a:cs typeface="Calibri"/>
              </a:rPr>
              <a:t>be a </a:t>
            </a:r>
            <a:r>
              <a:rPr lang="en-US" sz="1200" spc="-5" dirty="0">
                <a:latin typeface="+mn-lt"/>
                <a:cs typeface="Calibri"/>
              </a:rPr>
              <a:t>high school coach. In addition to </a:t>
            </a:r>
            <a:r>
              <a:rPr lang="en-US" sz="1200" dirty="0">
                <a:latin typeface="+mn-lt"/>
                <a:cs typeface="Calibri"/>
              </a:rPr>
              <a:t>her </a:t>
            </a:r>
            <a:r>
              <a:rPr lang="en-US" sz="1200" spc="-5" dirty="0">
                <a:latin typeface="+mn-lt"/>
                <a:cs typeface="Calibri"/>
              </a:rPr>
              <a:t>education and training </a:t>
            </a:r>
            <a:r>
              <a:rPr lang="en-US" sz="1200" spc="-10" dirty="0">
                <a:latin typeface="+mn-lt"/>
                <a:cs typeface="Calibri"/>
              </a:rPr>
              <a:t>courses, </a:t>
            </a:r>
            <a:r>
              <a:rPr lang="en-US" sz="1200" spc="-5" dirty="0">
                <a:latin typeface="+mn-lt"/>
                <a:cs typeface="Calibri"/>
              </a:rPr>
              <a:t>she  </a:t>
            </a:r>
            <a:r>
              <a:rPr lang="en-US" sz="1200" spc="-10" dirty="0">
                <a:latin typeface="+mn-lt"/>
                <a:cs typeface="Calibri"/>
              </a:rPr>
              <a:t>asks </a:t>
            </a:r>
            <a:r>
              <a:rPr lang="en-US" sz="1200" dirty="0">
                <a:latin typeface="+mn-lt"/>
                <a:cs typeface="Calibri"/>
              </a:rPr>
              <a:t>her </a:t>
            </a:r>
            <a:r>
              <a:rPr lang="en-US" sz="1200" spc="-5" dirty="0">
                <a:latin typeface="+mn-lt"/>
                <a:cs typeface="Calibri"/>
              </a:rPr>
              <a:t>counselor to </a:t>
            </a:r>
            <a:r>
              <a:rPr lang="en-US" sz="1200" spc="-10" dirty="0">
                <a:latin typeface="+mn-lt"/>
                <a:cs typeface="Calibri"/>
              </a:rPr>
              <a:t>enroll </a:t>
            </a:r>
            <a:r>
              <a:rPr lang="en-US" sz="1200" spc="-5" dirty="0">
                <a:latin typeface="+mn-lt"/>
                <a:cs typeface="Calibri"/>
              </a:rPr>
              <a:t>her </a:t>
            </a:r>
            <a:r>
              <a:rPr lang="en-US" sz="1200" dirty="0">
                <a:latin typeface="+mn-lt"/>
                <a:cs typeface="Calibri"/>
              </a:rPr>
              <a:t>in </a:t>
            </a:r>
            <a:r>
              <a:rPr lang="en-US" sz="1200" spc="-5" dirty="0">
                <a:latin typeface="+mn-lt"/>
                <a:cs typeface="Calibri"/>
              </a:rPr>
              <a:t>the </a:t>
            </a:r>
            <a:r>
              <a:rPr lang="en-US" sz="1200" spc="-10" dirty="0">
                <a:latin typeface="+mn-lt"/>
                <a:cs typeface="Calibri"/>
              </a:rPr>
              <a:t>course </a:t>
            </a:r>
            <a:r>
              <a:rPr lang="en-US" sz="1200" spc="-5" dirty="0">
                <a:latin typeface="+mn-lt"/>
                <a:cs typeface="Calibri"/>
              </a:rPr>
              <a:t>DOLLARS and SENSE (Human Services cluster)</a:t>
            </a:r>
            <a:r>
              <a:rPr lang="en-US" sz="1200" spc="140" dirty="0">
                <a:latin typeface="+mn-lt"/>
                <a:cs typeface="Calibri"/>
              </a:rPr>
              <a:t> </a:t>
            </a:r>
            <a:r>
              <a:rPr lang="en-US" sz="1200" spc="-5" dirty="0">
                <a:latin typeface="+mn-lt"/>
                <a:cs typeface="Calibri"/>
              </a:rPr>
              <a:t>so</a:t>
            </a:r>
            <a:endParaRPr lang="en-US" sz="1200" dirty="0">
              <a:latin typeface="+mn-lt"/>
              <a:cs typeface="Calibri"/>
            </a:endParaRPr>
          </a:p>
          <a:p>
            <a:pPr marL="12700">
              <a:lnSpc>
                <a:spcPct val="100000"/>
              </a:lnSpc>
              <a:spcBef>
                <a:spcPts val="35"/>
              </a:spcBef>
            </a:pPr>
            <a:r>
              <a:rPr lang="en-US" sz="1200" spc="-5" dirty="0">
                <a:latin typeface="+mn-lt"/>
                <a:cs typeface="Calibri"/>
              </a:rPr>
              <a:t>that she </a:t>
            </a:r>
            <a:r>
              <a:rPr lang="en-US" sz="1200" spc="-10" dirty="0">
                <a:latin typeface="+mn-lt"/>
                <a:cs typeface="Calibri"/>
              </a:rPr>
              <a:t>can </a:t>
            </a:r>
            <a:r>
              <a:rPr lang="en-US" sz="1200" spc="-5" dirty="0">
                <a:latin typeface="+mn-lt"/>
                <a:cs typeface="Calibri"/>
              </a:rPr>
              <a:t>learn about handling</a:t>
            </a:r>
            <a:r>
              <a:rPr lang="en-US" sz="1200" spc="-10" dirty="0">
                <a:latin typeface="+mn-lt"/>
                <a:cs typeface="Calibri"/>
              </a:rPr>
              <a:t> </a:t>
            </a:r>
            <a:r>
              <a:rPr lang="en-US" sz="1200" spc="-5" dirty="0">
                <a:latin typeface="+mn-lt"/>
                <a:cs typeface="Calibri"/>
              </a:rPr>
              <a:t>finances.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spcBef>
                <a:spcPts val="5"/>
              </a:spcBef>
            </a:pPr>
            <a:r>
              <a:rPr lang="en-US" sz="1200" spc="-5" dirty="0">
                <a:latin typeface="+mn-lt"/>
                <a:cs typeface="Calibri"/>
              </a:rPr>
              <a:t>In the future, Juan would </a:t>
            </a:r>
            <a:r>
              <a:rPr lang="en-US" sz="1200" spc="-15" dirty="0">
                <a:latin typeface="+mn-lt"/>
                <a:cs typeface="Calibri"/>
              </a:rPr>
              <a:t>like </a:t>
            </a:r>
            <a:r>
              <a:rPr lang="en-US" sz="1200" spc="-10" dirty="0">
                <a:latin typeface="+mn-lt"/>
                <a:cs typeface="Calibri"/>
              </a:rPr>
              <a:t>to </a:t>
            </a:r>
            <a:r>
              <a:rPr lang="en-US" sz="1200" spc="-5" dirty="0">
                <a:latin typeface="+mn-lt"/>
                <a:cs typeface="Calibri"/>
              </a:rPr>
              <a:t>become </a:t>
            </a:r>
            <a:r>
              <a:rPr lang="en-US" sz="1200" spc="-10" dirty="0">
                <a:latin typeface="+mn-lt"/>
                <a:cs typeface="Calibri"/>
              </a:rPr>
              <a:t>an </a:t>
            </a:r>
            <a:r>
              <a:rPr lang="en-US" sz="1200" spc="-5" dirty="0">
                <a:latin typeface="+mn-lt"/>
                <a:cs typeface="Calibri"/>
              </a:rPr>
              <a:t>elementary school principal. In addition to </a:t>
            </a:r>
            <a:r>
              <a:rPr lang="en-US" sz="1200" dirty="0">
                <a:latin typeface="+mn-lt"/>
                <a:cs typeface="Calibri"/>
              </a:rPr>
              <a:t>his  </a:t>
            </a:r>
            <a:r>
              <a:rPr lang="en-US" sz="1200" spc="-10" dirty="0">
                <a:latin typeface="+mn-lt"/>
                <a:cs typeface="Calibri"/>
              </a:rPr>
              <a:t>education </a:t>
            </a:r>
            <a:r>
              <a:rPr lang="en-US" sz="1200" spc="-5" dirty="0">
                <a:latin typeface="+mn-lt"/>
                <a:cs typeface="Calibri"/>
              </a:rPr>
              <a:t>and </a:t>
            </a:r>
            <a:r>
              <a:rPr lang="en-US" sz="1200" spc="-10" dirty="0">
                <a:latin typeface="+mn-lt"/>
                <a:cs typeface="Calibri"/>
              </a:rPr>
              <a:t>training courses, </a:t>
            </a:r>
            <a:r>
              <a:rPr lang="en-US" sz="1200" spc="-5" dirty="0">
                <a:latin typeface="+mn-lt"/>
                <a:cs typeface="Calibri"/>
              </a:rPr>
              <a:t>Juan </a:t>
            </a:r>
            <a:r>
              <a:rPr lang="en-US" sz="1200" spc="-10" dirty="0">
                <a:latin typeface="+mn-lt"/>
                <a:cs typeface="Calibri"/>
              </a:rPr>
              <a:t>asked </a:t>
            </a:r>
            <a:r>
              <a:rPr lang="en-US" sz="1200" dirty="0">
                <a:latin typeface="+mn-lt"/>
                <a:cs typeface="Calibri"/>
              </a:rPr>
              <a:t>his </a:t>
            </a:r>
            <a:r>
              <a:rPr lang="en-US" sz="1200" spc="-5" dirty="0">
                <a:latin typeface="+mn-lt"/>
                <a:cs typeface="Calibri"/>
              </a:rPr>
              <a:t>counselor </a:t>
            </a:r>
            <a:r>
              <a:rPr lang="en-US" sz="1200" spc="-10" dirty="0">
                <a:latin typeface="+mn-lt"/>
                <a:cs typeface="Calibri"/>
              </a:rPr>
              <a:t>to enroll </a:t>
            </a:r>
            <a:r>
              <a:rPr lang="en-US" sz="1200" dirty="0">
                <a:latin typeface="+mn-lt"/>
                <a:cs typeface="Calibri"/>
              </a:rPr>
              <a:t>him </a:t>
            </a:r>
            <a:r>
              <a:rPr lang="en-US" sz="1200" spc="-10" dirty="0">
                <a:latin typeface="+mn-lt"/>
                <a:cs typeface="Calibri"/>
              </a:rPr>
              <a:t>in CHILD </a:t>
            </a:r>
            <a:r>
              <a:rPr lang="en-US" sz="1200" spc="-15" dirty="0">
                <a:latin typeface="+mn-lt"/>
                <a:cs typeface="Calibri"/>
              </a:rPr>
              <a:t>DEVELOPMENT,  </a:t>
            </a:r>
            <a:r>
              <a:rPr lang="en-US" sz="1200" spc="-5" dirty="0">
                <a:latin typeface="+mn-lt"/>
                <a:cs typeface="Calibri"/>
              </a:rPr>
              <a:t>(Human Services </a:t>
            </a:r>
            <a:r>
              <a:rPr lang="en-US" sz="1200" spc="-10" dirty="0">
                <a:latin typeface="+mn-lt"/>
                <a:cs typeface="Calibri"/>
              </a:rPr>
              <a:t>cluster) </a:t>
            </a:r>
            <a:r>
              <a:rPr lang="en-US" sz="1200" spc="-5" dirty="0">
                <a:latin typeface="+mn-lt"/>
                <a:cs typeface="Calibri"/>
              </a:rPr>
              <a:t>so he </a:t>
            </a:r>
            <a:r>
              <a:rPr lang="en-US" sz="1200" spc="-10" dirty="0">
                <a:latin typeface="+mn-lt"/>
                <a:cs typeface="Calibri"/>
              </a:rPr>
              <a:t>can </a:t>
            </a:r>
            <a:r>
              <a:rPr lang="en-US" sz="1200" dirty="0">
                <a:latin typeface="+mn-lt"/>
                <a:cs typeface="Calibri"/>
              </a:rPr>
              <a:t>learn as </a:t>
            </a:r>
            <a:r>
              <a:rPr lang="en-US" sz="1200" spc="-5" dirty="0">
                <a:latin typeface="+mn-lt"/>
                <a:cs typeface="Calibri"/>
              </a:rPr>
              <a:t>much </a:t>
            </a:r>
            <a:r>
              <a:rPr lang="en-US" sz="1200" dirty="0">
                <a:latin typeface="+mn-lt"/>
                <a:cs typeface="Calibri"/>
              </a:rPr>
              <a:t>as he </a:t>
            </a:r>
            <a:r>
              <a:rPr lang="en-US" sz="1200" spc="-15" dirty="0">
                <a:latin typeface="+mn-lt"/>
                <a:cs typeface="Calibri"/>
              </a:rPr>
              <a:t>can </a:t>
            </a:r>
            <a:r>
              <a:rPr lang="en-US" sz="1200" spc="-5" dirty="0">
                <a:latin typeface="+mn-lt"/>
                <a:cs typeface="Calibri"/>
              </a:rPr>
              <a:t>about</a:t>
            </a:r>
            <a:r>
              <a:rPr lang="en-US" sz="1200" spc="100" dirty="0">
                <a:latin typeface="+mn-lt"/>
                <a:cs typeface="Calibri"/>
              </a:rPr>
              <a:t> </a:t>
            </a:r>
            <a:r>
              <a:rPr lang="en-US" sz="1200" spc="-5" dirty="0">
                <a:latin typeface="+mn-lt"/>
                <a:cs typeface="Calibri"/>
              </a:rPr>
              <a:t>children.</a:t>
            </a:r>
            <a:endParaRPr lang="en-US" sz="1200" dirty="0">
              <a:latin typeface="+mn-lt"/>
              <a:cs typeface="Calibri"/>
            </a:endParaRPr>
          </a:p>
          <a:p>
            <a:pPr>
              <a:lnSpc>
                <a:spcPct val="100000"/>
              </a:lnSpc>
              <a:spcBef>
                <a:spcPts val="50"/>
              </a:spcBef>
            </a:pPr>
            <a:endParaRPr lang="en-US" sz="1250" dirty="0">
              <a:latin typeface="Times New Roman"/>
              <a:cs typeface="Times New Roman"/>
            </a:endParaRPr>
          </a:p>
          <a:p>
            <a:pPr marL="12700">
              <a:lnSpc>
                <a:spcPct val="100000"/>
              </a:lnSpc>
            </a:pPr>
            <a:r>
              <a:rPr lang="en-US" sz="1200" spc="-10" dirty="0">
                <a:latin typeface="+mn-lt"/>
                <a:cs typeface="Calibri"/>
              </a:rPr>
              <a:t>Encourage students </a:t>
            </a:r>
            <a:r>
              <a:rPr lang="en-US" sz="1200" spc="-5" dirty="0">
                <a:latin typeface="+mn-lt"/>
                <a:cs typeface="Calibri"/>
              </a:rPr>
              <a:t>to speak to their</a:t>
            </a:r>
            <a:r>
              <a:rPr lang="en-US" sz="1200" spc="75" dirty="0">
                <a:latin typeface="+mn-lt"/>
                <a:cs typeface="Calibri"/>
              </a:rPr>
              <a:t> </a:t>
            </a:r>
            <a:r>
              <a:rPr lang="en-US" sz="1200" spc="-10" dirty="0">
                <a:latin typeface="+mn-lt"/>
                <a:cs typeface="Calibri"/>
              </a:rPr>
              <a:t>counselors.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1884045">
              <a:lnSpc>
                <a:spcPct val="101699"/>
              </a:lnSpc>
            </a:pPr>
            <a:r>
              <a:rPr lang="en-US" sz="1200" spc="-10" dirty="0">
                <a:latin typeface="+mn-lt"/>
                <a:cs typeface="Calibri"/>
              </a:rPr>
              <a:t>Recommended </a:t>
            </a:r>
            <a:r>
              <a:rPr lang="en-US" sz="1200" spc="-5" dirty="0">
                <a:latin typeface="+mn-lt"/>
                <a:cs typeface="Calibri"/>
              </a:rPr>
              <a:t>sequences </a:t>
            </a:r>
            <a:r>
              <a:rPr lang="en-US" sz="1200" spc="-10" dirty="0">
                <a:latin typeface="+mn-lt"/>
                <a:cs typeface="Calibri"/>
              </a:rPr>
              <a:t>for </a:t>
            </a:r>
            <a:r>
              <a:rPr lang="en-US" sz="1200" dirty="0">
                <a:latin typeface="+mn-lt"/>
                <a:cs typeface="Calibri"/>
              </a:rPr>
              <a:t>all </a:t>
            </a:r>
            <a:r>
              <a:rPr lang="en-US" sz="1200" spc="-10" dirty="0">
                <a:latin typeface="+mn-lt"/>
                <a:cs typeface="Calibri"/>
              </a:rPr>
              <a:t>cluster courses can </a:t>
            </a:r>
            <a:r>
              <a:rPr lang="en-US" sz="1200" dirty="0">
                <a:latin typeface="+mn-lt"/>
                <a:cs typeface="Calibri"/>
              </a:rPr>
              <a:t>be </a:t>
            </a:r>
            <a:r>
              <a:rPr lang="en-US" sz="1200" spc="-10" dirty="0">
                <a:latin typeface="+mn-lt"/>
                <a:cs typeface="Calibri"/>
              </a:rPr>
              <a:t>found at:  </a:t>
            </a:r>
            <a:r>
              <a:rPr lang="en-US" sz="1200" u="sng" spc="-10" dirty="0">
                <a:uFill>
                  <a:solidFill>
                    <a:srgbClr val="000000"/>
                  </a:solidFill>
                </a:uFill>
                <a:latin typeface="+mn-lt"/>
                <a:cs typeface="Calibri"/>
                <a:hlinkClick r:id="rId3"/>
              </a:rPr>
              <a:t>http://www.tea.state.tx.us/index2.aspx?id=5415</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284071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10" dirty="0">
                <a:latin typeface="+mn-lt"/>
                <a:cs typeface="Calibri"/>
              </a:rPr>
              <a:t>Each cluster </a:t>
            </a:r>
            <a:r>
              <a:rPr lang="en-US" sz="1200" dirty="0">
                <a:latin typeface="+mn-lt"/>
                <a:cs typeface="Calibri"/>
              </a:rPr>
              <a:t>has </a:t>
            </a:r>
            <a:r>
              <a:rPr lang="en-US" sz="1200" spc="-5" dirty="0">
                <a:latin typeface="+mn-lt"/>
                <a:cs typeface="Calibri"/>
              </a:rPr>
              <a:t>various </a:t>
            </a:r>
            <a:r>
              <a:rPr lang="en-US" sz="1200" spc="-10" dirty="0">
                <a:latin typeface="+mn-lt"/>
                <a:cs typeface="Calibri"/>
              </a:rPr>
              <a:t>Programs </a:t>
            </a:r>
            <a:r>
              <a:rPr lang="en-US" sz="1200" spc="-5" dirty="0">
                <a:latin typeface="+mn-lt"/>
                <a:cs typeface="Calibri"/>
              </a:rPr>
              <a:t>of</a:t>
            </a:r>
            <a:r>
              <a:rPr lang="en-US" sz="1200" spc="30" dirty="0">
                <a:latin typeface="+mn-lt"/>
                <a:cs typeface="Calibri"/>
              </a:rPr>
              <a:t> </a:t>
            </a:r>
            <a:r>
              <a:rPr lang="en-US" sz="1200" spc="-20" dirty="0">
                <a:latin typeface="+mn-lt"/>
                <a:cs typeface="Calibri"/>
              </a:rPr>
              <a:t>Study.</a:t>
            </a:r>
            <a:endParaRPr lang="en-US" sz="1200" dirty="0">
              <a:latin typeface="+mn-lt"/>
              <a:cs typeface="Calibri"/>
            </a:endParaRPr>
          </a:p>
          <a:p>
            <a:pPr marL="12700" marR="5080">
              <a:lnSpc>
                <a:spcPct val="101699"/>
              </a:lnSpc>
            </a:pPr>
            <a:r>
              <a:rPr lang="en-US" sz="1200" spc="-25" dirty="0">
                <a:latin typeface="+mn-lt"/>
                <a:cs typeface="Calibri"/>
              </a:rPr>
              <a:t>We </a:t>
            </a:r>
            <a:r>
              <a:rPr lang="en-US" sz="1200" spc="-10" dirty="0">
                <a:latin typeface="+mn-lt"/>
                <a:cs typeface="Calibri"/>
              </a:rPr>
              <a:t>have </a:t>
            </a:r>
            <a:r>
              <a:rPr lang="en-US" sz="1200" spc="-5" dirty="0">
                <a:latin typeface="+mn-lt"/>
                <a:cs typeface="Calibri"/>
              </a:rPr>
              <a:t>already established </a:t>
            </a:r>
            <a:r>
              <a:rPr lang="en-US" sz="1200" spc="-10" dirty="0">
                <a:latin typeface="+mn-lt"/>
                <a:cs typeface="Calibri"/>
              </a:rPr>
              <a:t>that </a:t>
            </a:r>
            <a:r>
              <a:rPr lang="en-US" sz="1200" spc="-5" dirty="0">
                <a:latin typeface="+mn-lt"/>
                <a:cs typeface="Calibri"/>
              </a:rPr>
              <a:t>Human </a:t>
            </a:r>
            <a:r>
              <a:rPr lang="en-US" sz="1200" spc="-10" dirty="0">
                <a:latin typeface="+mn-lt"/>
                <a:cs typeface="Calibri"/>
              </a:rPr>
              <a:t>Growth </a:t>
            </a:r>
            <a:r>
              <a:rPr lang="en-US" sz="1200" dirty="0">
                <a:latin typeface="+mn-lt"/>
                <a:cs typeface="Calibri"/>
              </a:rPr>
              <a:t>and </a:t>
            </a:r>
            <a:r>
              <a:rPr lang="en-US" sz="1200" spc="-5" dirty="0">
                <a:latin typeface="+mn-lt"/>
                <a:cs typeface="Calibri"/>
              </a:rPr>
              <a:t>Development </a:t>
            </a:r>
            <a:r>
              <a:rPr lang="en-US" sz="1200" dirty="0">
                <a:latin typeface="+mn-lt"/>
                <a:cs typeface="Calibri"/>
              </a:rPr>
              <a:t>is </a:t>
            </a:r>
            <a:r>
              <a:rPr lang="en-US" sz="1200" spc="-10" dirty="0">
                <a:latin typeface="+mn-lt"/>
                <a:cs typeface="Calibri"/>
              </a:rPr>
              <a:t>in </a:t>
            </a:r>
            <a:r>
              <a:rPr lang="en-US" sz="1200" spc="-5" dirty="0">
                <a:latin typeface="+mn-lt"/>
                <a:cs typeface="Calibri"/>
              </a:rPr>
              <a:t>the </a:t>
            </a:r>
            <a:r>
              <a:rPr lang="en-US" sz="1200" spc="-10" dirty="0">
                <a:latin typeface="+mn-lt"/>
                <a:cs typeface="Calibri"/>
              </a:rPr>
              <a:t>Education </a:t>
            </a:r>
            <a:r>
              <a:rPr lang="en-US" sz="1200" spc="-5" dirty="0">
                <a:latin typeface="+mn-lt"/>
                <a:cs typeface="Calibri"/>
              </a:rPr>
              <a:t>and  </a:t>
            </a:r>
            <a:r>
              <a:rPr lang="en-US" sz="1200" spc="-15" dirty="0">
                <a:latin typeface="+mn-lt"/>
                <a:cs typeface="Calibri"/>
              </a:rPr>
              <a:t>Training </a:t>
            </a:r>
            <a:r>
              <a:rPr lang="en-US" sz="1200" spc="-10" dirty="0">
                <a:latin typeface="+mn-lt"/>
                <a:cs typeface="Calibri"/>
              </a:rPr>
              <a:t>career</a:t>
            </a:r>
            <a:r>
              <a:rPr lang="en-US" sz="1200" spc="10" dirty="0">
                <a:latin typeface="+mn-lt"/>
                <a:cs typeface="Calibri"/>
              </a:rPr>
              <a:t> </a:t>
            </a:r>
            <a:r>
              <a:rPr lang="en-US" sz="1200" spc="-25" dirty="0">
                <a:latin typeface="+mn-lt"/>
                <a:cs typeface="Calibri"/>
              </a:rPr>
              <a:t>cluster.</a:t>
            </a:r>
            <a:endParaRPr lang="en-US" sz="1200" dirty="0">
              <a:latin typeface="+mn-lt"/>
              <a:cs typeface="Calibri"/>
            </a:endParaRPr>
          </a:p>
          <a:p>
            <a:pPr marL="12700">
              <a:lnSpc>
                <a:spcPct val="100000"/>
              </a:lnSpc>
              <a:spcBef>
                <a:spcPts val="20"/>
              </a:spcBef>
            </a:pPr>
            <a:r>
              <a:rPr lang="en-US" sz="1200" spc="-5" dirty="0">
                <a:latin typeface="+mn-lt"/>
                <a:cs typeface="Calibri"/>
              </a:rPr>
              <a:t>There </a:t>
            </a:r>
            <a:r>
              <a:rPr lang="en-US" sz="1200" spc="-10" dirty="0">
                <a:latin typeface="+mn-lt"/>
                <a:cs typeface="Calibri"/>
              </a:rPr>
              <a:t>are </a:t>
            </a:r>
            <a:r>
              <a:rPr lang="en-US" sz="1200" spc="-5" dirty="0">
                <a:latin typeface="+mn-lt"/>
                <a:cs typeface="Calibri"/>
              </a:rPr>
              <a:t>5 </a:t>
            </a:r>
            <a:r>
              <a:rPr lang="en-US" sz="1200" spc="-10" dirty="0">
                <a:latin typeface="+mn-lt"/>
                <a:cs typeface="Calibri"/>
              </a:rPr>
              <a:t>Programs </a:t>
            </a:r>
            <a:r>
              <a:rPr lang="en-US" sz="1200" dirty="0">
                <a:latin typeface="+mn-lt"/>
                <a:cs typeface="Calibri"/>
              </a:rPr>
              <a:t>of </a:t>
            </a:r>
            <a:r>
              <a:rPr lang="en-US" sz="1200" spc="-5" dirty="0">
                <a:latin typeface="+mn-lt"/>
                <a:cs typeface="Calibri"/>
              </a:rPr>
              <a:t>Study </a:t>
            </a:r>
            <a:r>
              <a:rPr lang="en-US" sz="1200" spc="-10" dirty="0">
                <a:latin typeface="+mn-lt"/>
                <a:cs typeface="Calibri"/>
              </a:rPr>
              <a:t>in Education </a:t>
            </a:r>
            <a:r>
              <a:rPr lang="en-US" sz="1200" spc="-5" dirty="0">
                <a:latin typeface="+mn-lt"/>
                <a:cs typeface="Calibri"/>
              </a:rPr>
              <a:t>and</a:t>
            </a:r>
            <a:r>
              <a:rPr lang="en-US" sz="1200" spc="40" dirty="0">
                <a:latin typeface="+mn-lt"/>
                <a:cs typeface="Calibri"/>
              </a:rPr>
              <a:t> </a:t>
            </a:r>
            <a:r>
              <a:rPr lang="en-US" sz="1200" spc="-15" dirty="0">
                <a:latin typeface="+mn-lt"/>
                <a:cs typeface="Calibri"/>
              </a:rPr>
              <a:t>Training, as mentioned in the slide. </a:t>
            </a:r>
            <a:r>
              <a:rPr lang="en-US" sz="1200" spc="-5" dirty="0">
                <a:latin typeface="+mn-lt"/>
                <a:cs typeface="Calibri"/>
              </a:rPr>
              <a:t>What </a:t>
            </a:r>
            <a:r>
              <a:rPr lang="en-US" sz="1200" spc="-10" dirty="0">
                <a:latin typeface="+mn-lt"/>
                <a:cs typeface="Calibri"/>
              </a:rPr>
              <a:t>Program </a:t>
            </a:r>
            <a:r>
              <a:rPr lang="en-US" sz="1200" dirty="0">
                <a:latin typeface="+mn-lt"/>
                <a:cs typeface="Calibri"/>
              </a:rPr>
              <a:t>of </a:t>
            </a:r>
            <a:r>
              <a:rPr lang="en-US" sz="1200" spc="-5" dirty="0">
                <a:latin typeface="+mn-lt"/>
                <a:cs typeface="Calibri"/>
              </a:rPr>
              <a:t>Study/Career </a:t>
            </a:r>
            <a:r>
              <a:rPr lang="en-US" sz="1200" spc="-15" dirty="0">
                <a:latin typeface="+mn-lt"/>
                <a:cs typeface="Calibri"/>
              </a:rPr>
              <a:t>Pathway </a:t>
            </a:r>
            <a:r>
              <a:rPr lang="en-US" sz="1200" spc="-10" dirty="0">
                <a:latin typeface="+mn-lt"/>
                <a:cs typeface="Calibri"/>
              </a:rPr>
              <a:t>interests</a:t>
            </a:r>
            <a:r>
              <a:rPr lang="en-US" sz="1200" dirty="0">
                <a:latin typeface="+mn-lt"/>
                <a:cs typeface="Calibri"/>
              </a:rPr>
              <a:t> </a:t>
            </a:r>
            <a:r>
              <a:rPr lang="en-US" sz="1200" spc="-5" dirty="0">
                <a:latin typeface="+mn-lt"/>
                <a:cs typeface="Calibri"/>
              </a:rPr>
              <a:t>you?</a:t>
            </a:r>
          </a:p>
          <a:p>
            <a:pPr marL="12700">
              <a:lnSpc>
                <a:spcPct val="100000"/>
              </a:lnSpc>
              <a:spcBef>
                <a:spcPts val="25"/>
              </a:spcBef>
            </a:pPr>
            <a:endParaRPr lang="en-US" sz="1200" spc="-5" dirty="0">
              <a:latin typeface="+mn-lt"/>
              <a:cs typeface="Calibri"/>
            </a:endParaRPr>
          </a:p>
          <a:p>
            <a:pPr marL="12700">
              <a:lnSpc>
                <a:spcPct val="100000"/>
              </a:lnSpc>
              <a:spcBef>
                <a:spcPts val="25"/>
              </a:spcBef>
            </a:pPr>
            <a:r>
              <a:rPr lang="en-US" sz="1200" spc="-5" dirty="0">
                <a:latin typeface="+mn-lt"/>
                <a:cs typeface="Calibri"/>
              </a:rPr>
              <a:t>Use the hyperlinks to reach the TCRC website, to access the actual document with details. </a:t>
            </a:r>
            <a:endParaRPr lang="en-US" sz="1200" dirty="0">
              <a:latin typeface="+mn-lt"/>
              <a:cs typeface="Calibri"/>
            </a:endParaRP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595911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5080">
              <a:lnSpc>
                <a:spcPct val="101699"/>
              </a:lnSpc>
              <a:spcBef>
                <a:spcPts val="75"/>
              </a:spcBef>
            </a:pPr>
            <a:r>
              <a:rPr lang="en-US" sz="1200" spc="-10" dirty="0">
                <a:latin typeface="+mn-lt"/>
                <a:cs typeface="Calibri"/>
              </a:rPr>
              <a:t>Review </a:t>
            </a:r>
            <a:r>
              <a:rPr lang="en-US" sz="1200" spc="-5" dirty="0">
                <a:latin typeface="+mn-lt"/>
                <a:cs typeface="Calibri"/>
              </a:rPr>
              <a:t>the </a:t>
            </a:r>
            <a:r>
              <a:rPr lang="en-US" sz="1200" spc="-10" dirty="0">
                <a:latin typeface="+mn-lt"/>
                <a:cs typeface="Calibri"/>
              </a:rPr>
              <a:t>contents </a:t>
            </a:r>
            <a:r>
              <a:rPr lang="en-US" sz="1200" dirty="0">
                <a:latin typeface="+mn-lt"/>
                <a:cs typeface="Calibri"/>
              </a:rPr>
              <a:t>of </a:t>
            </a:r>
            <a:r>
              <a:rPr lang="en-US" sz="1200" spc="-5" dirty="0">
                <a:latin typeface="+mn-lt"/>
                <a:cs typeface="Calibri"/>
              </a:rPr>
              <a:t>this chart with </a:t>
            </a:r>
            <a:r>
              <a:rPr lang="en-US" sz="1200" spc="-10" dirty="0">
                <a:latin typeface="+mn-lt"/>
                <a:cs typeface="Calibri"/>
              </a:rPr>
              <a:t>students, </a:t>
            </a:r>
            <a:r>
              <a:rPr lang="en-US" sz="1200" spc="-5" dirty="0">
                <a:latin typeface="+mn-lt"/>
                <a:cs typeface="Calibri"/>
              </a:rPr>
              <a:t>helping </a:t>
            </a:r>
            <a:r>
              <a:rPr lang="en-US" sz="1200" dirty="0">
                <a:latin typeface="+mn-lt"/>
                <a:cs typeface="Calibri"/>
              </a:rPr>
              <a:t>them </a:t>
            </a:r>
            <a:r>
              <a:rPr lang="en-US" sz="1200" spc="-15" dirty="0">
                <a:latin typeface="+mn-lt"/>
                <a:cs typeface="Calibri"/>
              </a:rPr>
              <a:t>make </a:t>
            </a:r>
            <a:r>
              <a:rPr lang="en-US" sz="1200" dirty="0">
                <a:latin typeface="+mn-lt"/>
                <a:cs typeface="Calibri"/>
              </a:rPr>
              <a:t>a </a:t>
            </a:r>
            <a:r>
              <a:rPr lang="en-US" sz="1200" spc="-5" dirty="0">
                <a:latin typeface="+mn-lt"/>
                <a:cs typeface="Calibri"/>
              </a:rPr>
              <a:t>connection between the  </a:t>
            </a:r>
            <a:r>
              <a:rPr lang="en-US" sz="1200" spc="-20" dirty="0">
                <a:latin typeface="+mn-lt"/>
                <a:cs typeface="Calibri"/>
              </a:rPr>
              <a:t>cluster, </a:t>
            </a:r>
            <a:r>
              <a:rPr lang="en-US" sz="1200" spc="-10" dirty="0">
                <a:latin typeface="+mn-lt"/>
                <a:cs typeface="Calibri"/>
              </a:rPr>
              <a:t>selected program </a:t>
            </a:r>
            <a:r>
              <a:rPr lang="en-US" sz="1200" dirty="0">
                <a:latin typeface="+mn-lt"/>
                <a:cs typeface="Calibri"/>
              </a:rPr>
              <a:t>of </a:t>
            </a:r>
            <a:r>
              <a:rPr lang="en-US" sz="1200" spc="-10" dirty="0">
                <a:latin typeface="+mn-lt"/>
                <a:cs typeface="Calibri"/>
              </a:rPr>
              <a:t>study/pathway </a:t>
            </a:r>
            <a:r>
              <a:rPr lang="en-US" sz="1200" spc="-5" dirty="0">
                <a:latin typeface="+mn-lt"/>
                <a:cs typeface="Calibri"/>
              </a:rPr>
              <a:t>and possible </a:t>
            </a:r>
            <a:r>
              <a:rPr lang="en-US" sz="1200" spc="-10" dirty="0">
                <a:latin typeface="+mn-lt"/>
                <a:cs typeface="Calibri"/>
              </a:rPr>
              <a:t>career/occupations available </a:t>
            </a:r>
            <a:r>
              <a:rPr lang="en-US" sz="1200" spc="-5" dirty="0">
                <a:latin typeface="+mn-lt"/>
                <a:cs typeface="Calibri"/>
              </a:rPr>
              <a:t>to</a:t>
            </a:r>
            <a:r>
              <a:rPr lang="en-US" sz="1200" spc="229" dirty="0">
                <a:latin typeface="+mn-lt"/>
                <a:cs typeface="Calibri"/>
              </a:rPr>
              <a:t> </a:t>
            </a:r>
            <a:r>
              <a:rPr lang="en-US" sz="1200" spc="-5" dirty="0">
                <a:latin typeface="+mn-lt"/>
                <a:cs typeface="Calibri"/>
              </a:rPr>
              <a:t>them.</a:t>
            </a:r>
            <a:endParaRPr lang="en-US" sz="1200" dirty="0">
              <a:latin typeface="+mn-lt"/>
              <a:cs typeface="Calibri"/>
            </a:endParaRP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751866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openxmlformats.org/officeDocument/2006/relationships/hyperlink" Target="https://www.txcte.org/resource/program-study-administrator?binder=205766&amp;delta=4" TargetMode="External"/><Relationship Id="rId3" Type="http://schemas.openxmlformats.org/officeDocument/2006/relationships/hyperlink" Target="https://www.txcte.org/course-binder/human-growth-and-development" TargetMode="External"/><Relationship Id="rId7" Type="http://schemas.openxmlformats.org/officeDocument/2006/relationships/hyperlink" Target="https://www.txcte.org/resource/program-study-counselor?binder=205766&amp;delta=3"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hyperlink" Target="https://www.txcte.org/resource/program-study-teacher?binder=205766&amp;delta=2" TargetMode="External"/><Relationship Id="rId5" Type="http://schemas.openxmlformats.org/officeDocument/2006/relationships/hyperlink" Target="https://www.txcte.org/resource/program-study-early-childhood-education-teacher?binder=205766&amp;delta=1" TargetMode="External"/><Relationship Id="rId10" Type="http://schemas.openxmlformats.org/officeDocument/2006/relationships/image" Target="../media/image7.png"/><Relationship Id="rId4" Type="http://schemas.openxmlformats.org/officeDocument/2006/relationships/hyperlink" Target="https://tea.texas.gov/Academics/College,_Career,_and_Military_Prep/Career_and_Technical_Education/CTE_Texas_Essential_Knowledge_and_Skills_for_2017-2018/" TargetMode="External"/><Relationship Id="rId9" Type="http://schemas.openxmlformats.org/officeDocument/2006/relationships/hyperlink" Target="https://www.txcte.org/resource/program-study-corporate-trainer?binder=205766&amp;delta=5"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15186" y="1722114"/>
            <a:ext cx="7462935" cy="3413772"/>
          </a:xfrm>
        </p:spPr>
        <p:txBody>
          <a:bodyPr>
            <a:noAutofit/>
          </a:bodyPr>
          <a:lstStyle/>
          <a:p>
            <a:r>
              <a:rPr lang="en-US" dirty="0"/>
              <a:t>Introductory Lesson:</a:t>
            </a:r>
            <a:br>
              <a:rPr lang="en-US" dirty="0"/>
            </a:br>
            <a:r>
              <a:rPr lang="en-US" dirty="0"/>
              <a:t>Human Growth and Development</a:t>
            </a:r>
            <a:br>
              <a:rPr lang="en-US" dirty="0"/>
            </a:br>
            <a:endParaRPr lang="en-US"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7C45-3AE5-4A1D-A182-82AC8391EF1C}"/>
              </a:ext>
            </a:extLst>
          </p:cNvPr>
          <p:cNvSpPr>
            <a:spLocks noGrp="1"/>
          </p:cNvSpPr>
          <p:nvPr>
            <p:ph type="title"/>
          </p:nvPr>
        </p:nvSpPr>
        <p:spPr/>
        <p:txBody>
          <a:bodyPr/>
          <a:lstStyle/>
          <a:p>
            <a:r>
              <a:rPr lang="en-US" dirty="0"/>
              <a:t>Questions</a:t>
            </a:r>
          </a:p>
        </p:txBody>
      </p:sp>
      <p:sp>
        <p:nvSpPr>
          <p:cNvPr id="4" name="object 5">
            <a:extLst>
              <a:ext uri="{FF2B5EF4-FFF2-40B4-BE49-F238E27FC236}">
                <a16:creationId xmlns:a16="http://schemas.microsoft.com/office/drawing/2014/main" id="{63DF2B94-6567-4952-AE04-4FA15004FB8C}"/>
              </a:ext>
            </a:extLst>
          </p:cNvPr>
          <p:cNvSpPr/>
          <p:nvPr/>
        </p:nvSpPr>
        <p:spPr>
          <a:xfrm>
            <a:off x="3770408" y="1409550"/>
            <a:ext cx="4651183" cy="4038899"/>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71767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Resources </a:t>
            </a:r>
            <a:r>
              <a:rPr lang="en-US" dirty="0"/>
              <a:t>and</a:t>
            </a:r>
            <a:r>
              <a:rPr lang="en-US" spc="-35" dirty="0"/>
              <a:t> </a:t>
            </a:r>
            <a:r>
              <a:rPr lang="en-US" spc="-30" dirty="0"/>
              <a:t>References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Websites:</a:t>
            </a:r>
          </a:p>
          <a:p>
            <a:pPr lvl="2"/>
            <a:r>
              <a:rPr lang="en-US" sz="2000" dirty="0"/>
              <a:t>Texas CTE </a:t>
            </a:r>
            <a:r>
              <a:rPr lang="en-US" sz="2000" dirty="0" err="1"/>
              <a:t>Resouce</a:t>
            </a:r>
            <a:r>
              <a:rPr lang="en-US" sz="2000" dirty="0"/>
              <a:t> Centre</a:t>
            </a:r>
            <a:br>
              <a:rPr lang="en-US" sz="2000" dirty="0"/>
            </a:br>
            <a:r>
              <a:rPr lang="en-US" sz="2000" dirty="0"/>
              <a:t>https://www.txcte.org/</a:t>
            </a:r>
          </a:p>
        </p:txBody>
      </p:sp>
    </p:spTree>
    <p:extLst>
      <p:ext uri="{BB962C8B-B14F-4D97-AF65-F5344CB8AC3E}">
        <p14:creationId xmlns:p14="http://schemas.microsoft.com/office/powerpoint/2010/main" val="3754631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Definition #1:</a:t>
            </a:r>
          </a:p>
          <a:p>
            <a:pPr lvl="2"/>
            <a:r>
              <a:rPr lang="en-US" sz="2400" dirty="0"/>
              <a:t>Career and technical education (CTE) instruction aims at developing foundational skills, core  workplace competencies, and specific skill  competencies in various occupational areas.</a:t>
            </a:r>
          </a:p>
          <a:p>
            <a:pPr lvl="1"/>
            <a:r>
              <a:rPr lang="en-US" dirty="0"/>
              <a:t>Definition #2:</a:t>
            </a:r>
          </a:p>
          <a:p>
            <a:pPr lvl="2"/>
            <a:r>
              <a:rPr lang="en-US" sz="2400" dirty="0"/>
              <a:t>CTE instruction prepares young people to manage the dual roles of  family member and wage earner and enable  students to gain entry-level employment in a high-skill, high-wage job and/or to continue their education.</a:t>
            </a:r>
          </a:p>
        </p:txBody>
      </p:sp>
    </p:spTree>
    <p:extLst>
      <p:ext uri="{BB962C8B-B14F-4D97-AF65-F5344CB8AC3E}">
        <p14:creationId xmlns:p14="http://schemas.microsoft.com/office/powerpoint/2010/main" val="42593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Internships, practicum courses, career  preparation courses, dual enrollment programs,  and apprenticeships are a few venues that  deliver career and technical education by  providing meaningful opportunities for learners  to apply their academic and technical skills.</a:t>
            </a:r>
          </a:p>
        </p:txBody>
      </p:sp>
    </p:spTree>
    <p:extLst>
      <p:ext uri="{BB962C8B-B14F-4D97-AF65-F5344CB8AC3E}">
        <p14:creationId xmlns:p14="http://schemas.microsoft.com/office/powerpoint/2010/main" val="2234198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Historical Side Notes:</a:t>
            </a:r>
          </a:p>
          <a:p>
            <a:pPr lvl="2"/>
            <a:r>
              <a:rPr lang="en-US" sz="2400" dirty="0"/>
              <a:t>In the past, Career and Technical Education (CTE) was organized by  program areas, but is now organized by career clusters.</a:t>
            </a:r>
          </a:p>
          <a:p>
            <a:pPr lvl="1"/>
            <a:r>
              <a:rPr lang="en-US" dirty="0"/>
              <a:t>Example:</a:t>
            </a:r>
          </a:p>
          <a:p>
            <a:pPr lvl="2"/>
            <a:r>
              <a:rPr lang="en-US" sz="2400" dirty="0"/>
              <a:t>Family and Consumer Sciences (program area) courses are now  located in five career clusters:</a:t>
            </a:r>
          </a:p>
          <a:p>
            <a:pPr lvl="3"/>
            <a:r>
              <a:rPr lang="en-US" sz="2200" dirty="0"/>
              <a:t>Arts, AV Technology and Communication (Fashion Design courses)</a:t>
            </a:r>
          </a:p>
          <a:p>
            <a:pPr lvl="3"/>
            <a:r>
              <a:rPr lang="en-US" sz="2200" dirty="0"/>
              <a:t>Architecture and Construction (Interior Design courses)</a:t>
            </a:r>
          </a:p>
          <a:p>
            <a:pPr lvl="3"/>
            <a:r>
              <a:rPr lang="en-US" sz="2200" dirty="0"/>
              <a:t>Education and Training</a:t>
            </a:r>
          </a:p>
          <a:p>
            <a:pPr lvl="3"/>
            <a:r>
              <a:rPr lang="en-US" sz="2200" dirty="0"/>
              <a:t>Hospitality and Tourism</a:t>
            </a:r>
          </a:p>
          <a:p>
            <a:pPr lvl="3"/>
            <a:r>
              <a:rPr lang="en-US" sz="2200" dirty="0"/>
              <a:t>Human Services</a:t>
            </a:r>
          </a:p>
        </p:txBody>
      </p:sp>
    </p:spTree>
    <p:extLst>
      <p:ext uri="{BB962C8B-B14F-4D97-AF65-F5344CB8AC3E}">
        <p14:creationId xmlns:p14="http://schemas.microsoft.com/office/powerpoint/2010/main" val="2063960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32B596-A305-4D4E-A9E2-777BA45E0B2C}"/>
              </a:ext>
            </a:extLst>
          </p:cNvPr>
          <p:cNvPicPr>
            <a:picLocks noChangeAspect="1"/>
          </p:cNvPicPr>
          <p:nvPr/>
        </p:nvPicPr>
        <p:blipFill>
          <a:blip r:embed="rId3"/>
          <a:stretch>
            <a:fillRect/>
          </a:stretch>
        </p:blipFill>
        <p:spPr>
          <a:xfrm>
            <a:off x="1368810" y="269630"/>
            <a:ext cx="9454380" cy="6318739"/>
          </a:xfrm>
          <a:prstGeom prst="rect">
            <a:avLst/>
          </a:prstGeom>
        </p:spPr>
      </p:pic>
      <p:sp>
        <p:nvSpPr>
          <p:cNvPr id="7" name="Oval 6">
            <a:extLst>
              <a:ext uri="{FF2B5EF4-FFF2-40B4-BE49-F238E27FC236}">
                <a16:creationId xmlns:a16="http://schemas.microsoft.com/office/drawing/2014/main" id="{7CAB6B9D-5F2D-478C-939E-EACA2F1D213A}"/>
              </a:ext>
            </a:extLst>
          </p:cNvPr>
          <p:cNvSpPr/>
          <p:nvPr/>
        </p:nvSpPr>
        <p:spPr>
          <a:xfrm>
            <a:off x="6954982" y="831273"/>
            <a:ext cx="1343891" cy="175952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3110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Education and Training</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5355336" cy="4734318"/>
          </a:xfrm>
        </p:spPr>
        <p:txBody>
          <a:bodyPr/>
          <a:lstStyle/>
          <a:p>
            <a:pPr lvl="1"/>
            <a:r>
              <a:rPr lang="en-US" dirty="0"/>
              <a:t>TEA recommended coherent sequence of courses</a:t>
            </a:r>
          </a:p>
          <a:p>
            <a:endParaRPr lang="en-US" dirty="0"/>
          </a:p>
        </p:txBody>
      </p:sp>
      <p:sp>
        <p:nvSpPr>
          <p:cNvPr id="4" name="object 2">
            <a:extLst>
              <a:ext uri="{FF2B5EF4-FFF2-40B4-BE49-F238E27FC236}">
                <a16:creationId xmlns:a16="http://schemas.microsoft.com/office/drawing/2014/main" id="{E9AB38E8-B3A2-458C-BAC2-FC0DA4E425BC}"/>
              </a:ext>
            </a:extLst>
          </p:cNvPr>
          <p:cNvSpPr/>
          <p:nvPr/>
        </p:nvSpPr>
        <p:spPr>
          <a:xfrm>
            <a:off x="6777530" y="580247"/>
            <a:ext cx="2867890" cy="5574491"/>
          </a:xfrm>
          <a:prstGeom prst="rect">
            <a:avLst/>
          </a:prstGeom>
          <a:blipFill>
            <a:blip r:embed="rId3" cstate="print"/>
            <a:stretch>
              <a:fillRect l="-163566" t="-29159" r="-162491" b="-11627"/>
            </a:stretch>
          </a:blipFill>
        </p:spPr>
        <p:txBody>
          <a:bodyPr wrap="square" lIns="0" tIns="0" rIns="0" bIns="0" rtlCol="0"/>
          <a:lstStyle/>
          <a:p>
            <a:endParaRPr dirty="0"/>
          </a:p>
        </p:txBody>
      </p:sp>
      <p:sp>
        <p:nvSpPr>
          <p:cNvPr id="5" name="Oval 4">
            <a:extLst>
              <a:ext uri="{FF2B5EF4-FFF2-40B4-BE49-F238E27FC236}">
                <a16:creationId xmlns:a16="http://schemas.microsoft.com/office/drawing/2014/main" id="{9C19DE9B-21A7-4628-B015-0C9F98F909E6}"/>
              </a:ext>
            </a:extLst>
          </p:cNvPr>
          <p:cNvSpPr/>
          <p:nvPr/>
        </p:nvSpPr>
        <p:spPr>
          <a:xfrm>
            <a:off x="6777530" y="1944914"/>
            <a:ext cx="3034127" cy="148408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695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and Technical Education (CTE)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283509"/>
            <a:ext cx="10741802" cy="4734318"/>
          </a:xfrm>
        </p:spPr>
        <p:txBody>
          <a:bodyPr/>
          <a:lstStyle/>
          <a:p>
            <a:pPr lvl="1"/>
            <a:r>
              <a:rPr lang="en-US" sz="2400" dirty="0"/>
              <a:t>Career Cluster: Education and Training  </a:t>
            </a:r>
          </a:p>
          <a:p>
            <a:pPr lvl="1"/>
            <a:r>
              <a:rPr lang="en-US" sz="2400" dirty="0">
                <a:hlinkClick r:id="rId3"/>
              </a:rPr>
              <a:t>Course Title: Human Growth and Development</a:t>
            </a:r>
            <a:endParaRPr lang="en-US" sz="2400" dirty="0"/>
          </a:p>
          <a:p>
            <a:pPr lvl="1"/>
            <a:r>
              <a:rPr lang="en-US" sz="2400" dirty="0">
                <a:hlinkClick r:id="rId4"/>
              </a:rPr>
              <a:t>Education and Training Career Cluster</a:t>
            </a:r>
            <a:r>
              <a:rPr lang="en-US" sz="2400" dirty="0">
                <a:latin typeface="Times New Roman" panose="02020603050405020304" pitchFamily="18" charset="0"/>
                <a:cs typeface="Times New Roman" panose="02020603050405020304" pitchFamily="18" charset="0"/>
                <a:hlinkClick r:id="rId4"/>
              </a:rPr>
              <a:t>®</a:t>
            </a:r>
            <a:r>
              <a:rPr lang="en-US" sz="2400" dirty="0">
                <a:hlinkClick r:id="rId4"/>
              </a:rPr>
              <a:t> TEKS</a:t>
            </a:r>
            <a:endParaRPr lang="en-US" sz="2400" dirty="0"/>
          </a:p>
          <a:p>
            <a:pPr lvl="1"/>
            <a:r>
              <a:rPr lang="en-US" sz="2400" dirty="0"/>
              <a:t>Programs of Study: </a:t>
            </a:r>
          </a:p>
          <a:p>
            <a:pPr lvl="2"/>
            <a:r>
              <a:rPr lang="en-US" sz="2000" dirty="0">
                <a:hlinkClick r:id="rId5"/>
              </a:rPr>
              <a:t>Early Childhood Education Teacher </a:t>
            </a:r>
            <a:endParaRPr lang="en-US" sz="2000" dirty="0"/>
          </a:p>
          <a:p>
            <a:pPr lvl="2"/>
            <a:r>
              <a:rPr lang="en-US" sz="2000" dirty="0">
                <a:hlinkClick r:id="rId6"/>
              </a:rPr>
              <a:t>Teacher</a:t>
            </a:r>
            <a:endParaRPr lang="en-US" sz="2000" dirty="0"/>
          </a:p>
          <a:p>
            <a:pPr lvl="2"/>
            <a:r>
              <a:rPr lang="en-US" sz="2000" dirty="0">
                <a:hlinkClick r:id="rId7"/>
              </a:rPr>
              <a:t>Counselor </a:t>
            </a:r>
            <a:endParaRPr lang="en-US" sz="2000" dirty="0"/>
          </a:p>
          <a:p>
            <a:pPr lvl="2"/>
            <a:r>
              <a:rPr lang="en-US" sz="2000" dirty="0">
                <a:hlinkClick r:id="rId8"/>
              </a:rPr>
              <a:t>Administrator</a:t>
            </a:r>
            <a:endParaRPr lang="en-US" sz="2000" dirty="0"/>
          </a:p>
          <a:p>
            <a:pPr lvl="2"/>
            <a:r>
              <a:rPr lang="en-US" sz="2000" dirty="0">
                <a:hlinkClick r:id="rId9"/>
              </a:rPr>
              <a:t>Corporate Trainer</a:t>
            </a:r>
            <a:endParaRPr lang="en-US" sz="2000" dirty="0"/>
          </a:p>
          <a:p>
            <a:pPr lvl="1"/>
            <a:r>
              <a:rPr lang="en-US" sz="2400" dirty="0"/>
              <a:t>Description: </a:t>
            </a:r>
          </a:p>
          <a:p>
            <a:pPr lvl="2"/>
            <a:r>
              <a:rPr lang="en-US" sz="2000" dirty="0"/>
              <a:t>Human Growth and Development is an examination of human development across the lifespan with emphasis on research, theoretical perspectives, and common physical, cognitive, emotional, and social developmental milestones. </a:t>
            </a:r>
            <a:endParaRPr lang="en-US" sz="2400" dirty="0"/>
          </a:p>
          <a:p>
            <a:pPr lvl="1"/>
            <a:endParaRPr lang="en-US" sz="2400" dirty="0"/>
          </a:p>
          <a:p>
            <a:pPr lvl="1"/>
            <a:endParaRPr lang="en-US" dirty="0"/>
          </a:p>
          <a:p>
            <a:endParaRPr lang="en-US" dirty="0"/>
          </a:p>
        </p:txBody>
      </p:sp>
      <p:pic>
        <p:nvPicPr>
          <p:cNvPr id="4" name="Picture 3">
            <a:extLst>
              <a:ext uri="{FF2B5EF4-FFF2-40B4-BE49-F238E27FC236}">
                <a16:creationId xmlns:a16="http://schemas.microsoft.com/office/drawing/2014/main" id="{F9B1C96D-E636-4FE5-9157-5BCD2666B304}"/>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8956556" y="1753155"/>
            <a:ext cx="1634836" cy="2342856"/>
          </a:xfrm>
          <a:prstGeom prst="rect">
            <a:avLst/>
          </a:prstGeom>
          <a:noFill/>
          <a:ln>
            <a:noFill/>
          </a:ln>
        </p:spPr>
      </p:pic>
    </p:spTree>
    <p:extLst>
      <p:ext uri="{BB962C8B-B14F-4D97-AF65-F5344CB8AC3E}">
        <p14:creationId xmlns:p14="http://schemas.microsoft.com/office/powerpoint/2010/main" val="3228103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a:extLst>
              <a:ext uri="{FF2B5EF4-FFF2-40B4-BE49-F238E27FC236}">
                <a16:creationId xmlns:a16="http://schemas.microsoft.com/office/drawing/2014/main" id="{A53B5DEE-E64E-42E0-8972-199BAEB4F0FA}"/>
              </a:ext>
            </a:extLst>
          </p:cNvPr>
          <p:cNvSpPr txBox="1"/>
          <p:nvPr/>
        </p:nvSpPr>
        <p:spPr>
          <a:xfrm>
            <a:off x="1662906" y="1937769"/>
            <a:ext cx="138499" cy="2442254"/>
          </a:xfrm>
          <a:prstGeom prst="rect">
            <a:avLst/>
          </a:prstGeom>
        </p:spPr>
        <p:txBody>
          <a:bodyPr vert="vert" wrap="square" lIns="0" tIns="1905" rIns="0" bIns="0" rtlCol="0">
            <a:spAutoFit/>
          </a:bodyPr>
          <a:lstStyle/>
          <a:p>
            <a:pPr marL="12700" defTabSz="914400">
              <a:spcBef>
                <a:spcPts val="15"/>
              </a:spcBef>
            </a:pPr>
            <a:r>
              <a:rPr sz="900" b="1" spc="-5" dirty="0">
                <a:solidFill>
                  <a:prstClr val="black"/>
                </a:solidFill>
                <a:latin typeface="Open Sans"/>
                <a:cs typeface="Times New Roman"/>
              </a:rPr>
              <a:t>Sample Career Specialties /</a:t>
            </a:r>
            <a:r>
              <a:rPr sz="900" b="1" spc="15" dirty="0">
                <a:solidFill>
                  <a:prstClr val="black"/>
                </a:solidFill>
                <a:latin typeface="Open Sans"/>
                <a:cs typeface="Times New Roman"/>
              </a:rPr>
              <a:t> </a:t>
            </a:r>
            <a:r>
              <a:rPr sz="900" b="1" spc="-5" dirty="0">
                <a:solidFill>
                  <a:prstClr val="black"/>
                </a:solidFill>
                <a:latin typeface="Open Sans"/>
                <a:cs typeface="Times New Roman"/>
              </a:rPr>
              <a:t>Occupations</a:t>
            </a:r>
            <a:endParaRPr sz="900" dirty="0">
              <a:solidFill>
                <a:prstClr val="black"/>
              </a:solidFill>
              <a:latin typeface="Open Sans"/>
              <a:cs typeface="Times New Roman"/>
            </a:endParaRPr>
          </a:p>
        </p:txBody>
      </p:sp>
      <p:sp>
        <p:nvSpPr>
          <p:cNvPr id="7" name="object 7">
            <a:extLst>
              <a:ext uri="{FF2B5EF4-FFF2-40B4-BE49-F238E27FC236}">
                <a16:creationId xmlns:a16="http://schemas.microsoft.com/office/drawing/2014/main" id="{FA8589D9-38F7-427C-B7A6-243C9DA3BE1E}"/>
              </a:ext>
            </a:extLst>
          </p:cNvPr>
          <p:cNvSpPr txBox="1"/>
          <p:nvPr/>
        </p:nvSpPr>
        <p:spPr>
          <a:xfrm>
            <a:off x="1997465" y="1636671"/>
            <a:ext cx="2511425" cy="2088264"/>
          </a:xfrm>
          <a:prstGeom prst="rect">
            <a:avLst/>
          </a:prstGeom>
        </p:spPr>
        <p:txBody>
          <a:bodyPr vert="horz" wrap="square" lIns="0" tIns="22225" rIns="0" bIns="0" rtlCol="0">
            <a:spAutoFit/>
          </a:bodyPr>
          <a:lstStyle/>
          <a:p>
            <a:pPr marL="282575" marR="105410" indent="-171450" defTabSz="914400">
              <a:lnSpc>
                <a:spcPts val="1150"/>
              </a:lnSpc>
              <a:spcBef>
                <a:spcPts val="175"/>
              </a:spcBef>
              <a:buFont typeface="Arial" panose="020B0604020202020204" pitchFamily="34" charset="0"/>
              <a:buChar char="•"/>
            </a:pPr>
            <a:r>
              <a:rPr sz="900" dirty="0">
                <a:solidFill>
                  <a:prstClr val="black"/>
                </a:solidFill>
                <a:latin typeface="Open Sans"/>
                <a:cs typeface="Times New Roman"/>
              </a:rPr>
              <a:t>Elementary and Secondary Superintendents,  Principals, Administrators</a:t>
            </a:r>
          </a:p>
          <a:p>
            <a:pPr marL="287655" indent="-171450" defTabSz="914400">
              <a:spcBef>
                <a:spcPts val="5"/>
              </a:spcBef>
              <a:buSzPct val="90000"/>
              <a:buFont typeface="Arial" panose="020B0604020202020204" pitchFamily="34" charset="0"/>
              <a:buChar char="•"/>
              <a:tabLst>
                <a:tab pos="176530" algn="l"/>
              </a:tabLst>
            </a:pPr>
            <a:r>
              <a:rPr sz="900" dirty="0">
                <a:solidFill>
                  <a:prstClr val="black"/>
                </a:solidFill>
                <a:latin typeface="Open Sans"/>
                <a:cs typeface="Times New Roman"/>
              </a:rPr>
              <a:t>Supervisors and Instructional</a:t>
            </a:r>
            <a:r>
              <a:rPr sz="900" spc="50" dirty="0">
                <a:solidFill>
                  <a:prstClr val="black"/>
                </a:solidFill>
                <a:latin typeface="Open Sans"/>
                <a:cs typeface="Times New Roman"/>
              </a:rPr>
              <a:t> </a:t>
            </a:r>
            <a:r>
              <a:rPr sz="900" dirty="0">
                <a:solidFill>
                  <a:prstClr val="black"/>
                </a:solidFill>
                <a:latin typeface="Open Sans"/>
                <a:cs typeface="Times New Roman"/>
              </a:rPr>
              <a:t>Coordinators</a:t>
            </a:r>
          </a:p>
          <a:p>
            <a:pPr marL="297180" marR="117475" indent="-171450" defTabSz="914400">
              <a:lnSpc>
                <a:spcPts val="1140"/>
              </a:lnSpc>
              <a:spcBef>
                <a:spcPts val="115"/>
              </a:spcBef>
              <a:buSzPct val="90000"/>
              <a:buFont typeface="Arial" panose="020B0604020202020204" pitchFamily="34" charset="0"/>
              <a:buChar char="•"/>
              <a:tabLst>
                <a:tab pos="186055" algn="l"/>
              </a:tabLst>
            </a:pPr>
            <a:r>
              <a:rPr sz="900" dirty="0">
                <a:solidFill>
                  <a:prstClr val="black"/>
                </a:solidFill>
                <a:latin typeface="Open Sans"/>
                <a:cs typeface="Times New Roman"/>
              </a:rPr>
              <a:t>Education Researchers, Test Measurement  Specialists/ Assessment</a:t>
            </a:r>
            <a:r>
              <a:rPr sz="900" spc="15" dirty="0">
                <a:solidFill>
                  <a:prstClr val="black"/>
                </a:solidFill>
                <a:latin typeface="Open Sans"/>
                <a:cs typeface="Times New Roman"/>
              </a:rPr>
              <a:t> </a:t>
            </a:r>
            <a:r>
              <a:rPr sz="900" dirty="0">
                <a:solidFill>
                  <a:prstClr val="black"/>
                </a:solidFill>
                <a:latin typeface="Open Sans"/>
                <a:cs typeface="Times New Roman"/>
              </a:rPr>
              <a:t>Specialists</a:t>
            </a:r>
            <a:endParaRPr lang="en-US" sz="900" dirty="0">
              <a:solidFill>
                <a:prstClr val="black"/>
              </a:solidFill>
              <a:latin typeface="Open Sans"/>
              <a:cs typeface="Times New Roman"/>
            </a:endParaRPr>
          </a:p>
          <a:p>
            <a:pPr marL="297180" marR="117475" indent="-171450" defTabSz="914400">
              <a:lnSpc>
                <a:spcPts val="1140"/>
              </a:lnSpc>
              <a:spcBef>
                <a:spcPts val="115"/>
              </a:spcBef>
              <a:buSzPct val="90000"/>
              <a:buFont typeface="Arial" panose="020B0604020202020204" pitchFamily="34" charset="0"/>
              <a:buChar char="•"/>
              <a:tabLst>
                <a:tab pos="186055" algn="l"/>
              </a:tabLst>
            </a:pPr>
            <a:r>
              <a:rPr sz="900" dirty="0">
                <a:solidFill>
                  <a:prstClr val="black"/>
                </a:solidFill>
                <a:latin typeface="Open Sans"/>
                <a:cs typeface="Times New Roman"/>
              </a:rPr>
              <a:t>College Presidents, Deans, Department Chairs,  Program</a:t>
            </a:r>
            <a:r>
              <a:rPr sz="900" spc="-20" dirty="0">
                <a:solidFill>
                  <a:prstClr val="black"/>
                </a:solidFill>
                <a:latin typeface="Open Sans"/>
                <a:cs typeface="Times New Roman"/>
              </a:rPr>
              <a:t> </a:t>
            </a:r>
            <a:r>
              <a:rPr sz="900" dirty="0">
                <a:solidFill>
                  <a:prstClr val="black"/>
                </a:solidFill>
                <a:latin typeface="Open Sans"/>
                <a:cs typeface="Times New Roman"/>
              </a:rPr>
              <a:t>Coordinators</a:t>
            </a:r>
            <a:endParaRPr lang="en-US" sz="900" dirty="0">
              <a:solidFill>
                <a:prstClr val="black"/>
              </a:solidFill>
              <a:latin typeface="Open Sans"/>
              <a:cs typeface="Times New Roman"/>
            </a:endParaRPr>
          </a:p>
          <a:p>
            <a:pPr marL="297180" marR="117475" indent="-171450" defTabSz="914400">
              <a:lnSpc>
                <a:spcPts val="1140"/>
              </a:lnSpc>
              <a:spcBef>
                <a:spcPts val="115"/>
              </a:spcBef>
              <a:buSzPct val="90000"/>
              <a:buFont typeface="Arial" panose="020B0604020202020204" pitchFamily="34" charset="0"/>
              <a:buChar char="•"/>
              <a:tabLst>
                <a:tab pos="186055" algn="l"/>
              </a:tabLst>
            </a:pPr>
            <a:r>
              <a:rPr sz="900" dirty="0">
                <a:solidFill>
                  <a:prstClr val="black"/>
                </a:solidFill>
                <a:latin typeface="Open Sans"/>
                <a:cs typeface="Times New Roman"/>
              </a:rPr>
              <a:t>Post-Secondary Administrators</a:t>
            </a:r>
            <a:endParaRPr lang="en-US" sz="900" dirty="0">
              <a:solidFill>
                <a:prstClr val="black"/>
              </a:solidFill>
              <a:latin typeface="Open Sans"/>
              <a:cs typeface="Times New Roman"/>
            </a:endParaRPr>
          </a:p>
          <a:p>
            <a:pPr marL="297180" marR="117475" indent="-171450" defTabSz="914400">
              <a:lnSpc>
                <a:spcPts val="1140"/>
              </a:lnSpc>
              <a:spcBef>
                <a:spcPts val="115"/>
              </a:spcBef>
              <a:buSzPct val="90000"/>
              <a:buFont typeface="Arial" panose="020B0604020202020204" pitchFamily="34" charset="0"/>
              <a:buChar char="•"/>
              <a:tabLst>
                <a:tab pos="186055" algn="l"/>
              </a:tabLst>
            </a:pPr>
            <a:r>
              <a:rPr sz="900" dirty="0">
                <a:solidFill>
                  <a:prstClr val="black"/>
                </a:solidFill>
                <a:latin typeface="Open Sans"/>
                <a:cs typeface="Times New Roman"/>
              </a:rPr>
              <a:t>Curriculum</a:t>
            </a:r>
            <a:r>
              <a:rPr sz="900" spc="-5" dirty="0">
                <a:solidFill>
                  <a:prstClr val="black"/>
                </a:solidFill>
                <a:latin typeface="Open Sans"/>
                <a:cs typeface="Times New Roman"/>
              </a:rPr>
              <a:t> </a:t>
            </a:r>
            <a:r>
              <a:rPr sz="900" dirty="0">
                <a:solidFill>
                  <a:prstClr val="black"/>
                </a:solidFill>
                <a:latin typeface="Open Sans"/>
                <a:cs typeface="Times New Roman"/>
              </a:rPr>
              <a:t>Developers</a:t>
            </a:r>
            <a:endParaRPr lang="en-US" sz="900" dirty="0">
              <a:solidFill>
                <a:prstClr val="black"/>
              </a:solidFill>
              <a:latin typeface="Open Sans"/>
              <a:cs typeface="Times New Roman"/>
            </a:endParaRPr>
          </a:p>
          <a:p>
            <a:pPr marL="297180" marR="117475" indent="-171450" defTabSz="914400">
              <a:lnSpc>
                <a:spcPts val="1140"/>
              </a:lnSpc>
              <a:spcBef>
                <a:spcPts val="115"/>
              </a:spcBef>
              <a:buSzPct val="90000"/>
              <a:buFont typeface="Arial" panose="020B0604020202020204" pitchFamily="34" charset="0"/>
              <a:buChar char="•"/>
              <a:tabLst>
                <a:tab pos="186055" algn="l"/>
              </a:tabLst>
            </a:pPr>
            <a:r>
              <a:rPr sz="900" dirty="0">
                <a:solidFill>
                  <a:prstClr val="black"/>
                </a:solidFill>
                <a:latin typeface="Open Sans"/>
                <a:cs typeface="Times New Roman"/>
              </a:rPr>
              <a:t>Instructional Media Designers  Education and Training Technician  Labor Relations</a:t>
            </a:r>
            <a:r>
              <a:rPr sz="900" spc="35" dirty="0">
                <a:solidFill>
                  <a:prstClr val="black"/>
                </a:solidFill>
                <a:latin typeface="Open Sans"/>
                <a:cs typeface="Times New Roman"/>
              </a:rPr>
              <a:t> </a:t>
            </a:r>
            <a:r>
              <a:rPr sz="900" dirty="0">
                <a:solidFill>
                  <a:prstClr val="black"/>
                </a:solidFill>
                <a:latin typeface="Open Sans"/>
                <a:cs typeface="Times New Roman"/>
              </a:rPr>
              <a:t>Managers/Specialists</a:t>
            </a:r>
          </a:p>
        </p:txBody>
      </p:sp>
      <p:sp>
        <p:nvSpPr>
          <p:cNvPr id="8" name="object 8">
            <a:extLst>
              <a:ext uri="{FF2B5EF4-FFF2-40B4-BE49-F238E27FC236}">
                <a16:creationId xmlns:a16="http://schemas.microsoft.com/office/drawing/2014/main" id="{2EF56E07-E45D-4B4D-AF92-B8DC35647A2B}"/>
              </a:ext>
            </a:extLst>
          </p:cNvPr>
          <p:cNvSpPr txBox="1"/>
          <p:nvPr/>
        </p:nvSpPr>
        <p:spPr>
          <a:xfrm>
            <a:off x="4855895" y="1486175"/>
            <a:ext cx="2737156" cy="2720617"/>
          </a:xfrm>
          <a:prstGeom prst="rect">
            <a:avLst/>
          </a:prstGeom>
        </p:spPr>
        <p:txBody>
          <a:bodyPr vert="horz" wrap="square" lIns="0" tIns="12065" rIns="0" bIns="0" rtlCol="0">
            <a:spAutoFit/>
          </a:bodyPr>
          <a:lstStyle/>
          <a:p>
            <a:pPr marL="216535" indent="-171450" defTabSz="914400">
              <a:spcBef>
                <a:spcPts val="95"/>
              </a:spcBef>
              <a:buSzPct val="90000"/>
              <a:buFont typeface="Arial" panose="020B0604020202020204" pitchFamily="34" charset="0"/>
              <a:buChar char="•"/>
              <a:tabLst>
                <a:tab pos="105410" algn="l"/>
              </a:tabLst>
            </a:pPr>
            <a:r>
              <a:rPr sz="900" dirty="0">
                <a:solidFill>
                  <a:prstClr val="black"/>
                </a:solidFill>
                <a:latin typeface="Open Sans"/>
                <a:cs typeface="Times New Roman"/>
              </a:rPr>
              <a:t>Psychologists- Clinical, Developmental,</a:t>
            </a:r>
            <a:r>
              <a:rPr sz="900" spc="50" dirty="0">
                <a:solidFill>
                  <a:prstClr val="black"/>
                </a:solidFill>
                <a:latin typeface="Open Sans"/>
                <a:cs typeface="Times New Roman"/>
              </a:rPr>
              <a:t> </a:t>
            </a:r>
            <a:r>
              <a:rPr sz="900" dirty="0">
                <a:solidFill>
                  <a:prstClr val="black"/>
                </a:solidFill>
                <a:latin typeface="Open Sans"/>
                <a:cs typeface="Times New Roman"/>
              </a:rPr>
              <a:t>Social</a:t>
            </a:r>
            <a:endParaRPr lang="en-US" sz="900" dirty="0">
              <a:solidFill>
                <a:prstClr val="black"/>
              </a:solidFill>
              <a:latin typeface="Open Sans"/>
              <a:cs typeface="Times New Roman"/>
            </a:endParaRPr>
          </a:p>
          <a:p>
            <a:pPr marL="216535" indent="-171450" defTabSz="914400">
              <a:spcBef>
                <a:spcPts val="95"/>
              </a:spcBef>
              <a:buSzPct val="90000"/>
              <a:buFont typeface="Arial" panose="020B0604020202020204" pitchFamily="34" charset="0"/>
              <a:buChar char="•"/>
              <a:tabLst>
                <a:tab pos="105410" algn="l"/>
              </a:tabLst>
            </a:pPr>
            <a:r>
              <a:rPr sz="900" dirty="0">
                <a:solidFill>
                  <a:prstClr val="black"/>
                </a:solidFill>
                <a:latin typeface="Open Sans"/>
                <a:cs typeface="Times New Roman"/>
              </a:rPr>
              <a:t>Social Workers</a:t>
            </a:r>
            <a:endParaRPr lang="en-US" sz="900" dirty="0">
              <a:solidFill>
                <a:prstClr val="black"/>
              </a:solidFill>
              <a:latin typeface="Open Sans"/>
              <a:cs typeface="Times New Roman"/>
            </a:endParaRPr>
          </a:p>
          <a:p>
            <a:pPr marL="216535" indent="-171450" defTabSz="914400">
              <a:spcBef>
                <a:spcPts val="95"/>
              </a:spcBef>
              <a:buSzPct val="90000"/>
              <a:buFont typeface="Arial" panose="020B0604020202020204" pitchFamily="34" charset="0"/>
              <a:buChar char="•"/>
              <a:tabLst>
                <a:tab pos="105410" algn="l"/>
              </a:tabLst>
            </a:pPr>
            <a:r>
              <a:rPr sz="900" dirty="0">
                <a:solidFill>
                  <a:prstClr val="black"/>
                </a:solidFill>
                <a:latin typeface="Open Sans"/>
                <a:cs typeface="Times New Roman"/>
              </a:rPr>
              <a:t>Parent Educators</a:t>
            </a:r>
            <a:endParaRPr lang="en-US" sz="900" dirty="0">
              <a:solidFill>
                <a:prstClr val="black"/>
              </a:solidFill>
              <a:latin typeface="Open Sans"/>
              <a:cs typeface="Times New Roman"/>
            </a:endParaRPr>
          </a:p>
          <a:p>
            <a:pPr marL="216535" indent="-171450" defTabSz="914400">
              <a:spcBef>
                <a:spcPts val="95"/>
              </a:spcBef>
              <a:buSzPct val="90000"/>
              <a:buFont typeface="Arial" panose="020B0604020202020204" pitchFamily="34" charset="0"/>
              <a:buChar char="•"/>
              <a:tabLst>
                <a:tab pos="105410" algn="l"/>
              </a:tabLst>
            </a:pPr>
            <a:r>
              <a:rPr sz="900" dirty="0">
                <a:solidFill>
                  <a:prstClr val="black"/>
                </a:solidFill>
                <a:latin typeface="Open Sans"/>
                <a:cs typeface="Times New Roman"/>
              </a:rPr>
              <a:t>Counselors</a:t>
            </a:r>
            <a:endParaRPr lang="en-US" sz="900" dirty="0">
              <a:solidFill>
                <a:prstClr val="black"/>
              </a:solidFill>
              <a:latin typeface="Open Sans"/>
              <a:cs typeface="Times New Roman"/>
            </a:endParaRPr>
          </a:p>
          <a:p>
            <a:pPr marL="216535" indent="-171450" defTabSz="914400">
              <a:spcBef>
                <a:spcPts val="95"/>
              </a:spcBef>
              <a:buSzPct val="90000"/>
              <a:buFont typeface="Arial" panose="020B0604020202020204" pitchFamily="34" charset="0"/>
              <a:buChar char="•"/>
              <a:tabLst>
                <a:tab pos="105410" algn="l"/>
              </a:tabLst>
            </a:pPr>
            <a:r>
              <a:rPr sz="900" dirty="0">
                <a:solidFill>
                  <a:prstClr val="black"/>
                </a:solidFill>
                <a:latin typeface="Open Sans"/>
                <a:cs typeface="Times New Roman"/>
              </a:rPr>
              <a:t>Program</a:t>
            </a:r>
            <a:r>
              <a:rPr sz="900" spc="-5" dirty="0">
                <a:solidFill>
                  <a:prstClr val="black"/>
                </a:solidFill>
                <a:latin typeface="Open Sans"/>
                <a:cs typeface="Times New Roman"/>
              </a:rPr>
              <a:t> </a:t>
            </a:r>
            <a:r>
              <a:rPr sz="900" dirty="0">
                <a:solidFill>
                  <a:prstClr val="black"/>
                </a:solidFill>
                <a:latin typeface="Open Sans"/>
                <a:cs typeface="Times New Roman"/>
              </a:rPr>
              <a:t>Advisors</a:t>
            </a:r>
            <a:endParaRPr lang="en-US" sz="900" dirty="0">
              <a:solidFill>
                <a:prstClr val="black"/>
              </a:solidFill>
              <a:latin typeface="Open Sans"/>
              <a:cs typeface="Times New Roman"/>
            </a:endParaRPr>
          </a:p>
          <a:p>
            <a:pPr marL="216535" indent="-171450" defTabSz="914400">
              <a:spcBef>
                <a:spcPts val="95"/>
              </a:spcBef>
              <a:buSzPct val="90000"/>
              <a:buFont typeface="Arial" panose="020B0604020202020204" pitchFamily="34" charset="0"/>
              <a:buChar char="•"/>
              <a:tabLst>
                <a:tab pos="105410" algn="l"/>
              </a:tabLst>
            </a:pPr>
            <a:r>
              <a:rPr sz="900" dirty="0">
                <a:solidFill>
                  <a:prstClr val="black"/>
                </a:solidFill>
                <a:latin typeface="Open Sans"/>
                <a:cs typeface="Times New Roman"/>
              </a:rPr>
              <a:t>Financial Aid</a:t>
            </a:r>
            <a:r>
              <a:rPr sz="900" spc="15" dirty="0">
                <a:solidFill>
                  <a:prstClr val="black"/>
                </a:solidFill>
                <a:latin typeface="Open Sans"/>
                <a:cs typeface="Times New Roman"/>
              </a:rPr>
              <a:t> </a:t>
            </a:r>
            <a:r>
              <a:rPr sz="900" dirty="0">
                <a:solidFill>
                  <a:prstClr val="black"/>
                </a:solidFill>
                <a:latin typeface="Open Sans"/>
                <a:cs typeface="Times New Roman"/>
              </a:rPr>
              <a:t>Advisor</a:t>
            </a:r>
            <a:r>
              <a:rPr lang="en-US" sz="900" dirty="0">
                <a:solidFill>
                  <a:prstClr val="black"/>
                </a:solidFill>
                <a:latin typeface="Open Sans"/>
                <a:cs typeface="Times New Roman"/>
              </a:rPr>
              <a:t>s</a:t>
            </a:r>
          </a:p>
          <a:p>
            <a:pPr marL="216535" indent="-171450" defTabSz="914400">
              <a:spcBef>
                <a:spcPts val="95"/>
              </a:spcBef>
              <a:buSzPct val="90000"/>
              <a:buFont typeface="Arial" panose="020B0604020202020204" pitchFamily="34" charset="0"/>
              <a:buChar char="•"/>
              <a:tabLst>
                <a:tab pos="105410" algn="l"/>
              </a:tabLst>
            </a:pPr>
            <a:r>
              <a:rPr lang="en-US" sz="900" dirty="0">
                <a:solidFill>
                  <a:prstClr val="black"/>
                </a:solidFill>
                <a:latin typeface="Open Sans"/>
                <a:cs typeface="Times New Roman"/>
              </a:rPr>
              <a:t>Career Counselors/</a:t>
            </a:r>
            <a:r>
              <a:rPr lang="en-US" sz="900" spc="25" dirty="0">
                <a:solidFill>
                  <a:prstClr val="black"/>
                </a:solidFill>
                <a:latin typeface="Open Sans"/>
                <a:cs typeface="Times New Roman"/>
              </a:rPr>
              <a:t> </a:t>
            </a:r>
            <a:r>
              <a:rPr lang="en-US" sz="900" dirty="0">
                <a:solidFill>
                  <a:prstClr val="black"/>
                </a:solidFill>
                <a:latin typeface="Open Sans"/>
                <a:cs typeface="Times New Roman"/>
              </a:rPr>
              <a:t>Advisors</a:t>
            </a:r>
          </a:p>
          <a:p>
            <a:pPr marL="211455" indent="-171450" defTabSz="914400">
              <a:spcBef>
                <a:spcPts val="20"/>
              </a:spcBef>
              <a:buSzPct val="90000"/>
              <a:buFont typeface="Arial" panose="020B0604020202020204" pitchFamily="34" charset="0"/>
              <a:buChar char="•"/>
              <a:tabLst>
                <a:tab pos="100965" algn="l"/>
              </a:tabLst>
            </a:pPr>
            <a:r>
              <a:rPr sz="900" dirty="0">
                <a:solidFill>
                  <a:prstClr val="black"/>
                </a:solidFill>
                <a:latin typeface="Open Sans"/>
                <a:cs typeface="Times New Roman"/>
              </a:rPr>
              <a:t>Career and Employment Placement</a:t>
            </a:r>
            <a:r>
              <a:rPr sz="900" spc="100" dirty="0">
                <a:solidFill>
                  <a:prstClr val="black"/>
                </a:solidFill>
                <a:latin typeface="Open Sans"/>
                <a:cs typeface="Times New Roman"/>
              </a:rPr>
              <a:t> </a:t>
            </a:r>
            <a:r>
              <a:rPr sz="900" dirty="0">
                <a:solidFill>
                  <a:prstClr val="black"/>
                </a:solidFill>
                <a:latin typeface="Open Sans"/>
                <a:cs typeface="Times New Roman"/>
              </a:rPr>
              <a:t>Counselors</a:t>
            </a:r>
            <a:endParaRPr lang="en-US" sz="900" dirty="0">
              <a:solidFill>
                <a:prstClr val="black"/>
              </a:solidFill>
              <a:latin typeface="Open Sans"/>
              <a:cs typeface="Times New Roman"/>
            </a:endParaRPr>
          </a:p>
          <a:p>
            <a:pPr marL="211455" indent="-171450" defTabSz="914400">
              <a:spcBef>
                <a:spcPts val="20"/>
              </a:spcBef>
              <a:buSzPct val="90000"/>
              <a:buFont typeface="Arial" panose="020B0604020202020204" pitchFamily="34" charset="0"/>
              <a:buChar char="•"/>
              <a:tabLst>
                <a:tab pos="100965" algn="l"/>
              </a:tabLst>
            </a:pPr>
            <a:r>
              <a:rPr sz="900" dirty="0">
                <a:solidFill>
                  <a:prstClr val="black"/>
                </a:solidFill>
                <a:latin typeface="Open Sans"/>
                <a:cs typeface="Times New Roman"/>
              </a:rPr>
              <a:t>Speech-Language Pathologists and</a:t>
            </a:r>
            <a:r>
              <a:rPr lang="en-US" sz="900" spc="90" dirty="0">
                <a:solidFill>
                  <a:prstClr val="black"/>
                </a:solidFill>
                <a:latin typeface="Open Sans"/>
                <a:cs typeface="Times New Roman"/>
              </a:rPr>
              <a:t> </a:t>
            </a:r>
            <a:r>
              <a:rPr sz="900" dirty="0">
                <a:solidFill>
                  <a:prstClr val="black"/>
                </a:solidFill>
                <a:latin typeface="Open Sans"/>
                <a:cs typeface="Times New Roman"/>
              </a:rPr>
              <a:t>Audiologists</a:t>
            </a:r>
            <a:endParaRPr lang="en-US" sz="900" dirty="0">
              <a:solidFill>
                <a:prstClr val="black"/>
              </a:solidFill>
              <a:latin typeface="Open Sans"/>
              <a:cs typeface="Times New Roman"/>
            </a:endParaRPr>
          </a:p>
          <a:p>
            <a:pPr marL="211455" indent="-171450" defTabSz="914400">
              <a:spcBef>
                <a:spcPts val="20"/>
              </a:spcBef>
              <a:buSzPct val="90000"/>
              <a:buFont typeface="Arial" panose="020B0604020202020204" pitchFamily="34" charset="0"/>
              <a:buChar char="•"/>
              <a:tabLst>
                <a:tab pos="100965" algn="l"/>
              </a:tabLst>
            </a:pPr>
            <a:r>
              <a:rPr sz="900" dirty="0">
                <a:solidFill>
                  <a:prstClr val="black"/>
                </a:solidFill>
                <a:latin typeface="Open Sans"/>
                <a:cs typeface="Times New Roman"/>
              </a:rPr>
              <a:t>Instructional Resources</a:t>
            </a:r>
            <a:r>
              <a:rPr sz="900" spc="5" dirty="0">
                <a:solidFill>
                  <a:prstClr val="black"/>
                </a:solidFill>
                <a:latin typeface="Open Sans"/>
                <a:cs typeface="Times New Roman"/>
              </a:rPr>
              <a:t> </a:t>
            </a:r>
            <a:r>
              <a:rPr sz="900" dirty="0">
                <a:solidFill>
                  <a:prstClr val="black"/>
                </a:solidFill>
                <a:latin typeface="Open Sans"/>
                <a:cs typeface="Times New Roman"/>
              </a:rPr>
              <a:t>Coordinator</a:t>
            </a:r>
            <a:endParaRPr lang="en-US" sz="900" dirty="0">
              <a:solidFill>
                <a:prstClr val="black"/>
              </a:solidFill>
              <a:latin typeface="Open Sans"/>
              <a:cs typeface="Times New Roman"/>
            </a:endParaRPr>
          </a:p>
          <a:p>
            <a:pPr marL="211455" indent="-171450" defTabSz="914400">
              <a:spcBef>
                <a:spcPts val="20"/>
              </a:spcBef>
              <a:buSzPct val="90000"/>
              <a:buFont typeface="Arial" panose="020B0604020202020204" pitchFamily="34" charset="0"/>
              <a:buChar char="•"/>
              <a:tabLst>
                <a:tab pos="100965" algn="l"/>
              </a:tabLst>
            </a:pPr>
            <a:r>
              <a:rPr sz="900" dirty="0">
                <a:solidFill>
                  <a:prstClr val="black"/>
                </a:solidFill>
                <a:latin typeface="Open Sans"/>
                <a:cs typeface="Times New Roman"/>
              </a:rPr>
              <a:t>Technology Support Administrator  Database Administrators/AV</a:t>
            </a:r>
            <a:r>
              <a:rPr sz="900" spc="50" dirty="0">
                <a:solidFill>
                  <a:prstClr val="black"/>
                </a:solidFill>
                <a:latin typeface="Open Sans"/>
                <a:cs typeface="Times New Roman"/>
              </a:rPr>
              <a:t> </a:t>
            </a:r>
            <a:r>
              <a:rPr sz="900" dirty="0">
                <a:solidFill>
                  <a:prstClr val="black"/>
                </a:solidFill>
                <a:latin typeface="Open Sans"/>
                <a:cs typeface="Times New Roman"/>
              </a:rPr>
              <a:t>Specialists</a:t>
            </a:r>
            <a:endParaRPr lang="en-US" sz="900" dirty="0">
              <a:solidFill>
                <a:prstClr val="black"/>
              </a:solidFill>
              <a:latin typeface="Open Sans"/>
              <a:cs typeface="Times New Roman"/>
            </a:endParaRPr>
          </a:p>
          <a:p>
            <a:pPr marL="211455" indent="-171450" defTabSz="914400">
              <a:spcBef>
                <a:spcPts val="20"/>
              </a:spcBef>
              <a:buSzPct val="90000"/>
              <a:buFont typeface="Arial" panose="020B0604020202020204" pitchFamily="34" charset="0"/>
              <a:buChar char="•"/>
              <a:tabLst>
                <a:tab pos="100965" algn="l"/>
              </a:tabLst>
            </a:pPr>
            <a:r>
              <a:rPr sz="900" dirty="0">
                <a:solidFill>
                  <a:prstClr val="black"/>
                </a:solidFill>
                <a:latin typeface="Open Sans"/>
                <a:cs typeface="Times New Roman"/>
              </a:rPr>
              <a:t>Distance Education Coordinator  Human Resources Manager</a:t>
            </a:r>
            <a:endParaRPr lang="en-US" sz="900" dirty="0">
              <a:solidFill>
                <a:prstClr val="black"/>
              </a:solidFill>
              <a:latin typeface="Open Sans"/>
              <a:cs typeface="Times New Roman"/>
            </a:endParaRPr>
          </a:p>
          <a:p>
            <a:pPr marL="211455" indent="-171450" defTabSz="914400">
              <a:spcBef>
                <a:spcPts val="20"/>
              </a:spcBef>
              <a:buSzPct val="90000"/>
              <a:buFont typeface="Arial" panose="020B0604020202020204" pitchFamily="34" charset="0"/>
              <a:buChar char="•"/>
              <a:tabLst>
                <a:tab pos="100965" algn="l"/>
              </a:tabLst>
            </a:pPr>
            <a:r>
              <a:rPr sz="900" dirty="0">
                <a:solidFill>
                  <a:prstClr val="black"/>
                </a:solidFill>
                <a:latin typeface="Open Sans"/>
                <a:cs typeface="Times New Roman"/>
              </a:rPr>
              <a:t>Organization Development</a:t>
            </a:r>
            <a:r>
              <a:rPr sz="900" spc="5" dirty="0">
                <a:solidFill>
                  <a:prstClr val="black"/>
                </a:solidFill>
                <a:latin typeface="Open Sans"/>
                <a:cs typeface="Times New Roman"/>
              </a:rPr>
              <a:t> </a:t>
            </a:r>
            <a:r>
              <a:rPr sz="900" dirty="0">
                <a:solidFill>
                  <a:prstClr val="black"/>
                </a:solidFill>
                <a:latin typeface="Open Sans"/>
                <a:cs typeface="Times New Roman"/>
              </a:rPr>
              <a:t>Specialist</a:t>
            </a:r>
            <a:endParaRPr lang="en-US" sz="900" dirty="0">
              <a:solidFill>
                <a:prstClr val="black"/>
              </a:solidFill>
              <a:latin typeface="Open Sans"/>
              <a:cs typeface="Times New Roman"/>
            </a:endParaRPr>
          </a:p>
          <a:p>
            <a:pPr marL="211455" indent="-171450" defTabSz="914400">
              <a:spcBef>
                <a:spcPts val="20"/>
              </a:spcBef>
              <a:buSzPct val="90000"/>
              <a:buFont typeface="Arial" panose="020B0604020202020204" pitchFamily="34" charset="0"/>
              <a:buChar char="•"/>
              <a:tabLst>
                <a:tab pos="100965" algn="l"/>
              </a:tabLst>
            </a:pPr>
            <a:r>
              <a:rPr sz="900" dirty="0">
                <a:solidFill>
                  <a:prstClr val="black"/>
                </a:solidFill>
                <a:latin typeface="Open Sans"/>
                <a:cs typeface="Times New Roman"/>
              </a:rPr>
              <a:t>Training Manager/Coordinator  Instructional Coordinators  Museum Coordinators/Technicians  Media Coordinators/Specialists  Instructional Media Designer</a:t>
            </a:r>
          </a:p>
        </p:txBody>
      </p:sp>
      <p:sp>
        <p:nvSpPr>
          <p:cNvPr id="9" name="object 9">
            <a:extLst>
              <a:ext uri="{FF2B5EF4-FFF2-40B4-BE49-F238E27FC236}">
                <a16:creationId xmlns:a16="http://schemas.microsoft.com/office/drawing/2014/main" id="{386C890B-075F-4657-8FCD-3CECE83342DE}"/>
              </a:ext>
            </a:extLst>
          </p:cNvPr>
          <p:cNvSpPr txBox="1"/>
          <p:nvPr/>
        </p:nvSpPr>
        <p:spPr>
          <a:xfrm>
            <a:off x="7991361" y="1486174"/>
            <a:ext cx="2310765" cy="2697533"/>
          </a:xfrm>
          <a:prstGeom prst="rect">
            <a:avLst/>
          </a:prstGeom>
        </p:spPr>
        <p:txBody>
          <a:bodyPr vert="horz" wrap="square" lIns="0" tIns="12065" rIns="0" bIns="0" rtlCol="0">
            <a:spAutoFit/>
          </a:bodyPr>
          <a:lstStyle/>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Preschool, Kindergarten Teachers,</a:t>
            </a:r>
            <a:r>
              <a:rPr sz="900" spc="50" dirty="0">
                <a:solidFill>
                  <a:prstClr val="black"/>
                </a:solidFill>
                <a:latin typeface="Open Sans"/>
                <a:cs typeface="Times New Roman"/>
              </a:rPr>
              <a:t> </a:t>
            </a:r>
            <a:r>
              <a:rPr sz="900" dirty="0">
                <a:solidFill>
                  <a:prstClr val="black"/>
                </a:solidFill>
                <a:latin typeface="Open Sans"/>
                <a:cs typeface="Times New Roman"/>
              </a:rPr>
              <a:t>Aides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Elementary Teachers, Aides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Secondary/CTE Teachers,</a:t>
            </a:r>
            <a:r>
              <a:rPr sz="900" spc="5" dirty="0">
                <a:solidFill>
                  <a:prstClr val="black"/>
                </a:solidFill>
                <a:latin typeface="Open Sans"/>
                <a:cs typeface="Times New Roman"/>
              </a:rPr>
              <a:t> </a:t>
            </a:r>
            <a:r>
              <a:rPr sz="900" dirty="0">
                <a:solidFill>
                  <a:prstClr val="black"/>
                </a:solidFill>
                <a:latin typeface="Open Sans"/>
                <a:cs typeface="Times New Roman"/>
              </a:rPr>
              <a:t>Aides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Special Education Teachers,</a:t>
            </a:r>
            <a:r>
              <a:rPr sz="900" spc="25" dirty="0">
                <a:solidFill>
                  <a:prstClr val="black"/>
                </a:solidFill>
                <a:latin typeface="Open Sans"/>
                <a:cs typeface="Times New Roman"/>
              </a:rPr>
              <a:t> </a:t>
            </a:r>
            <a:r>
              <a:rPr sz="900" dirty="0">
                <a:solidFill>
                  <a:prstClr val="black"/>
                </a:solidFill>
                <a:latin typeface="Open Sans"/>
                <a:cs typeface="Times New Roman"/>
              </a:rPr>
              <a:t>Aides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College/University Lecturers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Professors  Human Resource Trainers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Physical Trainers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Professional Coaches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Preschool &amp; Child Care Program</a:t>
            </a:r>
            <a:r>
              <a:rPr sz="900" spc="35" dirty="0">
                <a:solidFill>
                  <a:prstClr val="black"/>
                </a:solidFill>
                <a:latin typeface="Open Sans"/>
                <a:cs typeface="Times New Roman"/>
              </a:rPr>
              <a:t> </a:t>
            </a:r>
            <a:r>
              <a:rPr sz="900" dirty="0">
                <a:solidFill>
                  <a:prstClr val="black"/>
                </a:solidFill>
                <a:latin typeface="Open Sans"/>
                <a:cs typeface="Times New Roman"/>
              </a:rPr>
              <a:t>Directors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Child Care</a:t>
            </a:r>
            <a:r>
              <a:rPr sz="900" spc="25" dirty="0">
                <a:solidFill>
                  <a:prstClr val="black"/>
                </a:solidFill>
                <a:latin typeface="Open Sans"/>
                <a:cs typeface="Times New Roman"/>
              </a:rPr>
              <a:t> </a:t>
            </a:r>
            <a:r>
              <a:rPr sz="900" dirty="0">
                <a:solidFill>
                  <a:prstClr val="black"/>
                </a:solidFill>
                <a:latin typeface="Open Sans"/>
                <a:cs typeface="Times New Roman"/>
              </a:rPr>
              <a:t>Assistants/Workers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Child Life</a:t>
            </a:r>
            <a:r>
              <a:rPr sz="900" spc="5" dirty="0">
                <a:solidFill>
                  <a:prstClr val="black"/>
                </a:solidFill>
                <a:latin typeface="Open Sans"/>
                <a:cs typeface="Times New Roman"/>
              </a:rPr>
              <a:t> </a:t>
            </a:r>
            <a:r>
              <a:rPr sz="900" dirty="0">
                <a:solidFill>
                  <a:prstClr val="black"/>
                </a:solidFill>
                <a:latin typeface="Open Sans"/>
                <a:cs typeface="Times New Roman"/>
              </a:rPr>
              <a:t>Specialist</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Nanny</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Early Childhood Teachers and</a:t>
            </a:r>
            <a:r>
              <a:rPr sz="900" spc="-10" dirty="0">
                <a:solidFill>
                  <a:prstClr val="black"/>
                </a:solidFill>
                <a:latin typeface="Open Sans"/>
                <a:cs typeface="Times New Roman"/>
              </a:rPr>
              <a:t> </a:t>
            </a:r>
            <a:r>
              <a:rPr sz="900" dirty="0">
                <a:solidFill>
                  <a:prstClr val="black"/>
                </a:solidFill>
                <a:latin typeface="Open Sans"/>
                <a:cs typeface="Times New Roman"/>
              </a:rPr>
              <a:t>Assistants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Instructional Systems Specialist  Corporate Trainers and</a:t>
            </a:r>
            <a:r>
              <a:rPr sz="900" spc="40" dirty="0">
                <a:solidFill>
                  <a:prstClr val="black"/>
                </a:solidFill>
                <a:latin typeface="Open Sans"/>
                <a:cs typeface="Times New Roman"/>
              </a:rPr>
              <a:t> </a:t>
            </a:r>
            <a:r>
              <a:rPr sz="900" dirty="0">
                <a:solidFill>
                  <a:prstClr val="black"/>
                </a:solidFill>
                <a:latin typeface="Open Sans"/>
                <a:cs typeface="Times New Roman"/>
              </a:rPr>
              <a:t>Educators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lang="en-US" sz="900" dirty="0">
                <a:solidFill>
                  <a:prstClr val="black"/>
                </a:solidFill>
                <a:latin typeface="Open Sans"/>
                <a:cs typeface="Times New Roman"/>
              </a:rPr>
              <a:t>A</a:t>
            </a:r>
            <a:r>
              <a:rPr sz="900" dirty="0">
                <a:solidFill>
                  <a:prstClr val="black"/>
                </a:solidFill>
                <a:latin typeface="Open Sans"/>
                <a:cs typeface="Times New Roman"/>
              </a:rPr>
              <a:t>dult Literacy</a:t>
            </a:r>
            <a:r>
              <a:rPr sz="900" spc="-5" dirty="0">
                <a:solidFill>
                  <a:prstClr val="black"/>
                </a:solidFill>
                <a:latin typeface="Open Sans"/>
                <a:cs typeface="Times New Roman"/>
              </a:rPr>
              <a:t> </a:t>
            </a:r>
            <a:r>
              <a:rPr sz="900" dirty="0">
                <a:solidFill>
                  <a:prstClr val="black"/>
                </a:solidFill>
                <a:latin typeface="Open Sans"/>
                <a:cs typeface="Times New Roman"/>
              </a:rPr>
              <a:t>Teachers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Librarians/Assistants/ Technicians</a:t>
            </a:r>
          </a:p>
        </p:txBody>
      </p:sp>
      <p:sp>
        <p:nvSpPr>
          <p:cNvPr id="10" name="object 10">
            <a:extLst>
              <a:ext uri="{FF2B5EF4-FFF2-40B4-BE49-F238E27FC236}">
                <a16:creationId xmlns:a16="http://schemas.microsoft.com/office/drawing/2014/main" id="{06EACDBD-E6A5-45A7-8ABD-755345CFED98}"/>
              </a:ext>
            </a:extLst>
          </p:cNvPr>
          <p:cNvSpPr/>
          <p:nvPr/>
        </p:nvSpPr>
        <p:spPr>
          <a:xfrm>
            <a:off x="1524000" y="1444174"/>
            <a:ext cx="0" cy="58419"/>
          </a:xfrm>
          <a:custGeom>
            <a:avLst/>
            <a:gdLst/>
            <a:ahLst/>
            <a:cxnLst/>
            <a:rect l="l" t="t" r="r" b="b"/>
            <a:pathLst>
              <a:path h="58419">
                <a:moveTo>
                  <a:pt x="0" y="0"/>
                </a:moveTo>
                <a:lnTo>
                  <a:pt x="0" y="57895"/>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1" name="object 11">
            <a:extLst>
              <a:ext uri="{FF2B5EF4-FFF2-40B4-BE49-F238E27FC236}">
                <a16:creationId xmlns:a16="http://schemas.microsoft.com/office/drawing/2014/main" id="{4FCD19CE-9255-4F7E-B95D-94A934F95B0A}"/>
              </a:ext>
            </a:extLst>
          </p:cNvPr>
          <p:cNvSpPr/>
          <p:nvPr/>
        </p:nvSpPr>
        <p:spPr>
          <a:xfrm>
            <a:off x="1524001" y="1444172"/>
            <a:ext cx="57785" cy="38100"/>
          </a:xfrm>
          <a:custGeom>
            <a:avLst/>
            <a:gdLst/>
            <a:ahLst/>
            <a:cxnLst/>
            <a:rect l="l" t="t" r="r" b="b"/>
            <a:pathLst>
              <a:path w="57785" h="38100">
                <a:moveTo>
                  <a:pt x="0" y="0"/>
                </a:moveTo>
                <a:lnTo>
                  <a:pt x="57317" y="0"/>
                </a:lnTo>
                <a:lnTo>
                  <a:pt x="57317" y="38088"/>
                </a:lnTo>
                <a:lnTo>
                  <a:pt x="0" y="38088"/>
                </a:lnTo>
                <a:lnTo>
                  <a:pt x="0" y="0"/>
                </a:lnTo>
                <a:close/>
              </a:path>
            </a:pathLst>
          </a:custGeom>
          <a:solidFill>
            <a:srgbClr val="000000"/>
          </a:solidFill>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 name="object 12">
            <a:extLst>
              <a:ext uri="{FF2B5EF4-FFF2-40B4-BE49-F238E27FC236}">
                <a16:creationId xmlns:a16="http://schemas.microsoft.com/office/drawing/2014/main" id="{0B9D8316-4C35-4565-9516-DBAEC046995D}"/>
              </a:ext>
            </a:extLst>
          </p:cNvPr>
          <p:cNvSpPr/>
          <p:nvPr/>
        </p:nvSpPr>
        <p:spPr>
          <a:xfrm>
            <a:off x="1524001" y="1444173"/>
            <a:ext cx="57785" cy="0"/>
          </a:xfrm>
          <a:custGeom>
            <a:avLst/>
            <a:gdLst/>
            <a:ahLst/>
            <a:cxnLst/>
            <a:rect l="l" t="t" r="r" b="b"/>
            <a:pathLst>
              <a:path w="57785">
                <a:moveTo>
                  <a:pt x="0" y="0"/>
                </a:moveTo>
                <a:lnTo>
                  <a:pt x="57317"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 name="object 13">
            <a:extLst>
              <a:ext uri="{FF2B5EF4-FFF2-40B4-BE49-F238E27FC236}">
                <a16:creationId xmlns:a16="http://schemas.microsoft.com/office/drawing/2014/main" id="{6BEC1E63-F057-486A-9D08-88F93326DBFB}"/>
              </a:ext>
            </a:extLst>
          </p:cNvPr>
          <p:cNvSpPr/>
          <p:nvPr/>
        </p:nvSpPr>
        <p:spPr>
          <a:xfrm>
            <a:off x="1572023" y="1491404"/>
            <a:ext cx="0" cy="10795"/>
          </a:xfrm>
          <a:custGeom>
            <a:avLst/>
            <a:gdLst/>
            <a:ahLst/>
            <a:cxnLst/>
            <a:rect l="l" t="t" r="r" b="b"/>
            <a:pathLst>
              <a:path h="10794">
                <a:moveTo>
                  <a:pt x="0" y="0"/>
                </a:moveTo>
                <a:lnTo>
                  <a:pt x="0" y="10664"/>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 name="object 14">
            <a:extLst>
              <a:ext uri="{FF2B5EF4-FFF2-40B4-BE49-F238E27FC236}">
                <a16:creationId xmlns:a16="http://schemas.microsoft.com/office/drawing/2014/main" id="{0E282663-481E-4BFD-9DFE-3C3BE41161FF}"/>
              </a:ext>
            </a:extLst>
          </p:cNvPr>
          <p:cNvSpPr/>
          <p:nvPr/>
        </p:nvSpPr>
        <p:spPr>
          <a:xfrm>
            <a:off x="1572023" y="1491404"/>
            <a:ext cx="0" cy="9525"/>
          </a:xfrm>
          <a:custGeom>
            <a:avLst/>
            <a:gdLst/>
            <a:ahLst/>
            <a:cxnLst/>
            <a:rect l="l" t="t" r="r" b="b"/>
            <a:pathLst>
              <a:path h="9525">
                <a:moveTo>
                  <a:pt x="0" y="0"/>
                </a:moveTo>
                <a:lnTo>
                  <a:pt x="0" y="914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 name="object 15">
            <a:extLst>
              <a:ext uri="{FF2B5EF4-FFF2-40B4-BE49-F238E27FC236}">
                <a16:creationId xmlns:a16="http://schemas.microsoft.com/office/drawing/2014/main" id="{438EECB9-A287-4282-A7E2-9DD424447E77}"/>
              </a:ext>
            </a:extLst>
          </p:cNvPr>
          <p:cNvSpPr/>
          <p:nvPr/>
        </p:nvSpPr>
        <p:spPr>
          <a:xfrm>
            <a:off x="1581318" y="1463217"/>
            <a:ext cx="241935" cy="0"/>
          </a:xfrm>
          <a:custGeom>
            <a:avLst/>
            <a:gdLst/>
            <a:ahLst/>
            <a:cxnLst/>
            <a:rect l="l" t="t" r="r" b="b"/>
            <a:pathLst>
              <a:path w="241935">
                <a:moveTo>
                  <a:pt x="0" y="0"/>
                </a:moveTo>
                <a:lnTo>
                  <a:pt x="241663" y="0"/>
                </a:lnTo>
              </a:path>
            </a:pathLst>
          </a:custGeom>
          <a:ln w="3808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 name="object 16">
            <a:extLst>
              <a:ext uri="{FF2B5EF4-FFF2-40B4-BE49-F238E27FC236}">
                <a16:creationId xmlns:a16="http://schemas.microsoft.com/office/drawing/2014/main" id="{25FFE155-0288-405D-8CC9-E4B4510CC0E8}"/>
              </a:ext>
            </a:extLst>
          </p:cNvPr>
          <p:cNvSpPr/>
          <p:nvPr/>
        </p:nvSpPr>
        <p:spPr>
          <a:xfrm>
            <a:off x="1581318" y="1444173"/>
            <a:ext cx="241935" cy="0"/>
          </a:xfrm>
          <a:custGeom>
            <a:avLst/>
            <a:gdLst/>
            <a:ahLst/>
            <a:cxnLst/>
            <a:rect l="l" t="t" r="r" b="b"/>
            <a:pathLst>
              <a:path w="241935">
                <a:moveTo>
                  <a:pt x="0" y="0"/>
                </a:moveTo>
                <a:lnTo>
                  <a:pt x="241664"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 name="object 17">
            <a:extLst>
              <a:ext uri="{FF2B5EF4-FFF2-40B4-BE49-F238E27FC236}">
                <a16:creationId xmlns:a16="http://schemas.microsoft.com/office/drawing/2014/main" id="{CDEC5911-5670-42CF-94F9-45D929804A21}"/>
              </a:ext>
            </a:extLst>
          </p:cNvPr>
          <p:cNvSpPr/>
          <p:nvPr/>
        </p:nvSpPr>
        <p:spPr>
          <a:xfrm>
            <a:off x="1581318" y="1495973"/>
            <a:ext cx="241935" cy="0"/>
          </a:xfrm>
          <a:custGeom>
            <a:avLst/>
            <a:gdLst/>
            <a:ahLst/>
            <a:cxnLst/>
            <a:rect l="l" t="t" r="r" b="b"/>
            <a:pathLst>
              <a:path w="241935">
                <a:moveTo>
                  <a:pt x="0" y="0"/>
                </a:moveTo>
                <a:lnTo>
                  <a:pt x="241663" y="0"/>
                </a:lnTo>
              </a:path>
            </a:pathLst>
          </a:custGeom>
          <a:ln w="9141">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8" name="object 18">
            <a:extLst>
              <a:ext uri="{FF2B5EF4-FFF2-40B4-BE49-F238E27FC236}">
                <a16:creationId xmlns:a16="http://schemas.microsoft.com/office/drawing/2014/main" id="{AF574976-9C07-4B62-8794-414DAC154E0B}"/>
              </a:ext>
            </a:extLst>
          </p:cNvPr>
          <p:cNvSpPr/>
          <p:nvPr/>
        </p:nvSpPr>
        <p:spPr>
          <a:xfrm>
            <a:off x="1581318" y="1491403"/>
            <a:ext cx="241935" cy="0"/>
          </a:xfrm>
          <a:custGeom>
            <a:avLst/>
            <a:gdLst/>
            <a:ahLst/>
            <a:cxnLst/>
            <a:rect l="l" t="t" r="r" b="b"/>
            <a:pathLst>
              <a:path w="241935">
                <a:moveTo>
                  <a:pt x="0" y="0"/>
                </a:moveTo>
                <a:lnTo>
                  <a:pt x="241664"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9" name="object 19">
            <a:extLst>
              <a:ext uri="{FF2B5EF4-FFF2-40B4-BE49-F238E27FC236}">
                <a16:creationId xmlns:a16="http://schemas.microsoft.com/office/drawing/2014/main" id="{4252F054-7A04-47F3-8068-C51742559CD2}"/>
              </a:ext>
            </a:extLst>
          </p:cNvPr>
          <p:cNvSpPr/>
          <p:nvPr/>
        </p:nvSpPr>
        <p:spPr>
          <a:xfrm>
            <a:off x="1822982" y="1444172"/>
            <a:ext cx="57785" cy="38100"/>
          </a:xfrm>
          <a:custGeom>
            <a:avLst/>
            <a:gdLst/>
            <a:ahLst/>
            <a:cxnLst/>
            <a:rect l="l" t="t" r="r" b="b"/>
            <a:pathLst>
              <a:path w="57785" h="38100">
                <a:moveTo>
                  <a:pt x="0" y="0"/>
                </a:moveTo>
                <a:lnTo>
                  <a:pt x="57317" y="0"/>
                </a:lnTo>
                <a:lnTo>
                  <a:pt x="57317" y="38088"/>
                </a:lnTo>
                <a:lnTo>
                  <a:pt x="0" y="38088"/>
                </a:lnTo>
                <a:lnTo>
                  <a:pt x="0" y="0"/>
                </a:lnTo>
                <a:close/>
              </a:path>
            </a:pathLst>
          </a:custGeom>
          <a:solidFill>
            <a:srgbClr val="000000"/>
          </a:solidFill>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20" name="object 20">
            <a:extLst>
              <a:ext uri="{FF2B5EF4-FFF2-40B4-BE49-F238E27FC236}">
                <a16:creationId xmlns:a16="http://schemas.microsoft.com/office/drawing/2014/main" id="{CC3ECAF0-519E-45B9-8869-1D0A07F0005F}"/>
              </a:ext>
            </a:extLst>
          </p:cNvPr>
          <p:cNvSpPr/>
          <p:nvPr/>
        </p:nvSpPr>
        <p:spPr>
          <a:xfrm>
            <a:off x="1822983" y="1444173"/>
            <a:ext cx="57785" cy="0"/>
          </a:xfrm>
          <a:custGeom>
            <a:avLst/>
            <a:gdLst/>
            <a:ahLst/>
            <a:cxnLst/>
            <a:rect l="l" t="t" r="r" b="b"/>
            <a:pathLst>
              <a:path w="57785">
                <a:moveTo>
                  <a:pt x="0" y="0"/>
                </a:moveTo>
                <a:lnTo>
                  <a:pt x="57317"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21" name="object 21">
            <a:extLst>
              <a:ext uri="{FF2B5EF4-FFF2-40B4-BE49-F238E27FC236}">
                <a16:creationId xmlns:a16="http://schemas.microsoft.com/office/drawing/2014/main" id="{E38DA63C-3C18-4782-928F-71A0A9AD5C75}"/>
              </a:ext>
            </a:extLst>
          </p:cNvPr>
          <p:cNvSpPr/>
          <p:nvPr/>
        </p:nvSpPr>
        <p:spPr>
          <a:xfrm>
            <a:off x="1871005" y="1491404"/>
            <a:ext cx="0" cy="9525"/>
          </a:xfrm>
          <a:custGeom>
            <a:avLst/>
            <a:gdLst/>
            <a:ahLst/>
            <a:cxnLst/>
            <a:rect l="l" t="t" r="r" b="b"/>
            <a:pathLst>
              <a:path h="9525">
                <a:moveTo>
                  <a:pt x="0" y="0"/>
                </a:moveTo>
                <a:lnTo>
                  <a:pt x="0" y="914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22" name="object 22">
            <a:extLst>
              <a:ext uri="{FF2B5EF4-FFF2-40B4-BE49-F238E27FC236}">
                <a16:creationId xmlns:a16="http://schemas.microsoft.com/office/drawing/2014/main" id="{90B6519C-0657-4C0B-842C-F8895B487D80}"/>
              </a:ext>
            </a:extLst>
          </p:cNvPr>
          <p:cNvSpPr/>
          <p:nvPr/>
        </p:nvSpPr>
        <p:spPr>
          <a:xfrm>
            <a:off x="1880299" y="1463217"/>
            <a:ext cx="2717800" cy="0"/>
          </a:xfrm>
          <a:custGeom>
            <a:avLst/>
            <a:gdLst/>
            <a:ahLst/>
            <a:cxnLst/>
            <a:rect l="l" t="t" r="r" b="b"/>
            <a:pathLst>
              <a:path w="2717800">
                <a:moveTo>
                  <a:pt x="0" y="0"/>
                </a:moveTo>
                <a:lnTo>
                  <a:pt x="2717179" y="0"/>
                </a:lnTo>
              </a:path>
            </a:pathLst>
          </a:custGeom>
          <a:ln w="3808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23" name="object 23">
            <a:extLst>
              <a:ext uri="{FF2B5EF4-FFF2-40B4-BE49-F238E27FC236}">
                <a16:creationId xmlns:a16="http://schemas.microsoft.com/office/drawing/2014/main" id="{8B8FC35C-5DBD-4871-8414-4F15C3A5FD95}"/>
              </a:ext>
            </a:extLst>
          </p:cNvPr>
          <p:cNvSpPr/>
          <p:nvPr/>
        </p:nvSpPr>
        <p:spPr>
          <a:xfrm>
            <a:off x="1880300" y="1444173"/>
            <a:ext cx="2717800" cy="0"/>
          </a:xfrm>
          <a:custGeom>
            <a:avLst/>
            <a:gdLst/>
            <a:ahLst/>
            <a:cxnLst/>
            <a:rect l="l" t="t" r="r" b="b"/>
            <a:pathLst>
              <a:path w="2717800">
                <a:moveTo>
                  <a:pt x="0" y="0"/>
                </a:moveTo>
                <a:lnTo>
                  <a:pt x="2717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24" name="object 24">
            <a:extLst>
              <a:ext uri="{FF2B5EF4-FFF2-40B4-BE49-F238E27FC236}">
                <a16:creationId xmlns:a16="http://schemas.microsoft.com/office/drawing/2014/main" id="{8F07B1BB-391E-4E50-BF05-180945409ABB}"/>
              </a:ext>
            </a:extLst>
          </p:cNvPr>
          <p:cNvSpPr/>
          <p:nvPr/>
        </p:nvSpPr>
        <p:spPr>
          <a:xfrm>
            <a:off x="1880299" y="1495973"/>
            <a:ext cx="2717800" cy="0"/>
          </a:xfrm>
          <a:custGeom>
            <a:avLst/>
            <a:gdLst/>
            <a:ahLst/>
            <a:cxnLst/>
            <a:rect l="l" t="t" r="r" b="b"/>
            <a:pathLst>
              <a:path w="2717800">
                <a:moveTo>
                  <a:pt x="0" y="0"/>
                </a:moveTo>
                <a:lnTo>
                  <a:pt x="2717179" y="0"/>
                </a:lnTo>
              </a:path>
            </a:pathLst>
          </a:custGeom>
          <a:ln w="9141">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25" name="object 25">
            <a:extLst>
              <a:ext uri="{FF2B5EF4-FFF2-40B4-BE49-F238E27FC236}">
                <a16:creationId xmlns:a16="http://schemas.microsoft.com/office/drawing/2014/main" id="{77826C60-6940-49AE-B7E4-1E2516A8A0A9}"/>
              </a:ext>
            </a:extLst>
          </p:cNvPr>
          <p:cNvSpPr/>
          <p:nvPr/>
        </p:nvSpPr>
        <p:spPr>
          <a:xfrm>
            <a:off x="1880300" y="1491403"/>
            <a:ext cx="2717800" cy="0"/>
          </a:xfrm>
          <a:custGeom>
            <a:avLst/>
            <a:gdLst/>
            <a:ahLst/>
            <a:cxnLst/>
            <a:rect l="l" t="t" r="r" b="b"/>
            <a:pathLst>
              <a:path w="2717800">
                <a:moveTo>
                  <a:pt x="0" y="0"/>
                </a:moveTo>
                <a:lnTo>
                  <a:pt x="2717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26" name="object 26">
            <a:extLst>
              <a:ext uri="{FF2B5EF4-FFF2-40B4-BE49-F238E27FC236}">
                <a16:creationId xmlns:a16="http://schemas.microsoft.com/office/drawing/2014/main" id="{75A1C0FD-D252-46A6-9A6F-AFDCB05CB15F}"/>
              </a:ext>
            </a:extLst>
          </p:cNvPr>
          <p:cNvSpPr/>
          <p:nvPr/>
        </p:nvSpPr>
        <p:spPr>
          <a:xfrm>
            <a:off x="4597481" y="1444172"/>
            <a:ext cx="57785" cy="38100"/>
          </a:xfrm>
          <a:custGeom>
            <a:avLst/>
            <a:gdLst/>
            <a:ahLst/>
            <a:cxnLst/>
            <a:rect l="l" t="t" r="r" b="b"/>
            <a:pathLst>
              <a:path w="57785" h="38100">
                <a:moveTo>
                  <a:pt x="0" y="0"/>
                </a:moveTo>
                <a:lnTo>
                  <a:pt x="57317" y="0"/>
                </a:lnTo>
                <a:lnTo>
                  <a:pt x="57317" y="38088"/>
                </a:lnTo>
                <a:lnTo>
                  <a:pt x="0" y="38088"/>
                </a:lnTo>
                <a:lnTo>
                  <a:pt x="0" y="0"/>
                </a:lnTo>
                <a:close/>
              </a:path>
            </a:pathLst>
          </a:custGeom>
          <a:solidFill>
            <a:srgbClr val="000000"/>
          </a:solidFill>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27" name="object 27">
            <a:extLst>
              <a:ext uri="{FF2B5EF4-FFF2-40B4-BE49-F238E27FC236}">
                <a16:creationId xmlns:a16="http://schemas.microsoft.com/office/drawing/2014/main" id="{A220941B-8602-4932-B3E1-FF46A9224D5C}"/>
              </a:ext>
            </a:extLst>
          </p:cNvPr>
          <p:cNvSpPr/>
          <p:nvPr/>
        </p:nvSpPr>
        <p:spPr>
          <a:xfrm>
            <a:off x="4597481" y="1444173"/>
            <a:ext cx="57785" cy="0"/>
          </a:xfrm>
          <a:custGeom>
            <a:avLst/>
            <a:gdLst/>
            <a:ahLst/>
            <a:cxnLst/>
            <a:rect l="l" t="t" r="r" b="b"/>
            <a:pathLst>
              <a:path w="57785">
                <a:moveTo>
                  <a:pt x="0" y="0"/>
                </a:moveTo>
                <a:lnTo>
                  <a:pt x="57317"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28" name="object 28">
            <a:extLst>
              <a:ext uri="{FF2B5EF4-FFF2-40B4-BE49-F238E27FC236}">
                <a16:creationId xmlns:a16="http://schemas.microsoft.com/office/drawing/2014/main" id="{81CFF62E-3A23-41AC-9184-19519159D659}"/>
              </a:ext>
            </a:extLst>
          </p:cNvPr>
          <p:cNvSpPr/>
          <p:nvPr/>
        </p:nvSpPr>
        <p:spPr>
          <a:xfrm>
            <a:off x="4645503" y="1491404"/>
            <a:ext cx="0" cy="9525"/>
          </a:xfrm>
          <a:custGeom>
            <a:avLst/>
            <a:gdLst/>
            <a:ahLst/>
            <a:cxnLst/>
            <a:rect l="l" t="t" r="r" b="b"/>
            <a:pathLst>
              <a:path h="9525">
                <a:moveTo>
                  <a:pt x="0" y="0"/>
                </a:moveTo>
                <a:lnTo>
                  <a:pt x="0" y="914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29" name="object 29">
            <a:extLst>
              <a:ext uri="{FF2B5EF4-FFF2-40B4-BE49-F238E27FC236}">
                <a16:creationId xmlns:a16="http://schemas.microsoft.com/office/drawing/2014/main" id="{CC97F28D-7978-4207-91A9-393ECDB63317}"/>
              </a:ext>
            </a:extLst>
          </p:cNvPr>
          <p:cNvSpPr/>
          <p:nvPr/>
        </p:nvSpPr>
        <p:spPr>
          <a:xfrm>
            <a:off x="4654798" y="1463217"/>
            <a:ext cx="2985770" cy="0"/>
          </a:xfrm>
          <a:custGeom>
            <a:avLst/>
            <a:gdLst/>
            <a:ahLst/>
            <a:cxnLst/>
            <a:rect l="l" t="t" r="r" b="b"/>
            <a:pathLst>
              <a:path w="2985770">
                <a:moveTo>
                  <a:pt x="0" y="0"/>
                </a:moveTo>
                <a:lnTo>
                  <a:pt x="2985179" y="0"/>
                </a:lnTo>
              </a:path>
            </a:pathLst>
          </a:custGeom>
          <a:ln w="3808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30" name="object 30">
            <a:extLst>
              <a:ext uri="{FF2B5EF4-FFF2-40B4-BE49-F238E27FC236}">
                <a16:creationId xmlns:a16="http://schemas.microsoft.com/office/drawing/2014/main" id="{91278B01-2821-4701-929D-0B0A8AB9B69F}"/>
              </a:ext>
            </a:extLst>
          </p:cNvPr>
          <p:cNvSpPr/>
          <p:nvPr/>
        </p:nvSpPr>
        <p:spPr>
          <a:xfrm>
            <a:off x="4654798" y="1444173"/>
            <a:ext cx="2985770" cy="0"/>
          </a:xfrm>
          <a:custGeom>
            <a:avLst/>
            <a:gdLst/>
            <a:ahLst/>
            <a:cxnLst/>
            <a:rect l="l" t="t" r="r" b="b"/>
            <a:pathLst>
              <a:path w="2985770">
                <a:moveTo>
                  <a:pt x="0" y="0"/>
                </a:moveTo>
                <a:lnTo>
                  <a:pt x="2985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31" name="object 31">
            <a:extLst>
              <a:ext uri="{FF2B5EF4-FFF2-40B4-BE49-F238E27FC236}">
                <a16:creationId xmlns:a16="http://schemas.microsoft.com/office/drawing/2014/main" id="{18ACF479-51F3-467B-AE76-A05984703852}"/>
              </a:ext>
            </a:extLst>
          </p:cNvPr>
          <p:cNvSpPr/>
          <p:nvPr/>
        </p:nvSpPr>
        <p:spPr>
          <a:xfrm>
            <a:off x="4654798" y="1495973"/>
            <a:ext cx="2985770" cy="0"/>
          </a:xfrm>
          <a:custGeom>
            <a:avLst/>
            <a:gdLst/>
            <a:ahLst/>
            <a:cxnLst/>
            <a:rect l="l" t="t" r="r" b="b"/>
            <a:pathLst>
              <a:path w="2985770">
                <a:moveTo>
                  <a:pt x="0" y="0"/>
                </a:moveTo>
                <a:lnTo>
                  <a:pt x="2985179" y="0"/>
                </a:lnTo>
              </a:path>
            </a:pathLst>
          </a:custGeom>
          <a:ln w="9141">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32" name="object 32">
            <a:extLst>
              <a:ext uri="{FF2B5EF4-FFF2-40B4-BE49-F238E27FC236}">
                <a16:creationId xmlns:a16="http://schemas.microsoft.com/office/drawing/2014/main" id="{C9216E7D-88A5-4954-9B4D-2537FDCD83CE}"/>
              </a:ext>
            </a:extLst>
          </p:cNvPr>
          <p:cNvSpPr/>
          <p:nvPr/>
        </p:nvSpPr>
        <p:spPr>
          <a:xfrm>
            <a:off x="4654798" y="1491403"/>
            <a:ext cx="2985770" cy="0"/>
          </a:xfrm>
          <a:custGeom>
            <a:avLst/>
            <a:gdLst/>
            <a:ahLst/>
            <a:cxnLst/>
            <a:rect l="l" t="t" r="r" b="b"/>
            <a:pathLst>
              <a:path w="2985770">
                <a:moveTo>
                  <a:pt x="0" y="0"/>
                </a:moveTo>
                <a:lnTo>
                  <a:pt x="2985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33" name="object 33">
            <a:extLst>
              <a:ext uri="{FF2B5EF4-FFF2-40B4-BE49-F238E27FC236}">
                <a16:creationId xmlns:a16="http://schemas.microsoft.com/office/drawing/2014/main" id="{F5E85F3A-E168-41FC-9563-9ACC7D9DC582}"/>
              </a:ext>
            </a:extLst>
          </p:cNvPr>
          <p:cNvSpPr/>
          <p:nvPr/>
        </p:nvSpPr>
        <p:spPr>
          <a:xfrm>
            <a:off x="7639979" y="1444172"/>
            <a:ext cx="57785" cy="38100"/>
          </a:xfrm>
          <a:custGeom>
            <a:avLst/>
            <a:gdLst/>
            <a:ahLst/>
            <a:cxnLst/>
            <a:rect l="l" t="t" r="r" b="b"/>
            <a:pathLst>
              <a:path w="57785" h="38100">
                <a:moveTo>
                  <a:pt x="0" y="0"/>
                </a:moveTo>
                <a:lnTo>
                  <a:pt x="57317" y="0"/>
                </a:lnTo>
                <a:lnTo>
                  <a:pt x="57317" y="38088"/>
                </a:lnTo>
                <a:lnTo>
                  <a:pt x="0" y="38088"/>
                </a:lnTo>
                <a:lnTo>
                  <a:pt x="0" y="0"/>
                </a:lnTo>
                <a:close/>
              </a:path>
            </a:pathLst>
          </a:custGeom>
          <a:solidFill>
            <a:srgbClr val="000000"/>
          </a:solidFill>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34" name="object 34">
            <a:extLst>
              <a:ext uri="{FF2B5EF4-FFF2-40B4-BE49-F238E27FC236}">
                <a16:creationId xmlns:a16="http://schemas.microsoft.com/office/drawing/2014/main" id="{59DCA062-FA9B-45CD-8B74-70769AF683EB}"/>
              </a:ext>
            </a:extLst>
          </p:cNvPr>
          <p:cNvSpPr/>
          <p:nvPr/>
        </p:nvSpPr>
        <p:spPr>
          <a:xfrm>
            <a:off x="7639979" y="1444173"/>
            <a:ext cx="57785" cy="0"/>
          </a:xfrm>
          <a:custGeom>
            <a:avLst/>
            <a:gdLst/>
            <a:ahLst/>
            <a:cxnLst/>
            <a:rect l="l" t="t" r="r" b="b"/>
            <a:pathLst>
              <a:path w="57785">
                <a:moveTo>
                  <a:pt x="0" y="0"/>
                </a:moveTo>
                <a:lnTo>
                  <a:pt x="57317"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35" name="object 35">
            <a:extLst>
              <a:ext uri="{FF2B5EF4-FFF2-40B4-BE49-F238E27FC236}">
                <a16:creationId xmlns:a16="http://schemas.microsoft.com/office/drawing/2014/main" id="{5962108B-A343-4379-991D-DE0C78C73956}"/>
              </a:ext>
            </a:extLst>
          </p:cNvPr>
          <p:cNvSpPr/>
          <p:nvPr/>
        </p:nvSpPr>
        <p:spPr>
          <a:xfrm>
            <a:off x="7688001" y="1491404"/>
            <a:ext cx="0" cy="9525"/>
          </a:xfrm>
          <a:custGeom>
            <a:avLst/>
            <a:gdLst/>
            <a:ahLst/>
            <a:cxnLst/>
            <a:rect l="l" t="t" r="r" b="b"/>
            <a:pathLst>
              <a:path h="9525">
                <a:moveTo>
                  <a:pt x="0" y="0"/>
                </a:moveTo>
                <a:lnTo>
                  <a:pt x="0" y="914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36" name="object 36">
            <a:extLst>
              <a:ext uri="{FF2B5EF4-FFF2-40B4-BE49-F238E27FC236}">
                <a16:creationId xmlns:a16="http://schemas.microsoft.com/office/drawing/2014/main" id="{164D7DD5-7DD3-4F6C-AC71-C0C36B9F08BB}"/>
              </a:ext>
            </a:extLst>
          </p:cNvPr>
          <p:cNvSpPr/>
          <p:nvPr/>
        </p:nvSpPr>
        <p:spPr>
          <a:xfrm>
            <a:off x="7697297" y="1463217"/>
            <a:ext cx="2898775" cy="0"/>
          </a:xfrm>
          <a:custGeom>
            <a:avLst/>
            <a:gdLst/>
            <a:ahLst/>
            <a:cxnLst/>
            <a:rect l="l" t="t" r="r" b="b"/>
            <a:pathLst>
              <a:path w="2898775">
                <a:moveTo>
                  <a:pt x="0" y="0"/>
                </a:moveTo>
                <a:lnTo>
                  <a:pt x="2898428" y="0"/>
                </a:lnTo>
              </a:path>
            </a:pathLst>
          </a:custGeom>
          <a:ln w="3808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37" name="object 37">
            <a:extLst>
              <a:ext uri="{FF2B5EF4-FFF2-40B4-BE49-F238E27FC236}">
                <a16:creationId xmlns:a16="http://schemas.microsoft.com/office/drawing/2014/main" id="{05703433-02B7-449A-B10F-028E0A4E61B7}"/>
              </a:ext>
            </a:extLst>
          </p:cNvPr>
          <p:cNvSpPr/>
          <p:nvPr/>
        </p:nvSpPr>
        <p:spPr>
          <a:xfrm>
            <a:off x="7697297" y="1444173"/>
            <a:ext cx="2898775" cy="0"/>
          </a:xfrm>
          <a:custGeom>
            <a:avLst/>
            <a:gdLst/>
            <a:ahLst/>
            <a:cxnLst/>
            <a:rect l="l" t="t" r="r" b="b"/>
            <a:pathLst>
              <a:path w="2898775">
                <a:moveTo>
                  <a:pt x="0" y="0"/>
                </a:moveTo>
                <a:lnTo>
                  <a:pt x="2898428"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38" name="object 38">
            <a:extLst>
              <a:ext uri="{FF2B5EF4-FFF2-40B4-BE49-F238E27FC236}">
                <a16:creationId xmlns:a16="http://schemas.microsoft.com/office/drawing/2014/main" id="{4A9B148F-94F7-4CE9-8EDE-781C78D67E56}"/>
              </a:ext>
            </a:extLst>
          </p:cNvPr>
          <p:cNvSpPr/>
          <p:nvPr/>
        </p:nvSpPr>
        <p:spPr>
          <a:xfrm>
            <a:off x="7697297" y="1495973"/>
            <a:ext cx="2898775" cy="0"/>
          </a:xfrm>
          <a:custGeom>
            <a:avLst/>
            <a:gdLst/>
            <a:ahLst/>
            <a:cxnLst/>
            <a:rect l="l" t="t" r="r" b="b"/>
            <a:pathLst>
              <a:path w="2898775">
                <a:moveTo>
                  <a:pt x="0" y="0"/>
                </a:moveTo>
                <a:lnTo>
                  <a:pt x="2898428" y="0"/>
                </a:lnTo>
              </a:path>
            </a:pathLst>
          </a:custGeom>
          <a:ln w="9141">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39" name="object 39">
            <a:extLst>
              <a:ext uri="{FF2B5EF4-FFF2-40B4-BE49-F238E27FC236}">
                <a16:creationId xmlns:a16="http://schemas.microsoft.com/office/drawing/2014/main" id="{0AC8A752-E830-4863-8CE0-8C207E5C2145}"/>
              </a:ext>
            </a:extLst>
          </p:cNvPr>
          <p:cNvSpPr/>
          <p:nvPr/>
        </p:nvSpPr>
        <p:spPr>
          <a:xfrm>
            <a:off x="7697297" y="1491403"/>
            <a:ext cx="2898775" cy="0"/>
          </a:xfrm>
          <a:custGeom>
            <a:avLst/>
            <a:gdLst/>
            <a:ahLst/>
            <a:cxnLst/>
            <a:rect l="l" t="t" r="r" b="b"/>
            <a:pathLst>
              <a:path w="2898775">
                <a:moveTo>
                  <a:pt x="0" y="0"/>
                </a:moveTo>
                <a:lnTo>
                  <a:pt x="2898428"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40" name="object 40">
            <a:extLst>
              <a:ext uri="{FF2B5EF4-FFF2-40B4-BE49-F238E27FC236}">
                <a16:creationId xmlns:a16="http://schemas.microsoft.com/office/drawing/2014/main" id="{A3CC5565-3020-41FF-924F-4BF1913E91C9}"/>
              </a:ext>
            </a:extLst>
          </p:cNvPr>
          <p:cNvSpPr/>
          <p:nvPr/>
        </p:nvSpPr>
        <p:spPr>
          <a:xfrm>
            <a:off x="10643747" y="1444174"/>
            <a:ext cx="0" cy="58419"/>
          </a:xfrm>
          <a:custGeom>
            <a:avLst/>
            <a:gdLst/>
            <a:ahLst/>
            <a:cxnLst/>
            <a:rect l="l" t="t" r="r" b="b"/>
            <a:pathLst>
              <a:path h="58419">
                <a:moveTo>
                  <a:pt x="0" y="0"/>
                </a:moveTo>
                <a:lnTo>
                  <a:pt x="0" y="57895"/>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41" name="object 41">
            <a:extLst>
              <a:ext uri="{FF2B5EF4-FFF2-40B4-BE49-F238E27FC236}">
                <a16:creationId xmlns:a16="http://schemas.microsoft.com/office/drawing/2014/main" id="{0FE10F61-E257-473A-92AD-8B0A142133DA}"/>
              </a:ext>
            </a:extLst>
          </p:cNvPr>
          <p:cNvSpPr/>
          <p:nvPr/>
        </p:nvSpPr>
        <p:spPr>
          <a:xfrm>
            <a:off x="10595725" y="1444172"/>
            <a:ext cx="57785" cy="38100"/>
          </a:xfrm>
          <a:custGeom>
            <a:avLst/>
            <a:gdLst/>
            <a:ahLst/>
            <a:cxnLst/>
            <a:rect l="l" t="t" r="r" b="b"/>
            <a:pathLst>
              <a:path w="57784" h="38100">
                <a:moveTo>
                  <a:pt x="0" y="0"/>
                </a:moveTo>
                <a:lnTo>
                  <a:pt x="57317" y="0"/>
                </a:lnTo>
                <a:lnTo>
                  <a:pt x="57317" y="38088"/>
                </a:lnTo>
                <a:lnTo>
                  <a:pt x="0" y="38088"/>
                </a:lnTo>
                <a:lnTo>
                  <a:pt x="0" y="0"/>
                </a:lnTo>
                <a:close/>
              </a:path>
            </a:pathLst>
          </a:custGeom>
          <a:solidFill>
            <a:srgbClr val="000000"/>
          </a:solidFill>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42" name="object 42">
            <a:extLst>
              <a:ext uri="{FF2B5EF4-FFF2-40B4-BE49-F238E27FC236}">
                <a16:creationId xmlns:a16="http://schemas.microsoft.com/office/drawing/2014/main" id="{B348437E-9BFC-4BD1-BA50-AD55D8DD2C9A}"/>
              </a:ext>
            </a:extLst>
          </p:cNvPr>
          <p:cNvSpPr/>
          <p:nvPr/>
        </p:nvSpPr>
        <p:spPr>
          <a:xfrm>
            <a:off x="10595725" y="1444173"/>
            <a:ext cx="57785" cy="0"/>
          </a:xfrm>
          <a:custGeom>
            <a:avLst/>
            <a:gdLst/>
            <a:ahLst/>
            <a:cxnLst/>
            <a:rect l="l" t="t" r="r" b="b"/>
            <a:pathLst>
              <a:path w="57784">
                <a:moveTo>
                  <a:pt x="0" y="0"/>
                </a:moveTo>
                <a:lnTo>
                  <a:pt x="57317"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43" name="object 43">
            <a:extLst>
              <a:ext uri="{FF2B5EF4-FFF2-40B4-BE49-F238E27FC236}">
                <a16:creationId xmlns:a16="http://schemas.microsoft.com/office/drawing/2014/main" id="{AA70FFFA-5102-4824-BE82-E6CD32F3983F}"/>
              </a:ext>
            </a:extLst>
          </p:cNvPr>
          <p:cNvSpPr/>
          <p:nvPr/>
        </p:nvSpPr>
        <p:spPr>
          <a:xfrm>
            <a:off x="1576670" y="1491403"/>
            <a:ext cx="0" cy="3082290"/>
          </a:xfrm>
          <a:custGeom>
            <a:avLst/>
            <a:gdLst/>
            <a:ahLst/>
            <a:cxnLst/>
            <a:rect l="l" t="t" r="r" b="b"/>
            <a:pathLst>
              <a:path h="3082290">
                <a:moveTo>
                  <a:pt x="0" y="0"/>
                </a:moveTo>
                <a:lnTo>
                  <a:pt x="0" y="3082152"/>
                </a:lnTo>
              </a:path>
            </a:pathLst>
          </a:custGeom>
          <a:ln w="9294">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44" name="object 44">
            <a:extLst>
              <a:ext uri="{FF2B5EF4-FFF2-40B4-BE49-F238E27FC236}">
                <a16:creationId xmlns:a16="http://schemas.microsoft.com/office/drawing/2014/main" id="{B42F6D45-6E07-42E2-B524-DDBCE743B54A}"/>
              </a:ext>
            </a:extLst>
          </p:cNvPr>
          <p:cNvSpPr/>
          <p:nvPr/>
        </p:nvSpPr>
        <p:spPr>
          <a:xfrm>
            <a:off x="1572023" y="1502068"/>
            <a:ext cx="0" cy="3034030"/>
          </a:xfrm>
          <a:custGeom>
            <a:avLst/>
            <a:gdLst/>
            <a:ahLst/>
            <a:cxnLst/>
            <a:rect l="l" t="t" r="r" b="b"/>
            <a:pathLst>
              <a:path h="3034029">
                <a:moveTo>
                  <a:pt x="0" y="0"/>
                </a:moveTo>
                <a:lnTo>
                  <a:pt x="0" y="3033399"/>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45" name="object 45">
            <a:extLst>
              <a:ext uri="{FF2B5EF4-FFF2-40B4-BE49-F238E27FC236}">
                <a16:creationId xmlns:a16="http://schemas.microsoft.com/office/drawing/2014/main" id="{14E7331D-D016-4179-9055-17E28055F5CA}"/>
              </a:ext>
            </a:extLst>
          </p:cNvPr>
          <p:cNvSpPr/>
          <p:nvPr/>
        </p:nvSpPr>
        <p:spPr>
          <a:xfrm>
            <a:off x="1524000" y="1502068"/>
            <a:ext cx="0" cy="3034030"/>
          </a:xfrm>
          <a:custGeom>
            <a:avLst/>
            <a:gdLst/>
            <a:ahLst/>
            <a:cxnLst/>
            <a:rect l="l" t="t" r="r" b="b"/>
            <a:pathLst>
              <a:path h="3034029">
                <a:moveTo>
                  <a:pt x="0" y="0"/>
                </a:moveTo>
                <a:lnTo>
                  <a:pt x="0" y="3033399"/>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46" name="object 46">
            <a:extLst>
              <a:ext uri="{FF2B5EF4-FFF2-40B4-BE49-F238E27FC236}">
                <a16:creationId xmlns:a16="http://schemas.microsoft.com/office/drawing/2014/main" id="{AA595995-09BE-45FD-AB5D-11D99F8CA889}"/>
              </a:ext>
            </a:extLst>
          </p:cNvPr>
          <p:cNvSpPr/>
          <p:nvPr/>
        </p:nvSpPr>
        <p:spPr>
          <a:xfrm>
            <a:off x="1875653" y="1491403"/>
            <a:ext cx="0" cy="3082290"/>
          </a:xfrm>
          <a:custGeom>
            <a:avLst/>
            <a:gdLst/>
            <a:ahLst/>
            <a:cxnLst/>
            <a:rect l="l" t="t" r="r" b="b"/>
            <a:pathLst>
              <a:path h="3082290">
                <a:moveTo>
                  <a:pt x="0" y="0"/>
                </a:moveTo>
                <a:lnTo>
                  <a:pt x="0" y="3082152"/>
                </a:lnTo>
              </a:path>
            </a:pathLst>
          </a:custGeom>
          <a:ln w="9294">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47" name="object 47">
            <a:extLst>
              <a:ext uri="{FF2B5EF4-FFF2-40B4-BE49-F238E27FC236}">
                <a16:creationId xmlns:a16="http://schemas.microsoft.com/office/drawing/2014/main" id="{C76C1207-93B3-45C6-BE65-9CC4C8DC0C6D}"/>
              </a:ext>
            </a:extLst>
          </p:cNvPr>
          <p:cNvSpPr/>
          <p:nvPr/>
        </p:nvSpPr>
        <p:spPr>
          <a:xfrm>
            <a:off x="1871005" y="1502068"/>
            <a:ext cx="0" cy="3034030"/>
          </a:xfrm>
          <a:custGeom>
            <a:avLst/>
            <a:gdLst/>
            <a:ahLst/>
            <a:cxnLst/>
            <a:rect l="l" t="t" r="r" b="b"/>
            <a:pathLst>
              <a:path h="3034029">
                <a:moveTo>
                  <a:pt x="0" y="0"/>
                </a:moveTo>
                <a:lnTo>
                  <a:pt x="0" y="3033399"/>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48" name="object 48">
            <a:extLst>
              <a:ext uri="{FF2B5EF4-FFF2-40B4-BE49-F238E27FC236}">
                <a16:creationId xmlns:a16="http://schemas.microsoft.com/office/drawing/2014/main" id="{4FF33D54-AB7E-4080-9BE8-C880FF8331E1}"/>
              </a:ext>
            </a:extLst>
          </p:cNvPr>
          <p:cNvSpPr/>
          <p:nvPr/>
        </p:nvSpPr>
        <p:spPr>
          <a:xfrm>
            <a:off x="1842346" y="1491403"/>
            <a:ext cx="0" cy="3082290"/>
          </a:xfrm>
          <a:custGeom>
            <a:avLst/>
            <a:gdLst/>
            <a:ahLst/>
            <a:cxnLst/>
            <a:rect l="l" t="t" r="r" b="b"/>
            <a:pathLst>
              <a:path h="3082290">
                <a:moveTo>
                  <a:pt x="0" y="0"/>
                </a:moveTo>
                <a:lnTo>
                  <a:pt x="0" y="3082152"/>
                </a:lnTo>
              </a:path>
            </a:pathLst>
          </a:custGeom>
          <a:ln w="38729">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49" name="object 49">
            <a:extLst>
              <a:ext uri="{FF2B5EF4-FFF2-40B4-BE49-F238E27FC236}">
                <a16:creationId xmlns:a16="http://schemas.microsoft.com/office/drawing/2014/main" id="{FB2B1FF0-3C29-4FB9-9891-9C411B9BC02D}"/>
              </a:ext>
            </a:extLst>
          </p:cNvPr>
          <p:cNvSpPr/>
          <p:nvPr/>
        </p:nvSpPr>
        <p:spPr>
          <a:xfrm>
            <a:off x="1822982" y="1502068"/>
            <a:ext cx="0" cy="3034030"/>
          </a:xfrm>
          <a:custGeom>
            <a:avLst/>
            <a:gdLst/>
            <a:ahLst/>
            <a:cxnLst/>
            <a:rect l="l" t="t" r="r" b="b"/>
            <a:pathLst>
              <a:path h="3034029">
                <a:moveTo>
                  <a:pt x="0" y="0"/>
                </a:moveTo>
                <a:lnTo>
                  <a:pt x="0" y="3033399"/>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50" name="object 50">
            <a:extLst>
              <a:ext uri="{FF2B5EF4-FFF2-40B4-BE49-F238E27FC236}">
                <a16:creationId xmlns:a16="http://schemas.microsoft.com/office/drawing/2014/main" id="{03F022B7-81D3-45E7-863C-DE6EC76C2157}"/>
              </a:ext>
            </a:extLst>
          </p:cNvPr>
          <p:cNvSpPr/>
          <p:nvPr/>
        </p:nvSpPr>
        <p:spPr>
          <a:xfrm>
            <a:off x="4650151" y="1491403"/>
            <a:ext cx="0" cy="3082290"/>
          </a:xfrm>
          <a:custGeom>
            <a:avLst/>
            <a:gdLst/>
            <a:ahLst/>
            <a:cxnLst/>
            <a:rect l="l" t="t" r="r" b="b"/>
            <a:pathLst>
              <a:path h="3082290">
                <a:moveTo>
                  <a:pt x="0" y="0"/>
                </a:moveTo>
                <a:lnTo>
                  <a:pt x="0" y="3082152"/>
                </a:lnTo>
              </a:path>
            </a:pathLst>
          </a:custGeom>
          <a:ln w="9296">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51" name="object 51">
            <a:extLst>
              <a:ext uri="{FF2B5EF4-FFF2-40B4-BE49-F238E27FC236}">
                <a16:creationId xmlns:a16="http://schemas.microsoft.com/office/drawing/2014/main" id="{D588EAA5-CF5F-4604-B925-931EDCD96BE6}"/>
              </a:ext>
            </a:extLst>
          </p:cNvPr>
          <p:cNvSpPr/>
          <p:nvPr/>
        </p:nvSpPr>
        <p:spPr>
          <a:xfrm>
            <a:off x="4645503" y="1502068"/>
            <a:ext cx="0" cy="3034030"/>
          </a:xfrm>
          <a:custGeom>
            <a:avLst/>
            <a:gdLst/>
            <a:ahLst/>
            <a:cxnLst/>
            <a:rect l="l" t="t" r="r" b="b"/>
            <a:pathLst>
              <a:path h="3034029">
                <a:moveTo>
                  <a:pt x="0" y="0"/>
                </a:moveTo>
                <a:lnTo>
                  <a:pt x="0" y="3033399"/>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52" name="object 52">
            <a:extLst>
              <a:ext uri="{FF2B5EF4-FFF2-40B4-BE49-F238E27FC236}">
                <a16:creationId xmlns:a16="http://schemas.microsoft.com/office/drawing/2014/main" id="{93DC86D1-ADDF-4703-90E7-1DCF49CA4688}"/>
              </a:ext>
            </a:extLst>
          </p:cNvPr>
          <p:cNvSpPr/>
          <p:nvPr/>
        </p:nvSpPr>
        <p:spPr>
          <a:xfrm>
            <a:off x="4616844" y="1491403"/>
            <a:ext cx="0" cy="3082290"/>
          </a:xfrm>
          <a:custGeom>
            <a:avLst/>
            <a:gdLst/>
            <a:ahLst/>
            <a:cxnLst/>
            <a:rect l="l" t="t" r="r" b="b"/>
            <a:pathLst>
              <a:path h="3082290">
                <a:moveTo>
                  <a:pt x="0" y="0"/>
                </a:moveTo>
                <a:lnTo>
                  <a:pt x="0" y="3082152"/>
                </a:lnTo>
              </a:path>
            </a:pathLst>
          </a:custGeom>
          <a:ln w="3872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53" name="object 53">
            <a:extLst>
              <a:ext uri="{FF2B5EF4-FFF2-40B4-BE49-F238E27FC236}">
                <a16:creationId xmlns:a16="http://schemas.microsoft.com/office/drawing/2014/main" id="{7999ADD9-7337-40B1-89C9-8644D4756585}"/>
              </a:ext>
            </a:extLst>
          </p:cNvPr>
          <p:cNvSpPr/>
          <p:nvPr/>
        </p:nvSpPr>
        <p:spPr>
          <a:xfrm>
            <a:off x="4597480" y="1502068"/>
            <a:ext cx="0" cy="3034030"/>
          </a:xfrm>
          <a:custGeom>
            <a:avLst/>
            <a:gdLst/>
            <a:ahLst/>
            <a:cxnLst/>
            <a:rect l="l" t="t" r="r" b="b"/>
            <a:pathLst>
              <a:path h="3034029">
                <a:moveTo>
                  <a:pt x="0" y="0"/>
                </a:moveTo>
                <a:lnTo>
                  <a:pt x="0" y="3033399"/>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54" name="object 54">
            <a:extLst>
              <a:ext uri="{FF2B5EF4-FFF2-40B4-BE49-F238E27FC236}">
                <a16:creationId xmlns:a16="http://schemas.microsoft.com/office/drawing/2014/main" id="{703166C1-7B76-4FE1-8856-D3833B59A0C6}"/>
              </a:ext>
            </a:extLst>
          </p:cNvPr>
          <p:cNvSpPr/>
          <p:nvPr/>
        </p:nvSpPr>
        <p:spPr>
          <a:xfrm>
            <a:off x="7692648" y="1491403"/>
            <a:ext cx="0" cy="3082290"/>
          </a:xfrm>
          <a:custGeom>
            <a:avLst/>
            <a:gdLst/>
            <a:ahLst/>
            <a:cxnLst/>
            <a:rect l="l" t="t" r="r" b="b"/>
            <a:pathLst>
              <a:path h="3082290">
                <a:moveTo>
                  <a:pt x="0" y="0"/>
                </a:moveTo>
                <a:lnTo>
                  <a:pt x="0" y="3082152"/>
                </a:lnTo>
              </a:path>
            </a:pathLst>
          </a:custGeom>
          <a:ln w="9294">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55" name="object 55">
            <a:extLst>
              <a:ext uri="{FF2B5EF4-FFF2-40B4-BE49-F238E27FC236}">
                <a16:creationId xmlns:a16="http://schemas.microsoft.com/office/drawing/2014/main" id="{104EBB90-B81E-4D2B-9826-89CAC7A6B0DC}"/>
              </a:ext>
            </a:extLst>
          </p:cNvPr>
          <p:cNvSpPr/>
          <p:nvPr/>
        </p:nvSpPr>
        <p:spPr>
          <a:xfrm>
            <a:off x="7688001" y="1502068"/>
            <a:ext cx="0" cy="3034030"/>
          </a:xfrm>
          <a:custGeom>
            <a:avLst/>
            <a:gdLst/>
            <a:ahLst/>
            <a:cxnLst/>
            <a:rect l="l" t="t" r="r" b="b"/>
            <a:pathLst>
              <a:path h="3034029">
                <a:moveTo>
                  <a:pt x="0" y="0"/>
                </a:moveTo>
                <a:lnTo>
                  <a:pt x="0" y="3033399"/>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56" name="object 56">
            <a:extLst>
              <a:ext uri="{FF2B5EF4-FFF2-40B4-BE49-F238E27FC236}">
                <a16:creationId xmlns:a16="http://schemas.microsoft.com/office/drawing/2014/main" id="{EE48CFFC-8380-4370-8B94-16A6690620DB}"/>
              </a:ext>
            </a:extLst>
          </p:cNvPr>
          <p:cNvSpPr/>
          <p:nvPr/>
        </p:nvSpPr>
        <p:spPr>
          <a:xfrm>
            <a:off x="7659342" y="1491403"/>
            <a:ext cx="0" cy="3082290"/>
          </a:xfrm>
          <a:custGeom>
            <a:avLst/>
            <a:gdLst/>
            <a:ahLst/>
            <a:cxnLst/>
            <a:rect l="l" t="t" r="r" b="b"/>
            <a:pathLst>
              <a:path h="3082290">
                <a:moveTo>
                  <a:pt x="0" y="0"/>
                </a:moveTo>
                <a:lnTo>
                  <a:pt x="0" y="3082152"/>
                </a:lnTo>
              </a:path>
            </a:pathLst>
          </a:custGeom>
          <a:ln w="38729">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57" name="object 57">
            <a:extLst>
              <a:ext uri="{FF2B5EF4-FFF2-40B4-BE49-F238E27FC236}">
                <a16:creationId xmlns:a16="http://schemas.microsoft.com/office/drawing/2014/main" id="{E9A1C996-8376-41E4-BBC1-49F7B26C5711}"/>
              </a:ext>
            </a:extLst>
          </p:cNvPr>
          <p:cNvSpPr/>
          <p:nvPr/>
        </p:nvSpPr>
        <p:spPr>
          <a:xfrm>
            <a:off x="7639978" y="1502068"/>
            <a:ext cx="0" cy="3034030"/>
          </a:xfrm>
          <a:custGeom>
            <a:avLst/>
            <a:gdLst/>
            <a:ahLst/>
            <a:cxnLst/>
            <a:rect l="l" t="t" r="r" b="b"/>
            <a:pathLst>
              <a:path h="3034029">
                <a:moveTo>
                  <a:pt x="0" y="0"/>
                </a:moveTo>
                <a:lnTo>
                  <a:pt x="0" y="3033399"/>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58" name="object 58">
            <a:extLst>
              <a:ext uri="{FF2B5EF4-FFF2-40B4-BE49-F238E27FC236}">
                <a16:creationId xmlns:a16="http://schemas.microsoft.com/office/drawing/2014/main" id="{FC6AEDF2-F96E-4467-BF9A-3ADD0E0FA705}"/>
              </a:ext>
            </a:extLst>
          </p:cNvPr>
          <p:cNvSpPr/>
          <p:nvPr/>
        </p:nvSpPr>
        <p:spPr>
          <a:xfrm>
            <a:off x="10643747" y="1502068"/>
            <a:ext cx="0" cy="3034030"/>
          </a:xfrm>
          <a:custGeom>
            <a:avLst/>
            <a:gdLst/>
            <a:ahLst/>
            <a:cxnLst/>
            <a:rect l="l" t="t" r="r" b="b"/>
            <a:pathLst>
              <a:path h="3034029">
                <a:moveTo>
                  <a:pt x="0" y="0"/>
                </a:moveTo>
                <a:lnTo>
                  <a:pt x="0" y="3033399"/>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59" name="object 59">
            <a:extLst>
              <a:ext uri="{FF2B5EF4-FFF2-40B4-BE49-F238E27FC236}">
                <a16:creationId xmlns:a16="http://schemas.microsoft.com/office/drawing/2014/main" id="{F63EFB0C-18E5-4F53-80D7-550C2229D0D5}"/>
              </a:ext>
            </a:extLst>
          </p:cNvPr>
          <p:cNvSpPr/>
          <p:nvPr/>
        </p:nvSpPr>
        <p:spPr>
          <a:xfrm>
            <a:off x="10615088" y="1491403"/>
            <a:ext cx="0" cy="3082290"/>
          </a:xfrm>
          <a:custGeom>
            <a:avLst/>
            <a:gdLst/>
            <a:ahLst/>
            <a:cxnLst/>
            <a:rect l="l" t="t" r="r" b="b"/>
            <a:pathLst>
              <a:path h="3082290">
                <a:moveTo>
                  <a:pt x="0" y="0"/>
                </a:moveTo>
                <a:lnTo>
                  <a:pt x="0" y="3082152"/>
                </a:lnTo>
              </a:path>
            </a:pathLst>
          </a:custGeom>
          <a:ln w="3872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60" name="object 60">
            <a:extLst>
              <a:ext uri="{FF2B5EF4-FFF2-40B4-BE49-F238E27FC236}">
                <a16:creationId xmlns:a16="http://schemas.microsoft.com/office/drawing/2014/main" id="{096A7D9E-56D3-42D6-B1A0-B3BC4CE428F5}"/>
              </a:ext>
            </a:extLst>
          </p:cNvPr>
          <p:cNvSpPr/>
          <p:nvPr/>
        </p:nvSpPr>
        <p:spPr>
          <a:xfrm>
            <a:off x="10595724" y="1502068"/>
            <a:ext cx="0" cy="3034030"/>
          </a:xfrm>
          <a:custGeom>
            <a:avLst/>
            <a:gdLst/>
            <a:ahLst/>
            <a:cxnLst/>
            <a:rect l="l" t="t" r="r" b="b"/>
            <a:pathLst>
              <a:path h="3034029">
                <a:moveTo>
                  <a:pt x="0" y="0"/>
                </a:moveTo>
                <a:lnTo>
                  <a:pt x="0" y="3033399"/>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61" name="object 61">
            <a:extLst>
              <a:ext uri="{FF2B5EF4-FFF2-40B4-BE49-F238E27FC236}">
                <a16:creationId xmlns:a16="http://schemas.microsoft.com/office/drawing/2014/main" id="{B08C2B8A-2A08-442E-9E0D-0848E795394D}"/>
              </a:ext>
            </a:extLst>
          </p:cNvPr>
          <p:cNvSpPr txBox="1"/>
          <p:nvPr/>
        </p:nvSpPr>
        <p:spPr>
          <a:xfrm>
            <a:off x="1611777" y="4781715"/>
            <a:ext cx="153888" cy="787139"/>
          </a:xfrm>
          <a:prstGeom prst="rect">
            <a:avLst/>
          </a:prstGeom>
        </p:spPr>
        <p:txBody>
          <a:bodyPr vert="vert" wrap="square" lIns="0" tIns="1905" rIns="0" bIns="0" rtlCol="0">
            <a:spAutoFit/>
          </a:bodyPr>
          <a:lstStyle/>
          <a:p>
            <a:pPr marL="12700" defTabSz="914400">
              <a:spcBef>
                <a:spcPts val="15"/>
              </a:spcBef>
            </a:pPr>
            <a:r>
              <a:rPr sz="1000" b="1" spc="-5" dirty="0">
                <a:solidFill>
                  <a:prstClr val="black"/>
                </a:solidFill>
                <a:latin typeface="Open Sans"/>
                <a:cs typeface="Times New Roman"/>
              </a:rPr>
              <a:t>Pathways</a:t>
            </a:r>
            <a:endParaRPr sz="1000" dirty="0">
              <a:solidFill>
                <a:prstClr val="black"/>
              </a:solidFill>
              <a:latin typeface="Open Sans"/>
              <a:cs typeface="Times New Roman"/>
            </a:endParaRPr>
          </a:p>
        </p:txBody>
      </p:sp>
      <p:sp>
        <p:nvSpPr>
          <p:cNvPr id="62" name="object 62">
            <a:extLst>
              <a:ext uri="{FF2B5EF4-FFF2-40B4-BE49-F238E27FC236}">
                <a16:creationId xmlns:a16="http://schemas.microsoft.com/office/drawing/2014/main" id="{835C2E49-BCF0-4063-9A96-50E2B14B7AF1}"/>
              </a:ext>
            </a:extLst>
          </p:cNvPr>
          <p:cNvSpPr txBox="1"/>
          <p:nvPr/>
        </p:nvSpPr>
        <p:spPr>
          <a:xfrm>
            <a:off x="2056599" y="4742092"/>
            <a:ext cx="2366645" cy="384080"/>
          </a:xfrm>
          <a:prstGeom prst="rect">
            <a:avLst/>
          </a:prstGeom>
        </p:spPr>
        <p:txBody>
          <a:bodyPr vert="horz" wrap="square" lIns="0" tIns="24765" rIns="0" bIns="0" rtlCol="0">
            <a:spAutoFit/>
          </a:bodyPr>
          <a:lstStyle/>
          <a:p>
            <a:pPr marL="183515" marR="5080" indent="-171450" defTabSz="914400">
              <a:lnSpc>
                <a:spcPts val="1380"/>
              </a:lnSpc>
              <a:spcBef>
                <a:spcPts val="195"/>
              </a:spcBef>
              <a:buFont typeface="Arial" panose="020B0604020202020204" pitchFamily="34" charset="0"/>
              <a:buChar char="•"/>
            </a:pPr>
            <a:r>
              <a:rPr sz="1000" b="1" dirty="0">
                <a:solidFill>
                  <a:prstClr val="black"/>
                </a:solidFill>
                <a:latin typeface="Open Sans"/>
                <a:cs typeface="Times New Roman"/>
              </a:rPr>
              <a:t>Administration </a:t>
            </a:r>
            <a:r>
              <a:rPr sz="1000" b="1" spc="5" dirty="0">
                <a:solidFill>
                  <a:prstClr val="black"/>
                </a:solidFill>
                <a:latin typeface="Open Sans"/>
                <a:cs typeface="Times New Roman"/>
              </a:rPr>
              <a:t>and </a:t>
            </a:r>
            <a:r>
              <a:rPr sz="1000" b="1" dirty="0">
                <a:solidFill>
                  <a:prstClr val="black"/>
                </a:solidFill>
                <a:latin typeface="Open Sans"/>
                <a:cs typeface="Times New Roman"/>
              </a:rPr>
              <a:t>Administrative  Support</a:t>
            </a:r>
            <a:endParaRPr sz="1000" dirty="0">
              <a:solidFill>
                <a:prstClr val="black"/>
              </a:solidFill>
              <a:latin typeface="Open Sans"/>
              <a:cs typeface="Times New Roman"/>
            </a:endParaRPr>
          </a:p>
        </p:txBody>
      </p:sp>
      <p:sp>
        <p:nvSpPr>
          <p:cNvPr id="63" name="object 63">
            <a:extLst>
              <a:ext uri="{FF2B5EF4-FFF2-40B4-BE49-F238E27FC236}">
                <a16:creationId xmlns:a16="http://schemas.microsoft.com/office/drawing/2014/main" id="{7E909514-3A75-4E6C-936E-70E66E21453E}"/>
              </a:ext>
            </a:extLst>
          </p:cNvPr>
          <p:cNvSpPr txBox="1"/>
          <p:nvPr/>
        </p:nvSpPr>
        <p:spPr>
          <a:xfrm>
            <a:off x="5150230" y="4742092"/>
            <a:ext cx="1993900" cy="166712"/>
          </a:xfrm>
          <a:prstGeom prst="rect">
            <a:avLst/>
          </a:prstGeom>
        </p:spPr>
        <p:txBody>
          <a:bodyPr vert="horz" wrap="square" lIns="0" tIns="12700" rIns="0" bIns="0" rtlCol="0">
            <a:spAutoFit/>
          </a:bodyPr>
          <a:lstStyle/>
          <a:p>
            <a:pPr marL="184150" indent="-171450" defTabSz="914400">
              <a:spcBef>
                <a:spcPts val="100"/>
              </a:spcBef>
              <a:buFont typeface="Arial" panose="020B0604020202020204" pitchFamily="34" charset="0"/>
              <a:buChar char="•"/>
            </a:pPr>
            <a:r>
              <a:rPr sz="1000" b="1" dirty="0">
                <a:solidFill>
                  <a:prstClr val="black"/>
                </a:solidFill>
                <a:latin typeface="Open Sans"/>
                <a:cs typeface="Times New Roman"/>
              </a:rPr>
              <a:t>Professional Support</a:t>
            </a:r>
            <a:r>
              <a:rPr sz="1000" b="1" spc="-15" dirty="0">
                <a:solidFill>
                  <a:prstClr val="black"/>
                </a:solidFill>
                <a:latin typeface="Open Sans"/>
                <a:cs typeface="Times New Roman"/>
              </a:rPr>
              <a:t> </a:t>
            </a:r>
            <a:r>
              <a:rPr sz="1000" b="1" dirty="0">
                <a:solidFill>
                  <a:prstClr val="black"/>
                </a:solidFill>
                <a:latin typeface="Open Sans"/>
                <a:cs typeface="Times New Roman"/>
              </a:rPr>
              <a:t>Services</a:t>
            </a:r>
            <a:endParaRPr sz="1000">
              <a:solidFill>
                <a:prstClr val="black"/>
              </a:solidFill>
              <a:latin typeface="Open Sans"/>
              <a:cs typeface="Times New Roman"/>
            </a:endParaRPr>
          </a:p>
        </p:txBody>
      </p:sp>
      <p:sp>
        <p:nvSpPr>
          <p:cNvPr id="64" name="object 64">
            <a:extLst>
              <a:ext uri="{FF2B5EF4-FFF2-40B4-BE49-F238E27FC236}">
                <a16:creationId xmlns:a16="http://schemas.microsoft.com/office/drawing/2014/main" id="{EDFBBA19-969E-49BA-BCDB-A7C0DEFE5DBB}"/>
              </a:ext>
            </a:extLst>
          </p:cNvPr>
          <p:cNvSpPr txBox="1"/>
          <p:nvPr/>
        </p:nvSpPr>
        <p:spPr>
          <a:xfrm>
            <a:off x="8465128" y="4742092"/>
            <a:ext cx="1316680" cy="166712"/>
          </a:xfrm>
          <a:prstGeom prst="rect">
            <a:avLst/>
          </a:prstGeom>
        </p:spPr>
        <p:txBody>
          <a:bodyPr vert="horz" wrap="square" lIns="0" tIns="12700" rIns="0" bIns="0" rtlCol="0">
            <a:spAutoFit/>
          </a:bodyPr>
          <a:lstStyle/>
          <a:p>
            <a:pPr marL="184150" indent="-171450" defTabSz="914400">
              <a:spcBef>
                <a:spcPts val="100"/>
              </a:spcBef>
              <a:buFont typeface="Arial" panose="020B0604020202020204" pitchFamily="34" charset="0"/>
              <a:buChar char="•"/>
            </a:pPr>
            <a:r>
              <a:rPr sz="1000" b="1" dirty="0">
                <a:solidFill>
                  <a:prstClr val="black"/>
                </a:solidFill>
                <a:latin typeface="Open Sans"/>
                <a:cs typeface="Times New Roman"/>
              </a:rPr>
              <a:t>Teaching/Training</a:t>
            </a:r>
            <a:endParaRPr sz="1000" dirty="0">
              <a:solidFill>
                <a:prstClr val="black"/>
              </a:solidFill>
              <a:latin typeface="Open Sans"/>
              <a:cs typeface="Times New Roman"/>
            </a:endParaRPr>
          </a:p>
        </p:txBody>
      </p:sp>
      <p:sp>
        <p:nvSpPr>
          <p:cNvPr id="65" name="object 65">
            <a:extLst>
              <a:ext uri="{FF2B5EF4-FFF2-40B4-BE49-F238E27FC236}">
                <a16:creationId xmlns:a16="http://schemas.microsoft.com/office/drawing/2014/main" id="{43B26FF1-9B97-442F-BDD3-C4E2401B9E7E}"/>
              </a:ext>
            </a:extLst>
          </p:cNvPr>
          <p:cNvSpPr/>
          <p:nvPr/>
        </p:nvSpPr>
        <p:spPr>
          <a:xfrm>
            <a:off x="1524000" y="4535468"/>
            <a:ext cx="0" cy="56515"/>
          </a:xfrm>
          <a:custGeom>
            <a:avLst/>
            <a:gdLst/>
            <a:ahLst/>
            <a:cxnLst/>
            <a:rect l="l" t="t" r="r" b="b"/>
            <a:pathLst>
              <a:path h="56514">
                <a:moveTo>
                  <a:pt x="0" y="0"/>
                </a:moveTo>
                <a:lnTo>
                  <a:pt x="0" y="5637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66" name="object 66">
            <a:extLst>
              <a:ext uri="{FF2B5EF4-FFF2-40B4-BE49-F238E27FC236}">
                <a16:creationId xmlns:a16="http://schemas.microsoft.com/office/drawing/2014/main" id="{D1DBB56C-3F5B-489D-81FA-5B351A200612}"/>
              </a:ext>
            </a:extLst>
          </p:cNvPr>
          <p:cNvSpPr/>
          <p:nvPr/>
        </p:nvSpPr>
        <p:spPr>
          <a:xfrm>
            <a:off x="1572023" y="4535467"/>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67" name="object 67">
            <a:extLst>
              <a:ext uri="{FF2B5EF4-FFF2-40B4-BE49-F238E27FC236}">
                <a16:creationId xmlns:a16="http://schemas.microsoft.com/office/drawing/2014/main" id="{1B0CD0EA-64C6-4437-A018-1FD7C4400455}"/>
              </a:ext>
            </a:extLst>
          </p:cNvPr>
          <p:cNvSpPr/>
          <p:nvPr/>
        </p:nvSpPr>
        <p:spPr>
          <a:xfrm>
            <a:off x="1572023" y="4582698"/>
            <a:ext cx="0" cy="9525"/>
          </a:xfrm>
          <a:custGeom>
            <a:avLst/>
            <a:gdLst/>
            <a:ahLst/>
            <a:cxnLst/>
            <a:rect l="l" t="t" r="r" b="b"/>
            <a:pathLst>
              <a:path h="9525">
                <a:moveTo>
                  <a:pt x="0" y="0"/>
                </a:moveTo>
                <a:lnTo>
                  <a:pt x="0" y="914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68" name="object 68">
            <a:extLst>
              <a:ext uri="{FF2B5EF4-FFF2-40B4-BE49-F238E27FC236}">
                <a16:creationId xmlns:a16="http://schemas.microsoft.com/office/drawing/2014/main" id="{A827C10F-061F-4BCB-A068-65A6E9EC485A}"/>
              </a:ext>
            </a:extLst>
          </p:cNvPr>
          <p:cNvSpPr/>
          <p:nvPr/>
        </p:nvSpPr>
        <p:spPr>
          <a:xfrm>
            <a:off x="1581318" y="4554511"/>
            <a:ext cx="241935" cy="0"/>
          </a:xfrm>
          <a:custGeom>
            <a:avLst/>
            <a:gdLst/>
            <a:ahLst/>
            <a:cxnLst/>
            <a:rect l="l" t="t" r="r" b="b"/>
            <a:pathLst>
              <a:path w="241935">
                <a:moveTo>
                  <a:pt x="0" y="0"/>
                </a:moveTo>
                <a:lnTo>
                  <a:pt x="241663" y="0"/>
                </a:lnTo>
              </a:path>
            </a:pathLst>
          </a:custGeom>
          <a:ln w="3808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69" name="object 69">
            <a:extLst>
              <a:ext uri="{FF2B5EF4-FFF2-40B4-BE49-F238E27FC236}">
                <a16:creationId xmlns:a16="http://schemas.microsoft.com/office/drawing/2014/main" id="{71B0292B-EA80-4AE9-9DFA-AD4110BC71B3}"/>
              </a:ext>
            </a:extLst>
          </p:cNvPr>
          <p:cNvSpPr/>
          <p:nvPr/>
        </p:nvSpPr>
        <p:spPr>
          <a:xfrm>
            <a:off x="1581318" y="4535467"/>
            <a:ext cx="241935" cy="0"/>
          </a:xfrm>
          <a:custGeom>
            <a:avLst/>
            <a:gdLst/>
            <a:ahLst/>
            <a:cxnLst/>
            <a:rect l="l" t="t" r="r" b="b"/>
            <a:pathLst>
              <a:path w="241935">
                <a:moveTo>
                  <a:pt x="0" y="0"/>
                </a:moveTo>
                <a:lnTo>
                  <a:pt x="241664"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70" name="object 70">
            <a:extLst>
              <a:ext uri="{FF2B5EF4-FFF2-40B4-BE49-F238E27FC236}">
                <a16:creationId xmlns:a16="http://schemas.microsoft.com/office/drawing/2014/main" id="{19C2B3DF-DBE8-4DC0-BD2A-A9D512217AFD}"/>
              </a:ext>
            </a:extLst>
          </p:cNvPr>
          <p:cNvSpPr/>
          <p:nvPr/>
        </p:nvSpPr>
        <p:spPr>
          <a:xfrm>
            <a:off x="1581318" y="4587267"/>
            <a:ext cx="241935" cy="0"/>
          </a:xfrm>
          <a:custGeom>
            <a:avLst/>
            <a:gdLst/>
            <a:ahLst/>
            <a:cxnLst/>
            <a:rect l="l" t="t" r="r" b="b"/>
            <a:pathLst>
              <a:path w="241935">
                <a:moveTo>
                  <a:pt x="0" y="0"/>
                </a:moveTo>
                <a:lnTo>
                  <a:pt x="241663" y="0"/>
                </a:lnTo>
              </a:path>
            </a:pathLst>
          </a:custGeom>
          <a:ln w="9141">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71" name="object 71">
            <a:extLst>
              <a:ext uri="{FF2B5EF4-FFF2-40B4-BE49-F238E27FC236}">
                <a16:creationId xmlns:a16="http://schemas.microsoft.com/office/drawing/2014/main" id="{4F2AD39D-8033-4CC2-95B4-014F0B559162}"/>
              </a:ext>
            </a:extLst>
          </p:cNvPr>
          <p:cNvSpPr/>
          <p:nvPr/>
        </p:nvSpPr>
        <p:spPr>
          <a:xfrm>
            <a:off x="1581318" y="4582697"/>
            <a:ext cx="241935" cy="0"/>
          </a:xfrm>
          <a:custGeom>
            <a:avLst/>
            <a:gdLst/>
            <a:ahLst/>
            <a:cxnLst/>
            <a:rect l="l" t="t" r="r" b="b"/>
            <a:pathLst>
              <a:path w="241935">
                <a:moveTo>
                  <a:pt x="0" y="0"/>
                </a:moveTo>
                <a:lnTo>
                  <a:pt x="241664"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72" name="object 72">
            <a:extLst>
              <a:ext uri="{FF2B5EF4-FFF2-40B4-BE49-F238E27FC236}">
                <a16:creationId xmlns:a16="http://schemas.microsoft.com/office/drawing/2014/main" id="{E0264083-5E64-4B63-BEC6-98D2D565ABBA}"/>
              </a:ext>
            </a:extLst>
          </p:cNvPr>
          <p:cNvSpPr/>
          <p:nvPr/>
        </p:nvSpPr>
        <p:spPr>
          <a:xfrm>
            <a:off x="1822982" y="4535467"/>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73" name="object 73">
            <a:extLst>
              <a:ext uri="{FF2B5EF4-FFF2-40B4-BE49-F238E27FC236}">
                <a16:creationId xmlns:a16="http://schemas.microsoft.com/office/drawing/2014/main" id="{03B74065-AF23-4F9E-A659-3C3529A46F85}"/>
              </a:ext>
            </a:extLst>
          </p:cNvPr>
          <p:cNvSpPr/>
          <p:nvPr/>
        </p:nvSpPr>
        <p:spPr>
          <a:xfrm>
            <a:off x="1871005" y="4535467"/>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74" name="object 74">
            <a:extLst>
              <a:ext uri="{FF2B5EF4-FFF2-40B4-BE49-F238E27FC236}">
                <a16:creationId xmlns:a16="http://schemas.microsoft.com/office/drawing/2014/main" id="{DF734943-23E5-4FB5-8EAA-31126F633D15}"/>
              </a:ext>
            </a:extLst>
          </p:cNvPr>
          <p:cNvSpPr/>
          <p:nvPr/>
        </p:nvSpPr>
        <p:spPr>
          <a:xfrm>
            <a:off x="1871005" y="4582698"/>
            <a:ext cx="0" cy="9525"/>
          </a:xfrm>
          <a:custGeom>
            <a:avLst/>
            <a:gdLst/>
            <a:ahLst/>
            <a:cxnLst/>
            <a:rect l="l" t="t" r="r" b="b"/>
            <a:pathLst>
              <a:path h="9525">
                <a:moveTo>
                  <a:pt x="0" y="0"/>
                </a:moveTo>
                <a:lnTo>
                  <a:pt x="0" y="914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75" name="object 75">
            <a:extLst>
              <a:ext uri="{FF2B5EF4-FFF2-40B4-BE49-F238E27FC236}">
                <a16:creationId xmlns:a16="http://schemas.microsoft.com/office/drawing/2014/main" id="{5D9FF307-33DD-4493-B932-D61AA69BD006}"/>
              </a:ext>
            </a:extLst>
          </p:cNvPr>
          <p:cNvSpPr/>
          <p:nvPr/>
        </p:nvSpPr>
        <p:spPr>
          <a:xfrm>
            <a:off x="1880299" y="4554511"/>
            <a:ext cx="2717800" cy="0"/>
          </a:xfrm>
          <a:custGeom>
            <a:avLst/>
            <a:gdLst/>
            <a:ahLst/>
            <a:cxnLst/>
            <a:rect l="l" t="t" r="r" b="b"/>
            <a:pathLst>
              <a:path w="2717800">
                <a:moveTo>
                  <a:pt x="0" y="0"/>
                </a:moveTo>
                <a:lnTo>
                  <a:pt x="2717179" y="0"/>
                </a:lnTo>
              </a:path>
            </a:pathLst>
          </a:custGeom>
          <a:ln w="3808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76" name="object 76">
            <a:extLst>
              <a:ext uri="{FF2B5EF4-FFF2-40B4-BE49-F238E27FC236}">
                <a16:creationId xmlns:a16="http://schemas.microsoft.com/office/drawing/2014/main" id="{D867D470-B1D9-4D81-82CF-4FDF392ED292}"/>
              </a:ext>
            </a:extLst>
          </p:cNvPr>
          <p:cNvSpPr/>
          <p:nvPr/>
        </p:nvSpPr>
        <p:spPr>
          <a:xfrm>
            <a:off x="1880300" y="4535467"/>
            <a:ext cx="2717800" cy="0"/>
          </a:xfrm>
          <a:custGeom>
            <a:avLst/>
            <a:gdLst/>
            <a:ahLst/>
            <a:cxnLst/>
            <a:rect l="l" t="t" r="r" b="b"/>
            <a:pathLst>
              <a:path w="2717800">
                <a:moveTo>
                  <a:pt x="0" y="0"/>
                </a:moveTo>
                <a:lnTo>
                  <a:pt x="2717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77" name="object 77">
            <a:extLst>
              <a:ext uri="{FF2B5EF4-FFF2-40B4-BE49-F238E27FC236}">
                <a16:creationId xmlns:a16="http://schemas.microsoft.com/office/drawing/2014/main" id="{D4635663-4805-4AF9-838D-B0712B581016}"/>
              </a:ext>
            </a:extLst>
          </p:cNvPr>
          <p:cNvSpPr/>
          <p:nvPr/>
        </p:nvSpPr>
        <p:spPr>
          <a:xfrm>
            <a:off x="1880299" y="4587267"/>
            <a:ext cx="2717800" cy="0"/>
          </a:xfrm>
          <a:custGeom>
            <a:avLst/>
            <a:gdLst/>
            <a:ahLst/>
            <a:cxnLst/>
            <a:rect l="l" t="t" r="r" b="b"/>
            <a:pathLst>
              <a:path w="2717800">
                <a:moveTo>
                  <a:pt x="0" y="0"/>
                </a:moveTo>
                <a:lnTo>
                  <a:pt x="2717179" y="0"/>
                </a:lnTo>
              </a:path>
            </a:pathLst>
          </a:custGeom>
          <a:ln w="9141">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78" name="object 78">
            <a:extLst>
              <a:ext uri="{FF2B5EF4-FFF2-40B4-BE49-F238E27FC236}">
                <a16:creationId xmlns:a16="http://schemas.microsoft.com/office/drawing/2014/main" id="{030C1D1E-314B-4BAD-8724-05EDF4479C32}"/>
              </a:ext>
            </a:extLst>
          </p:cNvPr>
          <p:cNvSpPr/>
          <p:nvPr/>
        </p:nvSpPr>
        <p:spPr>
          <a:xfrm>
            <a:off x="1880300" y="4582697"/>
            <a:ext cx="2717800" cy="0"/>
          </a:xfrm>
          <a:custGeom>
            <a:avLst/>
            <a:gdLst/>
            <a:ahLst/>
            <a:cxnLst/>
            <a:rect l="l" t="t" r="r" b="b"/>
            <a:pathLst>
              <a:path w="2717800">
                <a:moveTo>
                  <a:pt x="0" y="0"/>
                </a:moveTo>
                <a:lnTo>
                  <a:pt x="2717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79" name="object 79">
            <a:extLst>
              <a:ext uri="{FF2B5EF4-FFF2-40B4-BE49-F238E27FC236}">
                <a16:creationId xmlns:a16="http://schemas.microsoft.com/office/drawing/2014/main" id="{FD226203-21D5-4C5C-9583-782A57DE74AF}"/>
              </a:ext>
            </a:extLst>
          </p:cNvPr>
          <p:cNvSpPr/>
          <p:nvPr/>
        </p:nvSpPr>
        <p:spPr>
          <a:xfrm>
            <a:off x="4597480" y="4535467"/>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80" name="object 80">
            <a:extLst>
              <a:ext uri="{FF2B5EF4-FFF2-40B4-BE49-F238E27FC236}">
                <a16:creationId xmlns:a16="http://schemas.microsoft.com/office/drawing/2014/main" id="{04A9846B-58C9-434B-B3F8-21D038444618}"/>
              </a:ext>
            </a:extLst>
          </p:cNvPr>
          <p:cNvSpPr/>
          <p:nvPr/>
        </p:nvSpPr>
        <p:spPr>
          <a:xfrm>
            <a:off x="4645503" y="4535467"/>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81" name="object 81">
            <a:extLst>
              <a:ext uri="{FF2B5EF4-FFF2-40B4-BE49-F238E27FC236}">
                <a16:creationId xmlns:a16="http://schemas.microsoft.com/office/drawing/2014/main" id="{5661D977-6BEB-47F3-9D43-EE5390F2EF2E}"/>
              </a:ext>
            </a:extLst>
          </p:cNvPr>
          <p:cNvSpPr/>
          <p:nvPr/>
        </p:nvSpPr>
        <p:spPr>
          <a:xfrm>
            <a:off x="4645503" y="4582698"/>
            <a:ext cx="0" cy="9525"/>
          </a:xfrm>
          <a:custGeom>
            <a:avLst/>
            <a:gdLst/>
            <a:ahLst/>
            <a:cxnLst/>
            <a:rect l="l" t="t" r="r" b="b"/>
            <a:pathLst>
              <a:path h="9525">
                <a:moveTo>
                  <a:pt x="0" y="0"/>
                </a:moveTo>
                <a:lnTo>
                  <a:pt x="0" y="914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82" name="object 82">
            <a:extLst>
              <a:ext uri="{FF2B5EF4-FFF2-40B4-BE49-F238E27FC236}">
                <a16:creationId xmlns:a16="http://schemas.microsoft.com/office/drawing/2014/main" id="{B4DC7B29-EE2D-4E56-9BF8-85CC319F531E}"/>
              </a:ext>
            </a:extLst>
          </p:cNvPr>
          <p:cNvSpPr/>
          <p:nvPr/>
        </p:nvSpPr>
        <p:spPr>
          <a:xfrm>
            <a:off x="4654798" y="4554511"/>
            <a:ext cx="2985770" cy="0"/>
          </a:xfrm>
          <a:custGeom>
            <a:avLst/>
            <a:gdLst/>
            <a:ahLst/>
            <a:cxnLst/>
            <a:rect l="l" t="t" r="r" b="b"/>
            <a:pathLst>
              <a:path w="2985770">
                <a:moveTo>
                  <a:pt x="0" y="0"/>
                </a:moveTo>
                <a:lnTo>
                  <a:pt x="2985179" y="0"/>
                </a:lnTo>
              </a:path>
            </a:pathLst>
          </a:custGeom>
          <a:ln w="3808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83" name="object 83">
            <a:extLst>
              <a:ext uri="{FF2B5EF4-FFF2-40B4-BE49-F238E27FC236}">
                <a16:creationId xmlns:a16="http://schemas.microsoft.com/office/drawing/2014/main" id="{A76F0936-90E7-4A7A-9C6C-072507F8014D}"/>
              </a:ext>
            </a:extLst>
          </p:cNvPr>
          <p:cNvSpPr/>
          <p:nvPr/>
        </p:nvSpPr>
        <p:spPr>
          <a:xfrm>
            <a:off x="4654798" y="4535467"/>
            <a:ext cx="2985770" cy="0"/>
          </a:xfrm>
          <a:custGeom>
            <a:avLst/>
            <a:gdLst/>
            <a:ahLst/>
            <a:cxnLst/>
            <a:rect l="l" t="t" r="r" b="b"/>
            <a:pathLst>
              <a:path w="2985770">
                <a:moveTo>
                  <a:pt x="0" y="0"/>
                </a:moveTo>
                <a:lnTo>
                  <a:pt x="2985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84" name="object 84">
            <a:extLst>
              <a:ext uri="{FF2B5EF4-FFF2-40B4-BE49-F238E27FC236}">
                <a16:creationId xmlns:a16="http://schemas.microsoft.com/office/drawing/2014/main" id="{C5806193-0E84-4D02-BD9A-428257CB9BDA}"/>
              </a:ext>
            </a:extLst>
          </p:cNvPr>
          <p:cNvSpPr/>
          <p:nvPr/>
        </p:nvSpPr>
        <p:spPr>
          <a:xfrm>
            <a:off x="4654798" y="4587267"/>
            <a:ext cx="2985770" cy="0"/>
          </a:xfrm>
          <a:custGeom>
            <a:avLst/>
            <a:gdLst/>
            <a:ahLst/>
            <a:cxnLst/>
            <a:rect l="l" t="t" r="r" b="b"/>
            <a:pathLst>
              <a:path w="2985770">
                <a:moveTo>
                  <a:pt x="0" y="0"/>
                </a:moveTo>
                <a:lnTo>
                  <a:pt x="2985179" y="0"/>
                </a:lnTo>
              </a:path>
            </a:pathLst>
          </a:custGeom>
          <a:ln w="9141">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85" name="object 85">
            <a:extLst>
              <a:ext uri="{FF2B5EF4-FFF2-40B4-BE49-F238E27FC236}">
                <a16:creationId xmlns:a16="http://schemas.microsoft.com/office/drawing/2014/main" id="{B359D499-0789-4137-8FDC-84F67D2B45DF}"/>
              </a:ext>
            </a:extLst>
          </p:cNvPr>
          <p:cNvSpPr/>
          <p:nvPr/>
        </p:nvSpPr>
        <p:spPr>
          <a:xfrm>
            <a:off x="4654798" y="4582697"/>
            <a:ext cx="2985770" cy="0"/>
          </a:xfrm>
          <a:custGeom>
            <a:avLst/>
            <a:gdLst/>
            <a:ahLst/>
            <a:cxnLst/>
            <a:rect l="l" t="t" r="r" b="b"/>
            <a:pathLst>
              <a:path w="2985770">
                <a:moveTo>
                  <a:pt x="0" y="0"/>
                </a:moveTo>
                <a:lnTo>
                  <a:pt x="2985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86" name="object 86">
            <a:extLst>
              <a:ext uri="{FF2B5EF4-FFF2-40B4-BE49-F238E27FC236}">
                <a16:creationId xmlns:a16="http://schemas.microsoft.com/office/drawing/2014/main" id="{0115ABF9-AAA2-498D-BD39-7297F20DABBD}"/>
              </a:ext>
            </a:extLst>
          </p:cNvPr>
          <p:cNvSpPr/>
          <p:nvPr/>
        </p:nvSpPr>
        <p:spPr>
          <a:xfrm>
            <a:off x="7639978" y="4535467"/>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87" name="object 87">
            <a:extLst>
              <a:ext uri="{FF2B5EF4-FFF2-40B4-BE49-F238E27FC236}">
                <a16:creationId xmlns:a16="http://schemas.microsoft.com/office/drawing/2014/main" id="{C72694F1-08D7-474F-9B51-466F149168DC}"/>
              </a:ext>
            </a:extLst>
          </p:cNvPr>
          <p:cNvSpPr/>
          <p:nvPr/>
        </p:nvSpPr>
        <p:spPr>
          <a:xfrm>
            <a:off x="7688001" y="4535467"/>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88" name="object 88">
            <a:extLst>
              <a:ext uri="{FF2B5EF4-FFF2-40B4-BE49-F238E27FC236}">
                <a16:creationId xmlns:a16="http://schemas.microsoft.com/office/drawing/2014/main" id="{D688191F-8D3B-45C4-B0C5-7C8A8EBC6C56}"/>
              </a:ext>
            </a:extLst>
          </p:cNvPr>
          <p:cNvSpPr/>
          <p:nvPr/>
        </p:nvSpPr>
        <p:spPr>
          <a:xfrm>
            <a:off x="7688001" y="4582698"/>
            <a:ext cx="0" cy="9525"/>
          </a:xfrm>
          <a:custGeom>
            <a:avLst/>
            <a:gdLst/>
            <a:ahLst/>
            <a:cxnLst/>
            <a:rect l="l" t="t" r="r" b="b"/>
            <a:pathLst>
              <a:path h="9525">
                <a:moveTo>
                  <a:pt x="0" y="0"/>
                </a:moveTo>
                <a:lnTo>
                  <a:pt x="0" y="914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89" name="object 89">
            <a:extLst>
              <a:ext uri="{FF2B5EF4-FFF2-40B4-BE49-F238E27FC236}">
                <a16:creationId xmlns:a16="http://schemas.microsoft.com/office/drawing/2014/main" id="{8CD3E0C5-B59C-44CA-8681-5483B245108A}"/>
              </a:ext>
            </a:extLst>
          </p:cNvPr>
          <p:cNvSpPr/>
          <p:nvPr/>
        </p:nvSpPr>
        <p:spPr>
          <a:xfrm>
            <a:off x="7697297" y="4554511"/>
            <a:ext cx="2898775" cy="0"/>
          </a:xfrm>
          <a:custGeom>
            <a:avLst/>
            <a:gdLst/>
            <a:ahLst/>
            <a:cxnLst/>
            <a:rect l="l" t="t" r="r" b="b"/>
            <a:pathLst>
              <a:path w="2898775">
                <a:moveTo>
                  <a:pt x="0" y="0"/>
                </a:moveTo>
                <a:lnTo>
                  <a:pt x="2898428" y="0"/>
                </a:lnTo>
              </a:path>
            </a:pathLst>
          </a:custGeom>
          <a:ln w="3808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90" name="object 90">
            <a:extLst>
              <a:ext uri="{FF2B5EF4-FFF2-40B4-BE49-F238E27FC236}">
                <a16:creationId xmlns:a16="http://schemas.microsoft.com/office/drawing/2014/main" id="{B45EE4F7-66F5-4E19-83B7-E88E03A7BAE9}"/>
              </a:ext>
            </a:extLst>
          </p:cNvPr>
          <p:cNvSpPr/>
          <p:nvPr/>
        </p:nvSpPr>
        <p:spPr>
          <a:xfrm>
            <a:off x="7697297" y="4535467"/>
            <a:ext cx="2898775" cy="0"/>
          </a:xfrm>
          <a:custGeom>
            <a:avLst/>
            <a:gdLst/>
            <a:ahLst/>
            <a:cxnLst/>
            <a:rect l="l" t="t" r="r" b="b"/>
            <a:pathLst>
              <a:path w="2898775">
                <a:moveTo>
                  <a:pt x="0" y="0"/>
                </a:moveTo>
                <a:lnTo>
                  <a:pt x="2898428"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91" name="object 91">
            <a:extLst>
              <a:ext uri="{FF2B5EF4-FFF2-40B4-BE49-F238E27FC236}">
                <a16:creationId xmlns:a16="http://schemas.microsoft.com/office/drawing/2014/main" id="{9C0611D2-F224-4348-879D-954A61B79228}"/>
              </a:ext>
            </a:extLst>
          </p:cNvPr>
          <p:cNvSpPr/>
          <p:nvPr/>
        </p:nvSpPr>
        <p:spPr>
          <a:xfrm>
            <a:off x="7697297" y="4587267"/>
            <a:ext cx="2898775" cy="0"/>
          </a:xfrm>
          <a:custGeom>
            <a:avLst/>
            <a:gdLst/>
            <a:ahLst/>
            <a:cxnLst/>
            <a:rect l="l" t="t" r="r" b="b"/>
            <a:pathLst>
              <a:path w="2898775">
                <a:moveTo>
                  <a:pt x="0" y="0"/>
                </a:moveTo>
                <a:lnTo>
                  <a:pt x="2898428" y="0"/>
                </a:lnTo>
              </a:path>
            </a:pathLst>
          </a:custGeom>
          <a:ln w="9141">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92" name="object 92">
            <a:extLst>
              <a:ext uri="{FF2B5EF4-FFF2-40B4-BE49-F238E27FC236}">
                <a16:creationId xmlns:a16="http://schemas.microsoft.com/office/drawing/2014/main" id="{8CF2DB61-62E5-4526-8D93-22537B221DAD}"/>
              </a:ext>
            </a:extLst>
          </p:cNvPr>
          <p:cNvSpPr/>
          <p:nvPr/>
        </p:nvSpPr>
        <p:spPr>
          <a:xfrm>
            <a:off x="7697297" y="4582697"/>
            <a:ext cx="2898775" cy="0"/>
          </a:xfrm>
          <a:custGeom>
            <a:avLst/>
            <a:gdLst/>
            <a:ahLst/>
            <a:cxnLst/>
            <a:rect l="l" t="t" r="r" b="b"/>
            <a:pathLst>
              <a:path w="2898775">
                <a:moveTo>
                  <a:pt x="0" y="0"/>
                </a:moveTo>
                <a:lnTo>
                  <a:pt x="2898428"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93" name="object 93">
            <a:extLst>
              <a:ext uri="{FF2B5EF4-FFF2-40B4-BE49-F238E27FC236}">
                <a16:creationId xmlns:a16="http://schemas.microsoft.com/office/drawing/2014/main" id="{DF83E312-E5B7-411A-97A4-6027D139CC1C}"/>
              </a:ext>
            </a:extLst>
          </p:cNvPr>
          <p:cNvSpPr/>
          <p:nvPr/>
        </p:nvSpPr>
        <p:spPr>
          <a:xfrm>
            <a:off x="10595724" y="4535467"/>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94" name="object 94">
            <a:extLst>
              <a:ext uri="{FF2B5EF4-FFF2-40B4-BE49-F238E27FC236}">
                <a16:creationId xmlns:a16="http://schemas.microsoft.com/office/drawing/2014/main" id="{2A0A2C45-78F1-489A-B9CA-008FE73A182E}"/>
              </a:ext>
            </a:extLst>
          </p:cNvPr>
          <p:cNvSpPr/>
          <p:nvPr/>
        </p:nvSpPr>
        <p:spPr>
          <a:xfrm>
            <a:off x="10643747" y="4535468"/>
            <a:ext cx="0" cy="56515"/>
          </a:xfrm>
          <a:custGeom>
            <a:avLst/>
            <a:gdLst/>
            <a:ahLst/>
            <a:cxnLst/>
            <a:rect l="l" t="t" r="r" b="b"/>
            <a:pathLst>
              <a:path h="56514">
                <a:moveTo>
                  <a:pt x="0" y="0"/>
                </a:moveTo>
                <a:lnTo>
                  <a:pt x="0" y="5637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95" name="object 95">
            <a:extLst>
              <a:ext uri="{FF2B5EF4-FFF2-40B4-BE49-F238E27FC236}">
                <a16:creationId xmlns:a16="http://schemas.microsoft.com/office/drawing/2014/main" id="{5FDC9200-D07D-47DE-AAE3-5939FB1C59B2}"/>
              </a:ext>
            </a:extLst>
          </p:cNvPr>
          <p:cNvSpPr/>
          <p:nvPr/>
        </p:nvSpPr>
        <p:spPr>
          <a:xfrm>
            <a:off x="1576670" y="4582697"/>
            <a:ext cx="0" cy="905510"/>
          </a:xfrm>
          <a:custGeom>
            <a:avLst/>
            <a:gdLst/>
            <a:ahLst/>
            <a:cxnLst/>
            <a:rect l="l" t="t" r="r" b="b"/>
            <a:pathLst>
              <a:path h="905510">
                <a:moveTo>
                  <a:pt x="0" y="0"/>
                </a:moveTo>
                <a:lnTo>
                  <a:pt x="0" y="904990"/>
                </a:lnTo>
              </a:path>
            </a:pathLst>
          </a:custGeom>
          <a:ln w="9294">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96" name="object 96">
            <a:extLst>
              <a:ext uri="{FF2B5EF4-FFF2-40B4-BE49-F238E27FC236}">
                <a16:creationId xmlns:a16="http://schemas.microsoft.com/office/drawing/2014/main" id="{78975BF3-3BB7-44A3-837C-0191975CEB17}"/>
              </a:ext>
            </a:extLst>
          </p:cNvPr>
          <p:cNvSpPr/>
          <p:nvPr/>
        </p:nvSpPr>
        <p:spPr>
          <a:xfrm>
            <a:off x="1572023" y="4593363"/>
            <a:ext cx="0" cy="856615"/>
          </a:xfrm>
          <a:custGeom>
            <a:avLst/>
            <a:gdLst/>
            <a:ahLst/>
            <a:cxnLst/>
            <a:rect l="l" t="t" r="r" b="b"/>
            <a:pathLst>
              <a:path h="856614">
                <a:moveTo>
                  <a:pt x="0" y="0"/>
                </a:moveTo>
                <a:lnTo>
                  <a:pt x="0" y="85623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97" name="object 97">
            <a:extLst>
              <a:ext uri="{FF2B5EF4-FFF2-40B4-BE49-F238E27FC236}">
                <a16:creationId xmlns:a16="http://schemas.microsoft.com/office/drawing/2014/main" id="{6DF99691-2AE9-4681-A96F-C2FEFD03BD8C}"/>
              </a:ext>
            </a:extLst>
          </p:cNvPr>
          <p:cNvSpPr/>
          <p:nvPr/>
        </p:nvSpPr>
        <p:spPr>
          <a:xfrm>
            <a:off x="1524000" y="4593363"/>
            <a:ext cx="0" cy="856615"/>
          </a:xfrm>
          <a:custGeom>
            <a:avLst/>
            <a:gdLst/>
            <a:ahLst/>
            <a:cxnLst/>
            <a:rect l="l" t="t" r="r" b="b"/>
            <a:pathLst>
              <a:path h="856614">
                <a:moveTo>
                  <a:pt x="0" y="0"/>
                </a:moveTo>
                <a:lnTo>
                  <a:pt x="0" y="85623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98" name="object 98">
            <a:extLst>
              <a:ext uri="{FF2B5EF4-FFF2-40B4-BE49-F238E27FC236}">
                <a16:creationId xmlns:a16="http://schemas.microsoft.com/office/drawing/2014/main" id="{90F972D0-F7A3-4006-9FD1-7C133AFFB8C8}"/>
              </a:ext>
            </a:extLst>
          </p:cNvPr>
          <p:cNvSpPr/>
          <p:nvPr/>
        </p:nvSpPr>
        <p:spPr>
          <a:xfrm>
            <a:off x="1875653" y="4582697"/>
            <a:ext cx="0" cy="905510"/>
          </a:xfrm>
          <a:custGeom>
            <a:avLst/>
            <a:gdLst/>
            <a:ahLst/>
            <a:cxnLst/>
            <a:rect l="l" t="t" r="r" b="b"/>
            <a:pathLst>
              <a:path h="905510">
                <a:moveTo>
                  <a:pt x="0" y="0"/>
                </a:moveTo>
                <a:lnTo>
                  <a:pt x="0" y="904990"/>
                </a:lnTo>
              </a:path>
            </a:pathLst>
          </a:custGeom>
          <a:ln w="9294">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99" name="object 99">
            <a:extLst>
              <a:ext uri="{FF2B5EF4-FFF2-40B4-BE49-F238E27FC236}">
                <a16:creationId xmlns:a16="http://schemas.microsoft.com/office/drawing/2014/main" id="{F3B0C91F-A1E8-46E6-A66B-625E25F2D699}"/>
              </a:ext>
            </a:extLst>
          </p:cNvPr>
          <p:cNvSpPr/>
          <p:nvPr/>
        </p:nvSpPr>
        <p:spPr>
          <a:xfrm>
            <a:off x="1871005" y="4593363"/>
            <a:ext cx="0" cy="856615"/>
          </a:xfrm>
          <a:custGeom>
            <a:avLst/>
            <a:gdLst/>
            <a:ahLst/>
            <a:cxnLst/>
            <a:rect l="l" t="t" r="r" b="b"/>
            <a:pathLst>
              <a:path h="856614">
                <a:moveTo>
                  <a:pt x="0" y="0"/>
                </a:moveTo>
                <a:lnTo>
                  <a:pt x="0" y="85623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00" name="object 100">
            <a:extLst>
              <a:ext uri="{FF2B5EF4-FFF2-40B4-BE49-F238E27FC236}">
                <a16:creationId xmlns:a16="http://schemas.microsoft.com/office/drawing/2014/main" id="{6FD66183-FEBB-4951-BF85-E54EE54FD77C}"/>
              </a:ext>
            </a:extLst>
          </p:cNvPr>
          <p:cNvSpPr/>
          <p:nvPr/>
        </p:nvSpPr>
        <p:spPr>
          <a:xfrm>
            <a:off x="1842346" y="4582697"/>
            <a:ext cx="0" cy="905510"/>
          </a:xfrm>
          <a:custGeom>
            <a:avLst/>
            <a:gdLst/>
            <a:ahLst/>
            <a:cxnLst/>
            <a:rect l="l" t="t" r="r" b="b"/>
            <a:pathLst>
              <a:path h="905510">
                <a:moveTo>
                  <a:pt x="0" y="0"/>
                </a:moveTo>
                <a:lnTo>
                  <a:pt x="0" y="904990"/>
                </a:lnTo>
              </a:path>
            </a:pathLst>
          </a:custGeom>
          <a:ln w="38729">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01" name="object 101">
            <a:extLst>
              <a:ext uri="{FF2B5EF4-FFF2-40B4-BE49-F238E27FC236}">
                <a16:creationId xmlns:a16="http://schemas.microsoft.com/office/drawing/2014/main" id="{F3E50214-6140-4CB4-A6D4-DAFF3DE61809}"/>
              </a:ext>
            </a:extLst>
          </p:cNvPr>
          <p:cNvSpPr/>
          <p:nvPr/>
        </p:nvSpPr>
        <p:spPr>
          <a:xfrm>
            <a:off x="1822982" y="4593363"/>
            <a:ext cx="0" cy="856615"/>
          </a:xfrm>
          <a:custGeom>
            <a:avLst/>
            <a:gdLst/>
            <a:ahLst/>
            <a:cxnLst/>
            <a:rect l="l" t="t" r="r" b="b"/>
            <a:pathLst>
              <a:path h="856614">
                <a:moveTo>
                  <a:pt x="0" y="0"/>
                </a:moveTo>
                <a:lnTo>
                  <a:pt x="0" y="85623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02" name="object 102">
            <a:extLst>
              <a:ext uri="{FF2B5EF4-FFF2-40B4-BE49-F238E27FC236}">
                <a16:creationId xmlns:a16="http://schemas.microsoft.com/office/drawing/2014/main" id="{65BA9AC4-DD53-4EFB-9B5B-1F11291094F4}"/>
              </a:ext>
            </a:extLst>
          </p:cNvPr>
          <p:cNvSpPr/>
          <p:nvPr/>
        </p:nvSpPr>
        <p:spPr>
          <a:xfrm>
            <a:off x="4650151" y="4582697"/>
            <a:ext cx="0" cy="905510"/>
          </a:xfrm>
          <a:custGeom>
            <a:avLst/>
            <a:gdLst/>
            <a:ahLst/>
            <a:cxnLst/>
            <a:rect l="l" t="t" r="r" b="b"/>
            <a:pathLst>
              <a:path h="905510">
                <a:moveTo>
                  <a:pt x="0" y="0"/>
                </a:moveTo>
                <a:lnTo>
                  <a:pt x="0" y="904990"/>
                </a:lnTo>
              </a:path>
            </a:pathLst>
          </a:custGeom>
          <a:ln w="9296">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03" name="object 103">
            <a:extLst>
              <a:ext uri="{FF2B5EF4-FFF2-40B4-BE49-F238E27FC236}">
                <a16:creationId xmlns:a16="http://schemas.microsoft.com/office/drawing/2014/main" id="{EB9A7FB7-775D-4AA2-9A96-33D75BB032C8}"/>
              </a:ext>
            </a:extLst>
          </p:cNvPr>
          <p:cNvSpPr/>
          <p:nvPr/>
        </p:nvSpPr>
        <p:spPr>
          <a:xfrm>
            <a:off x="4645503" y="4593363"/>
            <a:ext cx="0" cy="856615"/>
          </a:xfrm>
          <a:custGeom>
            <a:avLst/>
            <a:gdLst/>
            <a:ahLst/>
            <a:cxnLst/>
            <a:rect l="l" t="t" r="r" b="b"/>
            <a:pathLst>
              <a:path h="856614">
                <a:moveTo>
                  <a:pt x="0" y="0"/>
                </a:moveTo>
                <a:lnTo>
                  <a:pt x="0" y="85623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04" name="object 104">
            <a:extLst>
              <a:ext uri="{FF2B5EF4-FFF2-40B4-BE49-F238E27FC236}">
                <a16:creationId xmlns:a16="http://schemas.microsoft.com/office/drawing/2014/main" id="{8C2BC0ED-BF64-4AF5-8337-AD3A2420033C}"/>
              </a:ext>
            </a:extLst>
          </p:cNvPr>
          <p:cNvSpPr/>
          <p:nvPr/>
        </p:nvSpPr>
        <p:spPr>
          <a:xfrm>
            <a:off x="4616844" y="4582697"/>
            <a:ext cx="0" cy="905510"/>
          </a:xfrm>
          <a:custGeom>
            <a:avLst/>
            <a:gdLst/>
            <a:ahLst/>
            <a:cxnLst/>
            <a:rect l="l" t="t" r="r" b="b"/>
            <a:pathLst>
              <a:path h="905510">
                <a:moveTo>
                  <a:pt x="0" y="0"/>
                </a:moveTo>
                <a:lnTo>
                  <a:pt x="0" y="904990"/>
                </a:lnTo>
              </a:path>
            </a:pathLst>
          </a:custGeom>
          <a:ln w="3872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05" name="object 105">
            <a:extLst>
              <a:ext uri="{FF2B5EF4-FFF2-40B4-BE49-F238E27FC236}">
                <a16:creationId xmlns:a16="http://schemas.microsoft.com/office/drawing/2014/main" id="{A539A23B-8702-4D0E-9A7D-40D56BC387B5}"/>
              </a:ext>
            </a:extLst>
          </p:cNvPr>
          <p:cNvSpPr/>
          <p:nvPr/>
        </p:nvSpPr>
        <p:spPr>
          <a:xfrm>
            <a:off x="4597480" y="4593363"/>
            <a:ext cx="0" cy="856615"/>
          </a:xfrm>
          <a:custGeom>
            <a:avLst/>
            <a:gdLst/>
            <a:ahLst/>
            <a:cxnLst/>
            <a:rect l="l" t="t" r="r" b="b"/>
            <a:pathLst>
              <a:path h="856614">
                <a:moveTo>
                  <a:pt x="0" y="0"/>
                </a:moveTo>
                <a:lnTo>
                  <a:pt x="0" y="85623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06" name="object 106">
            <a:extLst>
              <a:ext uri="{FF2B5EF4-FFF2-40B4-BE49-F238E27FC236}">
                <a16:creationId xmlns:a16="http://schemas.microsoft.com/office/drawing/2014/main" id="{8F52BB78-D322-40A9-958D-6D1D01144CE4}"/>
              </a:ext>
            </a:extLst>
          </p:cNvPr>
          <p:cNvSpPr/>
          <p:nvPr/>
        </p:nvSpPr>
        <p:spPr>
          <a:xfrm>
            <a:off x="7692648" y="4582697"/>
            <a:ext cx="0" cy="905510"/>
          </a:xfrm>
          <a:custGeom>
            <a:avLst/>
            <a:gdLst/>
            <a:ahLst/>
            <a:cxnLst/>
            <a:rect l="l" t="t" r="r" b="b"/>
            <a:pathLst>
              <a:path h="905510">
                <a:moveTo>
                  <a:pt x="0" y="0"/>
                </a:moveTo>
                <a:lnTo>
                  <a:pt x="0" y="904990"/>
                </a:lnTo>
              </a:path>
            </a:pathLst>
          </a:custGeom>
          <a:ln w="9294">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07" name="object 107">
            <a:extLst>
              <a:ext uri="{FF2B5EF4-FFF2-40B4-BE49-F238E27FC236}">
                <a16:creationId xmlns:a16="http://schemas.microsoft.com/office/drawing/2014/main" id="{22BD438B-0A1B-43B8-BBE0-EAAFB51B4B08}"/>
              </a:ext>
            </a:extLst>
          </p:cNvPr>
          <p:cNvSpPr/>
          <p:nvPr/>
        </p:nvSpPr>
        <p:spPr>
          <a:xfrm>
            <a:off x="7688001" y="4593363"/>
            <a:ext cx="0" cy="856615"/>
          </a:xfrm>
          <a:custGeom>
            <a:avLst/>
            <a:gdLst/>
            <a:ahLst/>
            <a:cxnLst/>
            <a:rect l="l" t="t" r="r" b="b"/>
            <a:pathLst>
              <a:path h="856614">
                <a:moveTo>
                  <a:pt x="0" y="0"/>
                </a:moveTo>
                <a:lnTo>
                  <a:pt x="0" y="85623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08" name="object 108">
            <a:extLst>
              <a:ext uri="{FF2B5EF4-FFF2-40B4-BE49-F238E27FC236}">
                <a16:creationId xmlns:a16="http://schemas.microsoft.com/office/drawing/2014/main" id="{36B14ADC-114C-4184-B6A9-EF3C0662A4BF}"/>
              </a:ext>
            </a:extLst>
          </p:cNvPr>
          <p:cNvSpPr/>
          <p:nvPr/>
        </p:nvSpPr>
        <p:spPr>
          <a:xfrm>
            <a:off x="7659342" y="4582697"/>
            <a:ext cx="0" cy="905510"/>
          </a:xfrm>
          <a:custGeom>
            <a:avLst/>
            <a:gdLst/>
            <a:ahLst/>
            <a:cxnLst/>
            <a:rect l="l" t="t" r="r" b="b"/>
            <a:pathLst>
              <a:path h="905510">
                <a:moveTo>
                  <a:pt x="0" y="0"/>
                </a:moveTo>
                <a:lnTo>
                  <a:pt x="0" y="904990"/>
                </a:lnTo>
              </a:path>
            </a:pathLst>
          </a:custGeom>
          <a:ln w="38729">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09" name="object 109">
            <a:extLst>
              <a:ext uri="{FF2B5EF4-FFF2-40B4-BE49-F238E27FC236}">
                <a16:creationId xmlns:a16="http://schemas.microsoft.com/office/drawing/2014/main" id="{0960F28A-DDF1-4111-9D41-A27B05614074}"/>
              </a:ext>
            </a:extLst>
          </p:cNvPr>
          <p:cNvSpPr/>
          <p:nvPr/>
        </p:nvSpPr>
        <p:spPr>
          <a:xfrm>
            <a:off x="7639978" y="4593363"/>
            <a:ext cx="0" cy="856615"/>
          </a:xfrm>
          <a:custGeom>
            <a:avLst/>
            <a:gdLst/>
            <a:ahLst/>
            <a:cxnLst/>
            <a:rect l="l" t="t" r="r" b="b"/>
            <a:pathLst>
              <a:path h="856614">
                <a:moveTo>
                  <a:pt x="0" y="0"/>
                </a:moveTo>
                <a:lnTo>
                  <a:pt x="0" y="85623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10" name="object 110">
            <a:extLst>
              <a:ext uri="{FF2B5EF4-FFF2-40B4-BE49-F238E27FC236}">
                <a16:creationId xmlns:a16="http://schemas.microsoft.com/office/drawing/2014/main" id="{73211010-6D99-4923-AD6C-5872DF2E6599}"/>
              </a:ext>
            </a:extLst>
          </p:cNvPr>
          <p:cNvSpPr/>
          <p:nvPr/>
        </p:nvSpPr>
        <p:spPr>
          <a:xfrm>
            <a:off x="10643747" y="4593363"/>
            <a:ext cx="0" cy="856615"/>
          </a:xfrm>
          <a:custGeom>
            <a:avLst/>
            <a:gdLst/>
            <a:ahLst/>
            <a:cxnLst/>
            <a:rect l="l" t="t" r="r" b="b"/>
            <a:pathLst>
              <a:path h="856614">
                <a:moveTo>
                  <a:pt x="0" y="0"/>
                </a:moveTo>
                <a:lnTo>
                  <a:pt x="0" y="85623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11" name="object 111">
            <a:extLst>
              <a:ext uri="{FF2B5EF4-FFF2-40B4-BE49-F238E27FC236}">
                <a16:creationId xmlns:a16="http://schemas.microsoft.com/office/drawing/2014/main" id="{7FCC313C-552E-4373-89E1-6F40B38D0AD1}"/>
              </a:ext>
            </a:extLst>
          </p:cNvPr>
          <p:cNvSpPr/>
          <p:nvPr/>
        </p:nvSpPr>
        <p:spPr>
          <a:xfrm>
            <a:off x="10615088" y="4582697"/>
            <a:ext cx="0" cy="905510"/>
          </a:xfrm>
          <a:custGeom>
            <a:avLst/>
            <a:gdLst/>
            <a:ahLst/>
            <a:cxnLst/>
            <a:rect l="l" t="t" r="r" b="b"/>
            <a:pathLst>
              <a:path h="905510">
                <a:moveTo>
                  <a:pt x="0" y="0"/>
                </a:moveTo>
                <a:lnTo>
                  <a:pt x="0" y="904990"/>
                </a:lnTo>
              </a:path>
            </a:pathLst>
          </a:custGeom>
          <a:ln w="3872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12" name="object 112">
            <a:extLst>
              <a:ext uri="{FF2B5EF4-FFF2-40B4-BE49-F238E27FC236}">
                <a16:creationId xmlns:a16="http://schemas.microsoft.com/office/drawing/2014/main" id="{F4654F40-9EA6-41C6-8E49-7D349AD40593}"/>
              </a:ext>
            </a:extLst>
          </p:cNvPr>
          <p:cNvSpPr/>
          <p:nvPr/>
        </p:nvSpPr>
        <p:spPr>
          <a:xfrm>
            <a:off x="10595724" y="4593363"/>
            <a:ext cx="0" cy="856615"/>
          </a:xfrm>
          <a:custGeom>
            <a:avLst/>
            <a:gdLst/>
            <a:ahLst/>
            <a:cxnLst/>
            <a:rect l="l" t="t" r="r" b="b"/>
            <a:pathLst>
              <a:path h="856614">
                <a:moveTo>
                  <a:pt x="0" y="0"/>
                </a:moveTo>
                <a:lnTo>
                  <a:pt x="0" y="85623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13" name="object 113">
            <a:extLst>
              <a:ext uri="{FF2B5EF4-FFF2-40B4-BE49-F238E27FC236}">
                <a16:creationId xmlns:a16="http://schemas.microsoft.com/office/drawing/2014/main" id="{4DC1AEE8-C6D4-418B-8638-CA6845F8E608}"/>
              </a:ext>
            </a:extLst>
          </p:cNvPr>
          <p:cNvSpPr txBox="1"/>
          <p:nvPr/>
        </p:nvSpPr>
        <p:spPr>
          <a:xfrm>
            <a:off x="1629841" y="5627015"/>
            <a:ext cx="153888" cy="757766"/>
          </a:xfrm>
          <a:prstGeom prst="rect">
            <a:avLst/>
          </a:prstGeom>
        </p:spPr>
        <p:txBody>
          <a:bodyPr vert="vert" wrap="square" lIns="0" tIns="1905" rIns="0" bIns="0" rtlCol="0">
            <a:spAutoFit/>
          </a:bodyPr>
          <a:lstStyle/>
          <a:p>
            <a:pPr marL="12700" defTabSz="914400">
              <a:spcBef>
                <a:spcPts val="15"/>
              </a:spcBef>
            </a:pPr>
            <a:r>
              <a:rPr sz="1000" b="1" spc="-5" dirty="0">
                <a:solidFill>
                  <a:prstClr val="black"/>
                </a:solidFill>
                <a:latin typeface="Open Sans"/>
                <a:cs typeface="Times New Roman"/>
              </a:rPr>
              <a:t>Cluster</a:t>
            </a:r>
            <a:r>
              <a:rPr sz="1000" b="1" spc="-50" dirty="0">
                <a:solidFill>
                  <a:prstClr val="black"/>
                </a:solidFill>
                <a:latin typeface="Open Sans"/>
                <a:cs typeface="Times New Roman"/>
              </a:rPr>
              <a:t> </a:t>
            </a:r>
            <a:r>
              <a:rPr sz="1000" b="1" spc="-5" dirty="0">
                <a:solidFill>
                  <a:prstClr val="black"/>
                </a:solidFill>
                <a:latin typeface="Open Sans"/>
                <a:cs typeface="Times New Roman"/>
              </a:rPr>
              <a:t>K&amp;S</a:t>
            </a:r>
            <a:endParaRPr sz="1000" dirty="0">
              <a:solidFill>
                <a:prstClr val="black"/>
              </a:solidFill>
              <a:latin typeface="Open Sans"/>
              <a:cs typeface="Times New Roman"/>
            </a:endParaRPr>
          </a:p>
        </p:txBody>
      </p:sp>
      <p:sp>
        <p:nvSpPr>
          <p:cNvPr id="114" name="object 114">
            <a:extLst>
              <a:ext uri="{FF2B5EF4-FFF2-40B4-BE49-F238E27FC236}">
                <a16:creationId xmlns:a16="http://schemas.microsoft.com/office/drawing/2014/main" id="{62EF36AE-DCA8-4F08-A11F-2B8E071C31E2}"/>
              </a:ext>
            </a:extLst>
          </p:cNvPr>
          <p:cNvSpPr txBox="1"/>
          <p:nvPr/>
        </p:nvSpPr>
        <p:spPr>
          <a:xfrm>
            <a:off x="2088658" y="5630350"/>
            <a:ext cx="8279849" cy="627736"/>
          </a:xfrm>
          <a:prstGeom prst="rect">
            <a:avLst/>
          </a:prstGeom>
        </p:spPr>
        <p:txBody>
          <a:bodyPr vert="horz" wrap="square" lIns="0" tIns="12065" rIns="0" bIns="0" rtlCol="0">
            <a:spAutoFit/>
          </a:bodyPr>
          <a:lstStyle/>
          <a:p>
            <a:pPr marL="173990" indent="-171450" defTabSz="914400">
              <a:spcBef>
                <a:spcPts val="95"/>
              </a:spcBef>
              <a:buFont typeface="Arial" panose="020B0604020202020204" pitchFamily="34" charset="0"/>
              <a:buChar char="•"/>
            </a:pPr>
            <a:r>
              <a:rPr sz="1000" b="1" dirty="0">
                <a:solidFill>
                  <a:prstClr val="black"/>
                </a:solidFill>
                <a:latin typeface="Open Sans"/>
                <a:cs typeface="Times New Roman"/>
              </a:rPr>
              <a:t>Cluster Knowledge and Skills</a:t>
            </a:r>
            <a:endParaRPr sz="1000" dirty="0">
              <a:solidFill>
                <a:prstClr val="black"/>
              </a:solidFill>
              <a:latin typeface="Open Sans"/>
              <a:cs typeface="Times New Roman"/>
            </a:endParaRPr>
          </a:p>
          <a:p>
            <a:pPr marL="12700" defTabSz="914400">
              <a:spcBef>
                <a:spcPts val="10"/>
              </a:spcBef>
              <a:buSzPct val="90000"/>
              <a:tabLst>
                <a:tab pos="113664" algn="l"/>
              </a:tabLst>
            </a:pPr>
            <a:r>
              <a:rPr sz="1000" dirty="0">
                <a:solidFill>
                  <a:prstClr val="black"/>
                </a:solidFill>
                <a:latin typeface="Open Sans"/>
                <a:cs typeface="Times New Roman"/>
              </a:rPr>
              <a:t>Academic</a:t>
            </a:r>
            <a:r>
              <a:rPr sz="1000" spc="30" dirty="0">
                <a:solidFill>
                  <a:prstClr val="black"/>
                </a:solidFill>
                <a:latin typeface="Open Sans"/>
                <a:cs typeface="Times New Roman"/>
              </a:rPr>
              <a:t> </a:t>
            </a:r>
            <a:r>
              <a:rPr sz="1000" dirty="0">
                <a:solidFill>
                  <a:prstClr val="black"/>
                </a:solidFill>
                <a:latin typeface="Open Sans"/>
                <a:cs typeface="Times New Roman"/>
              </a:rPr>
              <a:t>Foundations</a:t>
            </a:r>
            <a:r>
              <a:rPr sz="1000" spc="25" dirty="0">
                <a:solidFill>
                  <a:prstClr val="black"/>
                </a:solidFill>
                <a:latin typeface="Open Sans"/>
                <a:cs typeface="Times New Roman"/>
              </a:rPr>
              <a:t> </a:t>
            </a:r>
            <a:r>
              <a:rPr sz="1000" dirty="0">
                <a:solidFill>
                  <a:prstClr val="black"/>
                </a:solidFill>
                <a:latin typeface="Open Sans"/>
                <a:cs typeface="Times New Roman"/>
              </a:rPr>
              <a:t>Communications</a:t>
            </a:r>
            <a:r>
              <a:rPr sz="1000" spc="25" dirty="0">
                <a:solidFill>
                  <a:prstClr val="black"/>
                </a:solidFill>
                <a:latin typeface="Open Sans"/>
                <a:cs typeface="Times New Roman"/>
              </a:rPr>
              <a:t> </a:t>
            </a:r>
            <a:r>
              <a:rPr sz="1000" dirty="0">
                <a:solidFill>
                  <a:prstClr val="black"/>
                </a:solidFill>
                <a:latin typeface="Open Sans"/>
                <a:cs typeface="Symbol"/>
              </a:rPr>
              <a:t></a:t>
            </a:r>
            <a:r>
              <a:rPr sz="1000" dirty="0">
                <a:solidFill>
                  <a:prstClr val="black"/>
                </a:solidFill>
                <a:latin typeface="Open Sans"/>
                <a:cs typeface="Times New Roman"/>
              </a:rPr>
              <a:t>Problem</a:t>
            </a:r>
            <a:r>
              <a:rPr sz="1000" spc="5" dirty="0">
                <a:solidFill>
                  <a:prstClr val="black"/>
                </a:solidFill>
                <a:latin typeface="Open Sans"/>
                <a:cs typeface="Times New Roman"/>
              </a:rPr>
              <a:t> </a:t>
            </a:r>
            <a:r>
              <a:rPr sz="1000" dirty="0">
                <a:solidFill>
                  <a:prstClr val="black"/>
                </a:solidFill>
                <a:latin typeface="Open Sans"/>
                <a:cs typeface="Times New Roman"/>
              </a:rPr>
              <a:t>Solving</a:t>
            </a:r>
            <a:r>
              <a:rPr sz="1000" spc="25" dirty="0">
                <a:solidFill>
                  <a:prstClr val="black"/>
                </a:solidFill>
                <a:latin typeface="Open Sans"/>
                <a:cs typeface="Times New Roman"/>
              </a:rPr>
              <a:t> </a:t>
            </a:r>
            <a:r>
              <a:rPr sz="1000" dirty="0">
                <a:solidFill>
                  <a:prstClr val="black"/>
                </a:solidFill>
                <a:latin typeface="Open Sans"/>
                <a:cs typeface="Times New Roman"/>
              </a:rPr>
              <a:t>and</a:t>
            </a:r>
            <a:r>
              <a:rPr sz="1000" spc="35" dirty="0">
                <a:solidFill>
                  <a:prstClr val="black"/>
                </a:solidFill>
                <a:latin typeface="Open Sans"/>
                <a:cs typeface="Times New Roman"/>
              </a:rPr>
              <a:t> </a:t>
            </a:r>
            <a:r>
              <a:rPr sz="1000" dirty="0">
                <a:solidFill>
                  <a:prstClr val="black"/>
                </a:solidFill>
                <a:latin typeface="Open Sans"/>
                <a:cs typeface="Times New Roman"/>
              </a:rPr>
              <a:t>Critical</a:t>
            </a:r>
            <a:r>
              <a:rPr sz="1000" spc="30" dirty="0">
                <a:solidFill>
                  <a:prstClr val="black"/>
                </a:solidFill>
                <a:latin typeface="Open Sans"/>
                <a:cs typeface="Times New Roman"/>
              </a:rPr>
              <a:t> </a:t>
            </a:r>
            <a:r>
              <a:rPr sz="1000" dirty="0">
                <a:solidFill>
                  <a:prstClr val="black"/>
                </a:solidFill>
                <a:latin typeface="Open Sans"/>
                <a:cs typeface="Times New Roman"/>
              </a:rPr>
              <a:t>Thinking</a:t>
            </a:r>
            <a:r>
              <a:rPr sz="1000" spc="25" dirty="0">
                <a:solidFill>
                  <a:prstClr val="black"/>
                </a:solidFill>
                <a:latin typeface="Open Sans"/>
                <a:cs typeface="Times New Roman"/>
              </a:rPr>
              <a:t> </a:t>
            </a:r>
            <a:r>
              <a:rPr sz="1000" dirty="0">
                <a:solidFill>
                  <a:prstClr val="black"/>
                </a:solidFill>
                <a:latin typeface="Open Sans"/>
                <a:cs typeface="Symbol"/>
              </a:rPr>
              <a:t></a:t>
            </a:r>
            <a:r>
              <a:rPr sz="1000" dirty="0">
                <a:solidFill>
                  <a:prstClr val="black"/>
                </a:solidFill>
                <a:latin typeface="Open Sans"/>
                <a:cs typeface="Times New Roman"/>
              </a:rPr>
              <a:t>Information</a:t>
            </a:r>
            <a:r>
              <a:rPr sz="1000" spc="25" dirty="0">
                <a:solidFill>
                  <a:prstClr val="black"/>
                </a:solidFill>
                <a:latin typeface="Open Sans"/>
                <a:cs typeface="Times New Roman"/>
              </a:rPr>
              <a:t> </a:t>
            </a:r>
            <a:r>
              <a:rPr sz="1000" dirty="0">
                <a:solidFill>
                  <a:prstClr val="black"/>
                </a:solidFill>
                <a:latin typeface="Open Sans"/>
                <a:cs typeface="Times New Roman"/>
              </a:rPr>
              <a:t>Technology</a:t>
            </a:r>
            <a:r>
              <a:rPr sz="1000" spc="25" dirty="0">
                <a:solidFill>
                  <a:prstClr val="black"/>
                </a:solidFill>
                <a:latin typeface="Open Sans"/>
                <a:cs typeface="Times New Roman"/>
              </a:rPr>
              <a:t> </a:t>
            </a:r>
            <a:r>
              <a:rPr sz="1000" dirty="0">
                <a:solidFill>
                  <a:prstClr val="black"/>
                </a:solidFill>
                <a:latin typeface="Open Sans"/>
                <a:cs typeface="Times New Roman"/>
              </a:rPr>
              <a:t>Applications</a:t>
            </a:r>
            <a:r>
              <a:rPr sz="1000" spc="25" dirty="0">
                <a:solidFill>
                  <a:prstClr val="black"/>
                </a:solidFill>
                <a:latin typeface="Open Sans"/>
                <a:cs typeface="Times New Roman"/>
              </a:rPr>
              <a:t> </a:t>
            </a:r>
            <a:r>
              <a:rPr sz="1000" dirty="0">
                <a:solidFill>
                  <a:prstClr val="black"/>
                </a:solidFill>
                <a:latin typeface="Open Sans"/>
                <a:cs typeface="Symbol"/>
              </a:rPr>
              <a:t></a:t>
            </a:r>
            <a:r>
              <a:rPr sz="1000" spc="50" dirty="0">
                <a:solidFill>
                  <a:prstClr val="black"/>
                </a:solidFill>
                <a:latin typeface="Open Sans"/>
                <a:cs typeface="Times New Roman"/>
              </a:rPr>
              <a:t> </a:t>
            </a:r>
            <a:r>
              <a:rPr sz="1000" dirty="0">
                <a:solidFill>
                  <a:prstClr val="black"/>
                </a:solidFill>
                <a:latin typeface="Open Sans"/>
                <a:cs typeface="Times New Roman"/>
              </a:rPr>
              <a:t>Systems</a:t>
            </a:r>
          </a:p>
          <a:p>
            <a:pPr marL="1120775" lvl="1" indent="-171450" defTabSz="914400">
              <a:spcBef>
                <a:spcPts val="25"/>
              </a:spcBef>
              <a:buFont typeface="Arial" panose="020B0604020202020204" pitchFamily="34" charset="0"/>
              <a:buChar char="•"/>
              <a:tabLst>
                <a:tab pos="1082040" algn="l"/>
              </a:tabLst>
            </a:pPr>
            <a:r>
              <a:rPr sz="1000" spc="-5" dirty="0">
                <a:solidFill>
                  <a:prstClr val="black"/>
                </a:solidFill>
                <a:latin typeface="Open Sans"/>
                <a:cs typeface="Times New Roman"/>
              </a:rPr>
              <a:t>Safety, </a:t>
            </a:r>
            <a:r>
              <a:rPr sz="1000" dirty="0">
                <a:solidFill>
                  <a:prstClr val="black"/>
                </a:solidFill>
                <a:latin typeface="Open Sans"/>
                <a:cs typeface="Times New Roman"/>
              </a:rPr>
              <a:t>Health and Environmental </a:t>
            </a:r>
            <a:r>
              <a:rPr sz="1000" dirty="0">
                <a:solidFill>
                  <a:prstClr val="black"/>
                </a:solidFill>
                <a:latin typeface="Open Sans"/>
                <a:cs typeface="Symbol"/>
              </a:rPr>
              <a:t></a:t>
            </a:r>
            <a:r>
              <a:rPr sz="1000" dirty="0">
                <a:solidFill>
                  <a:prstClr val="black"/>
                </a:solidFill>
                <a:latin typeface="Open Sans"/>
                <a:cs typeface="Times New Roman"/>
              </a:rPr>
              <a:t>Leadership and Teamwork </a:t>
            </a:r>
            <a:r>
              <a:rPr sz="1000" dirty="0">
                <a:solidFill>
                  <a:prstClr val="black"/>
                </a:solidFill>
                <a:latin typeface="Open Sans"/>
                <a:cs typeface="Symbol"/>
              </a:rPr>
              <a:t></a:t>
            </a:r>
            <a:r>
              <a:rPr sz="1000" dirty="0">
                <a:solidFill>
                  <a:prstClr val="black"/>
                </a:solidFill>
                <a:latin typeface="Open Sans"/>
                <a:cs typeface="Times New Roman"/>
              </a:rPr>
              <a:t>Ethics and Legal</a:t>
            </a:r>
            <a:r>
              <a:rPr sz="1000" spc="125" dirty="0">
                <a:solidFill>
                  <a:prstClr val="black"/>
                </a:solidFill>
                <a:latin typeface="Open Sans"/>
                <a:cs typeface="Times New Roman"/>
              </a:rPr>
              <a:t> </a:t>
            </a:r>
            <a:r>
              <a:rPr sz="1000" dirty="0">
                <a:solidFill>
                  <a:prstClr val="black"/>
                </a:solidFill>
                <a:latin typeface="Open Sans"/>
                <a:cs typeface="Times New Roman"/>
              </a:rPr>
              <a:t>Responsibilities</a:t>
            </a:r>
          </a:p>
          <a:p>
            <a:pPr marL="2185035" lvl="2" indent="-171450" defTabSz="914400">
              <a:spcBef>
                <a:spcPts val="25"/>
              </a:spcBef>
              <a:buSzPct val="90000"/>
              <a:buFont typeface="Arial" panose="020B0604020202020204" pitchFamily="34" charset="0"/>
              <a:buChar char="•"/>
              <a:tabLst>
                <a:tab pos="2113915" algn="l"/>
              </a:tabLst>
            </a:pPr>
            <a:r>
              <a:rPr sz="1000" dirty="0">
                <a:solidFill>
                  <a:prstClr val="black"/>
                </a:solidFill>
                <a:latin typeface="Open Sans"/>
                <a:cs typeface="Times New Roman"/>
              </a:rPr>
              <a:t>Employability and Career Development </a:t>
            </a:r>
            <a:r>
              <a:rPr sz="1000" dirty="0">
                <a:solidFill>
                  <a:prstClr val="black"/>
                </a:solidFill>
                <a:latin typeface="Open Sans"/>
                <a:cs typeface="Symbol"/>
              </a:rPr>
              <a:t></a:t>
            </a:r>
            <a:r>
              <a:rPr sz="1000" dirty="0">
                <a:solidFill>
                  <a:prstClr val="black"/>
                </a:solidFill>
                <a:latin typeface="Open Sans"/>
                <a:cs typeface="Times New Roman"/>
              </a:rPr>
              <a:t>Technical</a:t>
            </a:r>
            <a:r>
              <a:rPr sz="1000" spc="15" dirty="0">
                <a:solidFill>
                  <a:prstClr val="black"/>
                </a:solidFill>
                <a:latin typeface="Open Sans"/>
                <a:cs typeface="Times New Roman"/>
              </a:rPr>
              <a:t> </a:t>
            </a:r>
            <a:r>
              <a:rPr sz="1000" dirty="0">
                <a:solidFill>
                  <a:prstClr val="black"/>
                </a:solidFill>
                <a:latin typeface="Open Sans"/>
                <a:cs typeface="Times New Roman"/>
              </a:rPr>
              <a:t>Skills</a:t>
            </a:r>
          </a:p>
        </p:txBody>
      </p:sp>
      <p:sp>
        <p:nvSpPr>
          <p:cNvPr id="115" name="object 115">
            <a:extLst>
              <a:ext uri="{FF2B5EF4-FFF2-40B4-BE49-F238E27FC236}">
                <a16:creationId xmlns:a16="http://schemas.microsoft.com/office/drawing/2014/main" id="{D6F3A113-990A-4565-8A3C-7577E2517C81}"/>
              </a:ext>
            </a:extLst>
          </p:cNvPr>
          <p:cNvSpPr/>
          <p:nvPr/>
        </p:nvSpPr>
        <p:spPr>
          <a:xfrm>
            <a:off x="1524000" y="5449601"/>
            <a:ext cx="0" cy="56515"/>
          </a:xfrm>
          <a:custGeom>
            <a:avLst/>
            <a:gdLst/>
            <a:ahLst/>
            <a:cxnLst/>
            <a:rect l="l" t="t" r="r" b="b"/>
            <a:pathLst>
              <a:path h="56514">
                <a:moveTo>
                  <a:pt x="0" y="0"/>
                </a:moveTo>
                <a:lnTo>
                  <a:pt x="0" y="5637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16" name="object 116">
            <a:extLst>
              <a:ext uri="{FF2B5EF4-FFF2-40B4-BE49-F238E27FC236}">
                <a16:creationId xmlns:a16="http://schemas.microsoft.com/office/drawing/2014/main" id="{1BB15685-96F5-4416-AC5A-14EE70D997A1}"/>
              </a:ext>
            </a:extLst>
          </p:cNvPr>
          <p:cNvSpPr/>
          <p:nvPr/>
        </p:nvSpPr>
        <p:spPr>
          <a:xfrm>
            <a:off x="1572023" y="5449600"/>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17" name="object 117">
            <a:extLst>
              <a:ext uri="{FF2B5EF4-FFF2-40B4-BE49-F238E27FC236}">
                <a16:creationId xmlns:a16="http://schemas.microsoft.com/office/drawing/2014/main" id="{1433280E-D5D9-47E7-9ABC-3873DA8B8913}"/>
              </a:ext>
            </a:extLst>
          </p:cNvPr>
          <p:cNvSpPr/>
          <p:nvPr/>
        </p:nvSpPr>
        <p:spPr>
          <a:xfrm>
            <a:off x="1572023" y="5496831"/>
            <a:ext cx="0" cy="9525"/>
          </a:xfrm>
          <a:custGeom>
            <a:avLst/>
            <a:gdLst/>
            <a:ahLst/>
            <a:cxnLst/>
            <a:rect l="l" t="t" r="r" b="b"/>
            <a:pathLst>
              <a:path h="9525">
                <a:moveTo>
                  <a:pt x="0" y="0"/>
                </a:moveTo>
                <a:lnTo>
                  <a:pt x="0" y="914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18" name="object 118">
            <a:extLst>
              <a:ext uri="{FF2B5EF4-FFF2-40B4-BE49-F238E27FC236}">
                <a16:creationId xmlns:a16="http://schemas.microsoft.com/office/drawing/2014/main" id="{AD716105-7BD3-4A17-BE23-5B009006F5AD}"/>
              </a:ext>
            </a:extLst>
          </p:cNvPr>
          <p:cNvSpPr/>
          <p:nvPr/>
        </p:nvSpPr>
        <p:spPr>
          <a:xfrm>
            <a:off x="1581318" y="5468643"/>
            <a:ext cx="241935" cy="0"/>
          </a:xfrm>
          <a:custGeom>
            <a:avLst/>
            <a:gdLst/>
            <a:ahLst/>
            <a:cxnLst/>
            <a:rect l="l" t="t" r="r" b="b"/>
            <a:pathLst>
              <a:path w="241935">
                <a:moveTo>
                  <a:pt x="0" y="0"/>
                </a:moveTo>
                <a:lnTo>
                  <a:pt x="241663" y="0"/>
                </a:lnTo>
              </a:path>
            </a:pathLst>
          </a:custGeom>
          <a:ln w="38087">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19" name="object 119">
            <a:extLst>
              <a:ext uri="{FF2B5EF4-FFF2-40B4-BE49-F238E27FC236}">
                <a16:creationId xmlns:a16="http://schemas.microsoft.com/office/drawing/2014/main" id="{0E39D29D-3387-4C9A-BC14-47C8B2AC7FBD}"/>
              </a:ext>
            </a:extLst>
          </p:cNvPr>
          <p:cNvSpPr/>
          <p:nvPr/>
        </p:nvSpPr>
        <p:spPr>
          <a:xfrm>
            <a:off x="1581318" y="5449600"/>
            <a:ext cx="241935" cy="0"/>
          </a:xfrm>
          <a:custGeom>
            <a:avLst/>
            <a:gdLst/>
            <a:ahLst/>
            <a:cxnLst/>
            <a:rect l="l" t="t" r="r" b="b"/>
            <a:pathLst>
              <a:path w="241935">
                <a:moveTo>
                  <a:pt x="0" y="0"/>
                </a:moveTo>
                <a:lnTo>
                  <a:pt x="241664"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0" name="object 120">
            <a:extLst>
              <a:ext uri="{FF2B5EF4-FFF2-40B4-BE49-F238E27FC236}">
                <a16:creationId xmlns:a16="http://schemas.microsoft.com/office/drawing/2014/main" id="{B8B39F7C-004D-4F8D-8D5B-D8CFE4ADD221}"/>
              </a:ext>
            </a:extLst>
          </p:cNvPr>
          <p:cNvSpPr/>
          <p:nvPr/>
        </p:nvSpPr>
        <p:spPr>
          <a:xfrm>
            <a:off x="1581318" y="5501402"/>
            <a:ext cx="241935" cy="0"/>
          </a:xfrm>
          <a:custGeom>
            <a:avLst/>
            <a:gdLst/>
            <a:ahLst/>
            <a:cxnLst/>
            <a:rect l="l" t="t" r="r" b="b"/>
            <a:pathLst>
              <a:path w="241935">
                <a:moveTo>
                  <a:pt x="0" y="0"/>
                </a:moveTo>
                <a:lnTo>
                  <a:pt x="241663" y="0"/>
                </a:lnTo>
              </a:path>
            </a:pathLst>
          </a:custGeom>
          <a:ln w="9142">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1" name="object 121">
            <a:extLst>
              <a:ext uri="{FF2B5EF4-FFF2-40B4-BE49-F238E27FC236}">
                <a16:creationId xmlns:a16="http://schemas.microsoft.com/office/drawing/2014/main" id="{D915F19E-5314-4032-B2FF-0CD76D0AEEE4}"/>
              </a:ext>
            </a:extLst>
          </p:cNvPr>
          <p:cNvSpPr/>
          <p:nvPr/>
        </p:nvSpPr>
        <p:spPr>
          <a:xfrm>
            <a:off x="1581318" y="5496830"/>
            <a:ext cx="241935" cy="0"/>
          </a:xfrm>
          <a:custGeom>
            <a:avLst/>
            <a:gdLst/>
            <a:ahLst/>
            <a:cxnLst/>
            <a:rect l="l" t="t" r="r" b="b"/>
            <a:pathLst>
              <a:path w="241935">
                <a:moveTo>
                  <a:pt x="0" y="0"/>
                </a:moveTo>
                <a:lnTo>
                  <a:pt x="241664"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2" name="object 122">
            <a:extLst>
              <a:ext uri="{FF2B5EF4-FFF2-40B4-BE49-F238E27FC236}">
                <a16:creationId xmlns:a16="http://schemas.microsoft.com/office/drawing/2014/main" id="{C3C44A03-ED0C-4FC9-A454-184D5451C0A2}"/>
              </a:ext>
            </a:extLst>
          </p:cNvPr>
          <p:cNvSpPr/>
          <p:nvPr/>
        </p:nvSpPr>
        <p:spPr>
          <a:xfrm>
            <a:off x="1822982" y="5449600"/>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3" name="object 123">
            <a:extLst>
              <a:ext uri="{FF2B5EF4-FFF2-40B4-BE49-F238E27FC236}">
                <a16:creationId xmlns:a16="http://schemas.microsoft.com/office/drawing/2014/main" id="{DB021295-D03A-4713-B072-B30FC0AC3A80}"/>
              </a:ext>
            </a:extLst>
          </p:cNvPr>
          <p:cNvSpPr/>
          <p:nvPr/>
        </p:nvSpPr>
        <p:spPr>
          <a:xfrm>
            <a:off x="1871005" y="5449600"/>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4" name="object 124">
            <a:extLst>
              <a:ext uri="{FF2B5EF4-FFF2-40B4-BE49-F238E27FC236}">
                <a16:creationId xmlns:a16="http://schemas.microsoft.com/office/drawing/2014/main" id="{2D4ED885-F230-48D4-BBBA-2BF742ED9F60}"/>
              </a:ext>
            </a:extLst>
          </p:cNvPr>
          <p:cNvSpPr/>
          <p:nvPr/>
        </p:nvSpPr>
        <p:spPr>
          <a:xfrm>
            <a:off x="1871005" y="5496831"/>
            <a:ext cx="0" cy="9525"/>
          </a:xfrm>
          <a:custGeom>
            <a:avLst/>
            <a:gdLst/>
            <a:ahLst/>
            <a:cxnLst/>
            <a:rect l="l" t="t" r="r" b="b"/>
            <a:pathLst>
              <a:path h="9525">
                <a:moveTo>
                  <a:pt x="0" y="0"/>
                </a:moveTo>
                <a:lnTo>
                  <a:pt x="0" y="914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5" name="object 125">
            <a:extLst>
              <a:ext uri="{FF2B5EF4-FFF2-40B4-BE49-F238E27FC236}">
                <a16:creationId xmlns:a16="http://schemas.microsoft.com/office/drawing/2014/main" id="{0CE20882-FE0E-401F-869F-2D66C1E5C1FC}"/>
              </a:ext>
            </a:extLst>
          </p:cNvPr>
          <p:cNvSpPr/>
          <p:nvPr/>
        </p:nvSpPr>
        <p:spPr>
          <a:xfrm>
            <a:off x="1880299" y="5468643"/>
            <a:ext cx="2717800" cy="0"/>
          </a:xfrm>
          <a:custGeom>
            <a:avLst/>
            <a:gdLst/>
            <a:ahLst/>
            <a:cxnLst/>
            <a:rect l="l" t="t" r="r" b="b"/>
            <a:pathLst>
              <a:path w="2717800">
                <a:moveTo>
                  <a:pt x="0" y="0"/>
                </a:moveTo>
                <a:lnTo>
                  <a:pt x="2717179" y="0"/>
                </a:lnTo>
              </a:path>
            </a:pathLst>
          </a:custGeom>
          <a:ln w="38087">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6" name="object 126">
            <a:extLst>
              <a:ext uri="{FF2B5EF4-FFF2-40B4-BE49-F238E27FC236}">
                <a16:creationId xmlns:a16="http://schemas.microsoft.com/office/drawing/2014/main" id="{5DD584BD-A52D-44B0-A2FB-B1C3230445BE}"/>
              </a:ext>
            </a:extLst>
          </p:cNvPr>
          <p:cNvSpPr/>
          <p:nvPr/>
        </p:nvSpPr>
        <p:spPr>
          <a:xfrm>
            <a:off x="1880300" y="5449600"/>
            <a:ext cx="2717800" cy="0"/>
          </a:xfrm>
          <a:custGeom>
            <a:avLst/>
            <a:gdLst/>
            <a:ahLst/>
            <a:cxnLst/>
            <a:rect l="l" t="t" r="r" b="b"/>
            <a:pathLst>
              <a:path w="2717800">
                <a:moveTo>
                  <a:pt x="0" y="0"/>
                </a:moveTo>
                <a:lnTo>
                  <a:pt x="2717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7" name="object 127">
            <a:extLst>
              <a:ext uri="{FF2B5EF4-FFF2-40B4-BE49-F238E27FC236}">
                <a16:creationId xmlns:a16="http://schemas.microsoft.com/office/drawing/2014/main" id="{453613A0-4310-4BB9-8719-6527206C631B}"/>
              </a:ext>
            </a:extLst>
          </p:cNvPr>
          <p:cNvSpPr/>
          <p:nvPr/>
        </p:nvSpPr>
        <p:spPr>
          <a:xfrm>
            <a:off x="1880299" y="5501402"/>
            <a:ext cx="2717800" cy="0"/>
          </a:xfrm>
          <a:custGeom>
            <a:avLst/>
            <a:gdLst/>
            <a:ahLst/>
            <a:cxnLst/>
            <a:rect l="l" t="t" r="r" b="b"/>
            <a:pathLst>
              <a:path w="2717800">
                <a:moveTo>
                  <a:pt x="0" y="0"/>
                </a:moveTo>
                <a:lnTo>
                  <a:pt x="2717179" y="0"/>
                </a:lnTo>
              </a:path>
            </a:pathLst>
          </a:custGeom>
          <a:ln w="9142">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8" name="object 128">
            <a:extLst>
              <a:ext uri="{FF2B5EF4-FFF2-40B4-BE49-F238E27FC236}">
                <a16:creationId xmlns:a16="http://schemas.microsoft.com/office/drawing/2014/main" id="{B69A531B-9E4B-40CE-8D1E-36EE70ADAAF5}"/>
              </a:ext>
            </a:extLst>
          </p:cNvPr>
          <p:cNvSpPr/>
          <p:nvPr/>
        </p:nvSpPr>
        <p:spPr>
          <a:xfrm>
            <a:off x="1880300" y="5496830"/>
            <a:ext cx="2717800" cy="0"/>
          </a:xfrm>
          <a:custGeom>
            <a:avLst/>
            <a:gdLst/>
            <a:ahLst/>
            <a:cxnLst/>
            <a:rect l="l" t="t" r="r" b="b"/>
            <a:pathLst>
              <a:path w="2717800">
                <a:moveTo>
                  <a:pt x="0" y="0"/>
                </a:moveTo>
                <a:lnTo>
                  <a:pt x="2717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9" name="object 129">
            <a:extLst>
              <a:ext uri="{FF2B5EF4-FFF2-40B4-BE49-F238E27FC236}">
                <a16:creationId xmlns:a16="http://schemas.microsoft.com/office/drawing/2014/main" id="{859458AC-2E4F-4701-ADA9-B2D6D6185E95}"/>
              </a:ext>
            </a:extLst>
          </p:cNvPr>
          <p:cNvSpPr/>
          <p:nvPr/>
        </p:nvSpPr>
        <p:spPr>
          <a:xfrm>
            <a:off x="4597480" y="5449600"/>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0" name="object 130">
            <a:extLst>
              <a:ext uri="{FF2B5EF4-FFF2-40B4-BE49-F238E27FC236}">
                <a16:creationId xmlns:a16="http://schemas.microsoft.com/office/drawing/2014/main" id="{CDA6137E-94C7-4501-9822-984EC5FC5532}"/>
              </a:ext>
            </a:extLst>
          </p:cNvPr>
          <p:cNvSpPr/>
          <p:nvPr/>
        </p:nvSpPr>
        <p:spPr>
          <a:xfrm>
            <a:off x="4645503" y="5449600"/>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1" name="object 131">
            <a:extLst>
              <a:ext uri="{FF2B5EF4-FFF2-40B4-BE49-F238E27FC236}">
                <a16:creationId xmlns:a16="http://schemas.microsoft.com/office/drawing/2014/main" id="{100876F5-1A51-4C72-9F36-2D7A4A035455}"/>
              </a:ext>
            </a:extLst>
          </p:cNvPr>
          <p:cNvSpPr/>
          <p:nvPr/>
        </p:nvSpPr>
        <p:spPr>
          <a:xfrm>
            <a:off x="4597481" y="5496831"/>
            <a:ext cx="57785" cy="9525"/>
          </a:xfrm>
          <a:custGeom>
            <a:avLst/>
            <a:gdLst/>
            <a:ahLst/>
            <a:cxnLst/>
            <a:rect l="l" t="t" r="r" b="b"/>
            <a:pathLst>
              <a:path w="57785" h="9525">
                <a:moveTo>
                  <a:pt x="0" y="0"/>
                </a:moveTo>
                <a:lnTo>
                  <a:pt x="57317" y="0"/>
                </a:lnTo>
                <a:lnTo>
                  <a:pt x="57317" y="9142"/>
                </a:lnTo>
                <a:lnTo>
                  <a:pt x="0" y="9142"/>
                </a:lnTo>
                <a:lnTo>
                  <a:pt x="0" y="0"/>
                </a:lnTo>
                <a:close/>
              </a:path>
            </a:pathLst>
          </a:custGeom>
          <a:solidFill>
            <a:srgbClr val="000000"/>
          </a:solidFill>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2" name="object 132">
            <a:extLst>
              <a:ext uri="{FF2B5EF4-FFF2-40B4-BE49-F238E27FC236}">
                <a16:creationId xmlns:a16="http://schemas.microsoft.com/office/drawing/2014/main" id="{E1048965-67A7-45E3-B374-04831F967600}"/>
              </a:ext>
            </a:extLst>
          </p:cNvPr>
          <p:cNvSpPr/>
          <p:nvPr/>
        </p:nvSpPr>
        <p:spPr>
          <a:xfrm>
            <a:off x="4597481" y="5496830"/>
            <a:ext cx="57785" cy="0"/>
          </a:xfrm>
          <a:custGeom>
            <a:avLst/>
            <a:gdLst/>
            <a:ahLst/>
            <a:cxnLst/>
            <a:rect l="l" t="t" r="r" b="b"/>
            <a:pathLst>
              <a:path w="57785">
                <a:moveTo>
                  <a:pt x="0" y="0"/>
                </a:moveTo>
                <a:lnTo>
                  <a:pt x="57317"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3" name="object 133">
            <a:extLst>
              <a:ext uri="{FF2B5EF4-FFF2-40B4-BE49-F238E27FC236}">
                <a16:creationId xmlns:a16="http://schemas.microsoft.com/office/drawing/2014/main" id="{B0616A7E-F24E-444B-BF42-A4D2C2967A6D}"/>
              </a:ext>
            </a:extLst>
          </p:cNvPr>
          <p:cNvSpPr/>
          <p:nvPr/>
        </p:nvSpPr>
        <p:spPr>
          <a:xfrm>
            <a:off x="4654798" y="5468643"/>
            <a:ext cx="2985770" cy="0"/>
          </a:xfrm>
          <a:custGeom>
            <a:avLst/>
            <a:gdLst/>
            <a:ahLst/>
            <a:cxnLst/>
            <a:rect l="l" t="t" r="r" b="b"/>
            <a:pathLst>
              <a:path w="2985770">
                <a:moveTo>
                  <a:pt x="0" y="0"/>
                </a:moveTo>
                <a:lnTo>
                  <a:pt x="2985179" y="0"/>
                </a:lnTo>
              </a:path>
            </a:pathLst>
          </a:custGeom>
          <a:ln w="38087">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4" name="object 134">
            <a:extLst>
              <a:ext uri="{FF2B5EF4-FFF2-40B4-BE49-F238E27FC236}">
                <a16:creationId xmlns:a16="http://schemas.microsoft.com/office/drawing/2014/main" id="{10AFB086-247C-465B-BC57-D6CB88F0E6E1}"/>
              </a:ext>
            </a:extLst>
          </p:cNvPr>
          <p:cNvSpPr/>
          <p:nvPr/>
        </p:nvSpPr>
        <p:spPr>
          <a:xfrm>
            <a:off x="4654798" y="5449600"/>
            <a:ext cx="2985770" cy="0"/>
          </a:xfrm>
          <a:custGeom>
            <a:avLst/>
            <a:gdLst/>
            <a:ahLst/>
            <a:cxnLst/>
            <a:rect l="l" t="t" r="r" b="b"/>
            <a:pathLst>
              <a:path w="2985770">
                <a:moveTo>
                  <a:pt x="0" y="0"/>
                </a:moveTo>
                <a:lnTo>
                  <a:pt x="2985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5" name="object 135">
            <a:extLst>
              <a:ext uri="{FF2B5EF4-FFF2-40B4-BE49-F238E27FC236}">
                <a16:creationId xmlns:a16="http://schemas.microsoft.com/office/drawing/2014/main" id="{E4A31279-3B19-4997-BB84-55A54B022B17}"/>
              </a:ext>
            </a:extLst>
          </p:cNvPr>
          <p:cNvSpPr/>
          <p:nvPr/>
        </p:nvSpPr>
        <p:spPr>
          <a:xfrm>
            <a:off x="4654798" y="5501402"/>
            <a:ext cx="2985770" cy="0"/>
          </a:xfrm>
          <a:custGeom>
            <a:avLst/>
            <a:gdLst/>
            <a:ahLst/>
            <a:cxnLst/>
            <a:rect l="l" t="t" r="r" b="b"/>
            <a:pathLst>
              <a:path w="2985770">
                <a:moveTo>
                  <a:pt x="0" y="0"/>
                </a:moveTo>
                <a:lnTo>
                  <a:pt x="2985179" y="0"/>
                </a:lnTo>
              </a:path>
            </a:pathLst>
          </a:custGeom>
          <a:ln w="9142">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6" name="object 136">
            <a:extLst>
              <a:ext uri="{FF2B5EF4-FFF2-40B4-BE49-F238E27FC236}">
                <a16:creationId xmlns:a16="http://schemas.microsoft.com/office/drawing/2014/main" id="{16EC387E-B1C2-41B2-A4EF-3F568BB3B5DF}"/>
              </a:ext>
            </a:extLst>
          </p:cNvPr>
          <p:cNvSpPr/>
          <p:nvPr/>
        </p:nvSpPr>
        <p:spPr>
          <a:xfrm>
            <a:off x="4654798" y="5496830"/>
            <a:ext cx="2985770" cy="0"/>
          </a:xfrm>
          <a:custGeom>
            <a:avLst/>
            <a:gdLst/>
            <a:ahLst/>
            <a:cxnLst/>
            <a:rect l="l" t="t" r="r" b="b"/>
            <a:pathLst>
              <a:path w="2985770">
                <a:moveTo>
                  <a:pt x="0" y="0"/>
                </a:moveTo>
                <a:lnTo>
                  <a:pt x="2985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7" name="object 137">
            <a:extLst>
              <a:ext uri="{FF2B5EF4-FFF2-40B4-BE49-F238E27FC236}">
                <a16:creationId xmlns:a16="http://schemas.microsoft.com/office/drawing/2014/main" id="{48F17889-641A-4216-9134-73F7B3C886DD}"/>
              </a:ext>
            </a:extLst>
          </p:cNvPr>
          <p:cNvSpPr/>
          <p:nvPr/>
        </p:nvSpPr>
        <p:spPr>
          <a:xfrm>
            <a:off x="7639978" y="5449600"/>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8" name="object 138">
            <a:extLst>
              <a:ext uri="{FF2B5EF4-FFF2-40B4-BE49-F238E27FC236}">
                <a16:creationId xmlns:a16="http://schemas.microsoft.com/office/drawing/2014/main" id="{F58696A0-893C-464B-B1F4-12FA5BBC5E36}"/>
              </a:ext>
            </a:extLst>
          </p:cNvPr>
          <p:cNvSpPr/>
          <p:nvPr/>
        </p:nvSpPr>
        <p:spPr>
          <a:xfrm>
            <a:off x="7688001" y="5449600"/>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9" name="object 139">
            <a:extLst>
              <a:ext uri="{FF2B5EF4-FFF2-40B4-BE49-F238E27FC236}">
                <a16:creationId xmlns:a16="http://schemas.microsoft.com/office/drawing/2014/main" id="{A10B1F92-F360-4B69-ACCF-8AA4EB81C276}"/>
              </a:ext>
            </a:extLst>
          </p:cNvPr>
          <p:cNvSpPr/>
          <p:nvPr/>
        </p:nvSpPr>
        <p:spPr>
          <a:xfrm>
            <a:off x="7639979" y="5496831"/>
            <a:ext cx="57785" cy="9525"/>
          </a:xfrm>
          <a:custGeom>
            <a:avLst/>
            <a:gdLst/>
            <a:ahLst/>
            <a:cxnLst/>
            <a:rect l="l" t="t" r="r" b="b"/>
            <a:pathLst>
              <a:path w="57785" h="9525">
                <a:moveTo>
                  <a:pt x="0" y="0"/>
                </a:moveTo>
                <a:lnTo>
                  <a:pt x="57317" y="0"/>
                </a:lnTo>
                <a:lnTo>
                  <a:pt x="57317" y="9142"/>
                </a:lnTo>
                <a:lnTo>
                  <a:pt x="0" y="9142"/>
                </a:lnTo>
                <a:lnTo>
                  <a:pt x="0" y="0"/>
                </a:lnTo>
                <a:close/>
              </a:path>
            </a:pathLst>
          </a:custGeom>
          <a:solidFill>
            <a:srgbClr val="000000"/>
          </a:solidFill>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0" name="object 140">
            <a:extLst>
              <a:ext uri="{FF2B5EF4-FFF2-40B4-BE49-F238E27FC236}">
                <a16:creationId xmlns:a16="http://schemas.microsoft.com/office/drawing/2014/main" id="{7BA342B2-8D99-4FC7-8FDD-8C9095AE5FFE}"/>
              </a:ext>
            </a:extLst>
          </p:cNvPr>
          <p:cNvSpPr/>
          <p:nvPr/>
        </p:nvSpPr>
        <p:spPr>
          <a:xfrm>
            <a:off x="7639979" y="5496830"/>
            <a:ext cx="57785" cy="0"/>
          </a:xfrm>
          <a:custGeom>
            <a:avLst/>
            <a:gdLst/>
            <a:ahLst/>
            <a:cxnLst/>
            <a:rect l="l" t="t" r="r" b="b"/>
            <a:pathLst>
              <a:path w="57785">
                <a:moveTo>
                  <a:pt x="0" y="0"/>
                </a:moveTo>
                <a:lnTo>
                  <a:pt x="57317"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1" name="object 141">
            <a:extLst>
              <a:ext uri="{FF2B5EF4-FFF2-40B4-BE49-F238E27FC236}">
                <a16:creationId xmlns:a16="http://schemas.microsoft.com/office/drawing/2014/main" id="{38BD5B8F-BD9E-4E5A-83D9-5C9B70D5A2A1}"/>
              </a:ext>
            </a:extLst>
          </p:cNvPr>
          <p:cNvSpPr/>
          <p:nvPr/>
        </p:nvSpPr>
        <p:spPr>
          <a:xfrm>
            <a:off x="7697297" y="5468643"/>
            <a:ext cx="2898775" cy="0"/>
          </a:xfrm>
          <a:custGeom>
            <a:avLst/>
            <a:gdLst/>
            <a:ahLst/>
            <a:cxnLst/>
            <a:rect l="l" t="t" r="r" b="b"/>
            <a:pathLst>
              <a:path w="2898775">
                <a:moveTo>
                  <a:pt x="0" y="0"/>
                </a:moveTo>
                <a:lnTo>
                  <a:pt x="2898428" y="0"/>
                </a:lnTo>
              </a:path>
            </a:pathLst>
          </a:custGeom>
          <a:ln w="38087">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2" name="object 142">
            <a:extLst>
              <a:ext uri="{FF2B5EF4-FFF2-40B4-BE49-F238E27FC236}">
                <a16:creationId xmlns:a16="http://schemas.microsoft.com/office/drawing/2014/main" id="{2A56DD7B-E7D5-45BC-AFCF-AACD09A09549}"/>
              </a:ext>
            </a:extLst>
          </p:cNvPr>
          <p:cNvSpPr/>
          <p:nvPr/>
        </p:nvSpPr>
        <p:spPr>
          <a:xfrm>
            <a:off x="7697297" y="5449600"/>
            <a:ext cx="2898775" cy="0"/>
          </a:xfrm>
          <a:custGeom>
            <a:avLst/>
            <a:gdLst/>
            <a:ahLst/>
            <a:cxnLst/>
            <a:rect l="l" t="t" r="r" b="b"/>
            <a:pathLst>
              <a:path w="2898775">
                <a:moveTo>
                  <a:pt x="0" y="0"/>
                </a:moveTo>
                <a:lnTo>
                  <a:pt x="2898428"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3" name="object 143">
            <a:extLst>
              <a:ext uri="{FF2B5EF4-FFF2-40B4-BE49-F238E27FC236}">
                <a16:creationId xmlns:a16="http://schemas.microsoft.com/office/drawing/2014/main" id="{5B9BE4D1-639C-4539-AF56-9DE576583516}"/>
              </a:ext>
            </a:extLst>
          </p:cNvPr>
          <p:cNvSpPr/>
          <p:nvPr/>
        </p:nvSpPr>
        <p:spPr>
          <a:xfrm>
            <a:off x="7697297" y="5501402"/>
            <a:ext cx="2898775" cy="0"/>
          </a:xfrm>
          <a:custGeom>
            <a:avLst/>
            <a:gdLst/>
            <a:ahLst/>
            <a:cxnLst/>
            <a:rect l="l" t="t" r="r" b="b"/>
            <a:pathLst>
              <a:path w="2898775">
                <a:moveTo>
                  <a:pt x="0" y="0"/>
                </a:moveTo>
                <a:lnTo>
                  <a:pt x="2898428" y="0"/>
                </a:lnTo>
              </a:path>
            </a:pathLst>
          </a:custGeom>
          <a:ln w="9142">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4" name="object 144">
            <a:extLst>
              <a:ext uri="{FF2B5EF4-FFF2-40B4-BE49-F238E27FC236}">
                <a16:creationId xmlns:a16="http://schemas.microsoft.com/office/drawing/2014/main" id="{C7A895CC-9AC0-4C85-AFC9-89308D8DEF17}"/>
              </a:ext>
            </a:extLst>
          </p:cNvPr>
          <p:cNvSpPr/>
          <p:nvPr/>
        </p:nvSpPr>
        <p:spPr>
          <a:xfrm>
            <a:off x="7697297" y="5496830"/>
            <a:ext cx="2898775" cy="0"/>
          </a:xfrm>
          <a:custGeom>
            <a:avLst/>
            <a:gdLst/>
            <a:ahLst/>
            <a:cxnLst/>
            <a:rect l="l" t="t" r="r" b="b"/>
            <a:pathLst>
              <a:path w="2898775">
                <a:moveTo>
                  <a:pt x="0" y="0"/>
                </a:moveTo>
                <a:lnTo>
                  <a:pt x="2898428"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5" name="object 145">
            <a:extLst>
              <a:ext uri="{FF2B5EF4-FFF2-40B4-BE49-F238E27FC236}">
                <a16:creationId xmlns:a16="http://schemas.microsoft.com/office/drawing/2014/main" id="{A4994151-A3C5-42FA-8B68-CF440736A5A3}"/>
              </a:ext>
            </a:extLst>
          </p:cNvPr>
          <p:cNvSpPr/>
          <p:nvPr/>
        </p:nvSpPr>
        <p:spPr>
          <a:xfrm>
            <a:off x="10595724" y="5449600"/>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6" name="object 146">
            <a:extLst>
              <a:ext uri="{FF2B5EF4-FFF2-40B4-BE49-F238E27FC236}">
                <a16:creationId xmlns:a16="http://schemas.microsoft.com/office/drawing/2014/main" id="{ACBB642C-2F5B-40EA-9640-7F70ECCE3CE3}"/>
              </a:ext>
            </a:extLst>
          </p:cNvPr>
          <p:cNvSpPr/>
          <p:nvPr/>
        </p:nvSpPr>
        <p:spPr>
          <a:xfrm>
            <a:off x="10643747" y="5449601"/>
            <a:ext cx="0" cy="56515"/>
          </a:xfrm>
          <a:custGeom>
            <a:avLst/>
            <a:gdLst/>
            <a:ahLst/>
            <a:cxnLst/>
            <a:rect l="l" t="t" r="r" b="b"/>
            <a:pathLst>
              <a:path h="56514">
                <a:moveTo>
                  <a:pt x="0" y="0"/>
                </a:moveTo>
                <a:lnTo>
                  <a:pt x="0" y="5637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7" name="object 147">
            <a:extLst>
              <a:ext uri="{FF2B5EF4-FFF2-40B4-BE49-F238E27FC236}">
                <a16:creationId xmlns:a16="http://schemas.microsoft.com/office/drawing/2014/main" id="{7D726E50-9FBE-4A52-A865-AC18D8FB1780}"/>
              </a:ext>
            </a:extLst>
          </p:cNvPr>
          <p:cNvSpPr/>
          <p:nvPr/>
        </p:nvSpPr>
        <p:spPr>
          <a:xfrm>
            <a:off x="1576670" y="5496830"/>
            <a:ext cx="0" cy="1012190"/>
          </a:xfrm>
          <a:custGeom>
            <a:avLst/>
            <a:gdLst/>
            <a:ahLst/>
            <a:cxnLst/>
            <a:rect l="l" t="t" r="r" b="b"/>
            <a:pathLst>
              <a:path h="1012189">
                <a:moveTo>
                  <a:pt x="0" y="0"/>
                </a:moveTo>
                <a:lnTo>
                  <a:pt x="0" y="1011642"/>
                </a:lnTo>
              </a:path>
            </a:pathLst>
          </a:custGeom>
          <a:ln w="9294">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8" name="object 148">
            <a:extLst>
              <a:ext uri="{FF2B5EF4-FFF2-40B4-BE49-F238E27FC236}">
                <a16:creationId xmlns:a16="http://schemas.microsoft.com/office/drawing/2014/main" id="{3F5EA4FB-98C3-47D0-9537-07677F2A7C5A}"/>
              </a:ext>
            </a:extLst>
          </p:cNvPr>
          <p:cNvSpPr/>
          <p:nvPr/>
        </p:nvSpPr>
        <p:spPr>
          <a:xfrm>
            <a:off x="1572023" y="5507495"/>
            <a:ext cx="0" cy="963294"/>
          </a:xfrm>
          <a:custGeom>
            <a:avLst/>
            <a:gdLst/>
            <a:ahLst/>
            <a:cxnLst/>
            <a:rect l="l" t="t" r="r" b="b"/>
            <a:pathLst>
              <a:path h="963295">
                <a:moveTo>
                  <a:pt x="0" y="0"/>
                </a:moveTo>
                <a:lnTo>
                  <a:pt x="0" y="962887"/>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9" name="object 149">
            <a:extLst>
              <a:ext uri="{FF2B5EF4-FFF2-40B4-BE49-F238E27FC236}">
                <a16:creationId xmlns:a16="http://schemas.microsoft.com/office/drawing/2014/main" id="{B6A6260E-E837-4D8D-9B2C-34A8F6E1B881}"/>
              </a:ext>
            </a:extLst>
          </p:cNvPr>
          <p:cNvSpPr/>
          <p:nvPr/>
        </p:nvSpPr>
        <p:spPr>
          <a:xfrm>
            <a:off x="1543364" y="1444173"/>
            <a:ext cx="0" cy="5083175"/>
          </a:xfrm>
          <a:custGeom>
            <a:avLst/>
            <a:gdLst/>
            <a:ahLst/>
            <a:cxnLst/>
            <a:rect l="l" t="t" r="r" b="b"/>
            <a:pathLst>
              <a:path h="5083175">
                <a:moveTo>
                  <a:pt x="0" y="0"/>
                </a:moveTo>
                <a:lnTo>
                  <a:pt x="0" y="5082584"/>
                </a:lnTo>
              </a:path>
            </a:pathLst>
          </a:custGeom>
          <a:ln w="3872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0" name="object 150">
            <a:extLst>
              <a:ext uri="{FF2B5EF4-FFF2-40B4-BE49-F238E27FC236}">
                <a16:creationId xmlns:a16="http://schemas.microsoft.com/office/drawing/2014/main" id="{1A731F85-E8DA-4EE9-BD23-EC98620B05A4}"/>
              </a:ext>
            </a:extLst>
          </p:cNvPr>
          <p:cNvSpPr/>
          <p:nvPr/>
        </p:nvSpPr>
        <p:spPr>
          <a:xfrm>
            <a:off x="1524000" y="5507495"/>
            <a:ext cx="0" cy="963294"/>
          </a:xfrm>
          <a:custGeom>
            <a:avLst/>
            <a:gdLst/>
            <a:ahLst/>
            <a:cxnLst/>
            <a:rect l="l" t="t" r="r" b="b"/>
            <a:pathLst>
              <a:path h="963295">
                <a:moveTo>
                  <a:pt x="0" y="0"/>
                </a:moveTo>
                <a:lnTo>
                  <a:pt x="0" y="962887"/>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1" name="object 151">
            <a:extLst>
              <a:ext uri="{FF2B5EF4-FFF2-40B4-BE49-F238E27FC236}">
                <a16:creationId xmlns:a16="http://schemas.microsoft.com/office/drawing/2014/main" id="{BD896E84-A4B3-427A-990D-60E8E5EB0A52}"/>
              </a:ext>
            </a:extLst>
          </p:cNvPr>
          <p:cNvSpPr/>
          <p:nvPr/>
        </p:nvSpPr>
        <p:spPr>
          <a:xfrm>
            <a:off x="1524000" y="6470386"/>
            <a:ext cx="0" cy="56515"/>
          </a:xfrm>
          <a:custGeom>
            <a:avLst/>
            <a:gdLst/>
            <a:ahLst/>
            <a:cxnLst/>
            <a:rect l="l" t="t" r="r" b="b"/>
            <a:pathLst>
              <a:path h="56514">
                <a:moveTo>
                  <a:pt x="0" y="0"/>
                </a:moveTo>
                <a:lnTo>
                  <a:pt x="0" y="5637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2" name="object 152">
            <a:extLst>
              <a:ext uri="{FF2B5EF4-FFF2-40B4-BE49-F238E27FC236}">
                <a16:creationId xmlns:a16="http://schemas.microsoft.com/office/drawing/2014/main" id="{E30B6FC0-241E-485E-A64F-662B62646E43}"/>
              </a:ext>
            </a:extLst>
          </p:cNvPr>
          <p:cNvSpPr/>
          <p:nvPr/>
        </p:nvSpPr>
        <p:spPr>
          <a:xfrm>
            <a:off x="1524001" y="6517618"/>
            <a:ext cx="57785" cy="9525"/>
          </a:xfrm>
          <a:custGeom>
            <a:avLst/>
            <a:gdLst/>
            <a:ahLst/>
            <a:cxnLst/>
            <a:rect l="l" t="t" r="r" b="b"/>
            <a:pathLst>
              <a:path w="57785" h="9525">
                <a:moveTo>
                  <a:pt x="0" y="0"/>
                </a:moveTo>
                <a:lnTo>
                  <a:pt x="57317" y="0"/>
                </a:lnTo>
                <a:lnTo>
                  <a:pt x="57317" y="9141"/>
                </a:lnTo>
                <a:lnTo>
                  <a:pt x="0" y="9141"/>
                </a:lnTo>
                <a:lnTo>
                  <a:pt x="0" y="0"/>
                </a:lnTo>
                <a:close/>
              </a:path>
            </a:pathLst>
          </a:custGeom>
          <a:solidFill>
            <a:srgbClr val="000000"/>
          </a:solidFill>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3" name="object 153">
            <a:extLst>
              <a:ext uri="{FF2B5EF4-FFF2-40B4-BE49-F238E27FC236}">
                <a16:creationId xmlns:a16="http://schemas.microsoft.com/office/drawing/2014/main" id="{F9DD7DF7-EFFB-45AD-AADE-429E48927D94}"/>
              </a:ext>
            </a:extLst>
          </p:cNvPr>
          <p:cNvSpPr/>
          <p:nvPr/>
        </p:nvSpPr>
        <p:spPr>
          <a:xfrm>
            <a:off x="1524001" y="6517616"/>
            <a:ext cx="57785" cy="0"/>
          </a:xfrm>
          <a:custGeom>
            <a:avLst/>
            <a:gdLst/>
            <a:ahLst/>
            <a:cxnLst/>
            <a:rect l="l" t="t" r="r" b="b"/>
            <a:pathLst>
              <a:path w="57785">
                <a:moveTo>
                  <a:pt x="0" y="0"/>
                </a:moveTo>
                <a:lnTo>
                  <a:pt x="57317"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4" name="object 154">
            <a:extLst>
              <a:ext uri="{FF2B5EF4-FFF2-40B4-BE49-F238E27FC236}">
                <a16:creationId xmlns:a16="http://schemas.microsoft.com/office/drawing/2014/main" id="{015FB4B0-941A-4D16-9A8F-E8B699C395C6}"/>
              </a:ext>
            </a:extLst>
          </p:cNvPr>
          <p:cNvSpPr/>
          <p:nvPr/>
        </p:nvSpPr>
        <p:spPr>
          <a:xfrm>
            <a:off x="1572023" y="6470385"/>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5" name="object 155">
            <a:extLst>
              <a:ext uri="{FF2B5EF4-FFF2-40B4-BE49-F238E27FC236}">
                <a16:creationId xmlns:a16="http://schemas.microsoft.com/office/drawing/2014/main" id="{6E041B7B-5ADF-48E4-B772-F8A3CF088C02}"/>
              </a:ext>
            </a:extLst>
          </p:cNvPr>
          <p:cNvSpPr/>
          <p:nvPr/>
        </p:nvSpPr>
        <p:spPr>
          <a:xfrm>
            <a:off x="1572023" y="6470385"/>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6" name="object 156">
            <a:extLst>
              <a:ext uri="{FF2B5EF4-FFF2-40B4-BE49-F238E27FC236}">
                <a16:creationId xmlns:a16="http://schemas.microsoft.com/office/drawing/2014/main" id="{0BF1FCC4-470F-487E-AD72-93E6FDCC6B11}"/>
              </a:ext>
            </a:extLst>
          </p:cNvPr>
          <p:cNvSpPr/>
          <p:nvPr/>
        </p:nvSpPr>
        <p:spPr>
          <a:xfrm>
            <a:off x="1581318" y="6522188"/>
            <a:ext cx="241935" cy="0"/>
          </a:xfrm>
          <a:custGeom>
            <a:avLst/>
            <a:gdLst/>
            <a:ahLst/>
            <a:cxnLst/>
            <a:rect l="l" t="t" r="r" b="b"/>
            <a:pathLst>
              <a:path w="241935">
                <a:moveTo>
                  <a:pt x="0" y="0"/>
                </a:moveTo>
                <a:lnTo>
                  <a:pt x="241663" y="0"/>
                </a:lnTo>
              </a:path>
            </a:pathLst>
          </a:custGeom>
          <a:ln w="9141">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7" name="object 157">
            <a:extLst>
              <a:ext uri="{FF2B5EF4-FFF2-40B4-BE49-F238E27FC236}">
                <a16:creationId xmlns:a16="http://schemas.microsoft.com/office/drawing/2014/main" id="{335B57DA-A45F-4737-B89A-888ABD7B3ACD}"/>
              </a:ext>
            </a:extLst>
          </p:cNvPr>
          <p:cNvSpPr/>
          <p:nvPr/>
        </p:nvSpPr>
        <p:spPr>
          <a:xfrm>
            <a:off x="1581318" y="6517616"/>
            <a:ext cx="241935" cy="0"/>
          </a:xfrm>
          <a:custGeom>
            <a:avLst/>
            <a:gdLst/>
            <a:ahLst/>
            <a:cxnLst/>
            <a:rect l="l" t="t" r="r" b="b"/>
            <a:pathLst>
              <a:path w="241935">
                <a:moveTo>
                  <a:pt x="0" y="0"/>
                </a:moveTo>
                <a:lnTo>
                  <a:pt x="241664"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8" name="object 158">
            <a:extLst>
              <a:ext uri="{FF2B5EF4-FFF2-40B4-BE49-F238E27FC236}">
                <a16:creationId xmlns:a16="http://schemas.microsoft.com/office/drawing/2014/main" id="{EE677DC2-0DFA-448D-9F5D-E13F279FC50D}"/>
              </a:ext>
            </a:extLst>
          </p:cNvPr>
          <p:cNvSpPr/>
          <p:nvPr/>
        </p:nvSpPr>
        <p:spPr>
          <a:xfrm>
            <a:off x="1581318" y="6489429"/>
            <a:ext cx="241935" cy="0"/>
          </a:xfrm>
          <a:custGeom>
            <a:avLst/>
            <a:gdLst/>
            <a:ahLst/>
            <a:cxnLst/>
            <a:rect l="l" t="t" r="r" b="b"/>
            <a:pathLst>
              <a:path w="241935">
                <a:moveTo>
                  <a:pt x="0" y="0"/>
                </a:moveTo>
                <a:lnTo>
                  <a:pt x="241663" y="0"/>
                </a:lnTo>
              </a:path>
            </a:pathLst>
          </a:custGeom>
          <a:ln w="38087">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9" name="object 159">
            <a:extLst>
              <a:ext uri="{FF2B5EF4-FFF2-40B4-BE49-F238E27FC236}">
                <a16:creationId xmlns:a16="http://schemas.microsoft.com/office/drawing/2014/main" id="{F9C73D99-2436-4E81-9DBB-06E2D55D1217}"/>
              </a:ext>
            </a:extLst>
          </p:cNvPr>
          <p:cNvSpPr/>
          <p:nvPr/>
        </p:nvSpPr>
        <p:spPr>
          <a:xfrm>
            <a:off x="1581318" y="6470385"/>
            <a:ext cx="241935" cy="0"/>
          </a:xfrm>
          <a:custGeom>
            <a:avLst/>
            <a:gdLst/>
            <a:ahLst/>
            <a:cxnLst/>
            <a:rect l="l" t="t" r="r" b="b"/>
            <a:pathLst>
              <a:path w="241935">
                <a:moveTo>
                  <a:pt x="0" y="0"/>
                </a:moveTo>
                <a:lnTo>
                  <a:pt x="241664"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0" name="object 160">
            <a:extLst>
              <a:ext uri="{FF2B5EF4-FFF2-40B4-BE49-F238E27FC236}">
                <a16:creationId xmlns:a16="http://schemas.microsoft.com/office/drawing/2014/main" id="{545DC454-FAD5-4677-A10A-F5AF6D56C55F}"/>
              </a:ext>
            </a:extLst>
          </p:cNvPr>
          <p:cNvSpPr/>
          <p:nvPr/>
        </p:nvSpPr>
        <p:spPr>
          <a:xfrm>
            <a:off x="1875653" y="5496830"/>
            <a:ext cx="0" cy="1012190"/>
          </a:xfrm>
          <a:custGeom>
            <a:avLst/>
            <a:gdLst/>
            <a:ahLst/>
            <a:cxnLst/>
            <a:rect l="l" t="t" r="r" b="b"/>
            <a:pathLst>
              <a:path h="1012189">
                <a:moveTo>
                  <a:pt x="0" y="0"/>
                </a:moveTo>
                <a:lnTo>
                  <a:pt x="0" y="1011642"/>
                </a:lnTo>
              </a:path>
            </a:pathLst>
          </a:custGeom>
          <a:ln w="9294">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1" name="object 161">
            <a:extLst>
              <a:ext uri="{FF2B5EF4-FFF2-40B4-BE49-F238E27FC236}">
                <a16:creationId xmlns:a16="http://schemas.microsoft.com/office/drawing/2014/main" id="{DE3EA402-0F69-4B97-9891-F40AD34EB6C6}"/>
              </a:ext>
            </a:extLst>
          </p:cNvPr>
          <p:cNvSpPr/>
          <p:nvPr/>
        </p:nvSpPr>
        <p:spPr>
          <a:xfrm>
            <a:off x="1871005" y="5507495"/>
            <a:ext cx="0" cy="963294"/>
          </a:xfrm>
          <a:custGeom>
            <a:avLst/>
            <a:gdLst/>
            <a:ahLst/>
            <a:cxnLst/>
            <a:rect l="l" t="t" r="r" b="b"/>
            <a:pathLst>
              <a:path h="963295">
                <a:moveTo>
                  <a:pt x="0" y="0"/>
                </a:moveTo>
                <a:lnTo>
                  <a:pt x="0" y="962887"/>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2" name="object 162">
            <a:extLst>
              <a:ext uri="{FF2B5EF4-FFF2-40B4-BE49-F238E27FC236}">
                <a16:creationId xmlns:a16="http://schemas.microsoft.com/office/drawing/2014/main" id="{5572DAC0-AF91-433F-B77D-119AC07FE307}"/>
              </a:ext>
            </a:extLst>
          </p:cNvPr>
          <p:cNvSpPr/>
          <p:nvPr/>
        </p:nvSpPr>
        <p:spPr>
          <a:xfrm>
            <a:off x="1842346" y="5496830"/>
            <a:ext cx="0" cy="1012190"/>
          </a:xfrm>
          <a:custGeom>
            <a:avLst/>
            <a:gdLst/>
            <a:ahLst/>
            <a:cxnLst/>
            <a:rect l="l" t="t" r="r" b="b"/>
            <a:pathLst>
              <a:path h="1012189">
                <a:moveTo>
                  <a:pt x="0" y="0"/>
                </a:moveTo>
                <a:lnTo>
                  <a:pt x="0" y="1011642"/>
                </a:lnTo>
              </a:path>
            </a:pathLst>
          </a:custGeom>
          <a:ln w="38729">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3" name="object 163">
            <a:extLst>
              <a:ext uri="{FF2B5EF4-FFF2-40B4-BE49-F238E27FC236}">
                <a16:creationId xmlns:a16="http://schemas.microsoft.com/office/drawing/2014/main" id="{4DE808BE-3C4E-4530-8394-7A86C0E5477F}"/>
              </a:ext>
            </a:extLst>
          </p:cNvPr>
          <p:cNvSpPr/>
          <p:nvPr/>
        </p:nvSpPr>
        <p:spPr>
          <a:xfrm>
            <a:off x="1822982" y="5507495"/>
            <a:ext cx="0" cy="963294"/>
          </a:xfrm>
          <a:custGeom>
            <a:avLst/>
            <a:gdLst/>
            <a:ahLst/>
            <a:cxnLst/>
            <a:rect l="l" t="t" r="r" b="b"/>
            <a:pathLst>
              <a:path h="963295">
                <a:moveTo>
                  <a:pt x="0" y="0"/>
                </a:moveTo>
                <a:lnTo>
                  <a:pt x="0" y="962887"/>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4" name="object 164">
            <a:extLst>
              <a:ext uri="{FF2B5EF4-FFF2-40B4-BE49-F238E27FC236}">
                <a16:creationId xmlns:a16="http://schemas.microsoft.com/office/drawing/2014/main" id="{602F25AC-8B99-4EDE-B410-AFBA50BE4162}"/>
              </a:ext>
            </a:extLst>
          </p:cNvPr>
          <p:cNvSpPr/>
          <p:nvPr/>
        </p:nvSpPr>
        <p:spPr>
          <a:xfrm>
            <a:off x="1822982" y="6470385"/>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5" name="object 165">
            <a:extLst>
              <a:ext uri="{FF2B5EF4-FFF2-40B4-BE49-F238E27FC236}">
                <a16:creationId xmlns:a16="http://schemas.microsoft.com/office/drawing/2014/main" id="{41A24C4E-87A6-4237-A227-A1B1AF6E243D}"/>
              </a:ext>
            </a:extLst>
          </p:cNvPr>
          <p:cNvSpPr/>
          <p:nvPr/>
        </p:nvSpPr>
        <p:spPr>
          <a:xfrm>
            <a:off x="1871005" y="6470385"/>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6" name="object 166">
            <a:extLst>
              <a:ext uri="{FF2B5EF4-FFF2-40B4-BE49-F238E27FC236}">
                <a16:creationId xmlns:a16="http://schemas.microsoft.com/office/drawing/2014/main" id="{DE2A4765-6E8D-418A-B48C-3E0A46A66419}"/>
              </a:ext>
            </a:extLst>
          </p:cNvPr>
          <p:cNvSpPr/>
          <p:nvPr/>
        </p:nvSpPr>
        <p:spPr>
          <a:xfrm>
            <a:off x="1822982" y="6517618"/>
            <a:ext cx="57785" cy="9525"/>
          </a:xfrm>
          <a:custGeom>
            <a:avLst/>
            <a:gdLst/>
            <a:ahLst/>
            <a:cxnLst/>
            <a:rect l="l" t="t" r="r" b="b"/>
            <a:pathLst>
              <a:path w="57785" h="9525">
                <a:moveTo>
                  <a:pt x="0" y="0"/>
                </a:moveTo>
                <a:lnTo>
                  <a:pt x="57317" y="0"/>
                </a:lnTo>
                <a:lnTo>
                  <a:pt x="57317" y="9141"/>
                </a:lnTo>
                <a:lnTo>
                  <a:pt x="0" y="9141"/>
                </a:lnTo>
                <a:lnTo>
                  <a:pt x="0" y="0"/>
                </a:lnTo>
                <a:close/>
              </a:path>
            </a:pathLst>
          </a:custGeom>
          <a:solidFill>
            <a:srgbClr val="000000"/>
          </a:solidFill>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7" name="object 167">
            <a:extLst>
              <a:ext uri="{FF2B5EF4-FFF2-40B4-BE49-F238E27FC236}">
                <a16:creationId xmlns:a16="http://schemas.microsoft.com/office/drawing/2014/main" id="{21BF48E4-463A-41B0-AED7-72395F10970E}"/>
              </a:ext>
            </a:extLst>
          </p:cNvPr>
          <p:cNvSpPr/>
          <p:nvPr/>
        </p:nvSpPr>
        <p:spPr>
          <a:xfrm>
            <a:off x="1822983" y="6517616"/>
            <a:ext cx="57785" cy="0"/>
          </a:xfrm>
          <a:custGeom>
            <a:avLst/>
            <a:gdLst/>
            <a:ahLst/>
            <a:cxnLst/>
            <a:rect l="l" t="t" r="r" b="b"/>
            <a:pathLst>
              <a:path w="57785">
                <a:moveTo>
                  <a:pt x="0" y="0"/>
                </a:moveTo>
                <a:lnTo>
                  <a:pt x="57317"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8" name="object 168">
            <a:extLst>
              <a:ext uri="{FF2B5EF4-FFF2-40B4-BE49-F238E27FC236}">
                <a16:creationId xmlns:a16="http://schemas.microsoft.com/office/drawing/2014/main" id="{B5089DF3-E894-41B3-BE9E-C944430BF21F}"/>
              </a:ext>
            </a:extLst>
          </p:cNvPr>
          <p:cNvSpPr/>
          <p:nvPr/>
        </p:nvSpPr>
        <p:spPr>
          <a:xfrm>
            <a:off x="1880299" y="6522188"/>
            <a:ext cx="8716010" cy="0"/>
          </a:xfrm>
          <a:custGeom>
            <a:avLst/>
            <a:gdLst/>
            <a:ahLst/>
            <a:cxnLst/>
            <a:rect l="l" t="t" r="r" b="b"/>
            <a:pathLst>
              <a:path w="8716010">
                <a:moveTo>
                  <a:pt x="0" y="0"/>
                </a:moveTo>
                <a:lnTo>
                  <a:pt x="8715423" y="0"/>
                </a:lnTo>
              </a:path>
            </a:pathLst>
          </a:custGeom>
          <a:ln w="9141">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9" name="object 169">
            <a:extLst>
              <a:ext uri="{FF2B5EF4-FFF2-40B4-BE49-F238E27FC236}">
                <a16:creationId xmlns:a16="http://schemas.microsoft.com/office/drawing/2014/main" id="{EF653A22-C5F7-467D-B298-25F5312D7A4F}"/>
              </a:ext>
            </a:extLst>
          </p:cNvPr>
          <p:cNvSpPr/>
          <p:nvPr/>
        </p:nvSpPr>
        <p:spPr>
          <a:xfrm>
            <a:off x="1880300" y="6517616"/>
            <a:ext cx="8716010" cy="0"/>
          </a:xfrm>
          <a:custGeom>
            <a:avLst/>
            <a:gdLst/>
            <a:ahLst/>
            <a:cxnLst/>
            <a:rect l="l" t="t" r="r" b="b"/>
            <a:pathLst>
              <a:path w="8716010">
                <a:moveTo>
                  <a:pt x="0" y="0"/>
                </a:moveTo>
                <a:lnTo>
                  <a:pt x="8715423"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0" name="object 170">
            <a:extLst>
              <a:ext uri="{FF2B5EF4-FFF2-40B4-BE49-F238E27FC236}">
                <a16:creationId xmlns:a16="http://schemas.microsoft.com/office/drawing/2014/main" id="{A5603E95-F572-402B-B128-B227A23F6694}"/>
              </a:ext>
            </a:extLst>
          </p:cNvPr>
          <p:cNvSpPr/>
          <p:nvPr/>
        </p:nvSpPr>
        <p:spPr>
          <a:xfrm>
            <a:off x="1880299" y="6489429"/>
            <a:ext cx="8716010" cy="0"/>
          </a:xfrm>
          <a:custGeom>
            <a:avLst/>
            <a:gdLst/>
            <a:ahLst/>
            <a:cxnLst/>
            <a:rect l="l" t="t" r="r" b="b"/>
            <a:pathLst>
              <a:path w="8716010">
                <a:moveTo>
                  <a:pt x="0" y="0"/>
                </a:moveTo>
                <a:lnTo>
                  <a:pt x="8715423" y="0"/>
                </a:lnTo>
              </a:path>
            </a:pathLst>
          </a:custGeom>
          <a:ln w="38087">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1" name="object 171">
            <a:extLst>
              <a:ext uri="{FF2B5EF4-FFF2-40B4-BE49-F238E27FC236}">
                <a16:creationId xmlns:a16="http://schemas.microsoft.com/office/drawing/2014/main" id="{96554ED0-0353-4043-B8BD-CCE5711A2747}"/>
              </a:ext>
            </a:extLst>
          </p:cNvPr>
          <p:cNvSpPr/>
          <p:nvPr/>
        </p:nvSpPr>
        <p:spPr>
          <a:xfrm>
            <a:off x="1880300" y="6470385"/>
            <a:ext cx="8716010" cy="0"/>
          </a:xfrm>
          <a:custGeom>
            <a:avLst/>
            <a:gdLst/>
            <a:ahLst/>
            <a:cxnLst/>
            <a:rect l="l" t="t" r="r" b="b"/>
            <a:pathLst>
              <a:path w="8716010">
                <a:moveTo>
                  <a:pt x="0" y="0"/>
                </a:moveTo>
                <a:lnTo>
                  <a:pt x="8715423"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2" name="object 172">
            <a:extLst>
              <a:ext uri="{FF2B5EF4-FFF2-40B4-BE49-F238E27FC236}">
                <a16:creationId xmlns:a16="http://schemas.microsoft.com/office/drawing/2014/main" id="{93C8108A-6236-4C09-84A1-0978C1B85966}"/>
              </a:ext>
            </a:extLst>
          </p:cNvPr>
          <p:cNvSpPr/>
          <p:nvPr/>
        </p:nvSpPr>
        <p:spPr>
          <a:xfrm>
            <a:off x="10648395" y="1444173"/>
            <a:ext cx="0" cy="5083175"/>
          </a:xfrm>
          <a:custGeom>
            <a:avLst/>
            <a:gdLst/>
            <a:ahLst/>
            <a:cxnLst/>
            <a:rect l="l" t="t" r="r" b="b"/>
            <a:pathLst>
              <a:path h="5083175">
                <a:moveTo>
                  <a:pt x="0" y="0"/>
                </a:moveTo>
                <a:lnTo>
                  <a:pt x="0" y="5082584"/>
                </a:lnTo>
              </a:path>
            </a:pathLst>
          </a:custGeom>
          <a:ln w="9296">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3" name="object 173">
            <a:extLst>
              <a:ext uri="{FF2B5EF4-FFF2-40B4-BE49-F238E27FC236}">
                <a16:creationId xmlns:a16="http://schemas.microsoft.com/office/drawing/2014/main" id="{BEE97A60-3840-4DEA-A002-6CA84F149B94}"/>
              </a:ext>
            </a:extLst>
          </p:cNvPr>
          <p:cNvSpPr/>
          <p:nvPr/>
        </p:nvSpPr>
        <p:spPr>
          <a:xfrm>
            <a:off x="10643747" y="5507495"/>
            <a:ext cx="0" cy="963294"/>
          </a:xfrm>
          <a:custGeom>
            <a:avLst/>
            <a:gdLst/>
            <a:ahLst/>
            <a:cxnLst/>
            <a:rect l="l" t="t" r="r" b="b"/>
            <a:pathLst>
              <a:path h="963295">
                <a:moveTo>
                  <a:pt x="0" y="0"/>
                </a:moveTo>
                <a:lnTo>
                  <a:pt x="0" y="962887"/>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4" name="object 174">
            <a:extLst>
              <a:ext uri="{FF2B5EF4-FFF2-40B4-BE49-F238E27FC236}">
                <a16:creationId xmlns:a16="http://schemas.microsoft.com/office/drawing/2014/main" id="{D337D8D4-9197-4F92-92B6-E0660034A1C5}"/>
              </a:ext>
            </a:extLst>
          </p:cNvPr>
          <p:cNvSpPr/>
          <p:nvPr/>
        </p:nvSpPr>
        <p:spPr>
          <a:xfrm>
            <a:off x="10615088" y="5496830"/>
            <a:ext cx="0" cy="1012190"/>
          </a:xfrm>
          <a:custGeom>
            <a:avLst/>
            <a:gdLst/>
            <a:ahLst/>
            <a:cxnLst/>
            <a:rect l="l" t="t" r="r" b="b"/>
            <a:pathLst>
              <a:path h="1012189">
                <a:moveTo>
                  <a:pt x="0" y="0"/>
                </a:moveTo>
                <a:lnTo>
                  <a:pt x="0" y="1011642"/>
                </a:lnTo>
              </a:path>
            </a:pathLst>
          </a:custGeom>
          <a:ln w="3872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5" name="object 175">
            <a:extLst>
              <a:ext uri="{FF2B5EF4-FFF2-40B4-BE49-F238E27FC236}">
                <a16:creationId xmlns:a16="http://schemas.microsoft.com/office/drawing/2014/main" id="{CD45BBCF-40D4-4950-86E4-591F24A42E2D}"/>
              </a:ext>
            </a:extLst>
          </p:cNvPr>
          <p:cNvSpPr/>
          <p:nvPr/>
        </p:nvSpPr>
        <p:spPr>
          <a:xfrm>
            <a:off x="10595724" y="5507495"/>
            <a:ext cx="0" cy="963294"/>
          </a:xfrm>
          <a:custGeom>
            <a:avLst/>
            <a:gdLst/>
            <a:ahLst/>
            <a:cxnLst/>
            <a:rect l="l" t="t" r="r" b="b"/>
            <a:pathLst>
              <a:path h="963295">
                <a:moveTo>
                  <a:pt x="0" y="0"/>
                </a:moveTo>
                <a:lnTo>
                  <a:pt x="0" y="962887"/>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6" name="object 176">
            <a:extLst>
              <a:ext uri="{FF2B5EF4-FFF2-40B4-BE49-F238E27FC236}">
                <a16:creationId xmlns:a16="http://schemas.microsoft.com/office/drawing/2014/main" id="{2B68F0EE-13B8-4A3A-B637-E75901ADD7B3}"/>
              </a:ext>
            </a:extLst>
          </p:cNvPr>
          <p:cNvSpPr/>
          <p:nvPr/>
        </p:nvSpPr>
        <p:spPr>
          <a:xfrm>
            <a:off x="10643747" y="6470386"/>
            <a:ext cx="0" cy="56515"/>
          </a:xfrm>
          <a:custGeom>
            <a:avLst/>
            <a:gdLst/>
            <a:ahLst/>
            <a:cxnLst/>
            <a:rect l="l" t="t" r="r" b="b"/>
            <a:pathLst>
              <a:path h="56514">
                <a:moveTo>
                  <a:pt x="0" y="0"/>
                </a:moveTo>
                <a:lnTo>
                  <a:pt x="0" y="5637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7" name="object 177">
            <a:extLst>
              <a:ext uri="{FF2B5EF4-FFF2-40B4-BE49-F238E27FC236}">
                <a16:creationId xmlns:a16="http://schemas.microsoft.com/office/drawing/2014/main" id="{5149633C-395B-4082-B3B0-C0B7E30DE3E7}"/>
              </a:ext>
            </a:extLst>
          </p:cNvPr>
          <p:cNvSpPr/>
          <p:nvPr/>
        </p:nvSpPr>
        <p:spPr>
          <a:xfrm>
            <a:off x="10595725" y="6517618"/>
            <a:ext cx="57785" cy="9525"/>
          </a:xfrm>
          <a:custGeom>
            <a:avLst/>
            <a:gdLst/>
            <a:ahLst/>
            <a:cxnLst/>
            <a:rect l="l" t="t" r="r" b="b"/>
            <a:pathLst>
              <a:path w="57784" h="9525">
                <a:moveTo>
                  <a:pt x="0" y="0"/>
                </a:moveTo>
                <a:lnTo>
                  <a:pt x="57317" y="0"/>
                </a:lnTo>
                <a:lnTo>
                  <a:pt x="57317" y="9141"/>
                </a:lnTo>
                <a:lnTo>
                  <a:pt x="0" y="9141"/>
                </a:lnTo>
                <a:lnTo>
                  <a:pt x="0" y="0"/>
                </a:lnTo>
                <a:close/>
              </a:path>
            </a:pathLst>
          </a:custGeom>
          <a:solidFill>
            <a:srgbClr val="000000"/>
          </a:solidFill>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8" name="object 178">
            <a:extLst>
              <a:ext uri="{FF2B5EF4-FFF2-40B4-BE49-F238E27FC236}">
                <a16:creationId xmlns:a16="http://schemas.microsoft.com/office/drawing/2014/main" id="{EF92DB1E-FDD9-4E40-852B-C9EB05D9343C}"/>
              </a:ext>
            </a:extLst>
          </p:cNvPr>
          <p:cNvSpPr/>
          <p:nvPr/>
        </p:nvSpPr>
        <p:spPr>
          <a:xfrm>
            <a:off x="10595725" y="6517616"/>
            <a:ext cx="57785" cy="0"/>
          </a:xfrm>
          <a:custGeom>
            <a:avLst/>
            <a:gdLst/>
            <a:ahLst/>
            <a:cxnLst/>
            <a:rect l="l" t="t" r="r" b="b"/>
            <a:pathLst>
              <a:path w="57784">
                <a:moveTo>
                  <a:pt x="0" y="0"/>
                </a:moveTo>
                <a:lnTo>
                  <a:pt x="57317"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9" name="object 179">
            <a:extLst>
              <a:ext uri="{FF2B5EF4-FFF2-40B4-BE49-F238E27FC236}">
                <a16:creationId xmlns:a16="http://schemas.microsoft.com/office/drawing/2014/main" id="{D14C3242-31F6-4574-917E-41159E1F1EF9}"/>
              </a:ext>
            </a:extLst>
          </p:cNvPr>
          <p:cNvSpPr/>
          <p:nvPr/>
        </p:nvSpPr>
        <p:spPr>
          <a:xfrm>
            <a:off x="10595724" y="6470385"/>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80" name="object 180">
            <a:extLst>
              <a:ext uri="{FF2B5EF4-FFF2-40B4-BE49-F238E27FC236}">
                <a16:creationId xmlns:a16="http://schemas.microsoft.com/office/drawing/2014/main" id="{193ECAA0-3E17-4835-8F8F-BFFBEC1FE047}"/>
              </a:ext>
            </a:extLst>
          </p:cNvPr>
          <p:cNvSpPr/>
          <p:nvPr/>
        </p:nvSpPr>
        <p:spPr>
          <a:xfrm>
            <a:off x="10595724" y="6470385"/>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81" name="object 184">
            <a:extLst>
              <a:ext uri="{FF2B5EF4-FFF2-40B4-BE49-F238E27FC236}">
                <a16:creationId xmlns:a16="http://schemas.microsoft.com/office/drawing/2014/main" id="{326E11E1-8553-4373-9DD1-4A4890EE068B}"/>
              </a:ext>
            </a:extLst>
          </p:cNvPr>
          <p:cNvSpPr/>
          <p:nvPr/>
        </p:nvSpPr>
        <p:spPr>
          <a:xfrm>
            <a:off x="1937296" y="4638437"/>
            <a:ext cx="2533155" cy="682215"/>
          </a:xfrm>
          <a:custGeom>
            <a:avLst/>
            <a:gdLst/>
            <a:ahLst/>
            <a:cxnLst/>
            <a:rect l="l" t="t" r="r" b="b"/>
            <a:pathLst>
              <a:path w="3048000" h="914400">
                <a:moveTo>
                  <a:pt x="0" y="457200"/>
                </a:moveTo>
                <a:lnTo>
                  <a:pt x="6228" y="415585"/>
                </a:lnTo>
                <a:lnTo>
                  <a:pt x="24553" y="375018"/>
                </a:lnTo>
                <a:lnTo>
                  <a:pt x="54438" y="335659"/>
                </a:lnTo>
                <a:lnTo>
                  <a:pt x="95345" y="297669"/>
                </a:lnTo>
                <a:lnTo>
                  <a:pt x="146735" y="261210"/>
                </a:lnTo>
                <a:lnTo>
                  <a:pt x="208071" y="226443"/>
                </a:lnTo>
                <a:lnTo>
                  <a:pt x="278814" y="193530"/>
                </a:lnTo>
                <a:lnTo>
                  <a:pt x="317545" y="177820"/>
                </a:lnTo>
                <a:lnTo>
                  <a:pt x="358426" y="162633"/>
                </a:lnTo>
                <a:lnTo>
                  <a:pt x="401390" y="147990"/>
                </a:lnTo>
                <a:lnTo>
                  <a:pt x="446370" y="133911"/>
                </a:lnTo>
                <a:lnTo>
                  <a:pt x="493298" y="120418"/>
                </a:lnTo>
                <a:lnTo>
                  <a:pt x="542107" y="107528"/>
                </a:lnTo>
                <a:lnTo>
                  <a:pt x="592729" y="95264"/>
                </a:lnTo>
                <a:lnTo>
                  <a:pt x="645099" y="83644"/>
                </a:lnTo>
                <a:lnTo>
                  <a:pt x="699148" y="72690"/>
                </a:lnTo>
                <a:lnTo>
                  <a:pt x="754808" y="62421"/>
                </a:lnTo>
                <a:lnTo>
                  <a:pt x="812014" y="52858"/>
                </a:lnTo>
                <a:lnTo>
                  <a:pt x="870697" y="44021"/>
                </a:lnTo>
                <a:lnTo>
                  <a:pt x="930791" y="35929"/>
                </a:lnTo>
                <a:lnTo>
                  <a:pt x="992227" y="28603"/>
                </a:lnTo>
                <a:lnTo>
                  <a:pt x="1054940" y="22064"/>
                </a:lnTo>
                <a:lnTo>
                  <a:pt x="1118861" y="16331"/>
                </a:lnTo>
                <a:lnTo>
                  <a:pt x="1183923" y="11425"/>
                </a:lnTo>
                <a:lnTo>
                  <a:pt x="1250059" y="7366"/>
                </a:lnTo>
                <a:lnTo>
                  <a:pt x="1317202" y="4173"/>
                </a:lnTo>
                <a:lnTo>
                  <a:pt x="1385285" y="1868"/>
                </a:lnTo>
                <a:lnTo>
                  <a:pt x="1454240" y="470"/>
                </a:lnTo>
                <a:lnTo>
                  <a:pt x="1524000" y="0"/>
                </a:lnTo>
                <a:lnTo>
                  <a:pt x="1593759" y="470"/>
                </a:lnTo>
                <a:lnTo>
                  <a:pt x="1662714" y="1868"/>
                </a:lnTo>
                <a:lnTo>
                  <a:pt x="1730797" y="4173"/>
                </a:lnTo>
                <a:lnTo>
                  <a:pt x="1797940" y="7366"/>
                </a:lnTo>
                <a:lnTo>
                  <a:pt x="1864076" y="11425"/>
                </a:lnTo>
                <a:lnTo>
                  <a:pt x="1929138" y="16331"/>
                </a:lnTo>
                <a:lnTo>
                  <a:pt x="1993059" y="22064"/>
                </a:lnTo>
                <a:lnTo>
                  <a:pt x="2055772" y="28603"/>
                </a:lnTo>
                <a:lnTo>
                  <a:pt x="2117208" y="35929"/>
                </a:lnTo>
                <a:lnTo>
                  <a:pt x="2177302" y="44021"/>
                </a:lnTo>
                <a:lnTo>
                  <a:pt x="2235985" y="52858"/>
                </a:lnTo>
                <a:lnTo>
                  <a:pt x="2293191" y="62421"/>
                </a:lnTo>
                <a:lnTo>
                  <a:pt x="2348851" y="72690"/>
                </a:lnTo>
                <a:lnTo>
                  <a:pt x="2402900" y="83644"/>
                </a:lnTo>
                <a:lnTo>
                  <a:pt x="2455270" y="95264"/>
                </a:lnTo>
                <a:lnTo>
                  <a:pt x="2505892" y="107528"/>
                </a:lnTo>
                <a:lnTo>
                  <a:pt x="2554701" y="120418"/>
                </a:lnTo>
                <a:lnTo>
                  <a:pt x="2601629" y="133911"/>
                </a:lnTo>
                <a:lnTo>
                  <a:pt x="2646609" y="147990"/>
                </a:lnTo>
                <a:lnTo>
                  <a:pt x="2689573" y="162633"/>
                </a:lnTo>
                <a:lnTo>
                  <a:pt x="2730454" y="177820"/>
                </a:lnTo>
                <a:lnTo>
                  <a:pt x="2769185" y="193530"/>
                </a:lnTo>
                <a:lnTo>
                  <a:pt x="2805699" y="209745"/>
                </a:lnTo>
                <a:lnTo>
                  <a:pt x="2871806" y="243605"/>
                </a:lnTo>
                <a:lnTo>
                  <a:pt x="2928236" y="279238"/>
                </a:lnTo>
                <a:lnTo>
                  <a:pt x="2974451" y="316483"/>
                </a:lnTo>
                <a:lnTo>
                  <a:pt x="3009914" y="355177"/>
                </a:lnTo>
                <a:lnTo>
                  <a:pt x="3034087" y="395161"/>
                </a:lnTo>
                <a:lnTo>
                  <a:pt x="3046431" y="436272"/>
                </a:lnTo>
                <a:lnTo>
                  <a:pt x="3048000" y="457200"/>
                </a:lnTo>
                <a:lnTo>
                  <a:pt x="3046431" y="478128"/>
                </a:lnTo>
                <a:lnTo>
                  <a:pt x="3041771" y="498815"/>
                </a:lnTo>
                <a:lnTo>
                  <a:pt x="3023446" y="539384"/>
                </a:lnTo>
                <a:lnTo>
                  <a:pt x="2993561" y="578745"/>
                </a:lnTo>
                <a:lnTo>
                  <a:pt x="2952654" y="616735"/>
                </a:lnTo>
                <a:lnTo>
                  <a:pt x="2901264" y="653195"/>
                </a:lnTo>
                <a:lnTo>
                  <a:pt x="2839928" y="687961"/>
                </a:lnTo>
                <a:lnTo>
                  <a:pt x="2769185" y="720874"/>
                </a:lnTo>
                <a:lnTo>
                  <a:pt x="2730454" y="736585"/>
                </a:lnTo>
                <a:lnTo>
                  <a:pt x="2689573" y="751772"/>
                </a:lnTo>
                <a:lnTo>
                  <a:pt x="2646609" y="766414"/>
                </a:lnTo>
                <a:lnTo>
                  <a:pt x="2601629" y="780492"/>
                </a:lnTo>
                <a:lnTo>
                  <a:pt x="2554701" y="793986"/>
                </a:lnTo>
                <a:lnTo>
                  <a:pt x="2505892" y="806875"/>
                </a:lnTo>
                <a:lnTo>
                  <a:pt x="2455270" y="819139"/>
                </a:lnTo>
                <a:lnTo>
                  <a:pt x="2402900" y="830758"/>
                </a:lnTo>
                <a:lnTo>
                  <a:pt x="2348851" y="841712"/>
                </a:lnTo>
                <a:lnTo>
                  <a:pt x="2293191" y="851980"/>
                </a:lnTo>
                <a:lnTo>
                  <a:pt x="2235985" y="861543"/>
                </a:lnTo>
                <a:lnTo>
                  <a:pt x="2177302" y="870381"/>
                </a:lnTo>
                <a:lnTo>
                  <a:pt x="2117208" y="878472"/>
                </a:lnTo>
                <a:lnTo>
                  <a:pt x="2055772" y="885797"/>
                </a:lnTo>
                <a:lnTo>
                  <a:pt x="1993059" y="892336"/>
                </a:lnTo>
                <a:lnTo>
                  <a:pt x="1929138" y="898069"/>
                </a:lnTo>
                <a:lnTo>
                  <a:pt x="1864076" y="902975"/>
                </a:lnTo>
                <a:lnTo>
                  <a:pt x="1797940" y="907034"/>
                </a:lnTo>
                <a:lnTo>
                  <a:pt x="1730797" y="910226"/>
                </a:lnTo>
                <a:lnTo>
                  <a:pt x="1662714" y="912531"/>
                </a:lnTo>
                <a:lnTo>
                  <a:pt x="1593759" y="913929"/>
                </a:lnTo>
                <a:lnTo>
                  <a:pt x="1524000" y="914400"/>
                </a:lnTo>
                <a:lnTo>
                  <a:pt x="1454240" y="913929"/>
                </a:lnTo>
                <a:lnTo>
                  <a:pt x="1385285" y="912531"/>
                </a:lnTo>
                <a:lnTo>
                  <a:pt x="1317202" y="910226"/>
                </a:lnTo>
                <a:lnTo>
                  <a:pt x="1250059" y="907034"/>
                </a:lnTo>
                <a:lnTo>
                  <a:pt x="1183923" y="902975"/>
                </a:lnTo>
                <a:lnTo>
                  <a:pt x="1118861" y="898069"/>
                </a:lnTo>
                <a:lnTo>
                  <a:pt x="1054940" y="892336"/>
                </a:lnTo>
                <a:lnTo>
                  <a:pt x="992227" y="885797"/>
                </a:lnTo>
                <a:lnTo>
                  <a:pt x="930791" y="878472"/>
                </a:lnTo>
                <a:lnTo>
                  <a:pt x="870697" y="870381"/>
                </a:lnTo>
                <a:lnTo>
                  <a:pt x="812014" y="861543"/>
                </a:lnTo>
                <a:lnTo>
                  <a:pt x="754808" y="851980"/>
                </a:lnTo>
                <a:lnTo>
                  <a:pt x="699148" y="841712"/>
                </a:lnTo>
                <a:lnTo>
                  <a:pt x="645099" y="830758"/>
                </a:lnTo>
                <a:lnTo>
                  <a:pt x="592729" y="819139"/>
                </a:lnTo>
                <a:lnTo>
                  <a:pt x="542107" y="806875"/>
                </a:lnTo>
                <a:lnTo>
                  <a:pt x="493298" y="793986"/>
                </a:lnTo>
                <a:lnTo>
                  <a:pt x="446370" y="780492"/>
                </a:lnTo>
                <a:lnTo>
                  <a:pt x="401390" y="766414"/>
                </a:lnTo>
                <a:lnTo>
                  <a:pt x="358426" y="751772"/>
                </a:lnTo>
                <a:lnTo>
                  <a:pt x="317545" y="736585"/>
                </a:lnTo>
                <a:lnTo>
                  <a:pt x="278814" y="720874"/>
                </a:lnTo>
                <a:lnTo>
                  <a:pt x="242300" y="704660"/>
                </a:lnTo>
                <a:lnTo>
                  <a:pt x="176193" y="670800"/>
                </a:lnTo>
                <a:lnTo>
                  <a:pt x="119763" y="635166"/>
                </a:lnTo>
                <a:lnTo>
                  <a:pt x="73548" y="597921"/>
                </a:lnTo>
                <a:lnTo>
                  <a:pt x="38085" y="559226"/>
                </a:lnTo>
                <a:lnTo>
                  <a:pt x="13912" y="519241"/>
                </a:lnTo>
                <a:lnTo>
                  <a:pt x="1568" y="478128"/>
                </a:lnTo>
                <a:lnTo>
                  <a:pt x="0" y="457200"/>
                </a:lnTo>
                <a:close/>
              </a:path>
            </a:pathLst>
          </a:custGeom>
          <a:ln w="25400">
            <a:solidFill>
              <a:srgbClr val="385D8A"/>
            </a:solidFill>
          </a:ln>
        </p:spPr>
        <p:txBody>
          <a:bodyPr wrap="square" lIns="0" tIns="0" rIns="0" bIns="0" rtlCol="0"/>
          <a:lstStyle/>
          <a:p>
            <a:pPr defTabSz="914400"/>
            <a:endParaRPr sz="1000">
              <a:solidFill>
                <a:prstClr val="black"/>
              </a:solidFill>
              <a:latin typeface="Open Sans"/>
            </a:endParaRPr>
          </a:p>
        </p:txBody>
      </p:sp>
      <p:sp>
        <p:nvSpPr>
          <p:cNvPr id="182" name="object 185">
            <a:extLst>
              <a:ext uri="{FF2B5EF4-FFF2-40B4-BE49-F238E27FC236}">
                <a16:creationId xmlns:a16="http://schemas.microsoft.com/office/drawing/2014/main" id="{5E3EEE42-9F49-4991-95AA-FDBA472248E9}"/>
              </a:ext>
            </a:extLst>
          </p:cNvPr>
          <p:cNvSpPr/>
          <p:nvPr/>
        </p:nvSpPr>
        <p:spPr>
          <a:xfrm>
            <a:off x="4816843" y="4629297"/>
            <a:ext cx="2656764" cy="738585"/>
          </a:xfrm>
          <a:custGeom>
            <a:avLst/>
            <a:gdLst/>
            <a:ahLst/>
            <a:cxnLst/>
            <a:rect l="l" t="t" r="r" b="b"/>
            <a:pathLst>
              <a:path w="3048000" h="914400">
                <a:moveTo>
                  <a:pt x="0" y="457200"/>
                </a:moveTo>
                <a:lnTo>
                  <a:pt x="6228" y="415585"/>
                </a:lnTo>
                <a:lnTo>
                  <a:pt x="24553" y="375018"/>
                </a:lnTo>
                <a:lnTo>
                  <a:pt x="54438" y="335659"/>
                </a:lnTo>
                <a:lnTo>
                  <a:pt x="95345" y="297669"/>
                </a:lnTo>
                <a:lnTo>
                  <a:pt x="146735" y="261210"/>
                </a:lnTo>
                <a:lnTo>
                  <a:pt x="208071" y="226443"/>
                </a:lnTo>
                <a:lnTo>
                  <a:pt x="278814" y="193530"/>
                </a:lnTo>
                <a:lnTo>
                  <a:pt x="317545" y="177820"/>
                </a:lnTo>
                <a:lnTo>
                  <a:pt x="358426" y="162633"/>
                </a:lnTo>
                <a:lnTo>
                  <a:pt x="401390" y="147990"/>
                </a:lnTo>
                <a:lnTo>
                  <a:pt x="446370" y="133911"/>
                </a:lnTo>
                <a:lnTo>
                  <a:pt x="493298" y="120418"/>
                </a:lnTo>
                <a:lnTo>
                  <a:pt x="542107" y="107528"/>
                </a:lnTo>
                <a:lnTo>
                  <a:pt x="592729" y="95264"/>
                </a:lnTo>
                <a:lnTo>
                  <a:pt x="645099" y="83644"/>
                </a:lnTo>
                <a:lnTo>
                  <a:pt x="699148" y="72690"/>
                </a:lnTo>
                <a:lnTo>
                  <a:pt x="754808" y="62421"/>
                </a:lnTo>
                <a:lnTo>
                  <a:pt x="812014" y="52858"/>
                </a:lnTo>
                <a:lnTo>
                  <a:pt x="870697" y="44021"/>
                </a:lnTo>
                <a:lnTo>
                  <a:pt x="930791" y="35929"/>
                </a:lnTo>
                <a:lnTo>
                  <a:pt x="992227" y="28603"/>
                </a:lnTo>
                <a:lnTo>
                  <a:pt x="1054940" y="22064"/>
                </a:lnTo>
                <a:lnTo>
                  <a:pt x="1118861" y="16331"/>
                </a:lnTo>
                <a:lnTo>
                  <a:pt x="1183923" y="11425"/>
                </a:lnTo>
                <a:lnTo>
                  <a:pt x="1250059" y="7366"/>
                </a:lnTo>
                <a:lnTo>
                  <a:pt x="1317202" y="4173"/>
                </a:lnTo>
                <a:lnTo>
                  <a:pt x="1385285" y="1868"/>
                </a:lnTo>
                <a:lnTo>
                  <a:pt x="1454240" y="470"/>
                </a:lnTo>
                <a:lnTo>
                  <a:pt x="1524000" y="0"/>
                </a:lnTo>
                <a:lnTo>
                  <a:pt x="1593759" y="470"/>
                </a:lnTo>
                <a:lnTo>
                  <a:pt x="1662714" y="1868"/>
                </a:lnTo>
                <a:lnTo>
                  <a:pt x="1730797" y="4173"/>
                </a:lnTo>
                <a:lnTo>
                  <a:pt x="1797940" y="7366"/>
                </a:lnTo>
                <a:lnTo>
                  <a:pt x="1864076" y="11425"/>
                </a:lnTo>
                <a:lnTo>
                  <a:pt x="1929138" y="16331"/>
                </a:lnTo>
                <a:lnTo>
                  <a:pt x="1993059" y="22064"/>
                </a:lnTo>
                <a:lnTo>
                  <a:pt x="2055772" y="28603"/>
                </a:lnTo>
                <a:lnTo>
                  <a:pt x="2117208" y="35929"/>
                </a:lnTo>
                <a:lnTo>
                  <a:pt x="2177302" y="44021"/>
                </a:lnTo>
                <a:lnTo>
                  <a:pt x="2235985" y="52858"/>
                </a:lnTo>
                <a:lnTo>
                  <a:pt x="2293191" y="62421"/>
                </a:lnTo>
                <a:lnTo>
                  <a:pt x="2348851" y="72690"/>
                </a:lnTo>
                <a:lnTo>
                  <a:pt x="2402900" y="83644"/>
                </a:lnTo>
                <a:lnTo>
                  <a:pt x="2455270" y="95264"/>
                </a:lnTo>
                <a:lnTo>
                  <a:pt x="2505892" y="107528"/>
                </a:lnTo>
                <a:lnTo>
                  <a:pt x="2554701" y="120418"/>
                </a:lnTo>
                <a:lnTo>
                  <a:pt x="2601629" y="133911"/>
                </a:lnTo>
                <a:lnTo>
                  <a:pt x="2646609" y="147990"/>
                </a:lnTo>
                <a:lnTo>
                  <a:pt x="2689573" y="162633"/>
                </a:lnTo>
                <a:lnTo>
                  <a:pt x="2730454" y="177820"/>
                </a:lnTo>
                <a:lnTo>
                  <a:pt x="2769185" y="193530"/>
                </a:lnTo>
                <a:lnTo>
                  <a:pt x="2805699" y="209745"/>
                </a:lnTo>
                <a:lnTo>
                  <a:pt x="2871806" y="243605"/>
                </a:lnTo>
                <a:lnTo>
                  <a:pt x="2928236" y="279238"/>
                </a:lnTo>
                <a:lnTo>
                  <a:pt x="2974451" y="316483"/>
                </a:lnTo>
                <a:lnTo>
                  <a:pt x="3009914" y="355177"/>
                </a:lnTo>
                <a:lnTo>
                  <a:pt x="3034087" y="395161"/>
                </a:lnTo>
                <a:lnTo>
                  <a:pt x="3046431" y="436272"/>
                </a:lnTo>
                <a:lnTo>
                  <a:pt x="3048000" y="457200"/>
                </a:lnTo>
                <a:lnTo>
                  <a:pt x="3046431" y="478128"/>
                </a:lnTo>
                <a:lnTo>
                  <a:pt x="3041771" y="498815"/>
                </a:lnTo>
                <a:lnTo>
                  <a:pt x="3023446" y="539384"/>
                </a:lnTo>
                <a:lnTo>
                  <a:pt x="2993561" y="578745"/>
                </a:lnTo>
                <a:lnTo>
                  <a:pt x="2952654" y="616735"/>
                </a:lnTo>
                <a:lnTo>
                  <a:pt x="2901264" y="653195"/>
                </a:lnTo>
                <a:lnTo>
                  <a:pt x="2839928" y="687961"/>
                </a:lnTo>
                <a:lnTo>
                  <a:pt x="2769185" y="720874"/>
                </a:lnTo>
                <a:lnTo>
                  <a:pt x="2730454" y="736585"/>
                </a:lnTo>
                <a:lnTo>
                  <a:pt x="2689573" y="751772"/>
                </a:lnTo>
                <a:lnTo>
                  <a:pt x="2646609" y="766414"/>
                </a:lnTo>
                <a:lnTo>
                  <a:pt x="2601629" y="780492"/>
                </a:lnTo>
                <a:lnTo>
                  <a:pt x="2554701" y="793986"/>
                </a:lnTo>
                <a:lnTo>
                  <a:pt x="2505892" y="806875"/>
                </a:lnTo>
                <a:lnTo>
                  <a:pt x="2455270" y="819139"/>
                </a:lnTo>
                <a:lnTo>
                  <a:pt x="2402900" y="830758"/>
                </a:lnTo>
                <a:lnTo>
                  <a:pt x="2348851" y="841712"/>
                </a:lnTo>
                <a:lnTo>
                  <a:pt x="2293191" y="851980"/>
                </a:lnTo>
                <a:lnTo>
                  <a:pt x="2235985" y="861543"/>
                </a:lnTo>
                <a:lnTo>
                  <a:pt x="2177302" y="870381"/>
                </a:lnTo>
                <a:lnTo>
                  <a:pt x="2117208" y="878472"/>
                </a:lnTo>
                <a:lnTo>
                  <a:pt x="2055772" y="885797"/>
                </a:lnTo>
                <a:lnTo>
                  <a:pt x="1993059" y="892336"/>
                </a:lnTo>
                <a:lnTo>
                  <a:pt x="1929138" y="898069"/>
                </a:lnTo>
                <a:lnTo>
                  <a:pt x="1864076" y="902975"/>
                </a:lnTo>
                <a:lnTo>
                  <a:pt x="1797940" y="907034"/>
                </a:lnTo>
                <a:lnTo>
                  <a:pt x="1730797" y="910226"/>
                </a:lnTo>
                <a:lnTo>
                  <a:pt x="1662714" y="912531"/>
                </a:lnTo>
                <a:lnTo>
                  <a:pt x="1593759" y="913929"/>
                </a:lnTo>
                <a:lnTo>
                  <a:pt x="1524000" y="914400"/>
                </a:lnTo>
                <a:lnTo>
                  <a:pt x="1454240" y="913929"/>
                </a:lnTo>
                <a:lnTo>
                  <a:pt x="1385285" y="912531"/>
                </a:lnTo>
                <a:lnTo>
                  <a:pt x="1317202" y="910226"/>
                </a:lnTo>
                <a:lnTo>
                  <a:pt x="1250059" y="907034"/>
                </a:lnTo>
                <a:lnTo>
                  <a:pt x="1183923" y="902975"/>
                </a:lnTo>
                <a:lnTo>
                  <a:pt x="1118861" y="898069"/>
                </a:lnTo>
                <a:lnTo>
                  <a:pt x="1054940" y="892336"/>
                </a:lnTo>
                <a:lnTo>
                  <a:pt x="992227" y="885797"/>
                </a:lnTo>
                <a:lnTo>
                  <a:pt x="930791" y="878472"/>
                </a:lnTo>
                <a:lnTo>
                  <a:pt x="870697" y="870381"/>
                </a:lnTo>
                <a:lnTo>
                  <a:pt x="812014" y="861543"/>
                </a:lnTo>
                <a:lnTo>
                  <a:pt x="754808" y="851980"/>
                </a:lnTo>
                <a:lnTo>
                  <a:pt x="699148" y="841712"/>
                </a:lnTo>
                <a:lnTo>
                  <a:pt x="645099" y="830758"/>
                </a:lnTo>
                <a:lnTo>
                  <a:pt x="592729" y="819139"/>
                </a:lnTo>
                <a:lnTo>
                  <a:pt x="542107" y="806875"/>
                </a:lnTo>
                <a:lnTo>
                  <a:pt x="493298" y="793986"/>
                </a:lnTo>
                <a:lnTo>
                  <a:pt x="446370" y="780492"/>
                </a:lnTo>
                <a:lnTo>
                  <a:pt x="401390" y="766414"/>
                </a:lnTo>
                <a:lnTo>
                  <a:pt x="358426" y="751772"/>
                </a:lnTo>
                <a:lnTo>
                  <a:pt x="317545" y="736585"/>
                </a:lnTo>
                <a:lnTo>
                  <a:pt x="278814" y="720874"/>
                </a:lnTo>
                <a:lnTo>
                  <a:pt x="242300" y="704660"/>
                </a:lnTo>
                <a:lnTo>
                  <a:pt x="176193" y="670800"/>
                </a:lnTo>
                <a:lnTo>
                  <a:pt x="119763" y="635166"/>
                </a:lnTo>
                <a:lnTo>
                  <a:pt x="73548" y="597921"/>
                </a:lnTo>
                <a:lnTo>
                  <a:pt x="38085" y="559226"/>
                </a:lnTo>
                <a:lnTo>
                  <a:pt x="13912" y="519241"/>
                </a:lnTo>
                <a:lnTo>
                  <a:pt x="1568" y="478128"/>
                </a:lnTo>
                <a:lnTo>
                  <a:pt x="0" y="457200"/>
                </a:lnTo>
                <a:close/>
              </a:path>
            </a:pathLst>
          </a:custGeom>
          <a:ln w="25400">
            <a:solidFill>
              <a:srgbClr val="385D8A"/>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83" name="object 186">
            <a:extLst>
              <a:ext uri="{FF2B5EF4-FFF2-40B4-BE49-F238E27FC236}">
                <a16:creationId xmlns:a16="http://schemas.microsoft.com/office/drawing/2014/main" id="{EC12BB5A-F89B-4A80-A0B0-0F6FB6707729}"/>
              </a:ext>
            </a:extLst>
          </p:cNvPr>
          <p:cNvSpPr/>
          <p:nvPr/>
        </p:nvSpPr>
        <p:spPr>
          <a:xfrm>
            <a:off x="7864134" y="4610883"/>
            <a:ext cx="2552705" cy="709769"/>
          </a:xfrm>
          <a:custGeom>
            <a:avLst/>
            <a:gdLst/>
            <a:ahLst/>
            <a:cxnLst/>
            <a:rect l="l" t="t" r="r" b="b"/>
            <a:pathLst>
              <a:path w="3048000" h="914400">
                <a:moveTo>
                  <a:pt x="0" y="457200"/>
                </a:moveTo>
                <a:lnTo>
                  <a:pt x="6228" y="415585"/>
                </a:lnTo>
                <a:lnTo>
                  <a:pt x="24553" y="375018"/>
                </a:lnTo>
                <a:lnTo>
                  <a:pt x="54438" y="335659"/>
                </a:lnTo>
                <a:lnTo>
                  <a:pt x="95345" y="297669"/>
                </a:lnTo>
                <a:lnTo>
                  <a:pt x="146735" y="261210"/>
                </a:lnTo>
                <a:lnTo>
                  <a:pt x="208071" y="226443"/>
                </a:lnTo>
                <a:lnTo>
                  <a:pt x="278814" y="193530"/>
                </a:lnTo>
                <a:lnTo>
                  <a:pt x="317545" y="177820"/>
                </a:lnTo>
                <a:lnTo>
                  <a:pt x="358426" y="162633"/>
                </a:lnTo>
                <a:lnTo>
                  <a:pt x="401390" y="147990"/>
                </a:lnTo>
                <a:lnTo>
                  <a:pt x="446370" y="133911"/>
                </a:lnTo>
                <a:lnTo>
                  <a:pt x="493298" y="120418"/>
                </a:lnTo>
                <a:lnTo>
                  <a:pt x="542107" y="107528"/>
                </a:lnTo>
                <a:lnTo>
                  <a:pt x="592729" y="95264"/>
                </a:lnTo>
                <a:lnTo>
                  <a:pt x="645099" y="83644"/>
                </a:lnTo>
                <a:lnTo>
                  <a:pt x="699148" y="72690"/>
                </a:lnTo>
                <a:lnTo>
                  <a:pt x="754808" y="62421"/>
                </a:lnTo>
                <a:lnTo>
                  <a:pt x="812014" y="52858"/>
                </a:lnTo>
                <a:lnTo>
                  <a:pt x="870697" y="44021"/>
                </a:lnTo>
                <a:lnTo>
                  <a:pt x="930791" y="35929"/>
                </a:lnTo>
                <a:lnTo>
                  <a:pt x="992227" y="28603"/>
                </a:lnTo>
                <a:lnTo>
                  <a:pt x="1054940" y="22064"/>
                </a:lnTo>
                <a:lnTo>
                  <a:pt x="1118861" y="16331"/>
                </a:lnTo>
                <a:lnTo>
                  <a:pt x="1183923" y="11425"/>
                </a:lnTo>
                <a:lnTo>
                  <a:pt x="1250059" y="7366"/>
                </a:lnTo>
                <a:lnTo>
                  <a:pt x="1317202" y="4173"/>
                </a:lnTo>
                <a:lnTo>
                  <a:pt x="1385285" y="1868"/>
                </a:lnTo>
                <a:lnTo>
                  <a:pt x="1454240" y="470"/>
                </a:lnTo>
                <a:lnTo>
                  <a:pt x="1524000" y="0"/>
                </a:lnTo>
                <a:lnTo>
                  <a:pt x="1593759" y="470"/>
                </a:lnTo>
                <a:lnTo>
                  <a:pt x="1662714" y="1868"/>
                </a:lnTo>
                <a:lnTo>
                  <a:pt x="1730797" y="4173"/>
                </a:lnTo>
                <a:lnTo>
                  <a:pt x="1797940" y="7366"/>
                </a:lnTo>
                <a:lnTo>
                  <a:pt x="1864076" y="11425"/>
                </a:lnTo>
                <a:lnTo>
                  <a:pt x="1929138" y="16331"/>
                </a:lnTo>
                <a:lnTo>
                  <a:pt x="1993059" y="22064"/>
                </a:lnTo>
                <a:lnTo>
                  <a:pt x="2055772" y="28603"/>
                </a:lnTo>
                <a:lnTo>
                  <a:pt x="2117208" y="35929"/>
                </a:lnTo>
                <a:lnTo>
                  <a:pt x="2177302" y="44021"/>
                </a:lnTo>
                <a:lnTo>
                  <a:pt x="2235985" y="52858"/>
                </a:lnTo>
                <a:lnTo>
                  <a:pt x="2293191" y="62421"/>
                </a:lnTo>
                <a:lnTo>
                  <a:pt x="2348851" y="72690"/>
                </a:lnTo>
                <a:lnTo>
                  <a:pt x="2402900" y="83644"/>
                </a:lnTo>
                <a:lnTo>
                  <a:pt x="2455270" y="95264"/>
                </a:lnTo>
                <a:lnTo>
                  <a:pt x="2505892" y="107528"/>
                </a:lnTo>
                <a:lnTo>
                  <a:pt x="2554701" y="120418"/>
                </a:lnTo>
                <a:lnTo>
                  <a:pt x="2601629" y="133911"/>
                </a:lnTo>
                <a:lnTo>
                  <a:pt x="2646609" y="147990"/>
                </a:lnTo>
                <a:lnTo>
                  <a:pt x="2689573" y="162633"/>
                </a:lnTo>
                <a:lnTo>
                  <a:pt x="2730454" y="177820"/>
                </a:lnTo>
                <a:lnTo>
                  <a:pt x="2769185" y="193530"/>
                </a:lnTo>
                <a:lnTo>
                  <a:pt x="2805699" y="209745"/>
                </a:lnTo>
                <a:lnTo>
                  <a:pt x="2871806" y="243605"/>
                </a:lnTo>
                <a:lnTo>
                  <a:pt x="2928236" y="279238"/>
                </a:lnTo>
                <a:lnTo>
                  <a:pt x="2974451" y="316483"/>
                </a:lnTo>
                <a:lnTo>
                  <a:pt x="3009914" y="355177"/>
                </a:lnTo>
                <a:lnTo>
                  <a:pt x="3034087" y="395161"/>
                </a:lnTo>
                <a:lnTo>
                  <a:pt x="3046431" y="436272"/>
                </a:lnTo>
                <a:lnTo>
                  <a:pt x="3048000" y="457200"/>
                </a:lnTo>
                <a:lnTo>
                  <a:pt x="3046431" y="478128"/>
                </a:lnTo>
                <a:lnTo>
                  <a:pt x="3041771" y="498815"/>
                </a:lnTo>
                <a:lnTo>
                  <a:pt x="3023446" y="539384"/>
                </a:lnTo>
                <a:lnTo>
                  <a:pt x="2993561" y="578745"/>
                </a:lnTo>
                <a:lnTo>
                  <a:pt x="2952654" y="616735"/>
                </a:lnTo>
                <a:lnTo>
                  <a:pt x="2901264" y="653195"/>
                </a:lnTo>
                <a:lnTo>
                  <a:pt x="2839928" y="687961"/>
                </a:lnTo>
                <a:lnTo>
                  <a:pt x="2769185" y="720874"/>
                </a:lnTo>
                <a:lnTo>
                  <a:pt x="2730454" y="736585"/>
                </a:lnTo>
                <a:lnTo>
                  <a:pt x="2689573" y="751772"/>
                </a:lnTo>
                <a:lnTo>
                  <a:pt x="2646609" y="766414"/>
                </a:lnTo>
                <a:lnTo>
                  <a:pt x="2601629" y="780492"/>
                </a:lnTo>
                <a:lnTo>
                  <a:pt x="2554701" y="793986"/>
                </a:lnTo>
                <a:lnTo>
                  <a:pt x="2505892" y="806875"/>
                </a:lnTo>
                <a:lnTo>
                  <a:pt x="2455270" y="819139"/>
                </a:lnTo>
                <a:lnTo>
                  <a:pt x="2402900" y="830758"/>
                </a:lnTo>
                <a:lnTo>
                  <a:pt x="2348851" y="841712"/>
                </a:lnTo>
                <a:lnTo>
                  <a:pt x="2293191" y="851980"/>
                </a:lnTo>
                <a:lnTo>
                  <a:pt x="2235985" y="861543"/>
                </a:lnTo>
                <a:lnTo>
                  <a:pt x="2177302" y="870381"/>
                </a:lnTo>
                <a:lnTo>
                  <a:pt x="2117208" y="878472"/>
                </a:lnTo>
                <a:lnTo>
                  <a:pt x="2055772" y="885797"/>
                </a:lnTo>
                <a:lnTo>
                  <a:pt x="1993059" y="892336"/>
                </a:lnTo>
                <a:lnTo>
                  <a:pt x="1929138" y="898069"/>
                </a:lnTo>
                <a:lnTo>
                  <a:pt x="1864076" y="902975"/>
                </a:lnTo>
                <a:lnTo>
                  <a:pt x="1797940" y="907034"/>
                </a:lnTo>
                <a:lnTo>
                  <a:pt x="1730797" y="910226"/>
                </a:lnTo>
                <a:lnTo>
                  <a:pt x="1662714" y="912531"/>
                </a:lnTo>
                <a:lnTo>
                  <a:pt x="1593759" y="913929"/>
                </a:lnTo>
                <a:lnTo>
                  <a:pt x="1524000" y="914400"/>
                </a:lnTo>
                <a:lnTo>
                  <a:pt x="1454240" y="913929"/>
                </a:lnTo>
                <a:lnTo>
                  <a:pt x="1385285" y="912531"/>
                </a:lnTo>
                <a:lnTo>
                  <a:pt x="1317202" y="910226"/>
                </a:lnTo>
                <a:lnTo>
                  <a:pt x="1250059" y="907034"/>
                </a:lnTo>
                <a:lnTo>
                  <a:pt x="1183923" y="902975"/>
                </a:lnTo>
                <a:lnTo>
                  <a:pt x="1118861" y="898069"/>
                </a:lnTo>
                <a:lnTo>
                  <a:pt x="1054940" y="892336"/>
                </a:lnTo>
                <a:lnTo>
                  <a:pt x="992227" y="885797"/>
                </a:lnTo>
                <a:lnTo>
                  <a:pt x="930791" y="878472"/>
                </a:lnTo>
                <a:lnTo>
                  <a:pt x="870697" y="870381"/>
                </a:lnTo>
                <a:lnTo>
                  <a:pt x="812014" y="861543"/>
                </a:lnTo>
                <a:lnTo>
                  <a:pt x="754808" y="851980"/>
                </a:lnTo>
                <a:lnTo>
                  <a:pt x="699148" y="841712"/>
                </a:lnTo>
                <a:lnTo>
                  <a:pt x="645099" y="830758"/>
                </a:lnTo>
                <a:lnTo>
                  <a:pt x="592729" y="819139"/>
                </a:lnTo>
                <a:lnTo>
                  <a:pt x="542107" y="806875"/>
                </a:lnTo>
                <a:lnTo>
                  <a:pt x="493298" y="793986"/>
                </a:lnTo>
                <a:lnTo>
                  <a:pt x="446370" y="780492"/>
                </a:lnTo>
                <a:lnTo>
                  <a:pt x="401390" y="766414"/>
                </a:lnTo>
                <a:lnTo>
                  <a:pt x="358426" y="751772"/>
                </a:lnTo>
                <a:lnTo>
                  <a:pt x="317545" y="736585"/>
                </a:lnTo>
                <a:lnTo>
                  <a:pt x="278814" y="720874"/>
                </a:lnTo>
                <a:lnTo>
                  <a:pt x="242300" y="704660"/>
                </a:lnTo>
                <a:lnTo>
                  <a:pt x="176193" y="670800"/>
                </a:lnTo>
                <a:lnTo>
                  <a:pt x="119763" y="635166"/>
                </a:lnTo>
                <a:lnTo>
                  <a:pt x="73548" y="597921"/>
                </a:lnTo>
                <a:lnTo>
                  <a:pt x="38085" y="559226"/>
                </a:lnTo>
                <a:lnTo>
                  <a:pt x="13912" y="519241"/>
                </a:lnTo>
                <a:lnTo>
                  <a:pt x="1568" y="478128"/>
                </a:lnTo>
                <a:lnTo>
                  <a:pt x="0" y="457200"/>
                </a:lnTo>
                <a:close/>
              </a:path>
            </a:pathLst>
          </a:custGeom>
          <a:ln w="25400">
            <a:solidFill>
              <a:srgbClr val="385D8A"/>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86" name="Title 1">
            <a:extLst>
              <a:ext uri="{FF2B5EF4-FFF2-40B4-BE49-F238E27FC236}">
                <a16:creationId xmlns:a16="http://schemas.microsoft.com/office/drawing/2014/main" id="{3120495B-EA5A-4FD2-91E0-CB24143F2AE2}"/>
              </a:ext>
            </a:extLst>
          </p:cNvPr>
          <p:cNvSpPr>
            <a:spLocks noGrp="1"/>
          </p:cNvSpPr>
          <p:nvPr>
            <p:ph type="title"/>
          </p:nvPr>
        </p:nvSpPr>
        <p:spPr>
          <a:xfrm>
            <a:off x="778807" y="505066"/>
            <a:ext cx="10059452" cy="876300"/>
          </a:xfrm>
        </p:spPr>
        <p:txBody>
          <a:bodyPr/>
          <a:lstStyle/>
          <a:p>
            <a:r>
              <a:rPr lang="en-US" sz="2800" dirty="0"/>
              <a:t>Planning, managing and providing education and training services, and related learning support services</a:t>
            </a:r>
          </a:p>
        </p:txBody>
      </p:sp>
    </p:spTree>
    <p:extLst>
      <p:ext uri="{BB962C8B-B14F-4D97-AF65-F5344CB8AC3E}">
        <p14:creationId xmlns:p14="http://schemas.microsoft.com/office/powerpoint/2010/main" val="228990055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schemas.microsoft.com/office/infopath/2007/PartnerControls"/>
    <ds:schemaRef ds:uri="http://schemas.microsoft.com/sharepoint/v3"/>
    <ds:schemaRef ds:uri="http://purl.org/dc/terms/"/>
    <ds:schemaRef ds:uri="http://schemas.microsoft.com/office/2006/documentManagement/types"/>
    <ds:schemaRef ds:uri="http://schemas.openxmlformats.org/package/2006/metadata/core-properties"/>
    <ds:schemaRef ds:uri="56ea17bb-c96d-4826-b465-01eec0dd23dd"/>
    <ds:schemaRef ds:uri="http://purl.org/dc/elements/1.1/"/>
    <ds:schemaRef ds:uri="http://schemas.microsoft.com/office/2006/metadata/properties"/>
    <ds:schemaRef ds:uri="05d88611-e516-4d1a-b12e-39107e78b3d0"/>
    <ds:schemaRef ds:uri="http://www.w3.org/XML/1998/namespace"/>
    <ds:schemaRef ds:uri="http://purl.org/dc/dcmityp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286</TotalTime>
  <Words>1155</Words>
  <Application>Microsoft Office PowerPoint</Application>
  <PresentationFormat>Widescreen</PresentationFormat>
  <Paragraphs>135</Paragraphs>
  <Slides>11</Slides>
  <Notes>10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.AppleSystemUIFont</vt:lpstr>
      <vt:lpstr>Arial</vt:lpstr>
      <vt:lpstr>Calibri</vt:lpstr>
      <vt:lpstr>Open Sans</vt:lpstr>
      <vt:lpstr>Open Sans SemiBold</vt:lpstr>
      <vt:lpstr>Symbol</vt:lpstr>
      <vt:lpstr>Times New Roman</vt:lpstr>
      <vt:lpstr>2_Office Theme</vt:lpstr>
      <vt:lpstr>3_Office Theme</vt:lpstr>
      <vt:lpstr>Introductory Lesson: Human Growth and Development </vt:lpstr>
      <vt:lpstr>PowerPoint Presentation</vt:lpstr>
      <vt:lpstr>Career and Technical Education (CTE)</vt:lpstr>
      <vt:lpstr>Career and Technical Education (CTE)</vt:lpstr>
      <vt:lpstr>Career and Technical Education (CTE)</vt:lpstr>
      <vt:lpstr>PowerPoint Presentation</vt:lpstr>
      <vt:lpstr>Education and Training</vt:lpstr>
      <vt:lpstr>Career and Technical Education (CTE)</vt:lpstr>
      <vt:lpstr>Planning, managing and providing education and training services, and related learning support services</vt:lpstr>
      <vt:lpstr>Questions</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20</cp:revision>
  <cp:lastPrinted>2017-07-07T16:17:37Z</cp:lastPrinted>
  <dcterms:created xsi:type="dcterms:W3CDTF">2017-07-11T23:58:30Z</dcterms:created>
  <dcterms:modified xsi:type="dcterms:W3CDTF">2017-12-21T20:06:31Z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