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7"/>
  </p:notesMasterIdLst>
  <p:handoutMasterIdLst>
    <p:handoutMasterId r:id="rId18"/>
  </p:handoutMasterIdLst>
  <p:sldIdLst>
    <p:sldId id="322" r:id="rId6"/>
    <p:sldId id="319" r:id="rId7"/>
    <p:sldId id="325" r:id="rId8"/>
    <p:sldId id="326" r:id="rId9"/>
    <p:sldId id="327" r:id="rId10"/>
    <p:sldId id="330" r:id="rId11"/>
    <p:sldId id="332" r:id="rId12"/>
    <p:sldId id="335" r:id="rId13"/>
    <p:sldId id="338" r:id="rId14"/>
    <p:sldId id="366" r:id="rId15"/>
    <p:sldId id="364" r:id="rId16"/>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 id="4" name="Madhuri Dhariwal" initials="MD" lastIdx="10" clrIdx="3">
    <p:extLst>
      <p:ext uri="{19B8F6BF-5375-455C-9EA6-DF929625EA0E}">
        <p15:presenceInfo xmlns:p15="http://schemas.microsoft.com/office/powerpoint/2012/main" userId="3cc504b76765d59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525" autoAdjust="0"/>
    <p:restoredTop sz="65513" autoAdjust="0"/>
  </p:normalViewPr>
  <p:slideViewPr>
    <p:cSldViewPr snapToGrid="0">
      <p:cViewPr varScale="1">
        <p:scale>
          <a:sx n="44" d="100"/>
          <a:sy n="44" d="100"/>
        </p:scale>
        <p:origin x="1540" y="40"/>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03-Jan-18</a:t>
            </a:fld>
            <a:endParaRPr lang="en-US"/>
          </a:p>
        </p:txBody>
      </p:sp>
      <p:sp>
        <p:nvSpPr>
          <p:cNvPr id="4" name="Footer Placeholder 3">
            <a:extLst>
              <a:ext uri="{FF2B5EF4-FFF2-40B4-BE49-F238E27FC236}">
                <a16:creationId xmlns:a16="http://schemas.microsoft.com/office/drawing/2014/main"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03-Jan-18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cte.unt.edu/home/about.html"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mn-lt"/>
                <a:cs typeface="Calibri"/>
              </a:rPr>
              <a:t>This </a:t>
            </a:r>
            <a:r>
              <a:rPr lang="en-US" sz="1200" spc="-5" dirty="0">
                <a:latin typeface="+mn-lt"/>
                <a:cs typeface="Calibri"/>
              </a:rPr>
              <a:t>lesson will </a:t>
            </a:r>
            <a:r>
              <a:rPr lang="en-US" sz="1200" spc="-10" dirty="0">
                <a:latin typeface="+mn-lt"/>
                <a:cs typeface="Calibri"/>
              </a:rPr>
              <a:t>provide you </a:t>
            </a:r>
            <a:r>
              <a:rPr lang="en-US" sz="1200" spc="-5" dirty="0">
                <a:latin typeface="+mn-lt"/>
                <a:cs typeface="Calibri"/>
              </a:rPr>
              <a:t>with </a:t>
            </a:r>
            <a:r>
              <a:rPr lang="en-US" sz="1200" dirty="0">
                <a:latin typeface="+mn-lt"/>
                <a:cs typeface="Calibri"/>
              </a:rPr>
              <a:t>a </a:t>
            </a:r>
            <a:r>
              <a:rPr lang="en-US" sz="1200" spc="-5" dirty="0">
                <a:latin typeface="+mn-lt"/>
                <a:cs typeface="Calibri"/>
              </a:rPr>
              <a:t>brief overview </a:t>
            </a:r>
            <a:r>
              <a:rPr lang="en-US" sz="1200" dirty="0">
                <a:latin typeface="+mn-lt"/>
                <a:cs typeface="Calibri"/>
              </a:rPr>
              <a:t>of this</a:t>
            </a:r>
            <a:r>
              <a:rPr lang="en-US" sz="1200" spc="25" dirty="0">
                <a:latin typeface="+mn-lt"/>
                <a:cs typeface="Calibri"/>
              </a:rPr>
              <a:t> </a:t>
            </a:r>
            <a:r>
              <a:rPr lang="en-US" sz="1200" spc="-10" dirty="0">
                <a:latin typeface="+mn-lt"/>
                <a:cs typeface="Calibri"/>
              </a:rPr>
              <a:t>course.</a:t>
            </a:r>
            <a:endParaRPr lang="en-US" sz="1200" dirty="0">
              <a:latin typeface="+mn-lt"/>
              <a:cs typeface="Calibri"/>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a:t>
            </a:fld>
            <a:endParaRPr lang="en-US"/>
          </a:p>
        </p:txBody>
      </p:sp>
    </p:spTree>
    <p:extLst>
      <p:ext uri="{BB962C8B-B14F-4D97-AF65-F5344CB8AC3E}">
        <p14:creationId xmlns:p14="http://schemas.microsoft.com/office/powerpoint/2010/main" val="27603598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11</a:t>
            </a:fld>
            <a:endParaRPr lang="en-US"/>
          </a:p>
        </p:txBody>
      </p:sp>
    </p:spTree>
    <p:extLst>
      <p:ext uri="{BB962C8B-B14F-4D97-AF65-F5344CB8AC3E}">
        <p14:creationId xmlns:p14="http://schemas.microsoft.com/office/powerpoint/2010/main" val="18690206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a:t>
            </a:fld>
            <a:endParaRPr lang="en-US"/>
          </a:p>
        </p:txBody>
      </p:sp>
    </p:spTree>
    <p:extLst>
      <p:ext uri="{BB962C8B-B14F-4D97-AF65-F5344CB8AC3E}">
        <p14:creationId xmlns:p14="http://schemas.microsoft.com/office/powerpoint/2010/main" val="37090297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2700" marR="152400">
              <a:lnSpc>
                <a:spcPct val="101699"/>
              </a:lnSpc>
              <a:spcBef>
                <a:spcPts val="75"/>
              </a:spcBef>
            </a:pPr>
            <a:r>
              <a:rPr lang="en-US" sz="1200" dirty="0">
                <a:latin typeface="+mn-lt"/>
                <a:cs typeface="Calibri"/>
              </a:rPr>
              <a:t>Allow a </a:t>
            </a:r>
            <a:r>
              <a:rPr lang="en-US" sz="1200" spc="-10" dirty="0">
                <a:latin typeface="+mn-lt"/>
                <a:cs typeface="Calibri"/>
              </a:rPr>
              <a:t>student </a:t>
            </a:r>
            <a:r>
              <a:rPr lang="en-US" sz="1200" spc="-5" dirty="0">
                <a:latin typeface="+mn-lt"/>
                <a:cs typeface="Calibri"/>
              </a:rPr>
              <a:t>to </a:t>
            </a:r>
            <a:r>
              <a:rPr lang="en-US" sz="1200" spc="-10" dirty="0">
                <a:latin typeface="+mn-lt"/>
                <a:cs typeface="Calibri"/>
              </a:rPr>
              <a:t>read </a:t>
            </a:r>
            <a:r>
              <a:rPr lang="en-US" sz="1200" spc="-5" dirty="0">
                <a:latin typeface="+mn-lt"/>
                <a:cs typeface="Calibri"/>
              </a:rPr>
              <a:t>the definitions </a:t>
            </a:r>
            <a:r>
              <a:rPr lang="en-US" sz="1200" spc="-10" dirty="0">
                <a:latin typeface="+mn-lt"/>
                <a:cs typeface="Calibri"/>
              </a:rPr>
              <a:t>for </a:t>
            </a:r>
            <a:r>
              <a:rPr lang="en-US" sz="1200" spc="-5" dirty="0">
                <a:latin typeface="+mn-lt"/>
                <a:cs typeface="Calibri"/>
              </a:rPr>
              <a:t>Career </a:t>
            </a:r>
            <a:r>
              <a:rPr lang="en-US" sz="1200" dirty="0">
                <a:latin typeface="+mn-lt"/>
                <a:cs typeface="Calibri"/>
              </a:rPr>
              <a:t>and </a:t>
            </a:r>
            <a:r>
              <a:rPr lang="en-US" sz="1200" spc="-15" dirty="0">
                <a:latin typeface="+mn-lt"/>
                <a:cs typeface="Calibri"/>
              </a:rPr>
              <a:t>Technical </a:t>
            </a:r>
            <a:r>
              <a:rPr lang="en-US" sz="1200" spc="-10" dirty="0">
                <a:latin typeface="+mn-lt"/>
                <a:cs typeface="Calibri"/>
              </a:rPr>
              <a:t>Education. </a:t>
            </a:r>
            <a:r>
              <a:rPr lang="en-US" sz="1200" spc="-5" dirty="0">
                <a:latin typeface="+mn-lt"/>
                <a:cs typeface="Calibri"/>
              </a:rPr>
              <a:t>Provide </a:t>
            </a:r>
            <a:r>
              <a:rPr lang="en-US" sz="1200" spc="-10" dirty="0">
                <a:latin typeface="+mn-lt"/>
                <a:cs typeface="Calibri"/>
              </a:rPr>
              <a:t>students  </a:t>
            </a:r>
            <a:r>
              <a:rPr lang="en-US" sz="1200" spc="-5" dirty="0">
                <a:latin typeface="+mn-lt"/>
                <a:cs typeface="Calibri"/>
              </a:rPr>
              <a:t>with </a:t>
            </a:r>
            <a:r>
              <a:rPr lang="en-US" sz="1200" dirty="0">
                <a:latin typeface="+mn-lt"/>
                <a:cs typeface="Calibri"/>
              </a:rPr>
              <a:t>an </a:t>
            </a:r>
            <a:r>
              <a:rPr lang="en-US" sz="1200" spc="-10" dirty="0">
                <a:latin typeface="+mn-lt"/>
                <a:cs typeface="Calibri"/>
              </a:rPr>
              <a:t>index card </a:t>
            </a:r>
            <a:r>
              <a:rPr lang="en-US" sz="1200" spc="-5" dirty="0">
                <a:latin typeface="+mn-lt"/>
                <a:cs typeface="Calibri"/>
              </a:rPr>
              <a:t>and </a:t>
            </a:r>
            <a:r>
              <a:rPr lang="en-US" sz="1200" spc="-15" dirty="0">
                <a:latin typeface="+mn-lt"/>
                <a:cs typeface="Calibri"/>
              </a:rPr>
              <a:t>have </a:t>
            </a:r>
            <a:r>
              <a:rPr lang="en-US" sz="1200" spc="-5" dirty="0">
                <a:latin typeface="+mn-lt"/>
                <a:cs typeface="Calibri"/>
              </a:rPr>
              <a:t>them write </a:t>
            </a:r>
            <a:r>
              <a:rPr lang="en-US" sz="1200" dirty="0">
                <a:latin typeface="+mn-lt"/>
                <a:cs typeface="Calibri"/>
              </a:rPr>
              <a:t>a </a:t>
            </a:r>
            <a:r>
              <a:rPr lang="en-US" sz="1200" spc="-5" dirty="0">
                <a:latin typeface="+mn-lt"/>
                <a:cs typeface="Calibri"/>
              </a:rPr>
              <a:t>definition </a:t>
            </a:r>
            <a:r>
              <a:rPr lang="en-US" sz="1200" spc="-10" dirty="0">
                <a:latin typeface="+mn-lt"/>
                <a:cs typeface="Calibri"/>
              </a:rPr>
              <a:t>for </a:t>
            </a:r>
            <a:r>
              <a:rPr lang="en-US" sz="1200" spc="-5" dirty="0">
                <a:latin typeface="+mn-lt"/>
                <a:cs typeface="Calibri"/>
              </a:rPr>
              <a:t>CTE </a:t>
            </a:r>
            <a:r>
              <a:rPr lang="en-US" sz="1200" dirty="0">
                <a:latin typeface="+mn-lt"/>
                <a:cs typeface="Calibri"/>
              </a:rPr>
              <a:t>in </a:t>
            </a:r>
            <a:r>
              <a:rPr lang="en-US" sz="1200" spc="-5" dirty="0">
                <a:latin typeface="+mn-lt"/>
                <a:cs typeface="Calibri"/>
              </a:rPr>
              <a:t>their own </a:t>
            </a:r>
            <a:r>
              <a:rPr lang="en-US" sz="1200" spc="-10" dirty="0">
                <a:latin typeface="+mn-lt"/>
                <a:cs typeface="Calibri"/>
              </a:rPr>
              <a:t>words. Share  </a:t>
            </a:r>
            <a:r>
              <a:rPr lang="en-US" sz="1200" spc="-5" dirty="0">
                <a:latin typeface="+mn-lt"/>
                <a:cs typeface="Calibri"/>
              </a:rPr>
              <a:t>responses.</a:t>
            </a:r>
            <a:endParaRPr lang="en-US" sz="1200" dirty="0">
              <a:latin typeface="+mn-lt"/>
              <a:cs typeface="Calibri"/>
            </a:endParaRPr>
          </a:p>
          <a:p>
            <a:pPr>
              <a:lnSpc>
                <a:spcPct val="100000"/>
              </a:lnSpc>
              <a:spcBef>
                <a:spcPts val="25"/>
              </a:spcBef>
            </a:pPr>
            <a:endParaRPr lang="en-US" sz="1250" dirty="0">
              <a:latin typeface="Times New Roman"/>
              <a:cs typeface="Times New Roman"/>
            </a:endParaRPr>
          </a:p>
          <a:p>
            <a:pPr marL="12700" marR="5080">
              <a:lnSpc>
                <a:spcPct val="101699"/>
              </a:lnSpc>
            </a:pPr>
            <a:r>
              <a:rPr lang="en-US" sz="1200" spc="-5" dirty="0">
                <a:latin typeface="+mn-lt"/>
                <a:cs typeface="Calibri"/>
              </a:rPr>
              <a:t>If </a:t>
            </a:r>
            <a:r>
              <a:rPr lang="en-US" sz="1200" spc="-10" dirty="0">
                <a:latin typeface="+mn-lt"/>
                <a:cs typeface="Calibri"/>
              </a:rPr>
              <a:t>you </a:t>
            </a:r>
            <a:r>
              <a:rPr lang="en-US" sz="1200" spc="-5" dirty="0">
                <a:latin typeface="+mn-lt"/>
                <a:cs typeface="Calibri"/>
              </a:rPr>
              <a:t>choose </a:t>
            </a:r>
            <a:r>
              <a:rPr lang="en-US" sz="1200" spc="-10" dirty="0">
                <a:latin typeface="+mn-lt"/>
                <a:cs typeface="Calibri"/>
              </a:rPr>
              <a:t>to </a:t>
            </a:r>
            <a:r>
              <a:rPr lang="en-US" sz="1200" spc="-5" dirty="0">
                <a:latin typeface="+mn-lt"/>
                <a:cs typeface="Calibri"/>
              </a:rPr>
              <a:t>further </a:t>
            </a:r>
            <a:r>
              <a:rPr lang="en-US" sz="1200" spc="-10" dirty="0">
                <a:latin typeface="+mn-lt"/>
                <a:cs typeface="Calibri"/>
              </a:rPr>
              <a:t>explore </a:t>
            </a:r>
            <a:r>
              <a:rPr lang="en-US" sz="1200" dirty="0">
                <a:latin typeface="+mn-lt"/>
                <a:cs typeface="Calibri"/>
              </a:rPr>
              <a:t>the </a:t>
            </a:r>
            <a:r>
              <a:rPr lang="en-US" sz="1200" spc="-5" dirty="0">
                <a:latin typeface="+mn-lt"/>
                <a:cs typeface="Calibri"/>
              </a:rPr>
              <a:t>topic of </a:t>
            </a:r>
            <a:r>
              <a:rPr lang="en-US" sz="1200" spc="-10" dirty="0">
                <a:latin typeface="+mn-lt"/>
                <a:cs typeface="Calibri"/>
              </a:rPr>
              <a:t>Career </a:t>
            </a:r>
            <a:r>
              <a:rPr lang="en-US" sz="1200" spc="-5" dirty="0">
                <a:latin typeface="+mn-lt"/>
                <a:cs typeface="Calibri"/>
              </a:rPr>
              <a:t>and </a:t>
            </a:r>
            <a:r>
              <a:rPr lang="en-US" sz="1200" spc="-20" dirty="0">
                <a:latin typeface="+mn-lt"/>
                <a:cs typeface="Calibri"/>
              </a:rPr>
              <a:t>Technical </a:t>
            </a:r>
            <a:r>
              <a:rPr lang="en-US" sz="1200" spc="-10" dirty="0">
                <a:latin typeface="+mn-lt"/>
                <a:cs typeface="Calibri"/>
              </a:rPr>
              <a:t>Education, </a:t>
            </a:r>
            <a:r>
              <a:rPr lang="en-US" sz="1200" spc="-5" dirty="0">
                <a:latin typeface="+mn-lt"/>
                <a:cs typeface="Calibri"/>
              </a:rPr>
              <a:t>please see </a:t>
            </a:r>
            <a:r>
              <a:rPr lang="en-US" sz="1200" b="1" spc="-5" dirty="0">
                <a:latin typeface="+mn-lt"/>
                <a:cs typeface="Calibri"/>
              </a:rPr>
              <a:t>About  </a:t>
            </a:r>
            <a:r>
              <a:rPr lang="en-US" sz="1200" b="1" dirty="0">
                <a:latin typeface="+mn-lt"/>
                <a:cs typeface="Calibri"/>
              </a:rPr>
              <a:t>CTE </a:t>
            </a:r>
            <a:r>
              <a:rPr lang="en-US" sz="1200" b="1" spc="-10" dirty="0">
                <a:latin typeface="+mn-lt"/>
                <a:cs typeface="Calibri"/>
              </a:rPr>
              <a:t>Presentation</a:t>
            </a:r>
            <a:r>
              <a:rPr lang="en-US" sz="1200" b="1" dirty="0">
                <a:latin typeface="+mn-lt"/>
                <a:cs typeface="Calibri"/>
              </a:rPr>
              <a:t> </a:t>
            </a:r>
            <a:r>
              <a:rPr lang="en-US" sz="1200" u="sng" spc="-10" dirty="0">
                <a:uFill>
                  <a:solidFill>
                    <a:srgbClr val="000000"/>
                  </a:solidFill>
                </a:uFill>
                <a:latin typeface="+mn-lt"/>
                <a:cs typeface="Calibri"/>
                <a:hlinkClick r:id="rId3"/>
              </a:rPr>
              <a:t>http://cte.unt.edu/home/about.html</a:t>
            </a:r>
            <a:endParaRPr lang="en-US" sz="1200" dirty="0">
              <a:latin typeface="+mn-lt"/>
              <a:cs typeface="Calibri"/>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16455088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2700" marR="335280">
              <a:lnSpc>
                <a:spcPct val="101699"/>
              </a:lnSpc>
              <a:spcBef>
                <a:spcPts val="75"/>
              </a:spcBef>
            </a:pPr>
            <a:r>
              <a:rPr lang="en-US" sz="1200" dirty="0">
                <a:latin typeface="+mn-lt"/>
                <a:cs typeface="Calibri"/>
              </a:rPr>
              <a:t>Allow </a:t>
            </a:r>
            <a:r>
              <a:rPr lang="en-US" sz="1200" spc="-10" dirty="0">
                <a:latin typeface="+mn-lt"/>
                <a:cs typeface="Calibri"/>
              </a:rPr>
              <a:t>student </a:t>
            </a:r>
            <a:r>
              <a:rPr lang="en-US" sz="1200" dirty="0">
                <a:latin typeface="+mn-lt"/>
                <a:cs typeface="Calibri"/>
              </a:rPr>
              <a:t>a </a:t>
            </a:r>
            <a:r>
              <a:rPr lang="en-US" sz="1200" spc="-15" dirty="0">
                <a:latin typeface="+mn-lt"/>
                <a:cs typeface="Calibri"/>
              </a:rPr>
              <a:t>few </a:t>
            </a:r>
            <a:r>
              <a:rPr lang="en-US" sz="1200" spc="-5" dirty="0">
                <a:latin typeface="+mn-lt"/>
                <a:cs typeface="Calibri"/>
              </a:rPr>
              <a:t>moments to </a:t>
            </a:r>
            <a:r>
              <a:rPr lang="en-US" sz="1200" spc="-10" dirty="0">
                <a:latin typeface="+mn-lt"/>
                <a:cs typeface="Calibri"/>
              </a:rPr>
              <a:t>read </a:t>
            </a:r>
            <a:r>
              <a:rPr lang="en-US" sz="1200" dirty="0">
                <a:latin typeface="+mn-lt"/>
                <a:cs typeface="Calibri"/>
              </a:rPr>
              <a:t>the </a:t>
            </a:r>
            <a:r>
              <a:rPr lang="en-US" sz="1200" spc="-10" dirty="0">
                <a:latin typeface="+mn-lt"/>
                <a:cs typeface="Calibri"/>
              </a:rPr>
              <a:t>information </a:t>
            </a:r>
            <a:r>
              <a:rPr lang="en-US" sz="1200" dirty="0">
                <a:latin typeface="+mn-lt"/>
                <a:cs typeface="Calibri"/>
              </a:rPr>
              <a:t>on </a:t>
            </a:r>
            <a:r>
              <a:rPr lang="en-US" sz="1200" spc="-5" dirty="0">
                <a:latin typeface="+mn-lt"/>
                <a:cs typeface="Calibri"/>
              </a:rPr>
              <a:t>the slide </a:t>
            </a:r>
            <a:r>
              <a:rPr lang="en-US" sz="1200" dirty="0">
                <a:latin typeface="+mn-lt"/>
                <a:cs typeface="Calibri"/>
              </a:rPr>
              <a:t>and </a:t>
            </a:r>
            <a:r>
              <a:rPr lang="en-US" sz="1200" spc="-5" dirty="0">
                <a:latin typeface="+mn-lt"/>
                <a:cs typeface="Calibri"/>
              </a:rPr>
              <a:t>on the back </a:t>
            </a:r>
            <a:r>
              <a:rPr lang="en-US" sz="1200" dirty="0">
                <a:latin typeface="+mn-lt"/>
                <a:cs typeface="Calibri"/>
              </a:rPr>
              <a:t>of </a:t>
            </a:r>
            <a:r>
              <a:rPr lang="en-US" sz="1200" spc="-5" dirty="0">
                <a:latin typeface="+mn-lt"/>
                <a:cs typeface="Calibri"/>
              </a:rPr>
              <a:t>their  index </a:t>
            </a:r>
            <a:r>
              <a:rPr lang="en-US" sz="1200" spc="-10" dirty="0">
                <a:latin typeface="+mn-lt"/>
                <a:cs typeface="Calibri"/>
              </a:rPr>
              <a:t>card </a:t>
            </a:r>
            <a:r>
              <a:rPr lang="en-US" sz="1200" spc="-5" dirty="0">
                <a:latin typeface="+mn-lt"/>
                <a:cs typeface="Calibri"/>
              </a:rPr>
              <a:t>write down </a:t>
            </a:r>
            <a:r>
              <a:rPr lang="en-US" sz="1200" dirty="0">
                <a:latin typeface="+mn-lt"/>
                <a:cs typeface="Calibri"/>
              </a:rPr>
              <a:t>all </a:t>
            </a:r>
            <a:r>
              <a:rPr lang="en-US" sz="1200" spc="-5" dirty="0">
                <a:latin typeface="+mn-lt"/>
                <a:cs typeface="Calibri"/>
              </a:rPr>
              <a:t>unfamiliar</a:t>
            </a:r>
            <a:r>
              <a:rPr lang="en-US" sz="1200" dirty="0">
                <a:latin typeface="+mn-lt"/>
                <a:cs typeface="Calibri"/>
              </a:rPr>
              <a:t> </a:t>
            </a:r>
            <a:r>
              <a:rPr lang="en-US" sz="1200" spc="-5" dirty="0">
                <a:latin typeface="+mn-lt"/>
                <a:cs typeface="Calibri"/>
              </a:rPr>
              <a:t>terms.</a:t>
            </a:r>
            <a:endParaRPr lang="en-US" sz="1200" dirty="0">
              <a:latin typeface="+mn-lt"/>
              <a:cs typeface="Calibri"/>
            </a:endParaRPr>
          </a:p>
          <a:p>
            <a:pPr marL="12700" marR="5080">
              <a:lnSpc>
                <a:spcPct val="101699"/>
              </a:lnSpc>
            </a:pPr>
            <a:r>
              <a:rPr lang="en-US" sz="1200" spc="-5" dirty="0">
                <a:latin typeface="+mn-lt"/>
                <a:cs typeface="Calibri"/>
              </a:rPr>
              <a:t>Lead </a:t>
            </a:r>
            <a:r>
              <a:rPr lang="en-US" sz="1200" dirty="0">
                <a:latin typeface="+mn-lt"/>
                <a:cs typeface="Calibri"/>
              </a:rPr>
              <a:t>a </a:t>
            </a:r>
            <a:r>
              <a:rPr lang="en-US" sz="1200" spc="-5" dirty="0">
                <a:latin typeface="+mn-lt"/>
                <a:cs typeface="Calibri"/>
              </a:rPr>
              <a:t>brief class discussion on </a:t>
            </a:r>
            <a:r>
              <a:rPr lang="en-US" sz="1200" dirty="0">
                <a:latin typeface="+mn-lt"/>
                <a:cs typeface="Calibri"/>
              </a:rPr>
              <a:t>the </a:t>
            </a:r>
            <a:r>
              <a:rPr lang="en-US" sz="1200" spc="-10" dirty="0">
                <a:latin typeface="+mn-lt"/>
                <a:cs typeface="Calibri"/>
              </a:rPr>
              <a:t>contents </a:t>
            </a:r>
            <a:r>
              <a:rPr lang="en-US" sz="1200" spc="-5" dirty="0">
                <a:latin typeface="+mn-lt"/>
                <a:cs typeface="Calibri"/>
              </a:rPr>
              <a:t>of the slide. Define and </a:t>
            </a:r>
            <a:r>
              <a:rPr lang="en-US" sz="1200" spc="-10" dirty="0">
                <a:latin typeface="+mn-lt"/>
                <a:cs typeface="Calibri"/>
              </a:rPr>
              <a:t>provide examples </a:t>
            </a:r>
            <a:r>
              <a:rPr lang="en-US" sz="1200" dirty="0">
                <a:latin typeface="+mn-lt"/>
                <a:cs typeface="Calibri"/>
              </a:rPr>
              <a:t>of all  </a:t>
            </a:r>
            <a:r>
              <a:rPr lang="en-US" sz="1200" spc="-5" dirty="0">
                <a:latin typeface="+mn-lt"/>
                <a:cs typeface="Calibri"/>
              </a:rPr>
              <a:t>unfamiliar terms. </a:t>
            </a:r>
            <a:r>
              <a:rPr lang="en-US" sz="1200" spc="-10" dirty="0">
                <a:latin typeface="+mn-lt"/>
                <a:cs typeface="Calibri"/>
              </a:rPr>
              <a:t>Inform students </a:t>
            </a:r>
            <a:r>
              <a:rPr lang="en-US" sz="1200" spc="-5" dirty="0">
                <a:latin typeface="+mn-lt"/>
                <a:cs typeface="Calibri"/>
              </a:rPr>
              <a:t>of CTE venues </a:t>
            </a:r>
            <a:r>
              <a:rPr lang="en-US" sz="1200" spc="-10" dirty="0">
                <a:latin typeface="+mn-lt"/>
                <a:cs typeface="Calibri"/>
              </a:rPr>
              <a:t>available </a:t>
            </a:r>
            <a:r>
              <a:rPr lang="en-US" sz="1200" dirty="0">
                <a:latin typeface="+mn-lt"/>
                <a:cs typeface="Calibri"/>
              </a:rPr>
              <a:t>in </a:t>
            </a:r>
            <a:r>
              <a:rPr lang="en-US" sz="1200" spc="-5" dirty="0">
                <a:latin typeface="+mn-lt"/>
                <a:cs typeface="Calibri"/>
              </a:rPr>
              <a:t>your district, </a:t>
            </a:r>
            <a:r>
              <a:rPr lang="en-US" sz="1200" spc="-10" dirty="0">
                <a:latin typeface="+mn-lt"/>
                <a:cs typeface="Calibri"/>
              </a:rPr>
              <a:t>your </a:t>
            </a:r>
            <a:r>
              <a:rPr lang="en-US" sz="1200" spc="-5" dirty="0">
                <a:latin typeface="+mn-lt"/>
                <a:cs typeface="Calibri"/>
              </a:rPr>
              <a:t>campus and your  </a:t>
            </a:r>
            <a:r>
              <a:rPr lang="en-US" sz="1200" spc="-10" dirty="0">
                <a:latin typeface="+mn-lt"/>
                <a:cs typeface="Calibri"/>
              </a:rPr>
              <a:t>program.</a:t>
            </a:r>
            <a:endParaRPr lang="en-US" sz="1200" dirty="0">
              <a:latin typeface="+mn-lt"/>
              <a:cs typeface="Calibri"/>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26214724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22959173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2700">
              <a:lnSpc>
                <a:spcPct val="100000"/>
              </a:lnSpc>
              <a:spcBef>
                <a:spcPts val="100"/>
              </a:spcBef>
            </a:pPr>
            <a:r>
              <a:rPr lang="en-US" sz="1200" spc="-5" dirty="0">
                <a:latin typeface="+mn-lt"/>
                <a:cs typeface="Calibri"/>
              </a:rPr>
              <a:t>Provide </a:t>
            </a:r>
            <a:r>
              <a:rPr lang="en-US" sz="1200" dirty="0">
                <a:latin typeface="+mn-lt"/>
                <a:cs typeface="Calibri"/>
              </a:rPr>
              <a:t>a </a:t>
            </a:r>
            <a:r>
              <a:rPr lang="en-US" sz="1200" spc="-10" dirty="0">
                <a:latin typeface="+mn-lt"/>
                <a:cs typeface="Calibri"/>
              </a:rPr>
              <a:t>copy </a:t>
            </a:r>
            <a:r>
              <a:rPr lang="en-US" sz="1200" spc="-5" dirty="0">
                <a:latin typeface="+mn-lt"/>
                <a:cs typeface="Calibri"/>
              </a:rPr>
              <a:t>of </a:t>
            </a:r>
            <a:r>
              <a:rPr lang="en-US" sz="1200" dirty="0">
                <a:latin typeface="+mn-lt"/>
                <a:cs typeface="Calibri"/>
              </a:rPr>
              <a:t>this </a:t>
            </a:r>
            <a:r>
              <a:rPr lang="en-US" sz="1200" spc="-5" dirty="0">
                <a:latin typeface="+mn-lt"/>
                <a:cs typeface="Calibri"/>
              </a:rPr>
              <a:t>slide to </a:t>
            </a:r>
            <a:r>
              <a:rPr lang="en-US" sz="1200" dirty="0">
                <a:latin typeface="+mn-lt"/>
                <a:cs typeface="Calibri"/>
              </a:rPr>
              <a:t>the</a:t>
            </a:r>
            <a:r>
              <a:rPr lang="en-US" sz="1200" spc="-10" dirty="0">
                <a:latin typeface="+mn-lt"/>
                <a:cs typeface="Calibri"/>
              </a:rPr>
              <a:t> students.</a:t>
            </a:r>
            <a:endParaRPr lang="en-US" sz="1200" dirty="0">
              <a:latin typeface="+mn-lt"/>
              <a:cs typeface="Calibri"/>
            </a:endParaRPr>
          </a:p>
          <a:p>
            <a:pPr>
              <a:lnSpc>
                <a:spcPct val="100000"/>
              </a:lnSpc>
              <a:spcBef>
                <a:spcPts val="25"/>
              </a:spcBef>
            </a:pPr>
            <a:endParaRPr lang="en-US" sz="1250" dirty="0">
              <a:latin typeface="Times New Roman"/>
              <a:cs typeface="Times New Roman"/>
            </a:endParaRPr>
          </a:p>
          <a:p>
            <a:pPr marL="12700" marR="22225">
              <a:lnSpc>
                <a:spcPct val="101699"/>
              </a:lnSpc>
            </a:pPr>
            <a:r>
              <a:rPr lang="en-US" sz="1200" dirty="0">
                <a:latin typeface="+mn-lt"/>
                <a:cs typeface="Calibri"/>
              </a:rPr>
              <a:t>The 16 </a:t>
            </a:r>
            <a:r>
              <a:rPr lang="en-US" sz="1200" spc="-10" dirty="0">
                <a:latin typeface="+mn-lt"/>
                <a:cs typeface="Calibri"/>
              </a:rPr>
              <a:t>clusters </a:t>
            </a:r>
            <a:r>
              <a:rPr lang="en-US" sz="1200" spc="-5" dirty="0">
                <a:latin typeface="+mn-lt"/>
                <a:cs typeface="Calibri"/>
              </a:rPr>
              <a:t>identified </a:t>
            </a:r>
            <a:r>
              <a:rPr lang="en-US" sz="1200" dirty="0">
                <a:latin typeface="+mn-lt"/>
                <a:cs typeface="Calibri"/>
              </a:rPr>
              <a:t>by </a:t>
            </a:r>
            <a:r>
              <a:rPr lang="en-US" sz="1200" spc="-5" dirty="0">
                <a:latin typeface="+mn-lt"/>
                <a:cs typeface="Calibri"/>
              </a:rPr>
              <a:t>the </a:t>
            </a:r>
            <a:r>
              <a:rPr lang="en-US" sz="1200" spc="-10" dirty="0">
                <a:latin typeface="+mn-lt"/>
                <a:cs typeface="Calibri"/>
              </a:rPr>
              <a:t>U.S. </a:t>
            </a:r>
            <a:r>
              <a:rPr lang="en-US" sz="1200" spc="-5" dirty="0">
                <a:latin typeface="+mn-lt"/>
                <a:cs typeface="Calibri"/>
              </a:rPr>
              <a:t>Department </a:t>
            </a:r>
            <a:r>
              <a:rPr lang="en-US" sz="1200" dirty="0">
                <a:latin typeface="+mn-lt"/>
                <a:cs typeface="Calibri"/>
              </a:rPr>
              <a:t>of </a:t>
            </a:r>
            <a:r>
              <a:rPr lang="en-US" sz="1200" spc="-10" dirty="0">
                <a:latin typeface="+mn-lt"/>
                <a:cs typeface="Calibri"/>
              </a:rPr>
              <a:t>Education, </a:t>
            </a:r>
            <a:r>
              <a:rPr lang="en-US" sz="1200" spc="-5" dirty="0">
                <a:latin typeface="+mn-lt"/>
                <a:cs typeface="Calibri"/>
              </a:rPr>
              <a:t>classify </a:t>
            </a:r>
            <a:r>
              <a:rPr lang="en-US" sz="1200" spc="-10" dirty="0">
                <a:latin typeface="+mn-lt"/>
                <a:cs typeface="Calibri"/>
              </a:rPr>
              <a:t>workforce preparation  programs that are obtained through career </a:t>
            </a:r>
            <a:r>
              <a:rPr lang="en-US" sz="1200" spc="-5" dirty="0">
                <a:latin typeface="+mn-lt"/>
                <a:cs typeface="Calibri"/>
              </a:rPr>
              <a:t>and </a:t>
            </a:r>
            <a:r>
              <a:rPr lang="en-US" sz="1200" spc="-10" dirty="0">
                <a:latin typeface="+mn-lt"/>
                <a:cs typeface="Calibri"/>
              </a:rPr>
              <a:t>technical</a:t>
            </a:r>
            <a:r>
              <a:rPr lang="en-US" sz="1200" spc="90" dirty="0">
                <a:latin typeface="+mn-lt"/>
                <a:cs typeface="Calibri"/>
              </a:rPr>
              <a:t> </a:t>
            </a:r>
            <a:r>
              <a:rPr lang="en-US" sz="1200" spc="-10" dirty="0">
                <a:latin typeface="+mn-lt"/>
                <a:cs typeface="Calibri"/>
              </a:rPr>
              <a:t>education.</a:t>
            </a:r>
            <a:endParaRPr lang="en-US" sz="1200" dirty="0">
              <a:latin typeface="+mn-lt"/>
              <a:cs typeface="Calibri"/>
            </a:endParaRPr>
          </a:p>
          <a:p>
            <a:pPr>
              <a:lnSpc>
                <a:spcPct val="100000"/>
              </a:lnSpc>
              <a:spcBef>
                <a:spcPts val="25"/>
              </a:spcBef>
            </a:pPr>
            <a:endParaRPr lang="en-US" sz="1250" dirty="0">
              <a:latin typeface="Times New Roman"/>
              <a:cs typeface="Times New Roman"/>
            </a:endParaRPr>
          </a:p>
          <a:p>
            <a:pPr marL="12700" marR="5080">
              <a:lnSpc>
                <a:spcPct val="101699"/>
              </a:lnSpc>
            </a:pPr>
            <a:r>
              <a:rPr lang="en-US" sz="1200" spc="-5" dirty="0">
                <a:latin typeface="+mn-lt"/>
                <a:cs typeface="Calibri"/>
              </a:rPr>
              <a:t>What </a:t>
            </a:r>
            <a:r>
              <a:rPr lang="en-US" sz="1200" spc="-10" dirty="0">
                <a:latin typeface="+mn-lt"/>
                <a:cs typeface="Calibri"/>
              </a:rPr>
              <a:t>cluster </a:t>
            </a:r>
            <a:r>
              <a:rPr lang="en-US" sz="1200" spc="-5" dirty="0">
                <a:latin typeface="+mn-lt"/>
                <a:cs typeface="Calibri"/>
              </a:rPr>
              <a:t>do </a:t>
            </a:r>
            <a:r>
              <a:rPr lang="en-US" sz="1200" spc="-10" dirty="0">
                <a:latin typeface="+mn-lt"/>
                <a:cs typeface="Calibri"/>
              </a:rPr>
              <a:t>you </a:t>
            </a:r>
            <a:r>
              <a:rPr lang="en-US" sz="1200" spc="-5" dirty="0">
                <a:latin typeface="+mn-lt"/>
                <a:cs typeface="Calibri"/>
              </a:rPr>
              <a:t>think Principles </a:t>
            </a:r>
            <a:r>
              <a:rPr lang="en-US" sz="1200" dirty="0">
                <a:latin typeface="+mn-lt"/>
                <a:cs typeface="Calibri"/>
              </a:rPr>
              <a:t>of </a:t>
            </a:r>
            <a:r>
              <a:rPr lang="en-US" sz="1200" spc="-10" dirty="0">
                <a:latin typeface="+mn-lt"/>
                <a:cs typeface="Calibri"/>
              </a:rPr>
              <a:t>Education </a:t>
            </a:r>
            <a:r>
              <a:rPr lang="en-US" sz="1200" dirty="0">
                <a:latin typeface="+mn-lt"/>
                <a:cs typeface="Calibri"/>
              </a:rPr>
              <a:t>and </a:t>
            </a:r>
            <a:r>
              <a:rPr lang="en-US" sz="1200" spc="-15" dirty="0">
                <a:latin typeface="+mn-lt"/>
                <a:cs typeface="Calibri"/>
              </a:rPr>
              <a:t>Training </a:t>
            </a:r>
            <a:r>
              <a:rPr lang="en-US" sz="1200" spc="-5" dirty="0">
                <a:latin typeface="+mn-lt"/>
                <a:cs typeface="Calibri"/>
              </a:rPr>
              <a:t>falls under? </a:t>
            </a:r>
            <a:r>
              <a:rPr lang="en-US" sz="1200" spc="-15" dirty="0">
                <a:latin typeface="+mn-lt"/>
                <a:cs typeface="Calibri"/>
              </a:rPr>
              <a:t>Have </a:t>
            </a:r>
            <a:r>
              <a:rPr lang="en-US" sz="1200" spc="-5" dirty="0">
                <a:latin typeface="+mn-lt"/>
                <a:cs typeface="Calibri"/>
              </a:rPr>
              <a:t>students </a:t>
            </a:r>
            <a:r>
              <a:rPr lang="en-US" sz="1200" spc="-10" dirty="0">
                <a:latin typeface="+mn-lt"/>
                <a:cs typeface="Calibri"/>
              </a:rPr>
              <a:t>read  </a:t>
            </a:r>
            <a:r>
              <a:rPr lang="en-US" sz="1200" dirty="0">
                <a:latin typeface="+mn-lt"/>
                <a:cs typeface="Calibri"/>
              </a:rPr>
              <a:t>the </a:t>
            </a:r>
            <a:r>
              <a:rPr lang="en-US" sz="1200" spc="-10" dirty="0">
                <a:latin typeface="+mn-lt"/>
                <a:cs typeface="Calibri"/>
              </a:rPr>
              <a:t>descriptors </a:t>
            </a:r>
            <a:r>
              <a:rPr lang="en-US" sz="1200" spc="-15" dirty="0">
                <a:latin typeface="+mn-lt"/>
                <a:cs typeface="Calibri"/>
              </a:rPr>
              <a:t>for </a:t>
            </a:r>
            <a:r>
              <a:rPr lang="en-US" sz="1200" spc="-5" dirty="0">
                <a:latin typeface="+mn-lt"/>
                <a:cs typeface="Calibri"/>
              </a:rPr>
              <a:t>each</a:t>
            </a:r>
            <a:r>
              <a:rPr lang="en-US" sz="1200" spc="10" dirty="0">
                <a:latin typeface="+mn-lt"/>
                <a:cs typeface="Calibri"/>
              </a:rPr>
              <a:t> </a:t>
            </a:r>
            <a:r>
              <a:rPr lang="en-US" sz="1200" spc="-5" dirty="0">
                <a:latin typeface="+mn-lt"/>
                <a:cs typeface="Calibri"/>
              </a:rPr>
              <a:t>cluster?</a:t>
            </a:r>
            <a:endParaRPr lang="en-US" sz="1200" dirty="0">
              <a:latin typeface="+mn-lt"/>
              <a:cs typeface="Calibri"/>
            </a:endParaRPr>
          </a:p>
          <a:p>
            <a:endParaRPr lang="en-US" dirty="0"/>
          </a:p>
          <a:p>
            <a:pPr marL="12700">
              <a:lnSpc>
                <a:spcPct val="100000"/>
              </a:lnSpc>
              <a:spcBef>
                <a:spcPts val="100"/>
              </a:spcBef>
            </a:pPr>
            <a:r>
              <a:rPr lang="en-US" sz="1200" dirty="0">
                <a:latin typeface="+mn-lt"/>
                <a:cs typeface="Calibri"/>
              </a:rPr>
              <a:t>The </a:t>
            </a:r>
            <a:r>
              <a:rPr lang="en-US" sz="1200" spc="-10" dirty="0">
                <a:latin typeface="+mn-lt"/>
                <a:cs typeface="Calibri"/>
              </a:rPr>
              <a:t>course </a:t>
            </a:r>
            <a:r>
              <a:rPr lang="en-US" sz="1200" spc="-5" dirty="0">
                <a:latin typeface="+mn-lt"/>
                <a:cs typeface="Calibri"/>
              </a:rPr>
              <a:t>Interpersonal Studies </a:t>
            </a:r>
            <a:r>
              <a:rPr lang="en-US" sz="1200" dirty="0">
                <a:latin typeface="+mn-lt"/>
                <a:cs typeface="Calibri"/>
              </a:rPr>
              <a:t>is in </a:t>
            </a:r>
            <a:r>
              <a:rPr lang="en-US" sz="1200" spc="-5" dirty="0">
                <a:latin typeface="+mn-lt"/>
                <a:cs typeface="Calibri"/>
              </a:rPr>
              <a:t>the Human Services Cluster. </a:t>
            </a:r>
            <a:endParaRPr lang="en-US" sz="1200" dirty="0">
              <a:latin typeface="+mn-lt"/>
              <a:cs typeface="Calibri"/>
            </a:endParaRPr>
          </a:p>
          <a:p>
            <a:pPr>
              <a:lnSpc>
                <a:spcPct val="100000"/>
              </a:lnSpc>
              <a:spcBef>
                <a:spcPts val="25"/>
              </a:spcBef>
            </a:pPr>
            <a:endParaRPr lang="en-US" sz="1250" dirty="0">
              <a:latin typeface="Times New Roman"/>
              <a:cs typeface="Times New Roman"/>
            </a:endParaRPr>
          </a:p>
          <a:p>
            <a:pPr marL="12700" marR="5080">
              <a:lnSpc>
                <a:spcPct val="101699"/>
              </a:lnSpc>
            </a:pPr>
            <a:r>
              <a:rPr lang="en-US" sz="1200" spc="-5" dirty="0">
                <a:latin typeface="+mn-lt"/>
                <a:cs typeface="Calibri"/>
              </a:rPr>
              <a:t>If time permits, allow </a:t>
            </a:r>
            <a:r>
              <a:rPr lang="en-US" sz="1200" spc="-10" dirty="0">
                <a:latin typeface="+mn-lt"/>
                <a:cs typeface="Calibri"/>
              </a:rPr>
              <a:t>students to </a:t>
            </a:r>
            <a:r>
              <a:rPr lang="en-US" sz="1200" spc="-5" dirty="0">
                <a:latin typeface="+mn-lt"/>
                <a:cs typeface="Calibri"/>
              </a:rPr>
              <a:t>discuss other CTE </a:t>
            </a:r>
            <a:r>
              <a:rPr lang="en-US" sz="1200" spc="-10" dirty="0">
                <a:latin typeface="+mn-lt"/>
                <a:cs typeface="Calibri"/>
              </a:rPr>
              <a:t>courses available at your </a:t>
            </a:r>
            <a:r>
              <a:rPr lang="en-US" sz="1200" spc="-5" dirty="0">
                <a:latin typeface="+mn-lt"/>
                <a:cs typeface="Calibri"/>
              </a:rPr>
              <a:t>campus and  determine their </a:t>
            </a:r>
            <a:r>
              <a:rPr lang="en-US" sz="1200" spc="-10" dirty="0">
                <a:latin typeface="+mn-lt"/>
                <a:cs typeface="Calibri"/>
              </a:rPr>
              <a:t>career</a:t>
            </a:r>
            <a:r>
              <a:rPr lang="en-US" sz="1200" spc="0" dirty="0">
                <a:latin typeface="+mn-lt"/>
                <a:cs typeface="Calibri"/>
              </a:rPr>
              <a:t> </a:t>
            </a:r>
            <a:r>
              <a:rPr lang="en-US" sz="1200" spc="-10" dirty="0">
                <a:latin typeface="+mn-lt"/>
                <a:cs typeface="Calibri"/>
              </a:rPr>
              <a:t>clusters.</a:t>
            </a:r>
            <a:endParaRPr lang="en-US" sz="1200" dirty="0">
              <a:latin typeface="+mn-lt"/>
              <a:cs typeface="Calibri"/>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24063198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The Texas Education Agency has approved 12 high school courses in Human Services. Not all high schools offer all courses. </a:t>
            </a:r>
          </a:p>
          <a:p>
            <a:r>
              <a:rPr lang="en-US" sz="1200" b="0" i="0" u="none" strike="noStrike" kern="1200" baseline="0" dirty="0">
                <a:solidFill>
                  <a:schemeClr val="tx1"/>
                </a:solidFill>
                <a:latin typeface="+mn-lt"/>
                <a:ea typeface="+mn-ea"/>
                <a:cs typeface="+mn-cs"/>
              </a:rPr>
              <a:t>What is meant by coherent sequence? The goal of CTE in high school is to progress through a sequence of courses that lead to the attainment of academic and technical skills. Discuss the sequence of Human Services on your campus/district. </a:t>
            </a:r>
          </a:p>
          <a:p>
            <a:r>
              <a:rPr lang="en-US" sz="1200" b="0" i="0" u="none" strike="noStrike" kern="1200" baseline="0" dirty="0">
                <a:solidFill>
                  <a:schemeClr val="tx1"/>
                </a:solidFill>
                <a:latin typeface="+mn-lt"/>
                <a:ea typeface="+mn-ea"/>
                <a:cs typeface="+mn-cs"/>
              </a:rPr>
              <a:t>If applicable, discuss other Human Services courses/sequences offered at your campus and in your district. </a:t>
            </a:r>
          </a:p>
          <a:p>
            <a:r>
              <a:rPr lang="en-US" sz="1200" b="0" i="0" u="none" strike="noStrike" kern="1200" baseline="0" dirty="0">
                <a:solidFill>
                  <a:schemeClr val="tx1"/>
                </a:solidFill>
                <a:latin typeface="+mn-lt"/>
                <a:ea typeface="+mn-ea"/>
                <a:cs typeface="+mn-cs"/>
              </a:rPr>
              <a:t>Inform students that it is possible to incorporate courses from other sequences or clusters into their personal program of study. </a:t>
            </a:r>
          </a:p>
          <a:p>
            <a:r>
              <a:rPr lang="en-US" sz="1200" b="0" i="0" u="none" strike="noStrike" kern="1200" baseline="0" dirty="0">
                <a:solidFill>
                  <a:schemeClr val="tx1"/>
                </a:solidFill>
                <a:latin typeface="+mn-lt"/>
                <a:ea typeface="+mn-ea"/>
                <a:cs typeface="+mn-cs"/>
              </a:rPr>
              <a:t>Example: </a:t>
            </a:r>
          </a:p>
          <a:p>
            <a:r>
              <a:rPr lang="en-US" sz="1200" b="0" i="0" u="none" strike="noStrike" kern="1200" baseline="0" dirty="0">
                <a:solidFill>
                  <a:schemeClr val="tx1"/>
                </a:solidFill>
                <a:latin typeface="+mn-lt"/>
                <a:ea typeface="+mn-ea"/>
                <a:cs typeface="+mn-cs"/>
              </a:rPr>
              <a:t>Sandra wants to someday own a hair salon. In addition to her cosmetology courses, she asks her counselor to enroll her in the course DOLLARS and SENSE (another Human Services course) so that she can learn about handling finances. </a:t>
            </a:r>
          </a:p>
          <a:p>
            <a:r>
              <a:rPr lang="en-US" sz="1200" b="0" i="0" u="none" strike="noStrike" kern="1200" baseline="0" dirty="0">
                <a:solidFill>
                  <a:schemeClr val="tx1"/>
                </a:solidFill>
                <a:latin typeface="+mn-lt"/>
                <a:ea typeface="+mn-ea"/>
                <a:cs typeface="+mn-cs"/>
              </a:rPr>
              <a:t>In the future, Juan would like to work in a salon and eventually provide for a family of his own. In addition to his cosmetology courses, Juan asks his counselor to enroll him in CHILD DEVELOPMENT, so he can learn as much as he can about children. </a:t>
            </a:r>
          </a:p>
          <a:p>
            <a:r>
              <a:rPr lang="en-US" sz="1200" b="0" i="0" u="none" strike="noStrike" kern="1200" baseline="0" dirty="0">
                <a:solidFill>
                  <a:schemeClr val="tx1"/>
                </a:solidFill>
                <a:latin typeface="+mn-lt"/>
                <a:ea typeface="+mn-ea"/>
                <a:cs typeface="+mn-cs"/>
              </a:rPr>
              <a:t>Encourage students to speak to their counselors.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22840716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2700">
              <a:lnSpc>
                <a:spcPct val="100000"/>
              </a:lnSpc>
              <a:spcBef>
                <a:spcPts val="100"/>
              </a:spcBef>
            </a:pPr>
            <a:r>
              <a:rPr lang="en-US" sz="1200" spc="-10" dirty="0">
                <a:latin typeface="+mn-lt"/>
                <a:cs typeface="Calibri"/>
              </a:rPr>
              <a:t>Each cluster </a:t>
            </a:r>
            <a:r>
              <a:rPr lang="en-US" sz="1200" dirty="0">
                <a:latin typeface="+mn-lt"/>
                <a:cs typeface="Calibri"/>
              </a:rPr>
              <a:t>has </a:t>
            </a:r>
            <a:r>
              <a:rPr lang="en-US" sz="1200" spc="-5" dirty="0">
                <a:latin typeface="+mn-lt"/>
                <a:cs typeface="Calibri"/>
              </a:rPr>
              <a:t>various </a:t>
            </a:r>
            <a:r>
              <a:rPr lang="en-US" sz="1200" spc="-10" dirty="0">
                <a:latin typeface="+mn-lt"/>
                <a:cs typeface="Calibri"/>
              </a:rPr>
              <a:t>Programs </a:t>
            </a:r>
            <a:r>
              <a:rPr lang="en-US" sz="1200" spc="-5" dirty="0">
                <a:latin typeface="+mn-lt"/>
                <a:cs typeface="Calibri"/>
              </a:rPr>
              <a:t>of</a:t>
            </a:r>
            <a:r>
              <a:rPr lang="en-US" sz="1200" spc="30" dirty="0">
                <a:latin typeface="+mn-lt"/>
                <a:cs typeface="Calibri"/>
              </a:rPr>
              <a:t> </a:t>
            </a:r>
            <a:r>
              <a:rPr lang="en-US" sz="1200" spc="-20" dirty="0">
                <a:latin typeface="+mn-lt"/>
                <a:cs typeface="Calibri"/>
              </a:rPr>
              <a:t>Study.</a:t>
            </a:r>
            <a:endParaRPr lang="en-US" sz="1200" dirty="0">
              <a:latin typeface="+mn-lt"/>
              <a:cs typeface="Calibri"/>
            </a:endParaRPr>
          </a:p>
          <a:p>
            <a:pPr marL="12700" marR="5080">
              <a:lnSpc>
                <a:spcPct val="101699"/>
              </a:lnSpc>
            </a:pPr>
            <a:r>
              <a:rPr lang="en-US" sz="1200" spc="-25" dirty="0">
                <a:latin typeface="+mn-lt"/>
                <a:cs typeface="Calibri"/>
              </a:rPr>
              <a:t>We </a:t>
            </a:r>
            <a:r>
              <a:rPr lang="en-US" sz="1200" spc="-10" dirty="0">
                <a:latin typeface="+mn-lt"/>
                <a:cs typeface="Calibri"/>
              </a:rPr>
              <a:t>have </a:t>
            </a:r>
            <a:r>
              <a:rPr lang="en-US" sz="1200" spc="-5" dirty="0">
                <a:latin typeface="+mn-lt"/>
                <a:cs typeface="Calibri"/>
              </a:rPr>
              <a:t>already established </a:t>
            </a:r>
            <a:r>
              <a:rPr lang="en-US" sz="1200" spc="-10" dirty="0">
                <a:latin typeface="+mn-lt"/>
                <a:cs typeface="Calibri"/>
              </a:rPr>
              <a:t>that </a:t>
            </a:r>
            <a:r>
              <a:rPr lang="en-US" sz="1200" spc="-5" dirty="0">
                <a:latin typeface="+mn-lt"/>
                <a:cs typeface="Calibri"/>
              </a:rPr>
              <a:t>Interpersonal Studies </a:t>
            </a:r>
            <a:r>
              <a:rPr lang="en-US" sz="1200" dirty="0">
                <a:latin typeface="+mn-lt"/>
                <a:cs typeface="Calibri"/>
              </a:rPr>
              <a:t>is </a:t>
            </a:r>
            <a:r>
              <a:rPr lang="en-US" sz="1200" spc="-10" dirty="0">
                <a:latin typeface="+mn-lt"/>
                <a:cs typeface="Calibri"/>
              </a:rPr>
              <a:t>in </a:t>
            </a:r>
            <a:r>
              <a:rPr lang="en-US" sz="1200" spc="-5" dirty="0">
                <a:latin typeface="+mn-lt"/>
                <a:cs typeface="Calibri"/>
              </a:rPr>
              <a:t>the </a:t>
            </a:r>
            <a:r>
              <a:rPr lang="en-US" sz="1200" spc="-10" dirty="0">
                <a:latin typeface="+mn-lt"/>
                <a:cs typeface="Calibri"/>
              </a:rPr>
              <a:t>Human Services</a:t>
            </a:r>
            <a:r>
              <a:rPr lang="en-US" sz="1200" spc="-15" dirty="0">
                <a:latin typeface="+mn-lt"/>
                <a:cs typeface="Calibri"/>
              </a:rPr>
              <a:t> </a:t>
            </a:r>
            <a:r>
              <a:rPr lang="en-US" sz="1200" spc="-10" dirty="0">
                <a:latin typeface="+mn-lt"/>
                <a:cs typeface="Calibri"/>
              </a:rPr>
              <a:t>career</a:t>
            </a:r>
            <a:r>
              <a:rPr lang="en-US" sz="1200" spc="10" dirty="0">
                <a:latin typeface="+mn-lt"/>
                <a:cs typeface="Calibri"/>
              </a:rPr>
              <a:t> </a:t>
            </a:r>
            <a:r>
              <a:rPr lang="en-US" sz="1200" spc="-25" dirty="0">
                <a:latin typeface="+mn-lt"/>
                <a:cs typeface="Calibri"/>
              </a:rPr>
              <a:t>cluster.</a:t>
            </a:r>
            <a:endParaRPr lang="en-US" sz="1200" dirty="0">
              <a:latin typeface="+mn-lt"/>
              <a:cs typeface="Calibri"/>
            </a:endParaRPr>
          </a:p>
          <a:p>
            <a:pPr marL="12700">
              <a:lnSpc>
                <a:spcPct val="100000"/>
              </a:lnSpc>
              <a:spcBef>
                <a:spcPts val="20"/>
              </a:spcBef>
            </a:pPr>
            <a:r>
              <a:rPr lang="en-US" sz="1200" spc="-5" dirty="0">
                <a:latin typeface="+mn-lt"/>
                <a:cs typeface="Calibri"/>
              </a:rPr>
              <a:t>There </a:t>
            </a:r>
            <a:r>
              <a:rPr lang="en-US" sz="1200" spc="-10" dirty="0">
                <a:latin typeface="+mn-lt"/>
                <a:cs typeface="Calibri"/>
              </a:rPr>
              <a:t>are </a:t>
            </a:r>
            <a:r>
              <a:rPr lang="en-US" sz="1200" spc="-5" dirty="0">
                <a:latin typeface="+mn-lt"/>
                <a:cs typeface="Calibri"/>
              </a:rPr>
              <a:t>5 </a:t>
            </a:r>
            <a:r>
              <a:rPr lang="en-US" sz="1200" spc="-10" dirty="0">
                <a:latin typeface="+mn-lt"/>
                <a:cs typeface="Calibri"/>
              </a:rPr>
              <a:t>Programs </a:t>
            </a:r>
            <a:r>
              <a:rPr lang="en-US" sz="1200" dirty="0">
                <a:latin typeface="+mn-lt"/>
                <a:cs typeface="Calibri"/>
              </a:rPr>
              <a:t>of </a:t>
            </a:r>
            <a:r>
              <a:rPr lang="en-US" sz="1200" spc="-5" dirty="0">
                <a:latin typeface="+mn-lt"/>
                <a:cs typeface="Calibri"/>
              </a:rPr>
              <a:t>Study </a:t>
            </a:r>
            <a:r>
              <a:rPr lang="en-US" sz="1200" spc="-10" dirty="0">
                <a:latin typeface="+mn-lt"/>
                <a:cs typeface="Calibri"/>
              </a:rPr>
              <a:t>in Education </a:t>
            </a:r>
            <a:r>
              <a:rPr lang="en-US" sz="1200" spc="-5" dirty="0">
                <a:latin typeface="+mn-lt"/>
                <a:cs typeface="Calibri"/>
              </a:rPr>
              <a:t>and</a:t>
            </a:r>
            <a:r>
              <a:rPr lang="en-US" sz="1200" spc="40" dirty="0">
                <a:latin typeface="+mn-lt"/>
                <a:cs typeface="Calibri"/>
              </a:rPr>
              <a:t> </a:t>
            </a:r>
            <a:r>
              <a:rPr lang="en-US" sz="1200" spc="-15" dirty="0">
                <a:latin typeface="+mn-lt"/>
                <a:cs typeface="Calibri"/>
              </a:rPr>
              <a:t>Training, as mentioned in the slide. </a:t>
            </a:r>
            <a:r>
              <a:rPr lang="en-US" sz="1200" spc="-5" dirty="0">
                <a:latin typeface="+mn-lt"/>
                <a:cs typeface="Calibri"/>
              </a:rPr>
              <a:t>What </a:t>
            </a:r>
            <a:r>
              <a:rPr lang="en-US" sz="1200" spc="-10" dirty="0">
                <a:latin typeface="+mn-lt"/>
                <a:cs typeface="Calibri"/>
              </a:rPr>
              <a:t>Program </a:t>
            </a:r>
            <a:r>
              <a:rPr lang="en-US" sz="1200" dirty="0">
                <a:latin typeface="+mn-lt"/>
                <a:cs typeface="Calibri"/>
              </a:rPr>
              <a:t>of </a:t>
            </a:r>
            <a:r>
              <a:rPr lang="en-US" sz="1200" spc="-5" dirty="0">
                <a:latin typeface="+mn-lt"/>
                <a:cs typeface="Calibri"/>
              </a:rPr>
              <a:t>Study/Career </a:t>
            </a:r>
            <a:r>
              <a:rPr lang="en-US" sz="1200" spc="-15" dirty="0">
                <a:latin typeface="+mn-lt"/>
                <a:cs typeface="Calibri"/>
              </a:rPr>
              <a:t>Pathway </a:t>
            </a:r>
            <a:r>
              <a:rPr lang="en-US" sz="1200" spc="-10" dirty="0">
                <a:latin typeface="+mn-lt"/>
                <a:cs typeface="Calibri"/>
              </a:rPr>
              <a:t>interests</a:t>
            </a:r>
            <a:r>
              <a:rPr lang="en-US" sz="1200" dirty="0">
                <a:latin typeface="+mn-lt"/>
                <a:cs typeface="Calibri"/>
              </a:rPr>
              <a:t> </a:t>
            </a:r>
            <a:r>
              <a:rPr lang="en-US" sz="1200" spc="-5" dirty="0">
                <a:latin typeface="+mn-lt"/>
                <a:cs typeface="Calibri"/>
              </a:rPr>
              <a:t>you?</a:t>
            </a:r>
          </a:p>
          <a:p>
            <a:pPr marL="12700">
              <a:lnSpc>
                <a:spcPct val="100000"/>
              </a:lnSpc>
              <a:spcBef>
                <a:spcPts val="25"/>
              </a:spcBef>
            </a:pPr>
            <a:endParaRPr lang="en-US" sz="1200" spc="-5" dirty="0">
              <a:latin typeface="+mn-lt"/>
              <a:cs typeface="Calibri"/>
            </a:endParaRPr>
          </a:p>
          <a:p>
            <a:pPr marL="12700">
              <a:lnSpc>
                <a:spcPct val="100000"/>
              </a:lnSpc>
              <a:spcBef>
                <a:spcPts val="25"/>
              </a:spcBef>
            </a:pPr>
            <a:r>
              <a:rPr lang="en-US" sz="1200" spc="-5" dirty="0">
                <a:latin typeface="+mn-lt"/>
                <a:cs typeface="Calibri"/>
              </a:rPr>
              <a:t>Use the hyperlinks to reach the TCRC website, to access the actual document with details. </a:t>
            </a:r>
            <a:endParaRPr lang="en-US" sz="1200" dirty="0">
              <a:latin typeface="+mn-lt"/>
              <a:cs typeface="Calibri"/>
            </a:endParaRPr>
          </a:p>
          <a:p>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15959115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2700" marR="5080">
              <a:lnSpc>
                <a:spcPct val="101699"/>
              </a:lnSpc>
              <a:spcBef>
                <a:spcPts val="75"/>
              </a:spcBef>
            </a:pPr>
            <a:r>
              <a:rPr lang="en-US" sz="1200" spc="-10" dirty="0">
                <a:latin typeface="+mn-lt"/>
                <a:cs typeface="Calibri"/>
              </a:rPr>
              <a:t>Review </a:t>
            </a:r>
            <a:r>
              <a:rPr lang="en-US" sz="1200" spc="-5" dirty="0">
                <a:latin typeface="+mn-lt"/>
                <a:cs typeface="Calibri"/>
              </a:rPr>
              <a:t>the </a:t>
            </a:r>
            <a:r>
              <a:rPr lang="en-US" sz="1200" spc="-10" dirty="0">
                <a:latin typeface="+mn-lt"/>
                <a:cs typeface="Calibri"/>
              </a:rPr>
              <a:t>contents </a:t>
            </a:r>
            <a:r>
              <a:rPr lang="en-US" sz="1200" dirty="0">
                <a:latin typeface="+mn-lt"/>
                <a:cs typeface="Calibri"/>
              </a:rPr>
              <a:t>of </a:t>
            </a:r>
            <a:r>
              <a:rPr lang="en-US" sz="1200" spc="-5" dirty="0">
                <a:latin typeface="+mn-lt"/>
                <a:cs typeface="Calibri"/>
              </a:rPr>
              <a:t>this chart with </a:t>
            </a:r>
            <a:r>
              <a:rPr lang="en-US" sz="1200" spc="-10" dirty="0">
                <a:latin typeface="+mn-lt"/>
                <a:cs typeface="Calibri"/>
              </a:rPr>
              <a:t>students, </a:t>
            </a:r>
            <a:r>
              <a:rPr lang="en-US" sz="1200" spc="-5" dirty="0">
                <a:latin typeface="+mn-lt"/>
                <a:cs typeface="Calibri"/>
              </a:rPr>
              <a:t>helping </a:t>
            </a:r>
            <a:r>
              <a:rPr lang="en-US" sz="1200" dirty="0">
                <a:latin typeface="+mn-lt"/>
                <a:cs typeface="Calibri"/>
              </a:rPr>
              <a:t>them </a:t>
            </a:r>
            <a:r>
              <a:rPr lang="en-US" sz="1200" spc="-15" dirty="0">
                <a:latin typeface="+mn-lt"/>
                <a:cs typeface="Calibri"/>
              </a:rPr>
              <a:t>make </a:t>
            </a:r>
            <a:r>
              <a:rPr lang="en-US" sz="1200" dirty="0">
                <a:latin typeface="+mn-lt"/>
                <a:cs typeface="Calibri"/>
              </a:rPr>
              <a:t>a </a:t>
            </a:r>
            <a:r>
              <a:rPr lang="en-US" sz="1200" spc="-5" dirty="0">
                <a:latin typeface="+mn-lt"/>
                <a:cs typeface="Calibri"/>
              </a:rPr>
              <a:t>connection between the  </a:t>
            </a:r>
            <a:r>
              <a:rPr lang="en-US" sz="1200" spc="-20" dirty="0">
                <a:latin typeface="+mn-lt"/>
                <a:cs typeface="Calibri"/>
              </a:rPr>
              <a:t>cluster, </a:t>
            </a:r>
            <a:r>
              <a:rPr lang="en-US" sz="1200" spc="-10" dirty="0">
                <a:latin typeface="+mn-lt"/>
                <a:cs typeface="Calibri"/>
              </a:rPr>
              <a:t>selected program </a:t>
            </a:r>
            <a:r>
              <a:rPr lang="en-US" sz="1200" dirty="0">
                <a:latin typeface="+mn-lt"/>
                <a:cs typeface="Calibri"/>
              </a:rPr>
              <a:t>of </a:t>
            </a:r>
            <a:r>
              <a:rPr lang="en-US" sz="1200" spc="-10" dirty="0">
                <a:latin typeface="+mn-lt"/>
                <a:cs typeface="Calibri"/>
              </a:rPr>
              <a:t>study/pathway </a:t>
            </a:r>
            <a:r>
              <a:rPr lang="en-US" sz="1200" spc="-5" dirty="0">
                <a:latin typeface="+mn-lt"/>
                <a:cs typeface="Calibri"/>
              </a:rPr>
              <a:t>and possible </a:t>
            </a:r>
            <a:r>
              <a:rPr lang="en-US" sz="1200" spc="-10" dirty="0">
                <a:latin typeface="+mn-lt"/>
                <a:cs typeface="Calibri"/>
              </a:rPr>
              <a:t>career/occupations available </a:t>
            </a:r>
            <a:r>
              <a:rPr lang="en-US" sz="1200" spc="-5" dirty="0">
                <a:latin typeface="+mn-lt"/>
                <a:cs typeface="Calibri"/>
              </a:rPr>
              <a:t>to</a:t>
            </a:r>
            <a:r>
              <a:rPr lang="en-US" sz="1200" spc="229" dirty="0">
                <a:latin typeface="+mn-lt"/>
                <a:cs typeface="Calibri"/>
              </a:rPr>
              <a:t> </a:t>
            </a:r>
            <a:r>
              <a:rPr lang="en-US" sz="1200" spc="-5" dirty="0">
                <a:latin typeface="+mn-lt"/>
                <a:cs typeface="Calibri"/>
              </a:rPr>
              <a:t>them.</a:t>
            </a:r>
            <a:endParaRPr lang="en-US" sz="1200" dirty="0">
              <a:latin typeface="+mn-lt"/>
              <a:cs typeface="Calibri"/>
            </a:endParaRPr>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a:p>
        </p:txBody>
      </p:sp>
    </p:spTree>
    <p:extLst>
      <p:ext uri="{BB962C8B-B14F-4D97-AF65-F5344CB8AC3E}">
        <p14:creationId xmlns:p14="http://schemas.microsoft.com/office/powerpoint/2010/main" val="97518660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8" Type="http://schemas.openxmlformats.org/officeDocument/2006/relationships/hyperlink" Target="https://www.txcte.org/resource/program-study-counselor?binder=205766&amp;delta=3" TargetMode="External"/><Relationship Id="rId3" Type="http://schemas.openxmlformats.org/officeDocument/2006/relationships/hyperlink" Target="https://www.txcte.org/course-binder/interpersonal-studies" TargetMode="External"/><Relationship Id="rId7" Type="http://schemas.openxmlformats.org/officeDocument/2006/relationships/hyperlink" Target="https://www.txcte.org/resource/program-study-sales-manager-apparel?binder=206521&amp;delta=3" TargetMode="External"/><Relationship Id="rId2" Type="http://schemas.openxmlformats.org/officeDocument/2006/relationships/notesSlide" Target="../notesSlides/notesSlide8.xml"/><Relationship Id="rId1" Type="http://schemas.openxmlformats.org/officeDocument/2006/relationships/slideLayout" Target="../slideLayouts/slideLayout3.xml"/><Relationship Id="rId6" Type="http://schemas.openxmlformats.org/officeDocument/2006/relationships/hyperlink" Target="https://www.txcte.org/resource/program-study-child-care-director?binder=206521&amp;delta=2" TargetMode="External"/><Relationship Id="rId11" Type="http://schemas.openxmlformats.org/officeDocument/2006/relationships/image" Target="../media/image7.png"/><Relationship Id="rId5" Type="http://schemas.openxmlformats.org/officeDocument/2006/relationships/hyperlink" Target="https://www.txcte.org/resource/program-study-marriage-and-family-therapist?binder=206521&amp;delta=1" TargetMode="External"/><Relationship Id="rId10" Type="http://schemas.openxmlformats.org/officeDocument/2006/relationships/hyperlink" Target="https://www.txcte.org/resource/program-study-social-and-community-services-manager?binder=206521&amp;delta=5" TargetMode="External"/><Relationship Id="rId4" Type="http://schemas.openxmlformats.org/officeDocument/2006/relationships/hyperlink" Target="http://ritter.tea.state.tx.us/rules/tac/chapter130/ch130j.pdf" TargetMode="External"/><Relationship Id="rId9" Type="http://schemas.openxmlformats.org/officeDocument/2006/relationships/hyperlink" Target="https://www.txcte.org/resource/program-study-geriatric-care-manager?binder=206521&amp;delta=4"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D23808-E336-4296-8521-6F80DB5018F3}"/>
              </a:ext>
            </a:extLst>
          </p:cNvPr>
          <p:cNvSpPr>
            <a:spLocks noGrp="1"/>
          </p:cNvSpPr>
          <p:nvPr>
            <p:ph type="title"/>
          </p:nvPr>
        </p:nvSpPr>
        <p:spPr>
          <a:xfrm>
            <a:off x="4515186" y="1722114"/>
            <a:ext cx="7462935" cy="3413772"/>
          </a:xfrm>
        </p:spPr>
        <p:txBody>
          <a:bodyPr>
            <a:noAutofit/>
          </a:bodyPr>
          <a:lstStyle/>
          <a:p>
            <a:r>
              <a:rPr lang="en-US" dirty="0"/>
              <a:t>Introductory Lesson:</a:t>
            </a:r>
            <a:br>
              <a:rPr lang="en-US" dirty="0"/>
            </a:br>
            <a:r>
              <a:rPr lang="en-US" dirty="0"/>
              <a:t>Interpersonal Studies </a:t>
            </a:r>
            <a:br>
              <a:rPr lang="en-US" dirty="0"/>
            </a:br>
            <a:endParaRPr lang="en-US" dirty="0"/>
          </a:p>
        </p:txBody>
      </p:sp>
    </p:spTree>
    <p:extLst>
      <p:ext uri="{BB962C8B-B14F-4D97-AF65-F5344CB8AC3E}">
        <p14:creationId xmlns:p14="http://schemas.microsoft.com/office/powerpoint/2010/main" val="668198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97C45-3AE5-4A1D-A182-82AC8391EF1C}"/>
              </a:ext>
            </a:extLst>
          </p:cNvPr>
          <p:cNvSpPr>
            <a:spLocks noGrp="1"/>
          </p:cNvSpPr>
          <p:nvPr>
            <p:ph type="title"/>
          </p:nvPr>
        </p:nvSpPr>
        <p:spPr/>
        <p:txBody>
          <a:bodyPr/>
          <a:lstStyle/>
          <a:p>
            <a:r>
              <a:rPr lang="en-US" dirty="0"/>
              <a:t>Questions</a:t>
            </a:r>
          </a:p>
        </p:txBody>
      </p:sp>
      <p:sp>
        <p:nvSpPr>
          <p:cNvPr id="4" name="object 5">
            <a:extLst>
              <a:ext uri="{FF2B5EF4-FFF2-40B4-BE49-F238E27FC236}">
                <a16:creationId xmlns:a16="http://schemas.microsoft.com/office/drawing/2014/main" id="{63DF2B94-6567-4952-AE04-4FA15004FB8C}"/>
              </a:ext>
            </a:extLst>
          </p:cNvPr>
          <p:cNvSpPr/>
          <p:nvPr/>
        </p:nvSpPr>
        <p:spPr>
          <a:xfrm>
            <a:off x="3770408" y="1409550"/>
            <a:ext cx="4651183" cy="4038899"/>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13717672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spc="-15" dirty="0"/>
              <a:t>Resources </a:t>
            </a:r>
            <a:r>
              <a:rPr lang="en-US" dirty="0"/>
              <a:t>and</a:t>
            </a:r>
            <a:r>
              <a:rPr lang="en-US" spc="-35" dirty="0"/>
              <a:t> </a:t>
            </a:r>
            <a:r>
              <a:rPr lang="en-US" spc="-30" dirty="0"/>
              <a:t>References</a:t>
            </a:r>
            <a:endParaRPr lang="en-US" dirty="0"/>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sz="2000" dirty="0"/>
              <a:t>Websites:</a:t>
            </a:r>
          </a:p>
          <a:p>
            <a:pPr lvl="2"/>
            <a:r>
              <a:rPr lang="en-US" sz="2000" dirty="0"/>
              <a:t>Texas CTE </a:t>
            </a:r>
            <a:r>
              <a:rPr lang="en-US" sz="2000" dirty="0" err="1"/>
              <a:t>Resouce</a:t>
            </a:r>
            <a:r>
              <a:rPr lang="en-US" sz="2000" dirty="0"/>
              <a:t> Centre</a:t>
            </a:r>
            <a:br>
              <a:rPr lang="en-US" sz="2000" dirty="0"/>
            </a:br>
            <a:r>
              <a:rPr lang="en-US" sz="2000" dirty="0"/>
              <a:t>https://www.txcte.org/</a:t>
            </a:r>
          </a:p>
        </p:txBody>
      </p:sp>
    </p:spTree>
    <p:extLst>
      <p:ext uri="{BB962C8B-B14F-4D97-AF65-F5344CB8AC3E}">
        <p14:creationId xmlns:p14="http://schemas.microsoft.com/office/powerpoint/2010/main" val="37546314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spc="-15" dirty="0"/>
              <a:t>Career </a:t>
            </a:r>
            <a:r>
              <a:rPr lang="en-US" spc="-5" dirty="0"/>
              <a:t>and </a:t>
            </a:r>
            <a:r>
              <a:rPr lang="en-US" spc="-50" dirty="0"/>
              <a:t>Technical </a:t>
            </a:r>
            <a:r>
              <a:rPr lang="en-US" spc="-20" dirty="0"/>
              <a:t>Education</a:t>
            </a:r>
            <a:r>
              <a:rPr lang="en-US" spc="-55" dirty="0"/>
              <a:t> </a:t>
            </a:r>
            <a:r>
              <a:rPr lang="en-US" dirty="0"/>
              <a:t>(CTE)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Definition #1:</a:t>
            </a:r>
          </a:p>
          <a:p>
            <a:pPr lvl="2"/>
            <a:r>
              <a:rPr lang="en-US" sz="2400" dirty="0"/>
              <a:t>Career and technical education (CTE) instruction aims at developing foundational skills, core  workplace competencies, and specific skill  competencies in various occupational areas.</a:t>
            </a:r>
          </a:p>
          <a:p>
            <a:pPr lvl="1"/>
            <a:r>
              <a:rPr lang="en-US" dirty="0"/>
              <a:t>Definition #2:</a:t>
            </a:r>
          </a:p>
          <a:p>
            <a:pPr lvl="2"/>
            <a:r>
              <a:rPr lang="en-US" sz="2400" dirty="0"/>
              <a:t>CTE instruction prepares young people to manage the dual roles of  family member and wage earner and enable  students to gain entry-level employment in a high-skill, high-wage job and/or to continue their education.</a:t>
            </a:r>
          </a:p>
        </p:txBody>
      </p:sp>
    </p:spTree>
    <p:extLst>
      <p:ext uri="{BB962C8B-B14F-4D97-AF65-F5344CB8AC3E}">
        <p14:creationId xmlns:p14="http://schemas.microsoft.com/office/powerpoint/2010/main" val="4259303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spc="-15" dirty="0"/>
              <a:t>Career </a:t>
            </a:r>
            <a:r>
              <a:rPr lang="en-US" spc="-5" dirty="0"/>
              <a:t>and </a:t>
            </a:r>
            <a:r>
              <a:rPr lang="en-US" spc="-50" dirty="0"/>
              <a:t>Technical </a:t>
            </a:r>
            <a:r>
              <a:rPr lang="en-US" spc="-20" dirty="0"/>
              <a:t>Education</a:t>
            </a:r>
            <a:r>
              <a:rPr lang="en-US" spc="-55" dirty="0"/>
              <a:t> </a:t>
            </a:r>
            <a:r>
              <a:rPr lang="en-US" dirty="0"/>
              <a:t>(CTE)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Internships, practicum courses, career  preparation courses, dual enrollment programs,  and apprenticeships are a few venues that  deliver career and technical education by  providing meaningful opportunities for learners  to apply their academic and technical skills.</a:t>
            </a:r>
          </a:p>
        </p:txBody>
      </p:sp>
    </p:spTree>
    <p:extLst>
      <p:ext uri="{BB962C8B-B14F-4D97-AF65-F5344CB8AC3E}">
        <p14:creationId xmlns:p14="http://schemas.microsoft.com/office/powerpoint/2010/main" val="22341988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spc="-15" dirty="0"/>
              <a:t>Career </a:t>
            </a:r>
            <a:r>
              <a:rPr lang="en-US" spc="-5" dirty="0"/>
              <a:t>and </a:t>
            </a:r>
            <a:r>
              <a:rPr lang="en-US" spc="-50" dirty="0"/>
              <a:t>Technical </a:t>
            </a:r>
            <a:r>
              <a:rPr lang="en-US" spc="-20" dirty="0"/>
              <a:t>Education</a:t>
            </a:r>
            <a:r>
              <a:rPr lang="en-US" spc="-55" dirty="0"/>
              <a:t> </a:t>
            </a:r>
            <a:r>
              <a:rPr lang="en-US" dirty="0"/>
              <a:t>(CTE)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Historical Side Notes:</a:t>
            </a:r>
          </a:p>
          <a:p>
            <a:pPr lvl="2"/>
            <a:r>
              <a:rPr lang="en-US" sz="2400" dirty="0"/>
              <a:t>In the past, Career and Technical Education (CTE) was organized by  program areas, but is now organized by career clusters.</a:t>
            </a:r>
          </a:p>
          <a:p>
            <a:pPr lvl="1"/>
            <a:r>
              <a:rPr lang="en-US" dirty="0"/>
              <a:t>Example:</a:t>
            </a:r>
          </a:p>
          <a:p>
            <a:pPr lvl="2"/>
            <a:r>
              <a:rPr lang="en-US" sz="2400" dirty="0"/>
              <a:t>Family and Consumer Sciences (program area) courses are now  located in five career clusters:</a:t>
            </a:r>
          </a:p>
          <a:p>
            <a:pPr lvl="3"/>
            <a:r>
              <a:rPr lang="en-US" sz="2200" dirty="0"/>
              <a:t>Arts, AV Technology and Communication (Fashion Design courses)</a:t>
            </a:r>
          </a:p>
          <a:p>
            <a:pPr lvl="3"/>
            <a:r>
              <a:rPr lang="en-US" sz="2200" dirty="0"/>
              <a:t>Architecture and Construction (Interior Design courses)</a:t>
            </a:r>
          </a:p>
          <a:p>
            <a:pPr lvl="3"/>
            <a:r>
              <a:rPr lang="en-US" sz="2200" dirty="0"/>
              <a:t>Education and Training</a:t>
            </a:r>
          </a:p>
          <a:p>
            <a:pPr lvl="3"/>
            <a:r>
              <a:rPr lang="en-US" sz="2200" dirty="0"/>
              <a:t>Hospitality and Tourism</a:t>
            </a:r>
          </a:p>
          <a:p>
            <a:pPr lvl="3"/>
            <a:r>
              <a:rPr lang="en-US" sz="2200" dirty="0"/>
              <a:t>Human Services</a:t>
            </a:r>
          </a:p>
        </p:txBody>
      </p:sp>
    </p:spTree>
    <p:extLst>
      <p:ext uri="{BB962C8B-B14F-4D97-AF65-F5344CB8AC3E}">
        <p14:creationId xmlns:p14="http://schemas.microsoft.com/office/powerpoint/2010/main" val="20639602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932B596-A305-4D4E-A9E2-777BA45E0B2C}"/>
              </a:ext>
            </a:extLst>
          </p:cNvPr>
          <p:cNvPicPr>
            <a:picLocks noChangeAspect="1"/>
          </p:cNvPicPr>
          <p:nvPr/>
        </p:nvPicPr>
        <p:blipFill>
          <a:blip r:embed="rId3"/>
          <a:stretch>
            <a:fillRect/>
          </a:stretch>
        </p:blipFill>
        <p:spPr>
          <a:xfrm>
            <a:off x="1368810" y="269630"/>
            <a:ext cx="9454380" cy="6318739"/>
          </a:xfrm>
          <a:prstGeom prst="rect">
            <a:avLst/>
          </a:prstGeom>
        </p:spPr>
      </p:pic>
      <p:sp>
        <p:nvSpPr>
          <p:cNvPr id="7" name="Oval 6">
            <a:extLst>
              <a:ext uri="{FF2B5EF4-FFF2-40B4-BE49-F238E27FC236}">
                <a16:creationId xmlns:a16="http://schemas.microsoft.com/office/drawing/2014/main" id="{7CAB6B9D-5F2D-478C-939E-EACA2F1D213A}"/>
              </a:ext>
            </a:extLst>
          </p:cNvPr>
          <p:cNvSpPr/>
          <p:nvPr/>
        </p:nvSpPr>
        <p:spPr>
          <a:xfrm>
            <a:off x="7027554" y="2718130"/>
            <a:ext cx="1343891" cy="1759527"/>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831101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Human Services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3" y="1420420"/>
            <a:ext cx="8533965" cy="4734318"/>
          </a:xfrm>
        </p:spPr>
        <p:txBody>
          <a:bodyPr/>
          <a:lstStyle/>
          <a:p>
            <a:pPr lvl="1"/>
            <a:r>
              <a:rPr lang="en-US" dirty="0"/>
              <a:t>TEA recommended coherent sequence of courses</a:t>
            </a:r>
          </a:p>
          <a:p>
            <a:endParaRPr lang="en-US" dirty="0"/>
          </a:p>
        </p:txBody>
      </p:sp>
      <p:pic>
        <p:nvPicPr>
          <p:cNvPr id="6" name="Picture 5">
            <a:extLst>
              <a:ext uri="{FF2B5EF4-FFF2-40B4-BE49-F238E27FC236}">
                <a16:creationId xmlns:a16="http://schemas.microsoft.com/office/drawing/2014/main" id="{49A17BD2-6656-46F9-8BAC-98225C9AC032}"/>
              </a:ext>
            </a:extLst>
          </p:cNvPr>
          <p:cNvPicPr>
            <a:picLocks noChangeAspect="1"/>
          </p:cNvPicPr>
          <p:nvPr/>
        </p:nvPicPr>
        <p:blipFill rotWithShape="1">
          <a:blip r:embed="rId3"/>
          <a:srcRect t="3529" b="3322"/>
          <a:stretch/>
        </p:blipFill>
        <p:spPr>
          <a:xfrm>
            <a:off x="1066800" y="2089540"/>
            <a:ext cx="10058400" cy="4462849"/>
          </a:xfrm>
          <a:prstGeom prst="rect">
            <a:avLst/>
          </a:prstGeom>
        </p:spPr>
      </p:pic>
    </p:spTree>
    <p:extLst>
      <p:ext uri="{BB962C8B-B14F-4D97-AF65-F5344CB8AC3E}">
        <p14:creationId xmlns:p14="http://schemas.microsoft.com/office/powerpoint/2010/main" val="3046953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Career and Technical Education (CTE)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283509"/>
            <a:ext cx="10928822" cy="4734318"/>
          </a:xfrm>
        </p:spPr>
        <p:txBody>
          <a:bodyPr/>
          <a:lstStyle/>
          <a:p>
            <a:pPr lvl="1"/>
            <a:r>
              <a:rPr lang="en-US" sz="2000" dirty="0"/>
              <a:t>Career Cluster: Human Services </a:t>
            </a:r>
          </a:p>
          <a:p>
            <a:pPr lvl="1"/>
            <a:r>
              <a:rPr lang="en-US" sz="2000" dirty="0">
                <a:hlinkClick r:id="rId3"/>
              </a:rPr>
              <a:t>Course Title: Interpersonal Studies</a:t>
            </a:r>
            <a:endParaRPr lang="en-US" sz="2000" dirty="0"/>
          </a:p>
          <a:p>
            <a:pPr lvl="1"/>
            <a:r>
              <a:rPr lang="en-US" sz="2000" dirty="0">
                <a:hlinkClick r:id="rId4"/>
              </a:rPr>
              <a:t>Human Services Career Cluster</a:t>
            </a:r>
            <a:r>
              <a:rPr lang="en-US" sz="2000" dirty="0">
                <a:latin typeface="Times New Roman" panose="02020603050405020304" pitchFamily="18" charset="0"/>
                <a:cs typeface="Times New Roman" panose="02020603050405020304" pitchFamily="18" charset="0"/>
                <a:hlinkClick r:id="rId4"/>
              </a:rPr>
              <a:t>®</a:t>
            </a:r>
            <a:r>
              <a:rPr lang="en-US" sz="2000" dirty="0">
                <a:hlinkClick r:id="rId4"/>
              </a:rPr>
              <a:t> TEKS</a:t>
            </a:r>
            <a:endParaRPr lang="en-US" sz="2000" dirty="0"/>
          </a:p>
          <a:p>
            <a:pPr lvl="1"/>
            <a:r>
              <a:rPr lang="en-US" sz="2000" dirty="0"/>
              <a:t>Programs of Study: </a:t>
            </a:r>
          </a:p>
          <a:p>
            <a:pPr lvl="2"/>
            <a:r>
              <a:rPr lang="en-US" sz="1800" dirty="0">
                <a:hlinkClick r:id="rId5"/>
              </a:rPr>
              <a:t>Marriage and Family Therapist</a:t>
            </a:r>
            <a:endParaRPr lang="en-US" sz="1800" dirty="0"/>
          </a:p>
          <a:p>
            <a:pPr lvl="2"/>
            <a:r>
              <a:rPr lang="en-US" sz="1800" dirty="0">
                <a:hlinkClick r:id="rId6"/>
              </a:rPr>
              <a:t>Child Care Director</a:t>
            </a:r>
            <a:endParaRPr lang="en-US" sz="1800" dirty="0"/>
          </a:p>
          <a:p>
            <a:pPr lvl="2"/>
            <a:r>
              <a:rPr lang="en-US" sz="1800" dirty="0">
                <a:hlinkClick r:id="rId7"/>
              </a:rPr>
              <a:t>Sales Manager Apparel</a:t>
            </a:r>
            <a:r>
              <a:rPr lang="en-US" sz="1800" dirty="0">
                <a:hlinkClick r:id="rId8"/>
              </a:rPr>
              <a:t> </a:t>
            </a:r>
            <a:endParaRPr lang="en-US" sz="1800" dirty="0"/>
          </a:p>
          <a:p>
            <a:pPr lvl="2"/>
            <a:r>
              <a:rPr lang="en-US" sz="1800" dirty="0">
                <a:hlinkClick r:id="rId9"/>
              </a:rPr>
              <a:t>Geriatric Care Manager</a:t>
            </a:r>
            <a:endParaRPr lang="en-US" sz="1800" dirty="0"/>
          </a:p>
          <a:p>
            <a:pPr lvl="2"/>
            <a:r>
              <a:rPr lang="en-US" sz="1800" dirty="0">
                <a:hlinkClick r:id="rId10"/>
              </a:rPr>
              <a:t>Social and Community Services Manager</a:t>
            </a:r>
            <a:endParaRPr lang="en-US" sz="1800" dirty="0"/>
          </a:p>
          <a:p>
            <a:pPr lvl="1"/>
            <a:r>
              <a:rPr lang="en-US" sz="2000" dirty="0"/>
              <a:t>Description: </a:t>
            </a:r>
          </a:p>
          <a:p>
            <a:pPr lvl="2"/>
            <a:r>
              <a:rPr lang="en-US" sz="1800" dirty="0"/>
              <a:t>Interpersonal Studies examines how the relationships between individuals and among family members significantly affect the quality of life. Students use knowledge and skills in family studies and human development to enhance personal development, foster quality relationships, promote wellness of family members, manage multiple adult roles, and pursue careers related to counseling and mental health services.</a:t>
            </a:r>
            <a:endParaRPr lang="en-US" sz="2000" dirty="0"/>
          </a:p>
          <a:p>
            <a:pPr lvl="1"/>
            <a:endParaRPr lang="en-US" sz="2400" dirty="0"/>
          </a:p>
          <a:p>
            <a:endParaRPr lang="en-US" sz="2400" dirty="0"/>
          </a:p>
        </p:txBody>
      </p:sp>
      <p:pic>
        <p:nvPicPr>
          <p:cNvPr id="4" name="Picture 3">
            <a:extLst>
              <a:ext uri="{FF2B5EF4-FFF2-40B4-BE49-F238E27FC236}">
                <a16:creationId xmlns:a16="http://schemas.microsoft.com/office/drawing/2014/main" id="{F9B1C96D-E636-4FE5-9157-5BCD2666B304}"/>
              </a:ext>
            </a:extLst>
          </p:cNvPr>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8956556" y="1753155"/>
            <a:ext cx="1634836" cy="2342856"/>
          </a:xfrm>
          <a:prstGeom prst="rect">
            <a:avLst/>
          </a:prstGeom>
          <a:noFill/>
          <a:ln>
            <a:noFill/>
          </a:ln>
        </p:spPr>
      </p:pic>
    </p:spTree>
    <p:extLst>
      <p:ext uri="{BB962C8B-B14F-4D97-AF65-F5344CB8AC3E}">
        <p14:creationId xmlns:p14="http://schemas.microsoft.com/office/powerpoint/2010/main" val="32281037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 name="Title 1">
            <a:extLst>
              <a:ext uri="{FF2B5EF4-FFF2-40B4-BE49-F238E27FC236}">
                <a16:creationId xmlns:a16="http://schemas.microsoft.com/office/drawing/2014/main" id="{3120495B-EA5A-4FD2-91E0-CB24143F2AE2}"/>
              </a:ext>
            </a:extLst>
          </p:cNvPr>
          <p:cNvSpPr>
            <a:spLocks noGrp="1"/>
          </p:cNvSpPr>
          <p:nvPr>
            <p:ph type="title"/>
          </p:nvPr>
        </p:nvSpPr>
        <p:spPr>
          <a:xfrm>
            <a:off x="778807" y="505066"/>
            <a:ext cx="10059452" cy="876300"/>
          </a:xfrm>
        </p:spPr>
        <p:txBody>
          <a:bodyPr/>
          <a:lstStyle/>
          <a:p>
            <a:r>
              <a:rPr lang="en-US" sz="2800" dirty="0"/>
              <a:t>Planning, managing and providing education and training services, and related learning support services</a:t>
            </a:r>
          </a:p>
        </p:txBody>
      </p:sp>
      <p:pic>
        <p:nvPicPr>
          <p:cNvPr id="2" name="Picture 1">
            <a:extLst>
              <a:ext uri="{FF2B5EF4-FFF2-40B4-BE49-F238E27FC236}">
                <a16:creationId xmlns:a16="http://schemas.microsoft.com/office/drawing/2014/main" id="{319F55D9-1F15-4802-AFA2-73B47B977730}"/>
              </a:ext>
            </a:extLst>
          </p:cNvPr>
          <p:cNvPicPr>
            <a:picLocks noChangeAspect="1"/>
          </p:cNvPicPr>
          <p:nvPr/>
        </p:nvPicPr>
        <p:blipFill>
          <a:blip r:embed="rId3"/>
          <a:stretch>
            <a:fillRect/>
          </a:stretch>
        </p:blipFill>
        <p:spPr>
          <a:xfrm>
            <a:off x="1982966" y="1381366"/>
            <a:ext cx="8226068" cy="5193605"/>
          </a:xfrm>
          <a:prstGeom prst="rect">
            <a:avLst/>
          </a:prstGeom>
        </p:spPr>
      </p:pic>
    </p:spTree>
    <p:extLst>
      <p:ext uri="{BB962C8B-B14F-4D97-AF65-F5344CB8AC3E}">
        <p14:creationId xmlns:p14="http://schemas.microsoft.com/office/powerpoint/2010/main" val="2289900556"/>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Props1.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3.xml><?xml version="1.0" encoding="utf-8"?>
<ds:datastoreItem xmlns:ds="http://schemas.openxmlformats.org/officeDocument/2006/customXml" ds:itemID="{371B5C7F-2497-4FAB-9E2E-E6A7EB669C3E}">
  <ds:schemaRefs>
    <ds:schemaRef ds:uri="http://schemas.microsoft.com/office/infopath/2007/PartnerControls"/>
    <ds:schemaRef ds:uri="http://schemas.microsoft.com/sharepoint/v3"/>
    <ds:schemaRef ds:uri="http://purl.org/dc/terms/"/>
    <ds:schemaRef ds:uri="http://schemas.microsoft.com/office/2006/documentManagement/types"/>
    <ds:schemaRef ds:uri="http://schemas.openxmlformats.org/package/2006/metadata/core-properties"/>
    <ds:schemaRef ds:uri="56ea17bb-c96d-4826-b465-01eec0dd23dd"/>
    <ds:schemaRef ds:uri="http://purl.org/dc/elements/1.1/"/>
    <ds:schemaRef ds:uri="http://schemas.microsoft.com/office/2006/metadata/properties"/>
    <ds:schemaRef ds:uri="05d88611-e516-4d1a-b12e-39107e78b3d0"/>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351</TotalTime>
  <Words>908</Words>
  <Application>Microsoft Office PowerPoint</Application>
  <PresentationFormat>Widescreen</PresentationFormat>
  <Paragraphs>77</Paragraphs>
  <Slides>11</Slides>
  <Notes>10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11</vt:i4>
      </vt:variant>
    </vt:vector>
  </HeadingPairs>
  <TitlesOfParts>
    <vt:vector size="19" baseType="lpstr">
      <vt:lpstr>.AppleSystemUIFont</vt:lpstr>
      <vt:lpstr>Arial</vt:lpstr>
      <vt:lpstr>Calibri</vt:lpstr>
      <vt:lpstr>Open Sans</vt:lpstr>
      <vt:lpstr>Open Sans SemiBold</vt:lpstr>
      <vt:lpstr>Times New Roman</vt:lpstr>
      <vt:lpstr>2_Office Theme</vt:lpstr>
      <vt:lpstr>3_Office Theme</vt:lpstr>
      <vt:lpstr>Introductory Lesson: Interpersonal Studies  </vt:lpstr>
      <vt:lpstr>PowerPoint Presentation</vt:lpstr>
      <vt:lpstr>Career and Technical Education (CTE)</vt:lpstr>
      <vt:lpstr>Career and Technical Education (CTE)</vt:lpstr>
      <vt:lpstr>Career and Technical Education (CTE)</vt:lpstr>
      <vt:lpstr>PowerPoint Presentation</vt:lpstr>
      <vt:lpstr>Human Services</vt:lpstr>
      <vt:lpstr>Career and Technical Education (CTE)</vt:lpstr>
      <vt:lpstr>Planning, managing and providing education and training services, and related learning support services</vt:lpstr>
      <vt:lpstr>Questions</vt:lpstr>
      <vt:lpstr>Resources and 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Madhuri Dhariwal</cp:lastModifiedBy>
  <cp:revision>24</cp:revision>
  <cp:lastPrinted>2017-07-07T16:17:37Z</cp:lastPrinted>
  <dcterms:created xsi:type="dcterms:W3CDTF">2017-07-11T23:58:30Z</dcterms:created>
  <dcterms:modified xsi:type="dcterms:W3CDTF">2018-01-03T09:11:44Z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