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handoutMasterIdLst>
    <p:handoutMasterId r:id="rId18"/>
  </p:handoutMasterIdLst>
  <p:sldIdLst>
    <p:sldId id="322" r:id="rId6"/>
    <p:sldId id="319" r:id="rId7"/>
    <p:sldId id="325" r:id="rId8"/>
    <p:sldId id="326" r:id="rId9"/>
    <p:sldId id="327" r:id="rId10"/>
    <p:sldId id="330" r:id="rId11"/>
    <p:sldId id="332" r:id="rId12"/>
    <p:sldId id="335" r:id="rId13"/>
    <p:sldId id="338" r:id="rId14"/>
    <p:sldId id="366" r:id="rId15"/>
    <p:sldId id="36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 id="4" name="Madhuri Dhariwal" initials="MD" lastIdx="10" clrIdx="3">
    <p:extLst>
      <p:ext uri="{19B8F6BF-5375-455C-9EA6-DF929625EA0E}">
        <p15:presenceInfo xmlns:p15="http://schemas.microsoft.com/office/powerpoint/2012/main" userId="3cc504b76765d5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5513" autoAdjust="0"/>
  </p:normalViewPr>
  <p:slideViewPr>
    <p:cSldViewPr snapToGrid="0">
      <p:cViewPr varScale="1">
        <p:scale>
          <a:sx n="44" d="100"/>
          <a:sy n="44" d="100"/>
        </p:scale>
        <p:origin x="154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25-Dec-17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te.unt.edu/home/about.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This </a:t>
            </a:r>
            <a:r>
              <a:rPr lang="en-US" sz="1200" spc="-5" dirty="0">
                <a:latin typeface="+mn-lt"/>
                <a:cs typeface="Calibri"/>
              </a:rPr>
              <a:t>lesson will </a:t>
            </a:r>
            <a:r>
              <a:rPr lang="en-US" sz="1200" spc="-10" dirty="0">
                <a:latin typeface="+mn-lt"/>
                <a:cs typeface="Calibri"/>
              </a:rPr>
              <a:t>provide you </a:t>
            </a:r>
            <a:r>
              <a:rPr lang="en-US" sz="1200" spc="-5" dirty="0">
                <a:latin typeface="+mn-lt"/>
                <a:cs typeface="Calibri"/>
              </a:rPr>
              <a:t>with </a:t>
            </a:r>
            <a:r>
              <a:rPr lang="en-US" sz="1200" dirty="0">
                <a:latin typeface="+mn-lt"/>
                <a:cs typeface="Calibri"/>
              </a:rPr>
              <a:t>a </a:t>
            </a:r>
            <a:r>
              <a:rPr lang="en-US" sz="1200" spc="-5" dirty="0">
                <a:latin typeface="+mn-lt"/>
                <a:cs typeface="Calibri"/>
              </a:rPr>
              <a:t>brief overview </a:t>
            </a:r>
            <a:r>
              <a:rPr lang="en-US" sz="1200" dirty="0">
                <a:latin typeface="+mn-lt"/>
                <a:cs typeface="Calibri"/>
              </a:rPr>
              <a:t>of this</a:t>
            </a:r>
            <a:r>
              <a:rPr lang="en-US" sz="1200" spc="25" dirty="0">
                <a:latin typeface="+mn-lt"/>
                <a:cs typeface="Calibri"/>
              </a:rPr>
              <a:t> </a:t>
            </a:r>
            <a:r>
              <a:rPr lang="en-US" sz="1200" spc="-10" dirty="0">
                <a:latin typeface="+mn-lt"/>
                <a:cs typeface="Calibri"/>
              </a:rPr>
              <a:t>course.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76035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902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52400">
              <a:lnSpc>
                <a:spcPct val="101699"/>
              </a:lnSpc>
              <a:spcBef>
                <a:spcPts val="75"/>
              </a:spcBef>
            </a:pPr>
            <a:r>
              <a:rPr lang="en-US" sz="1200" dirty="0">
                <a:latin typeface="+mn-lt"/>
                <a:cs typeface="Calibri"/>
              </a:rPr>
              <a:t>Allow a </a:t>
            </a:r>
            <a:r>
              <a:rPr lang="en-US" sz="1200" spc="-10" dirty="0">
                <a:latin typeface="+mn-lt"/>
                <a:cs typeface="Calibri"/>
              </a:rPr>
              <a:t>student </a:t>
            </a:r>
            <a:r>
              <a:rPr lang="en-US" sz="1200" spc="-5" dirty="0">
                <a:latin typeface="+mn-lt"/>
                <a:cs typeface="Calibri"/>
              </a:rPr>
              <a:t>to </a:t>
            </a:r>
            <a:r>
              <a:rPr lang="en-US" sz="1200" spc="-10" dirty="0">
                <a:latin typeface="+mn-lt"/>
                <a:cs typeface="Calibri"/>
              </a:rPr>
              <a:t>read </a:t>
            </a:r>
            <a:r>
              <a:rPr lang="en-US" sz="1200" spc="-5" dirty="0">
                <a:latin typeface="+mn-lt"/>
                <a:cs typeface="Calibri"/>
              </a:rPr>
              <a:t>the definitions </a:t>
            </a:r>
            <a:r>
              <a:rPr lang="en-US" sz="1200" spc="-10" dirty="0">
                <a:latin typeface="+mn-lt"/>
                <a:cs typeface="Calibri"/>
              </a:rPr>
              <a:t>for </a:t>
            </a:r>
            <a:r>
              <a:rPr lang="en-US" sz="1200" spc="-5" dirty="0">
                <a:latin typeface="+mn-lt"/>
                <a:cs typeface="Calibri"/>
              </a:rPr>
              <a:t>Career </a:t>
            </a:r>
            <a:r>
              <a:rPr lang="en-US" sz="1200" dirty="0">
                <a:latin typeface="+mn-lt"/>
                <a:cs typeface="Calibri"/>
              </a:rPr>
              <a:t>and </a:t>
            </a:r>
            <a:r>
              <a:rPr lang="en-US" sz="1200" spc="-15" dirty="0">
                <a:latin typeface="+mn-lt"/>
                <a:cs typeface="Calibri"/>
              </a:rPr>
              <a:t>Technical </a:t>
            </a:r>
            <a:r>
              <a:rPr lang="en-US" sz="1200" spc="-10" dirty="0">
                <a:latin typeface="+mn-lt"/>
                <a:cs typeface="Calibri"/>
              </a:rPr>
              <a:t>Education. </a:t>
            </a:r>
            <a:r>
              <a:rPr lang="en-US" sz="1200" spc="-5" dirty="0">
                <a:latin typeface="+mn-lt"/>
                <a:cs typeface="Calibri"/>
              </a:rPr>
              <a:t>Provide </a:t>
            </a:r>
            <a:r>
              <a:rPr lang="en-US" sz="1200" spc="-10" dirty="0">
                <a:latin typeface="+mn-lt"/>
                <a:cs typeface="Calibri"/>
              </a:rPr>
              <a:t>students  </a:t>
            </a:r>
            <a:r>
              <a:rPr lang="en-US" sz="1200" spc="-5" dirty="0">
                <a:latin typeface="+mn-lt"/>
                <a:cs typeface="Calibri"/>
              </a:rPr>
              <a:t>with </a:t>
            </a:r>
            <a:r>
              <a:rPr lang="en-US" sz="1200" dirty="0">
                <a:latin typeface="+mn-lt"/>
                <a:cs typeface="Calibri"/>
              </a:rPr>
              <a:t>an </a:t>
            </a:r>
            <a:r>
              <a:rPr lang="en-US" sz="1200" spc="-10" dirty="0">
                <a:latin typeface="+mn-lt"/>
                <a:cs typeface="Calibri"/>
              </a:rPr>
              <a:t>index card </a:t>
            </a:r>
            <a:r>
              <a:rPr lang="en-US" sz="1200" spc="-5" dirty="0">
                <a:latin typeface="+mn-lt"/>
                <a:cs typeface="Calibri"/>
              </a:rPr>
              <a:t>and </a:t>
            </a:r>
            <a:r>
              <a:rPr lang="en-US" sz="1200" spc="-15" dirty="0">
                <a:latin typeface="+mn-lt"/>
                <a:cs typeface="Calibri"/>
              </a:rPr>
              <a:t>have </a:t>
            </a:r>
            <a:r>
              <a:rPr lang="en-US" sz="1200" spc="-5" dirty="0">
                <a:latin typeface="+mn-lt"/>
                <a:cs typeface="Calibri"/>
              </a:rPr>
              <a:t>them write </a:t>
            </a:r>
            <a:r>
              <a:rPr lang="en-US" sz="1200" dirty="0">
                <a:latin typeface="+mn-lt"/>
                <a:cs typeface="Calibri"/>
              </a:rPr>
              <a:t>a </a:t>
            </a:r>
            <a:r>
              <a:rPr lang="en-US" sz="1200" spc="-5" dirty="0">
                <a:latin typeface="+mn-lt"/>
                <a:cs typeface="Calibri"/>
              </a:rPr>
              <a:t>definition </a:t>
            </a:r>
            <a:r>
              <a:rPr lang="en-US" sz="1200" spc="-10" dirty="0">
                <a:latin typeface="+mn-lt"/>
                <a:cs typeface="Calibri"/>
              </a:rPr>
              <a:t>for </a:t>
            </a:r>
            <a:r>
              <a:rPr lang="en-US" sz="1200" spc="-5" dirty="0">
                <a:latin typeface="+mn-lt"/>
                <a:cs typeface="Calibri"/>
              </a:rPr>
              <a:t>CTE </a:t>
            </a:r>
            <a:r>
              <a:rPr lang="en-US" sz="1200" dirty="0">
                <a:latin typeface="+mn-lt"/>
                <a:cs typeface="Calibri"/>
              </a:rPr>
              <a:t>in </a:t>
            </a:r>
            <a:r>
              <a:rPr lang="en-US" sz="1200" spc="-5" dirty="0">
                <a:latin typeface="+mn-lt"/>
                <a:cs typeface="Calibri"/>
              </a:rPr>
              <a:t>their own </a:t>
            </a:r>
            <a:r>
              <a:rPr lang="en-US" sz="1200" spc="-10" dirty="0">
                <a:latin typeface="+mn-lt"/>
                <a:cs typeface="Calibri"/>
              </a:rPr>
              <a:t>words. Share  </a:t>
            </a:r>
            <a:r>
              <a:rPr lang="en-US" sz="1200" spc="-5" dirty="0">
                <a:latin typeface="+mn-lt"/>
                <a:cs typeface="Calibri"/>
              </a:rPr>
              <a:t>responses.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nSpc>
                <a:spcPct val="101699"/>
              </a:lnSpc>
            </a:pPr>
            <a:r>
              <a:rPr lang="en-US" sz="1200" spc="-5" dirty="0">
                <a:latin typeface="+mn-lt"/>
                <a:cs typeface="Calibri"/>
              </a:rPr>
              <a:t>If </a:t>
            </a:r>
            <a:r>
              <a:rPr lang="en-US" sz="1200" spc="-10" dirty="0">
                <a:latin typeface="+mn-lt"/>
                <a:cs typeface="Calibri"/>
              </a:rPr>
              <a:t>you </a:t>
            </a:r>
            <a:r>
              <a:rPr lang="en-US" sz="1200" spc="-5" dirty="0">
                <a:latin typeface="+mn-lt"/>
                <a:cs typeface="Calibri"/>
              </a:rPr>
              <a:t>choose </a:t>
            </a:r>
            <a:r>
              <a:rPr lang="en-US" sz="1200" spc="-10" dirty="0">
                <a:latin typeface="+mn-lt"/>
                <a:cs typeface="Calibri"/>
              </a:rPr>
              <a:t>to </a:t>
            </a:r>
            <a:r>
              <a:rPr lang="en-US" sz="1200" spc="-5" dirty="0">
                <a:latin typeface="+mn-lt"/>
                <a:cs typeface="Calibri"/>
              </a:rPr>
              <a:t>further </a:t>
            </a:r>
            <a:r>
              <a:rPr lang="en-US" sz="1200" spc="-10" dirty="0">
                <a:latin typeface="+mn-lt"/>
                <a:cs typeface="Calibri"/>
              </a:rPr>
              <a:t>explore </a:t>
            </a:r>
            <a:r>
              <a:rPr lang="en-US" sz="1200" dirty="0">
                <a:latin typeface="+mn-lt"/>
                <a:cs typeface="Calibri"/>
              </a:rPr>
              <a:t>the </a:t>
            </a:r>
            <a:r>
              <a:rPr lang="en-US" sz="1200" spc="-5" dirty="0">
                <a:latin typeface="+mn-lt"/>
                <a:cs typeface="Calibri"/>
              </a:rPr>
              <a:t>topic of </a:t>
            </a:r>
            <a:r>
              <a:rPr lang="en-US" sz="1200" spc="-10" dirty="0">
                <a:latin typeface="+mn-lt"/>
                <a:cs typeface="Calibri"/>
              </a:rPr>
              <a:t>Career </a:t>
            </a:r>
            <a:r>
              <a:rPr lang="en-US" sz="1200" spc="-5" dirty="0">
                <a:latin typeface="+mn-lt"/>
                <a:cs typeface="Calibri"/>
              </a:rPr>
              <a:t>and </a:t>
            </a:r>
            <a:r>
              <a:rPr lang="en-US" sz="1200" spc="-20" dirty="0">
                <a:latin typeface="+mn-lt"/>
                <a:cs typeface="Calibri"/>
              </a:rPr>
              <a:t>Technical </a:t>
            </a:r>
            <a:r>
              <a:rPr lang="en-US" sz="1200" spc="-10" dirty="0">
                <a:latin typeface="+mn-lt"/>
                <a:cs typeface="Calibri"/>
              </a:rPr>
              <a:t>Education, </a:t>
            </a:r>
            <a:r>
              <a:rPr lang="en-US" sz="1200" spc="-5" dirty="0">
                <a:latin typeface="+mn-lt"/>
                <a:cs typeface="Calibri"/>
              </a:rPr>
              <a:t>please see </a:t>
            </a:r>
            <a:r>
              <a:rPr lang="en-US" sz="1200" b="1" spc="-5" dirty="0">
                <a:latin typeface="+mn-lt"/>
                <a:cs typeface="Calibri"/>
              </a:rPr>
              <a:t>About  </a:t>
            </a:r>
            <a:r>
              <a:rPr lang="en-US" sz="1200" b="1" dirty="0">
                <a:latin typeface="+mn-lt"/>
                <a:cs typeface="Calibri"/>
              </a:rPr>
              <a:t>CTE </a:t>
            </a:r>
            <a:r>
              <a:rPr lang="en-US" sz="1200" b="1" spc="-10" dirty="0">
                <a:latin typeface="+mn-lt"/>
                <a:cs typeface="Calibri"/>
              </a:rPr>
              <a:t>Presentation</a:t>
            </a:r>
            <a:r>
              <a:rPr lang="en-US" sz="1200" b="1" dirty="0">
                <a:latin typeface="+mn-lt"/>
                <a:cs typeface="Calibri"/>
              </a:rPr>
              <a:t> </a:t>
            </a:r>
            <a:r>
              <a:rPr lang="en-US" sz="1200" u="sng" spc="-10" dirty="0">
                <a:uFill>
                  <a:solidFill>
                    <a:srgbClr val="000000"/>
                  </a:solidFill>
                </a:uFill>
                <a:latin typeface="+mn-lt"/>
                <a:cs typeface="Calibri"/>
                <a:hlinkClick r:id="rId3"/>
              </a:rPr>
              <a:t>http://cte.unt.edu/home/about.html</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64550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5280">
              <a:lnSpc>
                <a:spcPct val="101699"/>
              </a:lnSpc>
              <a:spcBef>
                <a:spcPts val="75"/>
              </a:spcBef>
            </a:pPr>
            <a:r>
              <a:rPr lang="en-US" sz="1200" dirty="0">
                <a:latin typeface="+mn-lt"/>
                <a:cs typeface="Calibri"/>
              </a:rPr>
              <a:t>Allow </a:t>
            </a:r>
            <a:r>
              <a:rPr lang="en-US" sz="1200" spc="-10" dirty="0">
                <a:latin typeface="+mn-lt"/>
                <a:cs typeface="Calibri"/>
              </a:rPr>
              <a:t>student </a:t>
            </a:r>
            <a:r>
              <a:rPr lang="en-US" sz="1200" dirty="0">
                <a:latin typeface="+mn-lt"/>
                <a:cs typeface="Calibri"/>
              </a:rPr>
              <a:t>a </a:t>
            </a:r>
            <a:r>
              <a:rPr lang="en-US" sz="1200" spc="-15" dirty="0">
                <a:latin typeface="+mn-lt"/>
                <a:cs typeface="Calibri"/>
              </a:rPr>
              <a:t>few </a:t>
            </a:r>
            <a:r>
              <a:rPr lang="en-US" sz="1200" spc="-5" dirty="0">
                <a:latin typeface="+mn-lt"/>
                <a:cs typeface="Calibri"/>
              </a:rPr>
              <a:t>moments to </a:t>
            </a:r>
            <a:r>
              <a:rPr lang="en-US" sz="1200" spc="-10" dirty="0">
                <a:latin typeface="+mn-lt"/>
                <a:cs typeface="Calibri"/>
              </a:rPr>
              <a:t>read </a:t>
            </a:r>
            <a:r>
              <a:rPr lang="en-US" sz="1200" dirty="0">
                <a:latin typeface="+mn-lt"/>
                <a:cs typeface="Calibri"/>
              </a:rPr>
              <a:t>the </a:t>
            </a:r>
            <a:r>
              <a:rPr lang="en-US" sz="1200" spc="-10" dirty="0">
                <a:latin typeface="+mn-lt"/>
                <a:cs typeface="Calibri"/>
              </a:rPr>
              <a:t>information </a:t>
            </a:r>
            <a:r>
              <a:rPr lang="en-US" sz="1200" dirty="0">
                <a:latin typeface="+mn-lt"/>
                <a:cs typeface="Calibri"/>
              </a:rPr>
              <a:t>on </a:t>
            </a:r>
            <a:r>
              <a:rPr lang="en-US" sz="1200" spc="-5" dirty="0">
                <a:latin typeface="+mn-lt"/>
                <a:cs typeface="Calibri"/>
              </a:rPr>
              <a:t>the slide </a:t>
            </a:r>
            <a:r>
              <a:rPr lang="en-US" sz="1200" dirty="0">
                <a:latin typeface="+mn-lt"/>
                <a:cs typeface="Calibri"/>
              </a:rPr>
              <a:t>and </a:t>
            </a:r>
            <a:r>
              <a:rPr lang="en-US" sz="1200" spc="-5" dirty="0">
                <a:latin typeface="+mn-lt"/>
                <a:cs typeface="Calibri"/>
              </a:rPr>
              <a:t>on the back </a:t>
            </a:r>
            <a:r>
              <a:rPr lang="en-US" sz="1200" dirty="0">
                <a:latin typeface="+mn-lt"/>
                <a:cs typeface="Calibri"/>
              </a:rPr>
              <a:t>of </a:t>
            </a:r>
            <a:r>
              <a:rPr lang="en-US" sz="1200" spc="-5" dirty="0">
                <a:latin typeface="+mn-lt"/>
                <a:cs typeface="Calibri"/>
              </a:rPr>
              <a:t>their  index </a:t>
            </a:r>
            <a:r>
              <a:rPr lang="en-US" sz="1200" spc="-10" dirty="0">
                <a:latin typeface="+mn-lt"/>
                <a:cs typeface="Calibri"/>
              </a:rPr>
              <a:t>card </a:t>
            </a:r>
            <a:r>
              <a:rPr lang="en-US" sz="1200" spc="-5" dirty="0">
                <a:latin typeface="+mn-lt"/>
                <a:cs typeface="Calibri"/>
              </a:rPr>
              <a:t>write down </a:t>
            </a:r>
            <a:r>
              <a:rPr lang="en-US" sz="1200" dirty="0">
                <a:latin typeface="+mn-lt"/>
                <a:cs typeface="Calibri"/>
              </a:rPr>
              <a:t>all </a:t>
            </a:r>
            <a:r>
              <a:rPr lang="en-US" sz="1200" spc="-5" dirty="0">
                <a:latin typeface="+mn-lt"/>
                <a:cs typeface="Calibri"/>
              </a:rPr>
              <a:t>unfamiliar</a:t>
            </a:r>
            <a:r>
              <a:rPr lang="en-US" sz="1200" dirty="0">
                <a:latin typeface="+mn-lt"/>
                <a:cs typeface="Calibri"/>
              </a:rPr>
              <a:t> </a:t>
            </a:r>
            <a:r>
              <a:rPr lang="en-US" sz="1200" spc="-5" dirty="0">
                <a:latin typeface="+mn-lt"/>
                <a:cs typeface="Calibri"/>
              </a:rPr>
              <a:t>terms.</a:t>
            </a:r>
            <a:endParaRPr lang="en-US" sz="1200" dirty="0">
              <a:latin typeface="+mn-lt"/>
              <a:cs typeface="Calibri"/>
            </a:endParaRPr>
          </a:p>
          <a:p>
            <a:pPr marL="12700" marR="5080">
              <a:lnSpc>
                <a:spcPct val="101699"/>
              </a:lnSpc>
            </a:pPr>
            <a:r>
              <a:rPr lang="en-US" sz="1200" spc="-5" dirty="0">
                <a:latin typeface="+mn-lt"/>
                <a:cs typeface="Calibri"/>
              </a:rPr>
              <a:t>Lead </a:t>
            </a:r>
            <a:r>
              <a:rPr lang="en-US" sz="1200" dirty="0">
                <a:latin typeface="+mn-lt"/>
                <a:cs typeface="Calibri"/>
              </a:rPr>
              <a:t>a </a:t>
            </a:r>
            <a:r>
              <a:rPr lang="en-US" sz="1200" spc="-5" dirty="0">
                <a:latin typeface="+mn-lt"/>
                <a:cs typeface="Calibri"/>
              </a:rPr>
              <a:t>brief class discussion on </a:t>
            </a:r>
            <a:r>
              <a:rPr lang="en-US" sz="1200" dirty="0">
                <a:latin typeface="+mn-lt"/>
                <a:cs typeface="Calibri"/>
              </a:rPr>
              <a:t>the </a:t>
            </a:r>
            <a:r>
              <a:rPr lang="en-US" sz="1200" spc="-10" dirty="0">
                <a:latin typeface="+mn-lt"/>
                <a:cs typeface="Calibri"/>
              </a:rPr>
              <a:t>contents </a:t>
            </a:r>
            <a:r>
              <a:rPr lang="en-US" sz="1200" spc="-5" dirty="0">
                <a:latin typeface="+mn-lt"/>
                <a:cs typeface="Calibri"/>
              </a:rPr>
              <a:t>of the slide. Define and </a:t>
            </a:r>
            <a:r>
              <a:rPr lang="en-US" sz="1200" spc="-10" dirty="0">
                <a:latin typeface="+mn-lt"/>
                <a:cs typeface="Calibri"/>
              </a:rPr>
              <a:t>provide examples </a:t>
            </a:r>
            <a:r>
              <a:rPr lang="en-US" sz="1200" dirty="0">
                <a:latin typeface="+mn-lt"/>
                <a:cs typeface="Calibri"/>
              </a:rPr>
              <a:t>of all  </a:t>
            </a:r>
            <a:r>
              <a:rPr lang="en-US" sz="1200" spc="-5" dirty="0">
                <a:latin typeface="+mn-lt"/>
                <a:cs typeface="Calibri"/>
              </a:rPr>
              <a:t>unfamiliar terms. </a:t>
            </a:r>
            <a:r>
              <a:rPr lang="en-US" sz="1200" spc="-10" dirty="0">
                <a:latin typeface="+mn-lt"/>
                <a:cs typeface="Calibri"/>
              </a:rPr>
              <a:t>Inform students </a:t>
            </a:r>
            <a:r>
              <a:rPr lang="en-US" sz="1200" spc="-5" dirty="0">
                <a:latin typeface="+mn-lt"/>
                <a:cs typeface="Calibri"/>
              </a:rPr>
              <a:t>of CTE venues </a:t>
            </a:r>
            <a:r>
              <a:rPr lang="en-US" sz="1200" spc="-10" dirty="0">
                <a:latin typeface="+mn-lt"/>
                <a:cs typeface="Calibri"/>
              </a:rPr>
              <a:t>available </a:t>
            </a:r>
            <a:r>
              <a:rPr lang="en-US" sz="1200" dirty="0">
                <a:latin typeface="+mn-lt"/>
                <a:cs typeface="Calibri"/>
              </a:rPr>
              <a:t>in </a:t>
            </a:r>
            <a:r>
              <a:rPr lang="en-US" sz="1200" spc="-5" dirty="0">
                <a:latin typeface="+mn-lt"/>
                <a:cs typeface="Calibri"/>
              </a:rPr>
              <a:t>your district, </a:t>
            </a:r>
            <a:r>
              <a:rPr lang="en-US" sz="1200" spc="-10" dirty="0">
                <a:latin typeface="+mn-lt"/>
                <a:cs typeface="Calibri"/>
              </a:rPr>
              <a:t>your </a:t>
            </a:r>
            <a:r>
              <a:rPr lang="en-US" sz="1200" spc="-5" dirty="0">
                <a:latin typeface="+mn-lt"/>
                <a:cs typeface="Calibri"/>
              </a:rPr>
              <a:t>campus and your  </a:t>
            </a:r>
            <a:r>
              <a:rPr lang="en-US" sz="1200" spc="-10" dirty="0">
                <a:latin typeface="+mn-lt"/>
                <a:cs typeface="Calibri"/>
              </a:rPr>
              <a:t>program.</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21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9591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Provide a copy of this slide to the students. </a:t>
            </a:r>
          </a:p>
          <a:p>
            <a:r>
              <a:rPr lang="en-US" sz="1200" b="0" i="0" u="none" strike="noStrike" kern="1200" baseline="0" dirty="0">
                <a:solidFill>
                  <a:schemeClr val="tx1"/>
                </a:solidFill>
                <a:latin typeface="+mn-lt"/>
                <a:ea typeface="+mn-ea"/>
                <a:cs typeface="+mn-cs"/>
              </a:rPr>
              <a:t>The 16 clusters identified by the U.S. Department of Education, classify workforce preparation programs that are obtained through career and technical education. </a:t>
            </a:r>
          </a:p>
          <a:p>
            <a:r>
              <a:rPr lang="en-US" sz="1200" b="0" i="0" u="none" strike="noStrike" kern="1200" baseline="0" dirty="0">
                <a:solidFill>
                  <a:schemeClr val="tx1"/>
                </a:solidFill>
                <a:latin typeface="+mn-lt"/>
                <a:ea typeface="+mn-ea"/>
                <a:cs typeface="+mn-cs"/>
              </a:rPr>
              <a:t>What cluster do you think </a:t>
            </a:r>
            <a:r>
              <a:rPr lang="en-US" sz="1200" b="1" i="0" u="none" strike="noStrike" kern="1200" baseline="0" dirty="0">
                <a:solidFill>
                  <a:schemeClr val="tx1"/>
                </a:solidFill>
                <a:latin typeface="+mn-lt"/>
                <a:ea typeface="+mn-ea"/>
                <a:cs typeface="+mn-cs"/>
              </a:rPr>
              <a:t>Lifetime Nutrition and Wellness </a:t>
            </a:r>
            <a:r>
              <a:rPr lang="en-US" sz="1200" b="0" i="0" u="none" strike="noStrike" kern="1200" baseline="0" dirty="0">
                <a:solidFill>
                  <a:schemeClr val="tx1"/>
                </a:solidFill>
                <a:latin typeface="+mn-lt"/>
                <a:ea typeface="+mn-ea"/>
                <a:cs typeface="+mn-cs"/>
              </a:rPr>
              <a:t>falls under? Have students read the descriptors for each cluster.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Lifetime Nutrition and Wellness </a:t>
            </a:r>
            <a:r>
              <a:rPr lang="en-US" sz="1200" b="0" i="0" u="none" strike="noStrike" kern="1200" baseline="0" dirty="0">
                <a:solidFill>
                  <a:schemeClr val="tx1"/>
                </a:solidFill>
                <a:latin typeface="+mn-lt"/>
                <a:ea typeface="+mn-ea"/>
                <a:cs typeface="+mn-cs"/>
              </a:rPr>
              <a:t>is in the Human Services Clusters. </a:t>
            </a:r>
          </a:p>
          <a:p>
            <a:r>
              <a:rPr lang="en-US" sz="1200" b="0" i="0" u="none" strike="noStrike" kern="1200" baseline="0" dirty="0">
                <a:solidFill>
                  <a:schemeClr val="tx1"/>
                </a:solidFill>
                <a:latin typeface="+mn-lt"/>
                <a:ea typeface="+mn-ea"/>
                <a:cs typeface="+mn-cs"/>
              </a:rPr>
              <a:t>If time permits, allow students to discuss other CTE courses available at your campus and determine their career clusters.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063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Texas Education Agency has approved 12 high school courses in Human Services. Not all high schools offer all courses. </a:t>
            </a:r>
          </a:p>
          <a:p>
            <a:r>
              <a:rPr lang="en-US" sz="1200" b="0" i="0" u="none" strike="noStrike" kern="1200" baseline="0" dirty="0">
                <a:solidFill>
                  <a:schemeClr val="tx1"/>
                </a:solidFill>
                <a:latin typeface="+mn-lt"/>
                <a:ea typeface="+mn-ea"/>
                <a:cs typeface="+mn-cs"/>
              </a:rPr>
              <a:t>What is a sequence? </a:t>
            </a:r>
          </a:p>
          <a:p>
            <a:r>
              <a:rPr lang="en-US" sz="1200" b="0" i="0" u="none" strike="noStrike" kern="1200" baseline="0" dirty="0">
                <a:solidFill>
                  <a:schemeClr val="tx1"/>
                </a:solidFill>
                <a:latin typeface="+mn-lt"/>
                <a:ea typeface="+mn-ea"/>
                <a:cs typeface="+mn-cs"/>
              </a:rPr>
              <a:t>The goal of CTE in high school is to progress through a sequence of courses that lead to the attainment of academic and technical skills. </a:t>
            </a:r>
          </a:p>
          <a:p>
            <a:r>
              <a:rPr lang="en-US" sz="1200" b="0" i="0" u="none" strike="noStrike" kern="1200" baseline="0" dirty="0">
                <a:solidFill>
                  <a:schemeClr val="tx1"/>
                </a:solidFill>
                <a:latin typeface="+mn-lt"/>
                <a:ea typeface="+mn-ea"/>
                <a:cs typeface="+mn-cs"/>
              </a:rPr>
              <a:t>Discuss the sequence for Human Services on your campus/district. </a:t>
            </a:r>
          </a:p>
          <a:p>
            <a:r>
              <a:rPr lang="en-US" sz="1200" b="0" i="0" u="none" strike="noStrike" kern="1200" baseline="0" dirty="0">
                <a:solidFill>
                  <a:schemeClr val="tx1"/>
                </a:solidFill>
                <a:latin typeface="+mn-lt"/>
                <a:ea typeface="+mn-ea"/>
                <a:cs typeface="+mn-cs"/>
              </a:rPr>
              <a:t>If applicable, discuss other Human Services courses/sequences offered at your campus and in your district. </a:t>
            </a:r>
          </a:p>
          <a:p>
            <a:r>
              <a:rPr lang="en-US" sz="1200" b="0" i="0" u="none" strike="noStrike" kern="1200" baseline="0" dirty="0">
                <a:solidFill>
                  <a:schemeClr val="tx1"/>
                </a:solidFill>
                <a:latin typeface="+mn-lt"/>
                <a:ea typeface="+mn-ea"/>
                <a:cs typeface="+mn-cs"/>
              </a:rPr>
              <a:t>Inform students that it is possible to incorporate courses from other sequences or clusters into their personal program of study. </a:t>
            </a:r>
          </a:p>
          <a:p>
            <a:r>
              <a:rPr lang="en-US" sz="1200" b="0" i="0" u="none" strike="noStrike" kern="1200" baseline="0" dirty="0">
                <a:solidFill>
                  <a:schemeClr val="tx1"/>
                </a:solidFill>
                <a:latin typeface="+mn-lt"/>
                <a:ea typeface="+mn-ea"/>
                <a:cs typeface="+mn-cs"/>
              </a:rPr>
              <a:t>Example: </a:t>
            </a:r>
          </a:p>
          <a:p>
            <a:r>
              <a:rPr lang="en-US" sz="1200" b="0" i="0" u="none" strike="noStrike" kern="1200" baseline="0" dirty="0">
                <a:solidFill>
                  <a:schemeClr val="tx1"/>
                </a:solidFill>
                <a:latin typeface="+mn-lt"/>
                <a:ea typeface="+mn-ea"/>
                <a:cs typeface="+mn-cs"/>
              </a:rPr>
              <a:t>Sandra wants to someday own a hair salon. In addition to her cosmetology courses, she asks her counselor to enroll her in the course DOLLARS and SENSE (another Human Services course) so that she can learn about handling finances. </a:t>
            </a:r>
          </a:p>
          <a:p>
            <a:r>
              <a:rPr lang="en-US" sz="1200" b="0" i="0" u="none" strike="noStrike" kern="1200" baseline="0" dirty="0">
                <a:solidFill>
                  <a:schemeClr val="tx1"/>
                </a:solidFill>
                <a:latin typeface="+mn-lt"/>
                <a:ea typeface="+mn-ea"/>
                <a:cs typeface="+mn-cs"/>
              </a:rPr>
              <a:t>In the future, Juan would like to work in a salon and eventually provide for a family of his own. In addition to his cosmetology courses, Juan asks his counselor to enroll him in CHILD DEVELOPMENT, so he can learn as much as he can about children. </a:t>
            </a:r>
          </a:p>
          <a:p>
            <a:r>
              <a:rPr lang="en-US" sz="1200" b="0" i="0" u="none" strike="noStrike" kern="1200" baseline="0" dirty="0">
                <a:solidFill>
                  <a:schemeClr val="tx1"/>
                </a:solidFill>
                <a:latin typeface="+mn-lt"/>
                <a:ea typeface="+mn-ea"/>
                <a:cs typeface="+mn-cs"/>
              </a:rPr>
              <a:t>Encourage students to speak to their counselors. </a:t>
            </a:r>
          </a:p>
          <a:p>
            <a:r>
              <a:rPr lang="en-US" sz="1200" b="0" i="0" u="none" strike="noStrike" kern="1200" baseline="0" dirty="0">
                <a:solidFill>
                  <a:schemeClr val="tx1"/>
                </a:solidFill>
                <a:latin typeface="+mn-lt"/>
                <a:ea typeface="+mn-ea"/>
                <a:cs typeface="+mn-cs"/>
              </a:rPr>
              <a:t>Recommended sequences for all cluster courses can be found at: </a:t>
            </a:r>
          </a:p>
          <a:p>
            <a:r>
              <a:rPr lang="en-US" sz="1200" b="0" i="0" u="none" strike="noStrike" kern="1200" baseline="0" dirty="0">
                <a:solidFill>
                  <a:schemeClr val="tx1"/>
                </a:solidFill>
                <a:latin typeface="+mn-lt"/>
                <a:ea typeface="+mn-ea"/>
                <a:cs typeface="+mn-cs"/>
              </a:rPr>
              <a:t>http://www.tea.state.tx.us/index2.aspx?id=5415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8407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cluster has various Programs of Study. </a:t>
            </a:r>
          </a:p>
          <a:p>
            <a:r>
              <a:rPr lang="en-US" sz="1200" b="0" i="0" u="none" strike="noStrike" kern="1200" baseline="0" dirty="0">
                <a:solidFill>
                  <a:schemeClr val="tx1"/>
                </a:solidFill>
                <a:latin typeface="+mn-lt"/>
                <a:ea typeface="+mn-ea"/>
                <a:cs typeface="+mn-cs"/>
              </a:rPr>
              <a:t>We have already established that </a:t>
            </a:r>
            <a:r>
              <a:rPr lang="en-US" sz="1200" b="1" i="0" u="none" strike="noStrike" kern="1200" baseline="0" dirty="0">
                <a:solidFill>
                  <a:schemeClr val="tx1"/>
                </a:solidFill>
                <a:latin typeface="+mn-lt"/>
                <a:ea typeface="+mn-ea"/>
                <a:cs typeface="+mn-cs"/>
              </a:rPr>
              <a:t>Lifetime Nutrition and Wellness </a:t>
            </a:r>
            <a:r>
              <a:rPr lang="en-US" sz="1200" b="0" i="0" u="none" strike="noStrike" kern="1200" baseline="0" dirty="0">
                <a:solidFill>
                  <a:schemeClr val="tx1"/>
                </a:solidFill>
                <a:latin typeface="+mn-lt"/>
                <a:ea typeface="+mn-ea"/>
                <a:cs typeface="+mn-cs"/>
              </a:rPr>
              <a:t>is in the Human Services career cluster. </a:t>
            </a:r>
          </a:p>
          <a:p>
            <a:r>
              <a:rPr lang="en-US" sz="1200" b="0" i="0" u="none" strike="noStrike" kern="1200" baseline="0" dirty="0">
                <a:solidFill>
                  <a:schemeClr val="tx1"/>
                </a:solidFill>
                <a:latin typeface="+mn-lt"/>
                <a:ea typeface="+mn-ea"/>
                <a:cs typeface="+mn-cs"/>
              </a:rPr>
              <a:t>What Program of Study do you think it follows? </a:t>
            </a:r>
          </a:p>
          <a:p>
            <a:r>
              <a:rPr lang="en-US" sz="1200" b="0" i="0" u="none" strike="noStrike" kern="1200" baseline="0" dirty="0">
                <a:solidFill>
                  <a:schemeClr val="tx1"/>
                </a:solidFill>
                <a:latin typeface="+mn-lt"/>
                <a:ea typeface="+mn-ea"/>
                <a:cs typeface="+mn-cs"/>
              </a:rPr>
              <a:t>Lifetime Nutrition and Wellness is the only course that may be added to any sequence.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959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spc="-10" dirty="0">
                <a:latin typeface="+mn-lt"/>
                <a:cs typeface="Calibri"/>
              </a:rPr>
              <a:t>Review </a:t>
            </a:r>
            <a:r>
              <a:rPr lang="en-US" sz="1200" spc="-5" dirty="0">
                <a:latin typeface="+mn-lt"/>
                <a:cs typeface="Calibri"/>
              </a:rPr>
              <a:t>the </a:t>
            </a:r>
            <a:r>
              <a:rPr lang="en-US" sz="1200" spc="-10" dirty="0">
                <a:latin typeface="+mn-lt"/>
                <a:cs typeface="Calibri"/>
              </a:rPr>
              <a:t>contents </a:t>
            </a:r>
            <a:r>
              <a:rPr lang="en-US" sz="1200" dirty="0">
                <a:latin typeface="+mn-lt"/>
                <a:cs typeface="Calibri"/>
              </a:rPr>
              <a:t>of </a:t>
            </a:r>
            <a:r>
              <a:rPr lang="en-US" sz="1200" spc="-5" dirty="0">
                <a:latin typeface="+mn-lt"/>
                <a:cs typeface="Calibri"/>
              </a:rPr>
              <a:t>this chart with </a:t>
            </a:r>
            <a:r>
              <a:rPr lang="en-US" sz="1200" spc="-10" dirty="0">
                <a:latin typeface="+mn-lt"/>
                <a:cs typeface="Calibri"/>
              </a:rPr>
              <a:t>students, </a:t>
            </a:r>
            <a:r>
              <a:rPr lang="en-US" sz="1200" spc="-5" dirty="0">
                <a:latin typeface="+mn-lt"/>
                <a:cs typeface="Calibri"/>
              </a:rPr>
              <a:t>helping </a:t>
            </a:r>
            <a:r>
              <a:rPr lang="en-US" sz="1200" dirty="0">
                <a:latin typeface="+mn-lt"/>
                <a:cs typeface="Calibri"/>
              </a:rPr>
              <a:t>them </a:t>
            </a:r>
            <a:r>
              <a:rPr lang="en-US" sz="1200" spc="-15" dirty="0">
                <a:latin typeface="+mn-lt"/>
                <a:cs typeface="Calibri"/>
              </a:rPr>
              <a:t>make </a:t>
            </a:r>
            <a:r>
              <a:rPr lang="en-US" sz="1200" dirty="0">
                <a:latin typeface="+mn-lt"/>
                <a:cs typeface="Calibri"/>
              </a:rPr>
              <a:t>a </a:t>
            </a:r>
            <a:r>
              <a:rPr lang="en-US" sz="1200" spc="-5" dirty="0">
                <a:latin typeface="+mn-lt"/>
                <a:cs typeface="Calibri"/>
              </a:rPr>
              <a:t>connection between the  </a:t>
            </a:r>
            <a:r>
              <a:rPr lang="en-US" sz="1200" spc="-20" dirty="0">
                <a:latin typeface="+mn-lt"/>
                <a:cs typeface="Calibri"/>
              </a:rPr>
              <a:t>cluster, </a:t>
            </a:r>
            <a:r>
              <a:rPr lang="en-US" sz="1200" spc="-10" dirty="0">
                <a:latin typeface="+mn-lt"/>
                <a:cs typeface="Calibri"/>
              </a:rPr>
              <a:t>selected program </a:t>
            </a:r>
            <a:r>
              <a:rPr lang="en-US" sz="1200" dirty="0">
                <a:latin typeface="+mn-lt"/>
                <a:cs typeface="Calibri"/>
              </a:rPr>
              <a:t>of </a:t>
            </a:r>
            <a:r>
              <a:rPr lang="en-US" sz="1200" spc="-10" dirty="0">
                <a:latin typeface="+mn-lt"/>
                <a:cs typeface="Calibri"/>
              </a:rPr>
              <a:t>study/pathway </a:t>
            </a:r>
            <a:r>
              <a:rPr lang="en-US" sz="1200" spc="-5" dirty="0">
                <a:latin typeface="+mn-lt"/>
                <a:cs typeface="Calibri"/>
              </a:rPr>
              <a:t>and possible </a:t>
            </a:r>
            <a:r>
              <a:rPr lang="en-US" sz="1200" spc="-10" dirty="0">
                <a:latin typeface="+mn-lt"/>
                <a:cs typeface="Calibri"/>
              </a:rPr>
              <a:t>career/occupations available </a:t>
            </a:r>
            <a:r>
              <a:rPr lang="en-US" sz="1200" spc="-5" dirty="0">
                <a:latin typeface="+mn-lt"/>
                <a:cs typeface="Calibri"/>
              </a:rPr>
              <a:t>to</a:t>
            </a:r>
            <a:r>
              <a:rPr lang="en-US" sz="1200" spc="229" dirty="0">
                <a:latin typeface="+mn-lt"/>
                <a:cs typeface="Calibri"/>
              </a:rPr>
              <a:t> </a:t>
            </a:r>
            <a:r>
              <a:rPr lang="en-US" sz="1200" spc="-5" dirty="0">
                <a:latin typeface="+mn-lt"/>
                <a:cs typeface="Calibri"/>
              </a:rPr>
              <a:t>them.</a:t>
            </a:r>
            <a:endParaRPr lang="en-US" sz="1200" dirty="0">
              <a:latin typeface="+mn-lt"/>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75186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txcte.org/resource/program-study-marriage-and-family-therapist?binder=206566&amp;delta=4" TargetMode="External"/><Relationship Id="rId3" Type="http://schemas.openxmlformats.org/officeDocument/2006/relationships/hyperlink" Target="https://www.txcte.org/course-binder/lifetime-nutrition-and-wellness" TargetMode="External"/><Relationship Id="rId7" Type="http://schemas.openxmlformats.org/officeDocument/2006/relationships/hyperlink" Target="https://www.txcte.org/resource/program-study-geriatric-care-manager?binder=206566&amp;delta=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txcte.org/resource/program-study-dietitian?binder=206566&amp;delta=2" TargetMode="External"/><Relationship Id="rId5" Type="http://schemas.openxmlformats.org/officeDocument/2006/relationships/hyperlink" Target="https://www.txcte.org/resource/program-study-child-care-director?binder=206566&amp;delta=1" TargetMode="External"/><Relationship Id="rId10" Type="http://schemas.openxmlformats.org/officeDocument/2006/relationships/image" Target="../media/image7.png"/><Relationship Id="rId4" Type="http://schemas.openxmlformats.org/officeDocument/2006/relationships/hyperlink" Target="http://ritter.tea.state.tx.us/rules/tac/chapter130/ch130j.pdf" TargetMode="External"/><Relationship Id="rId9" Type="http://schemas.openxmlformats.org/officeDocument/2006/relationships/hyperlink" Target="https://www.txcte.org/resource/program-study-social-and-community-services-manager?binder=206566&amp;delta=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1722114"/>
            <a:ext cx="7462935" cy="3413772"/>
          </a:xfrm>
        </p:spPr>
        <p:txBody>
          <a:bodyPr>
            <a:noAutofit/>
          </a:bodyPr>
          <a:lstStyle/>
          <a:p>
            <a:r>
              <a:rPr lang="en-US" dirty="0"/>
              <a:t>Introductory Lesson:</a:t>
            </a:r>
            <a:br>
              <a:rPr lang="en-US" dirty="0"/>
            </a:br>
            <a:r>
              <a:rPr lang="en-US" dirty="0"/>
              <a:t>Lifetime Nutrition and Wellness</a:t>
            </a:r>
            <a:br>
              <a:rPr lang="en-US" dirty="0"/>
            </a:b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7C45-3AE5-4A1D-A182-82AC8391EF1C}"/>
              </a:ext>
            </a:extLst>
          </p:cNvPr>
          <p:cNvSpPr>
            <a:spLocks noGrp="1"/>
          </p:cNvSpPr>
          <p:nvPr>
            <p:ph type="title"/>
          </p:nvPr>
        </p:nvSpPr>
        <p:spPr/>
        <p:txBody>
          <a:bodyPr/>
          <a:lstStyle/>
          <a:p>
            <a:r>
              <a:rPr lang="en-US" dirty="0"/>
              <a:t>Questions</a:t>
            </a:r>
          </a:p>
        </p:txBody>
      </p:sp>
      <p:sp>
        <p:nvSpPr>
          <p:cNvPr id="4" name="object 5">
            <a:extLst>
              <a:ext uri="{FF2B5EF4-FFF2-40B4-BE49-F238E27FC236}">
                <a16:creationId xmlns:a16="http://schemas.microsoft.com/office/drawing/2014/main" id="{63DF2B94-6567-4952-AE04-4FA15004FB8C}"/>
              </a:ext>
            </a:extLst>
          </p:cNvPr>
          <p:cNvSpPr/>
          <p:nvPr/>
        </p:nvSpPr>
        <p:spPr>
          <a:xfrm>
            <a:off x="3770408" y="1409550"/>
            <a:ext cx="4651183" cy="40388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176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Resources </a:t>
            </a:r>
            <a:r>
              <a:rPr lang="en-US" dirty="0"/>
              <a:t>and</a:t>
            </a:r>
            <a:r>
              <a:rPr lang="en-US" spc="-35" dirty="0"/>
              <a:t> </a:t>
            </a:r>
            <a:r>
              <a:rPr lang="en-US" spc="-30" dirty="0"/>
              <a:t>References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CTE </a:t>
            </a:r>
            <a:r>
              <a:rPr lang="en-US" sz="2000" dirty="0" err="1"/>
              <a:t>Resouce</a:t>
            </a:r>
            <a:r>
              <a:rPr lang="en-US" sz="2000" dirty="0"/>
              <a:t> Centre</a:t>
            </a:r>
            <a:br>
              <a:rPr lang="en-US" sz="2000" dirty="0"/>
            </a:br>
            <a:r>
              <a:rPr lang="en-US" sz="2000" dirty="0"/>
              <a:t>https://www.txcte.org/</a:t>
            </a:r>
          </a:p>
        </p:txBody>
      </p:sp>
    </p:spTree>
    <p:extLst>
      <p:ext uri="{BB962C8B-B14F-4D97-AF65-F5344CB8AC3E}">
        <p14:creationId xmlns:p14="http://schemas.microsoft.com/office/powerpoint/2010/main" val="37546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Definition #1:</a:t>
            </a:r>
          </a:p>
          <a:p>
            <a:pPr lvl="2"/>
            <a:r>
              <a:rPr lang="en-US" sz="2400" dirty="0"/>
              <a:t>Career and technical education (CTE) instruction aims at developing foundational skills, core  workplace competencies, and specific skill  competencies in various occupational areas.</a:t>
            </a:r>
          </a:p>
          <a:p>
            <a:pPr lvl="1"/>
            <a:r>
              <a:rPr lang="en-US" dirty="0"/>
              <a:t>Definition #2:</a:t>
            </a:r>
          </a:p>
          <a:p>
            <a:pPr lvl="2"/>
            <a:r>
              <a:rPr lang="en-US" sz="2400" dirty="0"/>
              <a:t>CTE instruction prepares young people to manage the dual roles of  family member and wage earner and enable  students to gain entry-level employment in a high-skill, high-wage job and/or to continue their education.</a:t>
            </a:r>
          </a:p>
        </p:txBody>
      </p:sp>
    </p:spTree>
    <p:extLst>
      <p:ext uri="{BB962C8B-B14F-4D97-AF65-F5344CB8AC3E}">
        <p14:creationId xmlns:p14="http://schemas.microsoft.com/office/powerpoint/2010/main" val="42593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Internships, practicum courses, career  preparation courses, dual enrollment programs,  and apprenticeships are a few venues that  deliver career and technical education by  providing meaningful opportunities for learners  to apply their academic and technical skills.</a:t>
            </a:r>
          </a:p>
        </p:txBody>
      </p:sp>
    </p:spTree>
    <p:extLst>
      <p:ext uri="{BB962C8B-B14F-4D97-AF65-F5344CB8AC3E}">
        <p14:creationId xmlns:p14="http://schemas.microsoft.com/office/powerpoint/2010/main" val="22341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Historical Side Notes:</a:t>
            </a:r>
          </a:p>
          <a:p>
            <a:pPr lvl="2"/>
            <a:r>
              <a:rPr lang="en-US" sz="2400" dirty="0"/>
              <a:t>In the past, Career and Technical Education (CTE) was organized by  program areas, but is now organized by career clusters.</a:t>
            </a:r>
          </a:p>
          <a:p>
            <a:pPr lvl="1"/>
            <a:r>
              <a:rPr lang="en-US" dirty="0"/>
              <a:t>Example:</a:t>
            </a:r>
          </a:p>
          <a:p>
            <a:pPr lvl="2"/>
            <a:r>
              <a:rPr lang="en-US" sz="2400" dirty="0"/>
              <a:t>Family and Consumer Sciences (program area) courses are now  located in five career clusters:</a:t>
            </a:r>
          </a:p>
          <a:p>
            <a:pPr lvl="3"/>
            <a:r>
              <a:rPr lang="en-US" sz="2200" dirty="0"/>
              <a:t>Arts, AV Technology and Communication (Fashion Design courses)</a:t>
            </a:r>
          </a:p>
          <a:p>
            <a:pPr lvl="3"/>
            <a:r>
              <a:rPr lang="en-US" sz="2200" dirty="0"/>
              <a:t>Architecture and Construction (Interior Design courses)</a:t>
            </a:r>
          </a:p>
          <a:p>
            <a:pPr lvl="3"/>
            <a:r>
              <a:rPr lang="en-US" sz="2200" dirty="0"/>
              <a:t>Education and Training</a:t>
            </a:r>
          </a:p>
          <a:p>
            <a:pPr lvl="3"/>
            <a:r>
              <a:rPr lang="en-US" sz="2200" dirty="0"/>
              <a:t>Hospitality and Tourism</a:t>
            </a:r>
          </a:p>
          <a:p>
            <a:pPr lvl="3"/>
            <a:r>
              <a:rPr lang="en-US" sz="2200" dirty="0"/>
              <a:t>Human Services</a:t>
            </a:r>
          </a:p>
        </p:txBody>
      </p:sp>
    </p:spTree>
    <p:extLst>
      <p:ext uri="{BB962C8B-B14F-4D97-AF65-F5344CB8AC3E}">
        <p14:creationId xmlns:p14="http://schemas.microsoft.com/office/powerpoint/2010/main" val="20639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2B596-A305-4D4E-A9E2-777BA45E0B2C}"/>
              </a:ext>
            </a:extLst>
          </p:cNvPr>
          <p:cNvPicPr>
            <a:picLocks noChangeAspect="1"/>
          </p:cNvPicPr>
          <p:nvPr/>
        </p:nvPicPr>
        <p:blipFill>
          <a:blip r:embed="rId3"/>
          <a:stretch>
            <a:fillRect/>
          </a:stretch>
        </p:blipFill>
        <p:spPr>
          <a:xfrm>
            <a:off x="1368810" y="211573"/>
            <a:ext cx="9454380" cy="6318739"/>
          </a:xfrm>
          <a:prstGeom prst="rect">
            <a:avLst/>
          </a:prstGeom>
        </p:spPr>
      </p:pic>
      <p:sp>
        <p:nvSpPr>
          <p:cNvPr id="7" name="Oval 6">
            <a:extLst>
              <a:ext uri="{FF2B5EF4-FFF2-40B4-BE49-F238E27FC236}">
                <a16:creationId xmlns:a16="http://schemas.microsoft.com/office/drawing/2014/main" id="{7CAB6B9D-5F2D-478C-939E-EACA2F1D213A}"/>
              </a:ext>
            </a:extLst>
          </p:cNvPr>
          <p:cNvSpPr/>
          <p:nvPr/>
        </p:nvSpPr>
        <p:spPr>
          <a:xfrm>
            <a:off x="7071094" y="2616533"/>
            <a:ext cx="1343891" cy="1759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911336" cy="4734318"/>
          </a:xfrm>
        </p:spPr>
        <p:txBody>
          <a:bodyPr/>
          <a:lstStyle/>
          <a:p>
            <a:pPr lvl="1"/>
            <a:r>
              <a:rPr lang="en-US" dirty="0"/>
              <a:t>TEA recommended coherent sequence of courses</a:t>
            </a:r>
          </a:p>
          <a:p>
            <a:endParaRPr lang="en-US" dirty="0"/>
          </a:p>
        </p:txBody>
      </p:sp>
      <p:pic>
        <p:nvPicPr>
          <p:cNvPr id="6" name="Picture 5">
            <a:extLst>
              <a:ext uri="{FF2B5EF4-FFF2-40B4-BE49-F238E27FC236}">
                <a16:creationId xmlns:a16="http://schemas.microsoft.com/office/drawing/2014/main" id="{35FCC119-DF0A-4804-A455-A7424C85722C}"/>
              </a:ext>
            </a:extLst>
          </p:cNvPr>
          <p:cNvPicPr>
            <a:picLocks noChangeAspect="1"/>
          </p:cNvPicPr>
          <p:nvPr/>
        </p:nvPicPr>
        <p:blipFill rotWithShape="1">
          <a:blip r:embed="rId3"/>
          <a:srcRect t="31800" r="2609" b="3823"/>
          <a:stretch/>
        </p:blipFill>
        <p:spPr>
          <a:xfrm>
            <a:off x="1371279" y="1891296"/>
            <a:ext cx="9273764" cy="4559496"/>
          </a:xfrm>
          <a:prstGeom prst="rect">
            <a:avLst/>
          </a:prstGeom>
        </p:spPr>
      </p:pic>
      <p:sp>
        <p:nvSpPr>
          <p:cNvPr id="5" name="Oval 4">
            <a:extLst>
              <a:ext uri="{FF2B5EF4-FFF2-40B4-BE49-F238E27FC236}">
                <a16:creationId xmlns:a16="http://schemas.microsoft.com/office/drawing/2014/main" id="{9C19DE9B-21A7-4628-B015-0C9F98F909E6}"/>
              </a:ext>
            </a:extLst>
          </p:cNvPr>
          <p:cNvSpPr/>
          <p:nvPr/>
        </p:nvSpPr>
        <p:spPr>
          <a:xfrm>
            <a:off x="1371278" y="2936326"/>
            <a:ext cx="1720265" cy="165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and Technical Education (CTE)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0741802" cy="4734318"/>
          </a:xfrm>
        </p:spPr>
        <p:txBody>
          <a:bodyPr/>
          <a:lstStyle/>
          <a:p>
            <a:pPr lvl="1"/>
            <a:r>
              <a:rPr lang="en-US" sz="2400" dirty="0"/>
              <a:t>Career Cluster: Human Services</a:t>
            </a:r>
          </a:p>
          <a:p>
            <a:pPr lvl="1"/>
            <a:r>
              <a:rPr lang="en-US" sz="2400" dirty="0">
                <a:hlinkClick r:id="rId3"/>
              </a:rPr>
              <a:t>Course Title: Lifetime Nutrition and Wellness</a:t>
            </a:r>
            <a:endParaRPr lang="en-US" sz="2400" dirty="0"/>
          </a:p>
          <a:p>
            <a:pPr lvl="1"/>
            <a:r>
              <a:rPr lang="en-US" sz="2400" dirty="0">
                <a:hlinkClick r:id="rId4"/>
              </a:rPr>
              <a:t>Human Services Career Cluster</a:t>
            </a:r>
            <a:r>
              <a:rPr lang="en-US" sz="2400" dirty="0">
                <a:latin typeface="Times New Roman" panose="02020603050405020304" pitchFamily="18" charset="0"/>
                <a:cs typeface="Times New Roman" panose="02020603050405020304" pitchFamily="18" charset="0"/>
                <a:hlinkClick r:id="rId4"/>
              </a:rPr>
              <a:t>®</a:t>
            </a:r>
            <a:r>
              <a:rPr lang="en-US" sz="2400" dirty="0">
                <a:hlinkClick r:id="rId4"/>
              </a:rPr>
              <a:t> TEKS</a:t>
            </a:r>
            <a:endParaRPr lang="en-US" sz="2400" dirty="0"/>
          </a:p>
          <a:p>
            <a:pPr lvl="1"/>
            <a:r>
              <a:rPr lang="en-US" sz="2400" dirty="0"/>
              <a:t>Programs of Study: </a:t>
            </a:r>
          </a:p>
          <a:p>
            <a:pPr lvl="2"/>
            <a:r>
              <a:rPr lang="en-US" sz="2000" dirty="0">
                <a:hlinkClick r:id="rId5"/>
              </a:rPr>
              <a:t>Child Care Director </a:t>
            </a:r>
            <a:endParaRPr lang="en-US" sz="2000" dirty="0"/>
          </a:p>
          <a:p>
            <a:pPr lvl="2"/>
            <a:r>
              <a:rPr lang="en-US" sz="2000" dirty="0">
                <a:hlinkClick r:id="rId6"/>
              </a:rPr>
              <a:t>Dietitian </a:t>
            </a:r>
            <a:endParaRPr lang="en-US" sz="2000" dirty="0"/>
          </a:p>
          <a:p>
            <a:pPr lvl="2"/>
            <a:r>
              <a:rPr lang="en-US" sz="2000" dirty="0">
                <a:hlinkClick r:id="rId7"/>
              </a:rPr>
              <a:t>Geriatric Care Manager</a:t>
            </a:r>
            <a:endParaRPr lang="en-US" sz="2000" dirty="0"/>
          </a:p>
          <a:p>
            <a:pPr lvl="2"/>
            <a:r>
              <a:rPr lang="en-US" sz="2000" dirty="0">
                <a:hlinkClick r:id="rId8"/>
              </a:rPr>
              <a:t>Marriage and Family Therapist</a:t>
            </a:r>
            <a:endParaRPr lang="en-US" sz="2000" dirty="0"/>
          </a:p>
          <a:p>
            <a:pPr lvl="2"/>
            <a:r>
              <a:rPr lang="en-US" sz="2000" dirty="0">
                <a:hlinkClick r:id="rId9"/>
              </a:rPr>
              <a:t>Social and Community Services Manager </a:t>
            </a:r>
            <a:endParaRPr lang="en-US" sz="2000" dirty="0"/>
          </a:p>
          <a:p>
            <a:pPr lvl="1"/>
            <a:r>
              <a:rPr lang="en-US" sz="2400" dirty="0"/>
              <a:t>Description: </a:t>
            </a:r>
          </a:p>
          <a:p>
            <a:pPr lvl="2"/>
            <a:r>
              <a:rPr lang="en-US" sz="2000" dirty="0"/>
              <a:t>Lifetime Nutrition and Wellness is a laboratory course that allows students to use principles of lifetime wellness and nutrition to help them make informed choices that promote wellness as well as pursue careers related to hospitality and tourism, education and training, human services, and health sciences.</a:t>
            </a:r>
            <a:endParaRPr lang="en-US" sz="2400" dirty="0"/>
          </a:p>
          <a:p>
            <a:pPr lvl="1"/>
            <a:endParaRPr lang="en-US" dirty="0"/>
          </a:p>
          <a:p>
            <a:endParaRPr lang="en-US" dirty="0"/>
          </a:p>
        </p:txBody>
      </p:sp>
      <p:pic>
        <p:nvPicPr>
          <p:cNvPr id="5" name="Picture 4">
            <a:extLst>
              <a:ext uri="{FF2B5EF4-FFF2-40B4-BE49-F238E27FC236}">
                <a16:creationId xmlns:a16="http://schemas.microsoft.com/office/drawing/2014/main" id="{B39AB08A-5F7A-4F91-B274-817C846142C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63429" y="1901371"/>
            <a:ext cx="2236687" cy="2888343"/>
          </a:xfrm>
          <a:prstGeom prst="rect">
            <a:avLst/>
          </a:prstGeom>
          <a:noFill/>
          <a:ln>
            <a:noFill/>
          </a:ln>
        </p:spPr>
      </p:pic>
    </p:spTree>
    <p:extLst>
      <p:ext uri="{BB962C8B-B14F-4D97-AF65-F5344CB8AC3E}">
        <p14:creationId xmlns:p14="http://schemas.microsoft.com/office/powerpoint/2010/main" val="322810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a:extLst>
              <a:ext uri="{FF2B5EF4-FFF2-40B4-BE49-F238E27FC236}">
                <a16:creationId xmlns:a16="http://schemas.microsoft.com/office/drawing/2014/main" id="{3120495B-EA5A-4FD2-91E0-CB24143F2AE2}"/>
              </a:ext>
            </a:extLst>
          </p:cNvPr>
          <p:cNvSpPr>
            <a:spLocks noGrp="1"/>
          </p:cNvSpPr>
          <p:nvPr>
            <p:ph type="title"/>
          </p:nvPr>
        </p:nvSpPr>
        <p:spPr>
          <a:xfrm>
            <a:off x="778807" y="447009"/>
            <a:ext cx="10059452" cy="876300"/>
          </a:xfrm>
        </p:spPr>
        <p:txBody>
          <a:bodyPr/>
          <a:lstStyle/>
          <a:p>
            <a:r>
              <a:rPr lang="en-US" sz="2800" dirty="0"/>
              <a:t>Preparing individuals for employment in career pathways that relate to families and human needs </a:t>
            </a:r>
          </a:p>
        </p:txBody>
      </p:sp>
      <p:sp>
        <p:nvSpPr>
          <p:cNvPr id="184" name="object 2">
            <a:extLst>
              <a:ext uri="{FF2B5EF4-FFF2-40B4-BE49-F238E27FC236}">
                <a16:creationId xmlns:a16="http://schemas.microsoft.com/office/drawing/2014/main" id="{300895AE-E6BE-49A7-9085-07CB1BAE91AD}"/>
              </a:ext>
            </a:extLst>
          </p:cNvPr>
          <p:cNvSpPr/>
          <p:nvPr/>
        </p:nvSpPr>
        <p:spPr>
          <a:xfrm>
            <a:off x="1146628" y="1494970"/>
            <a:ext cx="9419771" cy="5094515"/>
          </a:xfrm>
          <a:prstGeom prst="rect">
            <a:avLst/>
          </a:prstGeom>
          <a:blipFill>
            <a:blip r:embed="rId3" cstate="print"/>
            <a:stretch>
              <a:fillRect l="-6599" t="-18848" r="-4708" b="-15264"/>
            </a:stretch>
          </a:blipFill>
        </p:spPr>
        <p:txBody>
          <a:bodyPr wrap="square" lIns="0" tIns="0" rIns="0" bIns="0" rtlCol="0"/>
          <a:lstStyle/>
          <a:p>
            <a:endParaRPr dirty="0"/>
          </a:p>
        </p:txBody>
      </p:sp>
    </p:spTree>
    <p:extLst>
      <p:ext uri="{BB962C8B-B14F-4D97-AF65-F5344CB8AC3E}">
        <p14:creationId xmlns:p14="http://schemas.microsoft.com/office/powerpoint/2010/main" val="228990055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56ea17bb-c96d-4826-b465-01eec0dd23dd"/>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299</TotalTime>
  <Words>908</Words>
  <Application>Microsoft Office PowerPoint</Application>
  <PresentationFormat>Widescreen</PresentationFormat>
  <Paragraphs>77</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.AppleSystemUIFont</vt:lpstr>
      <vt:lpstr>Arial</vt:lpstr>
      <vt:lpstr>Calibri</vt:lpstr>
      <vt:lpstr>Open Sans</vt:lpstr>
      <vt:lpstr>Open Sans SemiBold</vt:lpstr>
      <vt:lpstr>Times New Roman</vt:lpstr>
      <vt:lpstr>2_Office Theme</vt:lpstr>
      <vt:lpstr>3_Office Theme</vt:lpstr>
      <vt:lpstr>Introductory Lesson: Lifetime Nutrition and Wellness </vt:lpstr>
      <vt:lpstr>PowerPoint Presentation</vt:lpstr>
      <vt:lpstr>Career and Technical Education (CTE)</vt:lpstr>
      <vt:lpstr>Career and Technical Education (CTE)</vt:lpstr>
      <vt:lpstr>Career and Technical Education (CTE)</vt:lpstr>
      <vt:lpstr>PowerPoint Presentation</vt:lpstr>
      <vt:lpstr>Education and Training</vt:lpstr>
      <vt:lpstr>Career and Technical Education (CTE)</vt:lpstr>
      <vt:lpstr>Preparing individuals for employment in career pathways that relate to families and human needs </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22</cp:revision>
  <cp:lastPrinted>2017-07-07T16:17:37Z</cp:lastPrinted>
  <dcterms:created xsi:type="dcterms:W3CDTF">2017-07-11T23:58:30Z</dcterms:created>
  <dcterms:modified xsi:type="dcterms:W3CDTF">2017-12-24T23:28:25Z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