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67" r:id="rId11"/>
    <p:sldId id="368" r:id="rId12"/>
    <p:sldId id="369" r:id="rId13"/>
    <p:sldId id="370"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25-Dec-17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25-Dec-17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Restaurant Management</a:t>
            </a:r>
            <a:r>
              <a:rPr lang="en-US" sz="1200" spc="-15" dirty="0">
                <a:latin typeface="+mn-lt"/>
                <a:cs typeface="Calibri"/>
              </a:rPr>
              <a:t>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Restaurant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cluster.</a:t>
            </a:r>
            <a:endParaRPr lang="en-US" sz="1200" dirty="0">
              <a:latin typeface="+mn-lt"/>
              <a:cs typeface="Calibri"/>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p>
          <a:p>
            <a:r>
              <a:rPr lang="en-US" sz="1200" b="0" i="0" u="none" strike="noStrike" kern="1200" baseline="0" dirty="0">
                <a:solidFill>
                  <a:schemeClr val="tx1"/>
                </a:solidFill>
                <a:latin typeface="+mn-lt"/>
                <a:ea typeface="+mn-ea"/>
                <a:cs typeface="+mn-cs"/>
              </a:rPr>
              <a:t>Encompasses the management, marketing and operations of restaurants and other food services, lodging, attractions, recreation events and travel related services. </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375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9 high school courses in Hospitality and Tourism. Not all high schools offer all courses. </a:t>
            </a:r>
          </a:p>
          <a:p>
            <a:r>
              <a:rPr lang="en-US" sz="1200" b="0" i="0" u="none" strike="noStrike" kern="1200" baseline="0" dirty="0">
                <a:solidFill>
                  <a:schemeClr val="tx1"/>
                </a:solidFill>
                <a:latin typeface="+mn-lt"/>
                <a:ea typeface="+mn-ea"/>
                <a:cs typeface="+mn-cs"/>
              </a:rPr>
              <a:t>What is a sequence? </a:t>
            </a:r>
          </a:p>
          <a:p>
            <a:r>
              <a:rPr lang="en-US" sz="1200" b="0" i="0" u="none" strike="noStrike" kern="1200" baseline="0" dirty="0">
                <a:solidFill>
                  <a:schemeClr val="tx1"/>
                </a:solidFill>
                <a:latin typeface="+mn-lt"/>
                <a:ea typeface="+mn-ea"/>
                <a:cs typeface="+mn-cs"/>
              </a:rPr>
              <a:t>The goal of CTE in high school is to progress through a sequence of courses that lead to the attainment of academic and technical skills. </a:t>
            </a:r>
          </a:p>
          <a:p>
            <a:r>
              <a:rPr lang="en-US" sz="1200" b="0" i="0" u="none" strike="noStrike" kern="1200" baseline="0" dirty="0">
                <a:solidFill>
                  <a:schemeClr val="tx1"/>
                </a:solidFill>
                <a:latin typeface="+mn-lt"/>
                <a:ea typeface="+mn-ea"/>
                <a:cs typeface="+mn-cs"/>
              </a:rPr>
              <a:t>Discuss the sequence for Hospitality and Tourism on your campus/district.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840783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156273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930959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acticum-culinary-art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www.txcte.org/resource/programs-study-hospitality-and-tourism?binder=206701&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Practicum in Culinary Arts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8" y="267458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380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2478826" cy="4734318"/>
          </a:xfrm>
        </p:spPr>
        <p:txBody>
          <a:bodyPr/>
          <a:lstStyle/>
          <a:p>
            <a:pPr lvl="1"/>
            <a:r>
              <a:rPr lang="en-US" dirty="0"/>
              <a:t>TEA recommended coherent sequence of courses</a:t>
            </a:r>
          </a:p>
          <a:p>
            <a:endParaRPr lang="en-US" dirty="0"/>
          </a:p>
        </p:txBody>
      </p:sp>
      <p:pic>
        <p:nvPicPr>
          <p:cNvPr id="8" name="Picture 7">
            <a:extLst>
              <a:ext uri="{FF2B5EF4-FFF2-40B4-BE49-F238E27FC236}">
                <a16:creationId xmlns:a16="http://schemas.microsoft.com/office/drawing/2014/main" id="{0AC2321B-B317-4450-9566-D632838D96B9}"/>
              </a:ext>
            </a:extLst>
          </p:cNvPr>
          <p:cNvPicPr>
            <a:picLocks noChangeAspect="1"/>
          </p:cNvPicPr>
          <p:nvPr/>
        </p:nvPicPr>
        <p:blipFill rotWithShape="1">
          <a:blip r:embed="rId3"/>
          <a:srcRect l="8566" t="22320" r="21196" b="-1"/>
          <a:stretch/>
        </p:blipFill>
        <p:spPr>
          <a:xfrm>
            <a:off x="3974233" y="1420420"/>
            <a:ext cx="6621196" cy="4964740"/>
          </a:xfrm>
          <a:prstGeom prst="rect">
            <a:avLst/>
          </a:prstGeom>
        </p:spPr>
      </p:pic>
      <p:sp>
        <p:nvSpPr>
          <p:cNvPr id="5" name="Oval 4">
            <a:extLst>
              <a:ext uri="{FF2B5EF4-FFF2-40B4-BE49-F238E27FC236}">
                <a16:creationId xmlns:a16="http://schemas.microsoft.com/office/drawing/2014/main" id="{9C19DE9B-21A7-4628-B015-0C9F98F909E6}"/>
              </a:ext>
            </a:extLst>
          </p:cNvPr>
          <p:cNvSpPr/>
          <p:nvPr/>
        </p:nvSpPr>
        <p:spPr>
          <a:xfrm>
            <a:off x="8723085" y="4977750"/>
            <a:ext cx="1973943" cy="13486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1761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10939"/>
            <a:ext cx="11146536" cy="4734318"/>
          </a:xfrm>
        </p:spPr>
        <p:txBody>
          <a:bodyPr/>
          <a:lstStyle/>
          <a:p>
            <a:pPr lvl="1"/>
            <a:r>
              <a:rPr lang="en-US" sz="2200" dirty="0"/>
              <a:t>Career Cluster: Hospitality and Tourism </a:t>
            </a:r>
          </a:p>
          <a:p>
            <a:pPr lvl="1"/>
            <a:r>
              <a:rPr lang="en-US" sz="2200" dirty="0">
                <a:hlinkClick r:id="rId3"/>
              </a:rPr>
              <a:t>Course Title: Practicum in Culinary Arts</a:t>
            </a:r>
            <a:endParaRPr lang="en-US" sz="2200" dirty="0"/>
          </a:p>
          <a:p>
            <a:pPr lvl="1"/>
            <a:r>
              <a:rPr lang="en-US" sz="2200" dirty="0">
                <a:hlinkClick r:id="rId4"/>
              </a:rPr>
              <a:t>Hospitality and Tourism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Hospitality and Tourism</a:t>
            </a:r>
            <a:endParaRPr lang="en-US" sz="2000" dirty="0"/>
          </a:p>
          <a:p>
            <a:pPr lvl="1"/>
            <a:r>
              <a:rPr lang="en-US" sz="2200" dirty="0"/>
              <a:t>Description: </a:t>
            </a:r>
          </a:p>
          <a:p>
            <a:pPr lvl="2"/>
            <a:r>
              <a:rPr lang="en-US" sz="2000" dirty="0"/>
              <a:t>Practicum in Culinary Arts is a unique practicum that provides occupationally specific opportunities for students to participate in a learning experience that combines classroom instruction with actual business and industry career experiences. It integrates academic and career and technical education; provides more interdisciplinary instruction; and supports strong partnerships among schools, businesses, and community institutions with the goal of preparing students with a variety of skills in a fast-changing culinary art based workplace.</a:t>
            </a:r>
          </a:p>
        </p:txBody>
      </p:sp>
      <p:pic>
        <p:nvPicPr>
          <p:cNvPr id="5" name="Picture 4">
            <a:extLst>
              <a:ext uri="{FF2B5EF4-FFF2-40B4-BE49-F238E27FC236}">
                <a16:creationId xmlns:a16="http://schemas.microsoft.com/office/drawing/2014/main" id="{40F30760-E146-4080-8733-394275EB3C1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02058" y="1283509"/>
            <a:ext cx="1902859" cy="2599108"/>
          </a:xfrm>
          <a:prstGeom prst="rect">
            <a:avLst/>
          </a:prstGeom>
          <a:noFill/>
          <a:ln>
            <a:noFill/>
          </a:ln>
        </p:spPr>
      </p:pic>
    </p:spTree>
    <p:extLst>
      <p:ext uri="{BB962C8B-B14F-4D97-AF65-F5344CB8AC3E}">
        <p14:creationId xmlns:p14="http://schemas.microsoft.com/office/powerpoint/2010/main" val="566234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314</TotalTime>
  <Words>1385</Words>
  <Application>Microsoft Office PowerPoint</Application>
  <PresentationFormat>Widescreen</PresentationFormat>
  <Paragraphs>113</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Practicum in Culinary Arts </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24</cp:revision>
  <cp:lastPrinted>2017-07-07T16:17:37Z</cp:lastPrinted>
  <dcterms:created xsi:type="dcterms:W3CDTF">2017-07-11T23:58:30Z</dcterms:created>
  <dcterms:modified xsi:type="dcterms:W3CDTF">2017-12-24T23:07:30Z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