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325" r:id="rId8"/>
    <p:sldId id="326" r:id="rId9"/>
    <p:sldId id="327" r:id="rId10"/>
    <p:sldId id="330" r:id="rId11"/>
    <p:sldId id="332" r:id="rId12"/>
    <p:sldId id="335" r:id="rId13"/>
    <p:sldId id="367" r:id="rId14"/>
    <p:sldId id="366" r:id="rId15"/>
    <p:sldId id="364"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 id="4" name="Madhuri Dhariwal" initials="MD" lastIdx="10" clrIdx="3">
    <p:extLst>
      <p:ext uri="{19B8F6BF-5375-455C-9EA6-DF929625EA0E}">
        <p15:presenceInfo xmlns:p15="http://schemas.microsoft.com/office/powerpoint/2012/main" userId="3cc504b76765d5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5513" autoAdjust="0"/>
  </p:normalViewPr>
  <p:slideViewPr>
    <p:cSldViewPr snapToGrid="0">
      <p:cViewPr varScale="1">
        <p:scale>
          <a:sx n="44" d="100"/>
          <a:sy n="44" d="100"/>
        </p:scale>
        <p:origin x="1540" y="4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24-Jan-18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24-Jan-18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te.unt.edu/home/about.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tea.state.tx.us/index2.aspx?id=5415"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Calibri"/>
              </a:rPr>
              <a:t>This </a:t>
            </a:r>
            <a:r>
              <a:rPr lang="en-US" sz="1200" spc="-5" dirty="0">
                <a:latin typeface="+mn-lt"/>
                <a:cs typeface="Calibri"/>
              </a:rPr>
              <a:t>lesson will </a:t>
            </a:r>
            <a:r>
              <a:rPr lang="en-US" sz="1200" spc="-10" dirty="0">
                <a:latin typeface="+mn-lt"/>
                <a:cs typeface="Calibri"/>
              </a:rPr>
              <a:t>provide you </a:t>
            </a:r>
            <a:r>
              <a:rPr lang="en-US" sz="1200" spc="-5" dirty="0">
                <a:latin typeface="+mn-lt"/>
                <a:cs typeface="Calibri"/>
              </a:rPr>
              <a:t>with </a:t>
            </a:r>
            <a:r>
              <a:rPr lang="en-US" sz="1200" dirty="0">
                <a:latin typeface="+mn-lt"/>
                <a:cs typeface="Calibri"/>
              </a:rPr>
              <a:t>a </a:t>
            </a:r>
            <a:r>
              <a:rPr lang="en-US" sz="1200" spc="-5" dirty="0">
                <a:latin typeface="+mn-lt"/>
                <a:cs typeface="Calibri"/>
              </a:rPr>
              <a:t>brief overview </a:t>
            </a:r>
            <a:r>
              <a:rPr lang="en-US" sz="1200" dirty="0">
                <a:latin typeface="+mn-lt"/>
                <a:cs typeface="Calibri"/>
              </a:rPr>
              <a:t>of this</a:t>
            </a:r>
            <a:r>
              <a:rPr lang="en-US" sz="1200" spc="25" dirty="0">
                <a:latin typeface="+mn-lt"/>
                <a:cs typeface="Calibri"/>
              </a:rPr>
              <a:t> </a:t>
            </a:r>
            <a:r>
              <a:rPr lang="en-US" sz="1200" spc="-10" dirty="0">
                <a:latin typeface="+mn-lt"/>
                <a:cs typeface="Calibri"/>
              </a:rPr>
              <a:t>course.</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276035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869020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152400">
              <a:lnSpc>
                <a:spcPct val="101699"/>
              </a:lnSpc>
              <a:spcBef>
                <a:spcPts val="75"/>
              </a:spcBef>
            </a:pPr>
            <a:r>
              <a:rPr lang="en-US" sz="1200" dirty="0">
                <a:latin typeface="+mn-lt"/>
                <a:cs typeface="Calibri"/>
              </a:rPr>
              <a:t>Allow a </a:t>
            </a:r>
            <a:r>
              <a:rPr lang="en-US" sz="1200" spc="-10" dirty="0">
                <a:latin typeface="+mn-lt"/>
                <a:cs typeface="Calibri"/>
              </a:rPr>
              <a:t>student </a:t>
            </a:r>
            <a:r>
              <a:rPr lang="en-US" sz="1200" spc="-5" dirty="0">
                <a:latin typeface="+mn-lt"/>
                <a:cs typeface="Calibri"/>
              </a:rPr>
              <a:t>to </a:t>
            </a:r>
            <a:r>
              <a:rPr lang="en-US" sz="1200" spc="-10" dirty="0">
                <a:latin typeface="+mn-lt"/>
                <a:cs typeface="Calibri"/>
              </a:rPr>
              <a:t>read </a:t>
            </a:r>
            <a:r>
              <a:rPr lang="en-US" sz="1200" spc="-5" dirty="0">
                <a:latin typeface="+mn-lt"/>
                <a:cs typeface="Calibri"/>
              </a:rPr>
              <a:t>the definitions </a:t>
            </a:r>
            <a:r>
              <a:rPr lang="en-US" sz="1200" spc="-10" dirty="0">
                <a:latin typeface="+mn-lt"/>
                <a:cs typeface="Calibri"/>
              </a:rPr>
              <a:t>for </a:t>
            </a:r>
            <a:r>
              <a:rPr lang="en-US" sz="1200" spc="-5" dirty="0">
                <a:latin typeface="+mn-lt"/>
                <a:cs typeface="Calibri"/>
              </a:rPr>
              <a:t>Career </a:t>
            </a:r>
            <a:r>
              <a:rPr lang="en-US" sz="1200" dirty="0">
                <a:latin typeface="+mn-lt"/>
                <a:cs typeface="Calibri"/>
              </a:rPr>
              <a:t>and </a:t>
            </a:r>
            <a:r>
              <a:rPr lang="en-US" sz="1200" spc="-15" dirty="0">
                <a:latin typeface="+mn-lt"/>
                <a:cs typeface="Calibri"/>
              </a:rPr>
              <a:t>Technical </a:t>
            </a:r>
            <a:r>
              <a:rPr lang="en-US" sz="1200" spc="-10" dirty="0">
                <a:latin typeface="+mn-lt"/>
                <a:cs typeface="Calibri"/>
              </a:rPr>
              <a:t>Education. </a:t>
            </a:r>
            <a:r>
              <a:rPr lang="en-US" sz="1200" spc="-5" dirty="0">
                <a:latin typeface="+mn-lt"/>
                <a:cs typeface="Calibri"/>
              </a:rPr>
              <a:t>Provide </a:t>
            </a:r>
            <a:r>
              <a:rPr lang="en-US" sz="1200" spc="-10" dirty="0">
                <a:latin typeface="+mn-lt"/>
                <a:cs typeface="Calibri"/>
              </a:rPr>
              <a:t>students  </a:t>
            </a:r>
            <a:r>
              <a:rPr lang="en-US" sz="1200" spc="-5" dirty="0">
                <a:latin typeface="+mn-lt"/>
                <a:cs typeface="Calibri"/>
              </a:rPr>
              <a:t>with </a:t>
            </a:r>
            <a:r>
              <a:rPr lang="en-US" sz="1200" dirty="0">
                <a:latin typeface="+mn-lt"/>
                <a:cs typeface="Calibri"/>
              </a:rPr>
              <a:t>an </a:t>
            </a:r>
            <a:r>
              <a:rPr lang="en-US" sz="1200" spc="-10" dirty="0">
                <a:latin typeface="+mn-lt"/>
                <a:cs typeface="Calibri"/>
              </a:rPr>
              <a:t>index card </a:t>
            </a:r>
            <a:r>
              <a:rPr lang="en-US" sz="1200" spc="-5" dirty="0">
                <a:latin typeface="+mn-lt"/>
                <a:cs typeface="Calibri"/>
              </a:rPr>
              <a:t>and </a:t>
            </a:r>
            <a:r>
              <a:rPr lang="en-US" sz="1200" spc="-15" dirty="0">
                <a:latin typeface="+mn-lt"/>
                <a:cs typeface="Calibri"/>
              </a:rPr>
              <a:t>have </a:t>
            </a:r>
            <a:r>
              <a:rPr lang="en-US" sz="1200" spc="-5" dirty="0">
                <a:latin typeface="+mn-lt"/>
                <a:cs typeface="Calibri"/>
              </a:rPr>
              <a:t>them write </a:t>
            </a:r>
            <a:r>
              <a:rPr lang="en-US" sz="1200" dirty="0">
                <a:latin typeface="+mn-lt"/>
                <a:cs typeface="Calibri"/>
              </a:rPr>
              <a:t>a </a:t>
            </a:r>
            <a:r>
              <a:rPr lang="en-US" sz="1200" spc="-5" dirty="0">
                <a:latin typeface="+mn-lt"/>
                <a:cs typeface="Calibri"/>
              </a:rPr>
              <a:t>definition </a:t>
            </a:r>
            <a:r>
              <a:rPr lang="en-US" sz="1200" spc="-10" dirty="0">
                <a:latin typeface="+mn-lt"/>
                <a:cs typeface="Calibri"/>
              </a:rPr>
              <a:t>for </a:t>
            </a:r>
            <a:r>
              <a:rPr lang="en-US" sz="1200" spc="-5" dirty="0">
                <a:latin typeface="+mn-lt"/>
                <a:cs typeface="Calibri"/>
              </a:rPr>
              <a:t>CTE </a:t>
            </a:r>
            <a:r>
              <a:rPr lang="en-US" sz="1200" dirty="0">
                <a:latin typeface="+mn-lt"/>
                <a:cs typeface="Calibri"/>
              </a:rPr>
              <a:t>in </a:t>
            </a:r>
            <a:r>
              <a:rPr lang="en-US" sz="1200" spc="-5" dirty="0">
                <a:latin typeface="+mn-lt"/>
                <a:cs typeface="Calibri"/>
              </a:rPr>
              <a:t>their own </a:t>
            </a:r>
            <a:r>
              <a:rPr lang="en-US" sz="1200" spc="-10" dirty="0">
                <a:latin typeface="+mn-lt"/>
                <a:cs typeface="Calibri"/>
              </a:rPr>
              <a:t>words. Share  </a:t>
            </a:r>
            <a:r>
              <a:rPr lang="en-US" sz="1200" spc="-5" dirty="0">
                <a:latin typeface="+mn-lt"/>
                <a:cs typeface="Calibri"/>
              </a:rPr>
              <a:t>responses.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a:t>
            </a:r>
            <a:r>
              <a:rPr lang="en-US" sz="1200" spc="-10" dirty="0">
                <a:latin typeface="+mn-lt"/>
                <a:cs typeface="Calibri"/>
              </a:rPr>
              <a:t>you </a:t>
            </a:r>
            <a:r>
              <a:rPr lang="en-US" sz="1200" spc="-5" dirty="0">
                <a:latin typeface="+mn-lt"/>
                <a:cs typeface="Calibri"/>
              </a:rPr>
              <a:t>choose </a:t>
            </a:r>
            <a:r>
              <a:rPr lang="en-US" sz="1200" spc="-10" dirty="0">
                <a:latin typeface="+mn-lt"/>
                <a:cs typeface="Calibri"/>
              </a:rPr>
              <a:t>to </a:t>
            </a:r>
            <a:r>
              <a:rPr lang="en-US" sz="1200" spc="-5" dirty="0">
                <a:latin typeface="+mn-lt"/>
                <a:cs typeface="Calibri"/>
              </a:rPr>
              <a:t>further </a:t>
            </a:r>
            <a:r>
              <a:rPr lang="en-US" sz="1200" spc="-10" dirty="0">
                <a:latin typeface="+mn-lt"/>
                <a:cs typeface="Calibri"/>
              </a:rPr>
              <a:t>explore </a:t>
            </a:r>
            <a:r>
              <a:rPr lang="en-US" sz="1200" dirty="0">
                <a:latin typeface="+mn-lt"/>
                <a:cs typeface="Calibri"/>
              </a:rPr>
              <a:t>the </a:t>
            </a:r>
            <a:r>
              <a:rPr lang="en-US" sz="1200" spc="-5" dirty="0">
                <a:latin typeface="+mn-lt"/>
                <a:cs typeface="Calibri"/>
              </a:rPr>
              <a:t>topic of </a:t>
            </a:r>
            <a:r>
              <a:rPr lang="en-US" sz="1200" spc="-10" dirty="0">
                <a:latin typeface="+mn-lt"/>
                <a:cs typeface="Calibri"/>
              </a:rPr>
              <a:t>Career </a:t>
            </a:r>
            <a:r>
              <a:rPr lang="en-US" sz="1200" spc="-5" dirty="0">
                <a:latin typeface="+mn-lt"/>
                <a:cs typeface="Calibri"/>
              </a:rPr>
              <a:t>and </a:t>
            </a:r>
            <a:r>
              <a:rPr lang="en-US" sz="1200" spc="-20" dirty="0">
                <a:latin typeface="+mn-lt"/>
                <a:cs typeface="Calibri"/>
              </a:rPr>
              <a:t>Technical </a:t>
            </a:r>
            <a:r>
              <a:rPr lang="en-US" sz="1200" spc="-10" dirty="0">
                <a:latin typeface="+mn-lt"/>
                <a:cs typeface="Calibri"/>
              </a:rPr>
              <a:t>Education, </a:t>
            </a:r>
            <a:r>
              <a:rPr lang="en-US" sz="1200" spc="-5" dirty="0">
                <a:latin typeface="+mn-lt"/>
                <a:cs typeface="Calibri"/>
              </a:rPr>
              <a:t>please see </a:t>
            </a:r>
            <a:r>
              <a:rPr lang="en-US" sz="1200" b="1" spc="-5" dirty="0">
                <a:latin typeface="+mn-lt"/>
                <a:cs typeface="Calibri"/>
              </a:rPr>
              <a:t>About  </a:t>
            </a:r>
            <a:r>
              <a:rPr lang="en-US" sz="1200" b="1" dirty="0">
                <a:latin typeface="+mn-lt"/>
                <a:cs typeface="Calibri"/>
              </a:rPr>
              <a:t>CTE </a:t>
            </a:r>
            <a:r>
              <a:rPr lang="en-US" sz="1200" b="1" spc="-10" dirty="0">
                <a:latin typeface="+mn-lt"/>
                <a:cs typeface="Calibri"/>
              </a:rPr>
              <a:t>Presentation</a:t>
            </a:r>
            <a:r>
              <a:rPr lang="en-US" sz="1200" b="1" dirty="0">
                <a:latin typeface="+mn-lt"/>
                <a:cs typeface="Calibri"/>
              </a:rPr>
              <a:t> </a:t>
            </a:r>
            <a:r>
              <a:rPr lang="en-US" sz="1200" u="sng" spc="-10" dirty="0">
                <a:uFill>
                  <a:solidFill>
                    <a:srgbClr val="000000"/>
                  </a:solidFill>
                </a:uFill>
                <a:latin typeface="+mn-lt"/>
                <a:cs typeface="Calibri"/>
                <a:hlinkClick r:id="rId3"/>
              </a:rPr>
              <a:t>http://cte.unt.edu/home/about.html</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645508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335280">
              <a:lnSpc>
                <a:spcPct val="101699"/>
              </a:lnSpc>
              <a:spcBef>
                <a:spcPts val="75"/>
              </a:spcBef>
            </a:pPr>
            <a:r>
              <a:rPr lang="en-US" sz="1200" dirty="0">
                <a:latin typeface="+mn-lt"/>
                <a:cs typeface="Calibri"/>
              </a:rPr>
              <a:t>Allow </a:t>
            </a:r>
            <a:r>
              <a:rPr lang="en-US" sz="1200" spc="-10" dirty="0">
                <a:latin typeface="+mn-lt"/>
                <a:cs typeface="Calibri"/>
              </a:rPr>
              <a:t>student </a:t>
            </a:r>
            <a:r>
              <a:rPr lang="en-US" sz="1200" dirty="0">
                <a:latin typeface="+mn-lt"/>
                <a:cs typeface="Calibri"/>
              </a:rPr>
              <a:t>a </a:t>
            </a:r>
            <a:r>
              <a:rPr lang="en-US" sz="1200" spc="-15" dirty="0">
                <a:latin typeface="+mn-lt"/>
                <a:cs typeface="Calibri"/>
              </a:rPr>
              <a:t>few </a:t>
            </a:r>
            <a:r>
              <a:rPr lang="en-US" sz="1200" spc="-5" dirty="0">
                <a:latin typeface="+mn-lt"/>
                <a:cs typeface="Calibri"/>
              </a:rPr>
              <a:t>moments to </a:t>
            </a:r>
            <a:r>
              <a:rPr lang="en-US" sz="1200" spc="-10" dirty="0">
                <a:latin typeface="+mn-lt"/>
                <a:cs typeface="Calibri"/>
              </a:rPr>
              <a:t>read </a:t>
            </a:r>
            <a:r>
              <a:rPr lang="en-US" sz="1200" dirty="0">
                <a:latin typeface="+mn-lt"/>
                <a:cs typeface="Calibri"/>
              </a:rPr>
              <a:t>the </a:t>
            </a:r>
            <a:r>
              <a:rPr lang="en-US" sz="1200" spc="-10" dirty="0">
                <a:latin typeface="+mn-lt"/>
                <a:cs typeface="Calibri"/>
              </a:rPr>
              <a:t>information </a:t>
            </a:r>
            <a:r>
              <a:rPr lang="en-US" sz="1200" dirty="0">
                <a:latin typeface="+mn-lt"/>
                <a:cs typeface="Calibri"/>
              </a:rPr>
              <a:t>on </a:t>
            </a:r>
            <a:r>
              <a:rPr lang="en-US" sz="1200" spc="-5" dirty="0">
                <a:latin typeface="+mn-lt"/>
                <a:cs typeface="Calibri"/>
              </a:rPr>
              <a:t>the slide </a:t>
            </a:r>
            <a:r>
              <a:rPr lang="en-US" sz="1200" dirty="0">
                <a:latin typeface="+mn-lt"/>
                <a:cs typeface="Calibri"/>
              </a:rPr>
              <a:t>and </a:t>
            </a:r>
            <a:r>
              <a:rPr lang="en-US" sz="1200" spc="-5" dirty="0">
                <a:latin typeface="+mn-lt"/>
                <a:cs typeface="Calibri"/>
              </a:rPr>
              <a:t>on the back </a:t>
            </a:r>
            <a:r>
              <a:rPr lang="en-US" sz="1200" dirty="0">
                <a:latin typeface="+mn-lt"/>
                <a:cs typeface="Calibri"/>
              </a:rPr>
              <a:t>of </a:t>
            </a:r>
            <a:r>
              <a:rPr lang="en-US" sz="1200" spc="-5" dirty="0">
                <a:latin typeface="+mn-lt"/>
                <a:cs typeface="Calibri"/>
              </a:rPr>
              <a:t>their  index </a:t>
            </a:r>
            <a:r>
              <a:rPr lang="en-US" sz="1200" spc="-10" dirty="0">
                <a:latin typeface="+mn-lt"/>
                <a:cs typeface="Calibri"/>
              </a:rPr>
              <a:t>card </a:t>
            </a:r>
            <a:r>
              <a:rPr lang="en-US" sz="1200" spc="-5" dirty="0">
                <a:latin typeface="+mn-lt"/>
                <a:cs typeface="Calibri"/>
              </a:rPr>
              <a:t>write down </a:t>
            </a:r>
            <a:r>
              <a:rPr lang="en-US" sz="1200" dirty="0">
                <a:latin typeface="+mn-lt"/>
                <a:cs typeface="Calibri"/>
              </a:rPr>
              <a:t>all </a:t>
            </a:r>
            <a:r>
              <a:rPr lang="en-US" sz="1200" spc="-5" dirty="0">
                <a:latin typeface="+mn-lt"/>
                <a:cs typeface="Calibri"/>
              </a:rPr>
              <a:t>unfamiliar</a:t>
            </a:r>
            <a:r>
              <a:rPr lang="en-US" sz="1200" dirty="0">
                <a:latin typeface="+mn-lt"/>
                <a:cs typeface="Calibri"/>
              </a:rPr>
              <a:t> </a:t>
            </a:r>
            <a:r>
              <a:rPr lang="en-US" sz="1200" spc="-5" dirty="0">
                <a:latin typeface="+mn-lt"/>
                <a:cs typeface="Calibri"/>
              </a:rPr>
              <a:t>terms.</a:t>
            </a:r>
            <a:endParaRPr lang="en-US" sz="1200" dirty="0">
              <a:latin typeface="+mn-lt"/>
              <a:cs typeface="Calibri"/>
            </a:endParaRPr>
          </a:p>
          <a:p>
            <a:pPr marL="12700" marR="5080">
              <a:lnSpc>
                <a:spcPct val="101699"/>
              </a:lnSpc>
            </a:pPr>
            <a:r>
              <a:rPr lang="en-US" sz="1200" spc="-5" dirty="0">
                <a:latin typeface="+mn-lt"/>
                <a:cs typeface="Calibri"/>
              </a:rPr>
              <a:t>Lead </a:t>
            </a:r>
            <a:r>
              <a:rPr lang="en-US" sz="1200" dirty="0">
                <a:latin typeface="+mn-lt"/>
                <a:cs typeface="Calibri"/>
              </a:rPr>
              <a:t>a </a:t>
            </a:r>
            <a:r>
              <a:rPr lang="en-US" sz="1200" spc="-5" dirty="0">
                <a:latin typeface="+mn-lt"/>
                <a:cs typeface="Calibri"/>
              </a:rPr>
              <a:t>brief class discussion on </a:t>
            </a:r>
            <a:r>
              <a:rPr lang="en-US" sz="1200" dirty="0">
                <a:latin typeface="+mn-lt"/>
                <a:cs typeface="Calibri"/>
              </a:rPr>
              <a:t>the </a:t>
            </a:r>
            <a:r>
              <a:rPr lang="en-US" sz="1200" spc="-10" dirty="0">
                <a:latin typeface="+mn-lt"/>
                <a:cs typeface="Calibri"/>
              </a:rPr>
              <a:t>contents </a:t>
            </a:r>
            <a:r>
              <a:rPr lang="en-US" sz="1200" spc="-5" dirty="0">
                <a:latin typeface="+mn-lt"/>
                <a:cs typeface="Calibri"/>
              </a:rPr>
              <a:t>of the slide. Define and </a:t>
            </a:r>
            <a:r>
              <a:rPr lang="en-US" sz="1200" spc="-10" dirty="0">
                <a:latin typeface="+mn-lt"/>
                <a:cs typeface="Calibri"/>
              </a:rPr>
              <a:t>provide examples </a:t>
            </a:r>
            <a:r>
              <a:rPr lang="en-US" sz="1200" dirty="0">
                <a:latin typeface="+mn-lt"/>
                <a:cs typeface="Calibri"/>
              </a:rPr>
              <a:t>of all  </a:t>
            </a:r>
            <a:r>
              <a:rPr lang="en-US" sz="1200" spc="-5" dirty="0">
                <a:latin typeface="+mn-lt"/>
                <a:cs typeface="Calibri"/>
              </a:rPr>
              <a:t>unfamiliar terms. </a:t>
            </a:r>
            <a:r>
              <a:rPr lang="en-US" sz="1200" spc="-10" dirty="0">
                <a:latin typeface="+mn-lt"/>
                <a:cs typeface="Calibri"/>
              </a:rPr>
              <a:t>Inform students </a:t>
            </a:r>
            <a:r>
              <a:rPr lang="en-US" sz="1200" spc="-5" dirty="0">
                <a:latin typeface="+mn-lt"/>
                <a:cs typeface="Calibri"/>
              </a:rPr>
              <a:t>of CTE venues </a:t>
            </a:r>
            <a:r>
              <a:rPr lang="en-US" sz="1200" spc="-10" dirty="0">
                <a:latin typeface="+mn-lt"/>
                <a:cs typeface="Calibri"/>
              </a:rPr>
              <a:t>available </a:t>
            </a:r>
            <a:r>
              <a:rPr lang="en-US" sz="1200" dirty="0">
                <a:latin typeface="+mn-lt"/>
                <a:cs typeface="Calibri"/>
              </a:rPr>
              <a:t>in </a:t>
            </a:r>
            <a:r>
              <a:rPr lang="en-US" sz="1200" spc="-5" dirty="0">
                <a:latin typeface="+mn-lt"/>
                <a:cs typeface="Calibri"/>
              </a:rPr>
              <a:t>your district, </a:t>
            </a:r>
            <a:r>
              <a:rPr lang="en-US" sz="1200" spc="-10" dirty="0">
                <a:latin typeface="+mn-lt"/>
                <a:cs typeface="Calibri"/>
              </a:rPr>
              <a:t>your </a:t>
            </a:r>
            <a:r>
              <a:rPr lang="en-US" sz="1200" spc="-5" dirty="0">
                <a:latin typeface="+mn-lt"/>
                <a:cs typeface="Calibri"/>
              </a:rPr>
              <a:t>campus and your  </a:t>
            </a:r>
            <a:r>
              <a:rPr lang="en-US" sz="1200" spc="-10" dirty="0">
                <a:latin typeface="+mn-lt"/>
                <a:cs typeface="Calibri"/>
              </a:rPr>
              <a:t>program.</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621472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295917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5" dirty="0">
                <a:latin typeface="+mn-lt"/>
                <a:cs typeface="Calibri"/>
              </a:rPr>
              <a:t>Provide </a:t>
            </a:r>
            <a:r>
              <a:rPr lang="en-US" sz="1200" dirty="0">
                <a:latin typeface="+mn-lt"/>
                <a:cs typeface="Calibri"/>
              </a:rPr>
              <a:t>a </a:t>
            </a:r>
            <a:r>
              <a:rPr lang="en-US" sz="1200" spc="-10" dirty="0">
                <a:latin typeface="+mn-lt"/>
                <a:cs typeface="Calibri"/>
              </a:rPr>
              <a:t>copy </a:t>
            </a:r>
            <a:r>
              <a:rPr lang="en-US" sz="1200" spc="-5" dirty="0">
                <a:latin typeface="+mn-lt"/>
                <a:cs typeface="Calibri"/>
              </a:rPr>
              <a:t>of </a:t>
            </a:r>
            <a:r>
              <a:rPr lang="en-US" sz="1200" dirty="0">
                <a:latin typeface="+mn-lt"/>
                <a:cs typeface="Calibri"/>
              </a:rPr>
              <a:t>this </a:t>
            </a:r>
            <a:r>
              <a:rPr lang="en-US" sz="1200" spc="-5" dirty="0">
                <a:latin typeface="+mn-lt"/>
                <a:cs typeface="Calibri"/>
              </a:rPr>
              <a:t>slide to </a:t>
            </a:r>
            <a:r>
              <a:rPr lang="en-US" sz="1200" dirty="0">
                <a:latin typeface="+mn-lt"/>
                <a:cs typeface="Calibri"/>
              </a:rPr>
              <a:t>the</a:t>
            </a:r>
            <a:r>
              <a:rPr lang="en-US" sz="1200" spc="-10" dirty="0">
                <a:latin typeface="+mn-lt"/>
                <a:cs typeface="Calibri"/>
              </a:rPr>
              <a:t> students.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22225">
              <a:lnSpc>
                <a:spcPct val="101699"/>
              </a:lnSpc>
            </a:pPr>
            <a:r>
              <a:rPr lang="en-US" sz="1200" dirty="0">
                <a:latin typeface="+mn-lt"/>
                <a:cs typeface="Calibri"/>
              </a:rPr>
              <a:t>The 16 </a:t>
            </a:r>
            <a:r>
              <a:rPr lang="en-US" sz="1200" spc="-10" dirty="0">
                <a:latin typeface="+mn-lt"/>
                <a:cs typeface="Calibri"/>
              </a:rPr>
              <a:t>clusters </a:t>
            </a:r>
            <a:r>
              <a:rPr lang="en-US" sz="1200" spc="-5" dirty="0">
                <a:latin typeface="+mn-lt"/>
                <a:cs typeface="Calibri"/>
              </a:rPr>
              <a:t>identified </a:t>
            </a:r>
            <a:r>
              <a:rPr lang="en-US" sz="1200" dirty="0">
                <a:latin typeface="+mn-lt"/>
                <a:cs typeface="Calibri"/>
              </a:rPr>
              <a:t>by </a:t>
            </a:r>
            <a:r>
              <a:rPr lang="en-US" sz="1200" spc="-5" dirty="0">
                <a:latin typeface="+mn-lt"/>
                <a:cs typeface="Calibri"/>
              </a:rPr>
              <a:t>the </a:t>
            </a:r>
            <a:r>
              <a:rPr lang="en-US" sz="1200" spc="-10" dirty="0">
                <a:latin typeface="+mn-lt"/>
                <a:cs typeface="Calibri"/>
              </a:rPr>
              <a:t>U.S. </a:t>
            </a:r>
            <a:r>
              <a:rPr lang="en-US" sz="1200" spc="-5" dirty="0">
                <a:latin typeface="+mn-lt"/>
                <a:cs typeface="Calibri"/>
              </a:rPr>
              <a:t>Department </a:t>
            </a:r>
            <a:r>
              <a:rPr lang="en-US" sz="1200" dirty="0">
                <a:latin typeface="+mn-lt"/>
                <a:cs typeface="Calibri"/>
              </a:rPr>
              <a:t>of </a:t>
            </a:r>
            <a:r>
              <a:rPr lang="en-US" sz="1200" spc="-10" dirty="0">
                <a:latin typeface="+mn-lt"/>
                <a:cs typeface="Calibri"/>
              </a:rPr>
              <a:t>Education, </a:t>
            </a:r>
            <a:r>
              <a:rPr lang="en-US" sz="1200" spc="-5" dirty="0">
                <a:latin typeface="+mn-lt"/>
                <a:cs typeface="Calibri"/>
              </a:rPr>
              <a:t>classify </a:t>
            </a:r>
            <a:r>
              <a:rPr lang="en-US" sz="1200" spc="-10" dirty="0">
                <a:latin typeface="+mn-lt"/>
                <a:cs typeface="Calibri"/>
              </a:rPr>
              <a:t>workforce preparation  programs that are obtained through career </a:t>
            </a:r>
            <a:r>
              <a:rPr lang="en-US" sz="1200" spc="-5" dirty="0">
                <a:latin typeface="+mn-lt"/>
                <a:cs typeface="Calibri"/>
              </a:rPr>
              <a:t>and </a:t>
            </a:r>
            <a:r>
              <a:rPr lang="en-US" sz="1200" spc="-10" dirty="0">
                <a:latin typeface="+mn-lt"/>
                <a:cs typeface="Calibri"/>
              </a:rPr>
              <a:t>technical</a:t>
            </a:r>
            <a:r>
              <a:rPr lang="en-US" sz="1200" spc="90" dirty="0">
                <a:latin typeface="+mn-lt"/>
                <a:cs typeface="Calibri"/>
              </a:rPr>
              <a:t> </a:t>
            </a:r>
            <a:r>
              <a:rPr lang="en-US" sz="1200" spc="-10" dirty="0">
                <a:latin typeface="+mn-lt"/>
                <a:cs typeface="Calibri"/>
              </a:rPr>
              <a:t>education.</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What </a:t>
            </a:r>
            <a:r>
              <a:rPr lang="en-US" sz="1200" spc="-10" dirty="0">
                <a:latin typeface="+mn-lt"/>
                <a:cs typeface="Calibri"/>
              </a:rPr>
              <a:t>cluster </a:t>
            </a:r>
            <a:r>
              <a:rPr lang="en-US" sz="1200" spc="-5" dirty="0">
                <a:latin typeface="+mn-lt"/>
                <a:cs typeface="Calibri"/>
              </a:rPr>
              <a:t>do </a:t>
            </a:r>
            <a:r>
              <a:rPr lang="en-US" sz="1200" spc="-10" dirty="0">
                <a:latin typeface="+mn-lt"/>
                <a:cs typeface="Calibri"/>
              </a:rPr>
              <a:t>you </a:t>
            </a:r>
            <a:r>
              <a:rPr lang="en-US" sz="1200" spc="-5" dirty="0">
                <a:latin typeface="+mn-lt"/>
                <a:cs typeface="Calibri"/>
              </a:rPr>
              <a:t>think Travel and Tourism Management falls under? </a:t>
            </a:r>
            <a:r>
              <a:rPr lang="en-US" sz="1200" spc="-15" dirty="0">
                <a:latin typeface="+mn-lt"/>
                <a:cs typeface="Calibri"/>
              </a:rPr>
              <a:t>Have </a:t>
            </a:r>
            <a:r>
              <a:rPr lang="en-US" sz="1200" spc="-5" dirty="0">
                <a:latin typeface="+mn-lt"/>
                <a:cs typeface="Calibri"/>
              </a:rPr>
              <a:t>students </a:t>
            </a:r>
            <a:r>
              <a:rPr lang="en-US" sz="1200" spc="-10" dirty="0">
                <a:latin typeface="+mn-lt"/>
                <a:cs typeface="Calibri"/>
              </a:rPr>
              <a:t>read  </a:t>
            </a:r>
            <a:r>
              <a:rPr lang="en-US" sz="1200" dirty="0">
                <a:latin typeface="+mn-lt"/>
                <a:cs typeface="Calibri"/>
              </a:rPr>
              <a:t>the </a:t>
            </a:r>
            <a:r>
              <a:rPr lang="en-US" sz="1200" spc="-10" dirty="0">
                <a:latin typeface="+mn-lt"/>
                <a:cs typeface="Calibri"/>
              </a:rPr>
              <a:t>descriptors </a:t>
            </a:r>
            <a:r>
              <a:rPr lang="en-US" sz="1200" spc="-15" dirty="0">
                <a:latin typeface="+mn-lt"/>
                <a:cs typeface="Calibri"/>
              </a:rPr>
              <a:t>for </a:t>
            </a:r>
            <a:r>
              <a:rPr lang="en-US" sz="1200" spc="-5" dirty="0">
                <a:latin typeface="+mn-lt"/>
                <a:cs typeface="Calibri"/>
              </a:rPr>
              <a:t>each</a:t>
            </a:r>
            <a:r>
              <a:rPr lang="en-US" sz="1200" spc="10" dirty="0">
                <a:latin typeface="+mn-lt"/>
                <a:cs typeface="Calibri"/>
              </a:rPr>
              <a:t> </a:t>
            </a:r>
            <a:r>
              <a:rPr lang="en-US" sz="1200" spc="-5" dirty="0">
                <a:latin typeface="+mn-lt"/>
                <a:cs typeface="Calibri"/>
              </a:rPr>
              <a:t>cluster?</a:t>
            </a:r>
            <a:endParaRPr lang="en-US" sz="1200" dirty="0">
              <a:latin typeface="+mn-lt"/>
              <a:cs typeface="Calibri"/>
            </a:endParaRPr>
          </a:p>
          <a:p>
            <a:endParaRPr lang="en-US" dirty="0"/>
          </a:p>
          <a:p>
            <a:pPr marL="12700">
              <a:lnSpc>
                <a:spcPct val="100000"/>
              </a:lnSpc>
              <a:spcBef>
                <a:spcPts val="100"/>
              </a:spcBef>
            </a:pPr>
            <a:r>
              <a:rPr lang="en-US" sz="1200" dirty="0">
                <a:latin typeface="+mn-lt"/>
                <a:cs typeface="Calibri"/>
              </a:rPr>
              <a:t>The </a:t>
            </a:r>
            <a:r>
              <a:rPr lang="en-US" sz="1200" spc="-10" dirty="0">
                <a:latin typeface="+mn-lt"/>
                <a:cs typeface="Calibri"/>
              </a:rPr>
              <a:t>course </a:t>
            </a:r>
            <a:r>
              <a:rPr lang="en-US" sz="1200" spc="-5" dirty="0">
                <a:latin typeface="+mn-lt"/>
                <a:cs typeface="Calibri"/>
              </a:rPr>
              <a:t>Travel and Tourism Management </a:t>
            </a:r>
            <a:r>
              <a:rPr lang="en-US" sz="1200" dirty="0">
                <a:latin typeface="+mn-lt"/>
                <a:cs typeface="Calibri"/>
              </a:rPr>
              <a:t>is in </a:t>
            </a:r>
            <a:r>
              <a:rPr lang="en-US" sz="1200" spc="-5" dirty="0">
                <a:latin typeface="+mn-lt"/>
                <a:cs typeface="Calibri"/>
              </a:rPr>
              <a:t>the </a:t>
            </a:r>
            <a:r>
              <a:rPr lang="en-US" sz="1200" spc="-10" dirty="0">
                <a:latin typeface="+mn-lt"/>
                <a:cs typeface="Calibri"/>
              </a:rPr>
              <a:t>Hospitality and Tourism career cluster.</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time permits, allow </a:t>
            </a:r>
            <a:r>
              <a:rPr lang="en-US" sz="1200" spc="-10" dirty="0">
                <a:latin typeface="+mn-lt"/>
                <a:cs typeface="Calibri"/>
              </a:rPr>
              <a:t>students to </a:t>
            </a:r>
            <a:r>
              <a:rPr lang="en-US" sz="1200" spc="-5" dirty="0">
                <a:latin typeface="+mn-lt"/>
                <a:cs typeface="Calibri"/>
              </a:rPr>
              <a:t>discuss other CTE </a:t>
            </a:r>
            <a:r>
              <a:rPr lang="en-US" sz="1200" spc="-10" dirty="0">
                <a:latin typeface="+mn-lt"/>
                <a:cs typeface="Calibri"/>
              </a:rPr>
              <a:t>courses available at your </a:t>
            </a:r>
            <a:r>
              <a:rPr lang="en-US" sz="1200" spc="-5" dirty="0">
                <a:latin typeface="+mn-lt"/>
                <a:cs typeface="Calibri"/>
              </a:rPr>
              <a:t>campus and  determine their </a:t>
            </a:r>
            <a:r>
              <a:rPr lang="en-US" sz="1200" spc="-10" dirty="0">
                <a:latin typeface="+mn-lt"/>
                <a:cs typeface="Calibri"/>
              </a:rPr>
              <a:t>career</a:t>
            </a:r>
            <a:r>
              <a:rPr lang="en-US" sz="1200" spc="0" dirty="0">
                <a:latin typeface="+mn-lt"/>
                <a:cs typeface="Calibri"/>
              </a:rPr>
              <a:t> </a:t>
            </a:r>
            <a:r>
              <a:rPr lang="en-US" sz="1200" spc="-10" dirty="0">
                <a:latin typeface="+mn-lt"/>
                <a:cs typeface="Calibri"/>
              </a:rPr>
              <a:t>clusters.</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406319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48895">
              <a:lnSpc>
                <a:spcPct val="101699"/>
              </a:lnSpc>
              <a:spcBef>
                <a:spcPts val="75"/>
              </a:spcBef>
            </a:pPr>
            <a:r>
              <a:rPr lang="en-US" sz="1200" dirty="0">
                <a:latin typeface="+mn-lt"/>
                <a:cs typeface="Calibri"/>
              </a:rPr>
              <a:t>The </a:t>
            </a:r>
            <a:r>
              <a:rPr lang="en-US" sz="1200" spc="-35" dirty="0">
                <a:latin typeface="+mn-lt"/>
                <a:cs typeface="Calibri"/>
              </a:rPr>
              <a:t>Texas </a:t>
            </a:r>
            <a:r>
              <a:rPr lang="en-US" sz="1200" spc="-10" dirty="0">
                <a:latin typeface="+mn-lt"/>
                <a:cs typeface="Calibri"/>
              </a:rPr>
              <a:t>Education </a:t>
            </a:r>
            <a:r>
              <a:rPr lang="en-US" sz="1200" spc="-5" dirty="0">
                <a:latin typeface="+mn-lt"/>
                <a:cs typeface="Calibri"/>
              </a:rPr>
              <a:t>Agency </a:t>
            </a:r>
            <a:r>
              <a:rPr lang="en-US" sz="1200" dirty="0">
                <a:latin typeface="+mn-lt"/>
                <a:cs typeface="Calibri"/>
              </a:rPr>
              <a:t>has </a:t>
            </a:r>
            <a:r>
              <a:rPr lang="en-US" sz="1200" spc="-10" dirty="0">
                <a:latin typeface="+mn-lt"/>
                <a:cs typeface="Calibri"/>
              </a:rPr>
              <a:t>approved these</a:t>
            </a:r>
            <a:r>
              <a:rPr lang="en-US" sz="1200" dirty="0">
                <a:latin typeface="+mn-lt"/>
                <a:cs typeface="Calibri"/>
              </a:rPr>
              <a:t> </a:t>
            </a:r>
            <a:r>
              <a:rPr lang="en-US" sz="1200" spc="-5" dirty="0">
                <a:latin typeface="+mn-lt"/>
                <a:cs typeface="Calibri"/>
              </a:rPr>
              <a:t>high school </a:t>
            </a:r>
            <a:r>
              <a:rPr lang="en-US" sz="1200" spc="-10" dirty="0">
                <a:latin typeface="+mn-lt"/>
                <a:cs typeface="Calibri"/>
              </a:rPr>
              <a:t>courses </a:t>
            </a:r>
            <a:r>
              <a:rPr lang="en-US" sz="1200" dirty="0">
                <a:latin typeface="+mn-lt"/>
                <a:cs typeface="Calibri"/>
              </a:rPr>
              <a:t>in Hospitality and Tourism</a:t>
            </a:r>
            <a:r>
              <a:rPr lang="en-US" sz="1200" spc="-15" dirty="0">
                <a:latin typeface="+mn-lt"/>
                <a:cs typeface="Calibri"/>
              </a:rPr>
              <a:t>. </a:t>
            </a:r>
            <a:r>
              <a:rPr lang="en-US" sz="1200" spc="-5" dirty="0">
                <a:latin typeface="+mn-lt"/>
                <a:cs typeface="Calibri"/>
              </a:rPr>
              <a:t>Not  </a:t>
            </a:r>
            <a:r>
              <a:rPr lang="en-US" sz="1200" dirty="0">
                <a:latin typeface="+mn-lt"/>
                <a:cs typeface="Calibri"/>
              </a:rPr>
              <a:t>all </a:t>
            </a:r>
            <a:r>
              <a:rPr lang="en-US" sz="1200" spc="-5" dirty="0">
                <a:latin typeface="+mn-lt"/>
                <a:cs typeface="Calibri"/>
              </a:rPr>
              <a:t>high schools </a:t>
            </a:r>
            <a:r>
              <a:rPr lang="en-US" sz="1200" spc="-15" dirty="0">
                <a:latin typeface="+mn-lt"/>
                <a:cs typeface="Calibri"/>
              </a:rPr>
              <a:t>offer </a:t>
            </a:r>
            <a:r>
              <a:rPr lang="en-US" sz="1200" dirty="0">
                <a:latin typeface="+mn-lt"/>
                <a:cs typeface="Calibri"/>
              </a:rPr>
              <a:t>all </a:t>
            </a:r>
            <a:r>
              <a:rPr lang="en-US" sz="1200" spc="-10" dirty="0">
                <a:latin typeface="+mn-lt"/>
                <a:cs typeface="Calibri"/>
              </a:rPr>
              <a:t>courses. What </a:t>
            </a:r>
            <a:r>
              <a:rPr lang="en-US" sz="1200" dirty="0">
                <a:latin typeface="+mn-lt"/>
                <a:cs typeface="Calibri"/>
              </a:rPr>
              <a:t>is a </a:t>
            </a:r>
            <a:r>
              <a:rPr lang="en-US" sz="1200" spc="-10" dirty="0">
                <a:latin typeface="+mn-lt"/>
                <a:cs typeface="Calibri"/>
              </a:rPr>
              <a:t>coherent</a:t>
            </a:r>
            <a:r>
              <a:rPr lang="en-US" sz="1200" spc="55" dirty="0">
                <a:latin typeface="+mn-lt"/>
                <a:cs typeface="Calibri"/>
              </a:rPr>
              <a:t> </a:t>
            </a:r>
            <a:r>
              <a:rPr lang="en-US" sz="1200" spc="-5" dirty="0">
                <a:latin typeface="+mn-lt"/>
                <a:cs typeface="Calibri"/>
              </a:rPr>
              <a:t>sequence?</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274320">
              <a:lnSpc>
                <a:spcPct val="101699"/>
              </a:lnSpc>
            </a:pPr>
            <a:r>
              <a:rPr lang="en-US" sz="1200" dirty="0">
                <a:latin typeface="+mn-lt"/>
                <a:cs typeface="Calibri"/>
              </a:rPr>
              <a:t>The </a:t>
            </a:r>
            <a:r>
              <a:rPr lang="en-US" sz="1200" spc="-5" dirty="0">
                <a:latin typeface="+mn-lt"/>
                <a:cs typeface="Calibri"/>
              </a:rPr>
              <a:t>goal of CTE </a:t>
            </a:r>
            <a:r>
              <a:rPr lang="en-US" sz="1200" dirty="0">
                <a:latin typeface="+mn-lt"/>
                <a:cs typeface="Calibri"/>
              </a:rPr>
              <a:t>in </a:t>
            </a:r>
            <a:r>
              <a:rPr lang="en-US" sz="1200" spc="-5" dirty="0">
                <a:latin typeface="+mn-lt"/>
                <a:cs typeface="Calibri"/>
              </a:rPr>
              <a:t>high school </a:t>
            </a:r>
            <a:r>
              <a:rPr lang="en-US" sz="1200" dirty="0">
                <a:latin typeface="+mn-lt"/>
                <a:cs typeface="Calibri"/>
              </a:rPr>
              <a:t>is </a:t>
            </a:r>
            <a:r>
              <a:rPr lang="en-US" sz="1200" spc="-5" dirty="0">
                <a:latin typeface="+mn-lt"/>
                <a:cs typeface="Calibri"/>
              </a:rPr>
              <a:t>to </a:t>
            </a:r>
            <a:r>
              <a:rPr lang="en-US" sz="1200" spc="-10" dirty="0">
                <a:latin typeface="+mn-lt"/>
                <a:cs typeface="Calibri"/>
              </a:rPr>
              <a:t>progress through </a:t>
            </a:r>
            <a:r>
              <a:rPr lang="en-US" sz="1200" dirty="0">
                <a:latin typeface="+mn-lt"/>
                <a:cs typeface="Calibri"/>
              </a:rPr>
              <a:t>a </a:t>
            </a:r>
            <a:r>
              <a:rPr lang="en-US" sz="1200" spc="-5" dirty="0">
                <a:latin typeface="+mn-lt"/>
                <a:cs typeface="Calibri"/>
              </a:rPr>
              <a:t>sequence </a:t>
            </a:r>
            <a:r>
              <a:rPr lang="en-US" sz="1200" dirty="0">
                <a:latin typeface="+mn-lt"/>
                <a:cs typeface="Calibri"/>
              </a:rPr>
              <a:t>of </a:t>
            </a:r>
            <a:r>
              <a:rPr lang="en-US" sz="1200" spc="-10" dirty="0">
                <a:latin typeface="+mn-lt"/>
                <a:cs typeface="Calibri"/>
              </a:rPr>
              <a:t>courses that </a:t>
            </a:r>
            <a:r>
              <a:rPr lang="en-US" sz="1200" spc="-5" dirty="0">
                <a:latin typeface="+mn-lt"/>
                <a:cs typeface="Calibri"/>
              </a:rPr>
              <a:t>lead to the  </a:t>
            </a:r>
            <a:r>
              <a:rPr lang="en-US" sz="1200" spc="-10" dirty="0">
                <a:latin typeface="+mn-lt"/>
                <a:cs typeface="Calibri"/>
              </a:rPr>
              <a:t>attainment </a:t>
            </a:r>
            <a:r>
              <a:rPr lang="en-US" sz="1200" spc="-5" dirty="0">
                <a:latin typeface="+mn-lt"/>
                <a:cs typeface="Calibri"/>
              </a:rPr>
              <a:t>of academic </a:t>
            </a:r>
            <a:r>
              <a:rPr lang="en-US" sz="1200" dirty="0">
                <a:latin typeface="+mn-lt"/>
                <a:cs typeface="Calibri"/>
              </a:rPr>
              <a:t>and </a:t>
            </a:r>
            <a:r>
              <a:rPr lang="en-US" sz="1200" spc="-5" dirty="0">
                <a:latin typeface="+mn-lt"/>
                <a:cs typeface="Calibri"/>
              </a:rPr>
              <a:t>technical</a:t>
            </a:r>
            <a:r>
              <a:rPr lang="en-US" sz="1200" spc="15" dirty="0">
                <a:latin typeface="+mn-lt"/>
                <a:cs typeface="Calibri"/>
              </a:rPr>
              <a:t> </a:t>
            </a:r>
            <a:r>
              <a:rPr lang="en-US" sz="1200" spc="-5" dirty="0">
                <a:latin typeface="+mn-lt"/>
                <a:cs typeface="Calibri"/>
              </a:rPr>
              <a:t>skills.</a:t>
            </a:r>
            <a:endParaRPr lang="en-US" sz="1200" dirty="0">
              <a:latin typeface="+mn-lt"/>
              <a:cs typeface="Calibri"/>
            </a:endParaRPr>
          </a:p>
          <a:p>
            <a:pPr>
              <a:lnSpc>
                <a:spcPct val="100000"/>
              </a:lnSpc>
              <a:spcBef>
                <a:spcPts val="50"/>
              </a:spcBef>
            </a:pPr>
            <a:endParaRPr lang="en-US" sz="1250" dirty="0">
              <a:latin typeface="Times New Roman"/>
              <a:cs typeface="Times New Roman"/>
            </a:endParaRPr>
          </a:p>
          <a:p>
            <a:pPr marL="12700">
              <a:lnSpc>
                <a:spcPct val="100000"/>
              </a:lnSpc>
            </a:pPr>
            <a:r>
              <a:rPr lang="en-US" sz="1200" spc="-5" dirty="0">
                <a:latin typeface="+mn-lt"/>
                <a:cs typeface="Calibri"/>
              </a:rPr>
              <a:t>Discuss the sequence </a:t>
            </a:r>
            <a:r>
              <a:rPr lang="en-US" sz="1200" spc="-10" dirty="0">
                <a:latin typeface="+mn-lt"/>
                <a:cs typeface="Calibri"/>
              </a:rPr>
              <a:t>for </a:t>
            </a:r>
            <a:r>
              <a:rPr lang="en-US" sz="1200" dirty="0">
                <a:latin typeface="+mn-lt"/>
                <a:cs typeface="Calibri"/>
              </a:rPr>
              <a:t>Hospitality and Tourism </a:t>
            </a:r>
            <a:r>
              <a:rPr lang="en-US" sz="1200" spc="-5" dirty="0">
                <a:latin typeface="+mn-lt"/>
                <a:cs typeface="Calibri"/>
              </a:rPr>
              <a:t>on </a:t>
            </a:r>
            <a:r>
              <a:rPr lang="en-US" sz="1200" spc="-10" dirty="0">
                <a:latin typeface="+mn-lt"/>
                <a:cs typeface="Calibri"/>
              </a:rPr>
              <a:t>your</a:t>
            </a:r>
            <a:r>
              <a:rPr lang="en-US" sz="1200" spc="55" dirty="0">
                <a:latin typeface="+mn-lt"/>
                <a:cs typeface="Calibri"/>
              </a:rPr>
              <a:t> </a:t>
            </a:r>
            <a:r>
              <a:rPr lang="en-US" sz="1200" spc="-5" dirty="0">
                <a:latin typeface="+mn-lt"/>
                <a:cs typeface="Calibri"/>
              </a:rPr>
              <a:t>campus/district.</a:t>
            </a:r>
            <a:endParaRPr lang="en-US" sz="1200" dirty="0">
              <a:latin typeface="+mn-lt"/>
              <a:cs typeface="Calibri"/>
            </a:endParaRPr>
          </a:p>
          <a:p>
            <a:pPr>
              <a:lnSpc>
                <a:spcPct val="100000"/>
              </a:lnSpc>
              <a:spcBef>
                <a:spcPts val="50"/>
              </a:spcBef>
            </a:pPr>
            <a:endParaRPr lang="en-US" sz="1250" dirty="0">
              <a:latin typeface="Times New Roman"/>
              <a:cs typeface="Times New Roman"/>
            </a:endParaRPr>
          </a:p>
          <a:p>
            <a:pPr marL="12700">
              <a:lnSpc>
                <a:spcPct val="100000"/>
              </a:lnSpc>
            </a:pPr>
            <a:r>
              <a:rPr lang="en-US" sz="1200" spc="-5" dirty="0">
                <a:latin typeface="+mn-lt"/>
                <a:cs typeface="Calibri"/>
              </a:rPr>
              <a:t>If applicable, discuss other </a:t>
            </a:r>
            <a:r>
              <a:rPr lang="en-US" sz="1200" spc="-10" dirty="0">
                <a:latin typeface="+mn-lt"/>
                <a:cs typeface="Calibri"/>
              </a:rPr>
              <a:t>courses/sequences </a:t>
            </a:r>
            <a:r>
              <a:rPr lang="en-US" sz="1200" spc="-15" dirty="0">
                <a:latin typeface="+mn-lt"/>
                <a:cs typeface="Calibri"/>
              </a:rPr>
              <a:t>offered </a:t>
            </a:r>
            <a:r>
              <a:rPr lang="en-US" sz="1200" spc="-10" dirty="0">
                <a:latin typeface="+mn-lt"/>
                <a:cs typeface="Calibri"/>
              </a:rPr>
              <a:t>at </a:t>
            </a:r>
            <a:r>
              <a:rPr lang="en-US" sz="1200" spc="-5" dirty="0">
                <a:latin typeface="+mn-lt"/>
                <a:cs typeface="Calibri"/>
              </a:rPr>
              <a:t>your campus and </a:t>
            </a:r>
            <a:r>
              <a:rPr lang="en-US" sz="1200" dirty="0">
                <a:latin typeface="+mn-lt"/>
                <a:cs typeface="Calibri"/>
              </a:rPr>
              <a:t>in </a:t>
            </a:r>
            <a:r>
              <a:rPr lang="en-US" sz="1200" spc="-10" dirty="0">
                <a:latin typeface="+mn-lt"/>
                <a:cs typeface="Calibri"/>
              </a:rPr>
              <a:t>your</a:t>
            </a:r>
            <a:r>
              <a:rPr lang="en-US" sz="1200" spc="110" dirty="0">
                <a:latin typeface="+mn-lt"/>
                <a:cs typeface="Calibri"/>
              </a:rPr>
              <a:t> </a:t>
            </a:r>
            <a:r>
              <a:rPr lang="en-US" sz="1200" spc="-5" dirty="0">
                <a:latin typeface="+mn-lt"/>
                <a:cs typeface="Calibri"/>
              </a:rPr>
              <a:t>district.</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2705">
              <a:lnSpc>
                <a:spcPct val="101699"/>
              </a:lnSpc>
              <a:spcBef>
                <a:spcPts val="5"/>
              </a:spcBef>
            </a:pPr>
            <a:r>
              <a:rPr lang="en-US" sz="1200" spc="-10" dirty="0">
                <a:latin typeface="+mn-lt"/>
                <a:cs typeface="Calibri"/>
              </a:rPr>
              <a:t>Inform students that it </a:t>
            </a:r>
            <a:r>
              <a:rPr lang="en-US" sz="1200" dirty="0">
                <a:latin typeface="+mn-lt"/>
                <a:cs typeface="Calibri"/>
              </a:rPr>
              <a:t>is </a:t>
            </a:r>
            <a:r>
              <a:rPr lang="en-US" sz="1200" spc="-5" dirty="0">
                <a:latin typeface="+mn-lt"/>
                <a:cs typeface="Calibri"/>
              </a:rPr>
              <a:t>possible to </a:t>
            </a:r>
            <a:r>
              <a:rPr lang="en-US" sz="1200" spc="-10" dirty="0">
                <a:latin typeface="+mn-lt"/>
                <a:cs typeface="Calibri"/>
              </a:rPr>
              <a:t>incorporate courses from </a:t>
            </a:r>
            <a:r>
              <a:rPr lang="en-US" sz="1200" spc="-5" dirty="0">
                <a:latin typeface="+mn-lt"/>
                <a:cs typeface="Calibri"/>
              </a:rPr>
              <a:t>other sequences </a:t>
            </a:r>
            <a:r>
              <a:rPr lang="en-US" sz="1200" dirty="0">
                <a:latin typeface="+mn-lt"/>
                <a:cs typeface="Calibri"/>
              </a:rPr>
              <a:t>or </a:t>
            </a:r>
            <a:r>
              <a:rPr lang="en-US" sz="1200" spc="-10" dirty="0">
                <a:latin typeface="+mn-lt"/>
                <a:cs typeface="Calibri"/>
              </a:rPr>
              <a:t>clusters into  </a:t>
            </a:r>
            <a:r>
              <a:rPr lang="en-US" sz="1200" dirty="0">
                <a:latin typeface="+mn-lt"/>
                <a:cs typeface="Calibri"/>
              </a:rPr>
              <a:t>their </a:t>
            </a:r>
            <a:r>
              <a:rPr lang="en-US" sz="1200" spc="-5" dirty="0">
                <a:latin typeface="+mn-lt"/>
                <a:cs typeface="Calibri"/>
              </a:rPr>
              <a:t>personal </a:t>
            </a:r>
            <a:r>
              <a:rPr lang="en-US" sz="1200" spc="-10" dirty="0">
                <a:latin typeface="+mn-lt"/>
                <a:cs typeface="Calibri"/>
              </a:rPr>
              <a:t>program </a:t>
            </a:r>
            <a:r>
              <a:rPr lang="en-US" sz="1200" spc="-5" dirty="0">
                <a:latin typeface="+mn-lt"/>
                <a:cs typeface="Calibri"/>
              </a:rPr>
              <a:t>of</a:t>
            </a:r>
            <a:r>
              <a:rPr lang="en-US" sz="1200" spc="-10" dirty="0">
                <a:latin typeface="+mn-lt"/>
                <a:cs typeface="Calibri"/>
              </a:rPr>
              <a:t> </a:t>
            </a:r>
            <a:r>
              <a:rPr lang="en-US" sz="1200" spc="-20" dirty="0">
                <a:latin typeface="+mn-lt"/>
                <a:cs typeface="Calibri"/>
              </a:rPr>
              <a:t>study.</a:t>
            </a:r>
            <a:endParaRPr lang="en-US" sz="1200" dirty="0">
              <a:latin typeface="+mn-lt"/>
              <a:cs typeface="Calibri"/>
            </a:endParaRPr>
          </a:p>
          <a:p>
            <a:pPr marL="12700">
              <a:lnSpc>
                <a:spcPct val="100000"/>
              </a:lnSpc>
              <a:spcBef>
                <a:spcPts val="20"/>
              </a:spcBef>
            </a:pPr>
            <a:r>
              <a:rPr lang="en-US" sz="1200" spc="-5" dirty="0">
                <a:latin typeface="+mn-lt"/>
                <a:cs typeface="Calibri"/>
              </a:rPr>
              <a:t>Example:</a:t>
            </a:r>
            <a:endParaRPr lang="en-US" sz="1200" dirty="0">
              <a:latin typeface="+mn-lt"/>
              <a:cs typeface="Calibri"/>
            </a:endParaRPr>
          </a:p>
          <a:p>
            <a:pPr marL="12700" marR="78740">
              <a:lnSpc>
                <a:spcPct val="101699"/>
              </a:lnSpc>
            </a:pPr>
            <a:r>
              <a:rPr lang="en-US" sz="1200" spc="-5" dirty="0">
                <a:latin typeface="+mn-lt"/>
                <a:cs typeface="Calibri"/>
              </a:rPr>
              <a:t>Sandra </a:t>
            </a:r>
            <a:r>
              <a:rPr lang="en-US" sz="1200" spc="-10" dirty="0">
                <a:latin typeface="+mn-lt"/>
                <a:cs typeface="Calibri"/>
              </a:rPr>
              <a:t>wants </a:t>
            </a:r>
            <a:r>
              <a:rPr lang="en-US" sz="1200" spc="-5" dirty="0">
                <a:latin typeface="+mn-lt"/>
                <a:cs typeface="Calibri"/>
              </a:rPr>
              <a:t>to </a:t>
            </a:r>
            <a:r>
              <a:rPr lang="en-US" sz="1200" dirty="0">
                <a:latin typeface="+mn-lt"/>
                <a:cs typeface="Calibri"/>
              </a:rPr>
              <a:t>be a </a:t>
            </a:r>
            <a:r>
              <a:rPr lang="en-US" sz="1200" spc="-5" dirty="0">
                <a:latin typeface="+mn-lt"/>
                <a:cs typeface="Calibri"/>
              </a:rPr>
              <a:t>high school coach. In addition to </a:t>
            </a:r>
            <a:r>
              <a:rPr lang="en-US" sz="1200" dirty="0">
                <a:latin typeface="+mn-lt"/>
                <a:cs typeface="Calibri"/>
              </a:rPr>
              <a:t>her </a:t>
            </a:r>
            <a:r>
              <a:rPr lang="en-US" sz="1200" spc="-5" dirty="0">
                <a:latin typeface="+mn-lt"/>
                <a:cs typeface="Calibri"/>
              </a:rPr>
              <a:t>education and training </a:t>
            </a:r>
            <a:r>
              <a:rPr lang="en-US" sz="1200" spc="-10" dirty="0">
                <a:latin typeface="+mn-lt"/>
                <a:cs typeface="Calibri"/>
              </a:rPr>
              <a:t>courses, </a:t>
            </a:r>
            <a:r>
              <a:rPr lang="en-US" sz="1200" spc="-5" dirty="0">
                <a:latin typeface="+mn-lt"/>
                <a:cs typeface="Calibri"/>
              </a:rPr>
              <a:t>she  </a:t>
            </a:r>
            <a:r>
              <a:rPr lang="en-US" sz="1200" spc="-10" dirty="0">
                <a:latin typeface="+mn-lt"/>
                <a:cs typeface="Calibri"/>
              </a:rPr>
              <a:t>asks </a:t>
            </a:r>
            <a:r>
              <a:rPr lang="en-US" sz="1200" dirty="0">
                <a:latin typeface="+mn-lt"/>
                <a:cs typeface="Calibri"/>
              </a:rPr>
              <a:t>her </a:t>
            </a:r>
            <a:r>
              <a:rPr lang="en-US" sz="1200" spc="-5" dirty="0">
                <a:latin typeface="+mn-lt"/>
                <a:cs typeface="Calibri"/>
              </a:rPr>
              <a:t>counselor to </a:t>
            </a:r>
            <a:r>
              <a:rPr lang="en-US" sz="1200" spc="-10" dirty="0">
                <a:latin typeface="+mn-lt"/>
                <a:cs typeface="Calibri"/>
              </a:rPr>
              <a:t>enroll </a:t>
            </a:r>
            <a:r>
              <a:rPr lang="en-US" sz="1200" spc="-5" dirty="0">
                <a:latin typeface="+mn-lt"/>
                <a:cs typeface="Calibri"/>
              </a:rPr>
              <a:t>her </a:t>
            </a:r>
            <a:r>
              <a:rPr lang="en-US" sz="1200" dirty="0">
                <a:latin typeface="+mn-lt"/>
                <a:cs typeface="Calibri"/>
              </a:rPr>
              <a:t>in </a:t>
            </a:r>
            <a:r>
              <a:rPr lang="en-US" sz="1200" spc="-5" dirty="0">
                <a:latin typeface="+mn-lt"/>
                <a:cs typeface="Calibri"/>
              </a:rPr>
              <a:t>the </a:t>
            </a:r>
            <a:r>
              <a:rPr lang="en-US" sz="1200" spc="-10" dirty="0">
                <a:latin typeface="+mn-lt"/>
                <a:cs typeface="Calibri"/>
              </a:rPr>
              <a:t>course </a:t>
            </a:r>
            <a:r>
              <a:rPr lang="en-US" sz="1200" spc="-5" dirty="0">
                <a:latin typeface="+mn-lt"/>
                <a:cs typeface="Calibri"/>
              </a:rPr>
              <a:t>DOLLARS and SENSE (Human Services cluster)</a:t>
            </a:r>
            <a:r>
              <a:rPr lang="en-US" sz="1200" spc="140" dirty="0">
                <a:latin typeface="+mn-lt"/>
                <a:cs typeface="Calibri"/>
              </a:rPr>
              <a:t> </a:t>
            </a:r>
            <a:r>
              <a:rPr lang="en-US" sz="1200" spc="-5" dirty="0">
                <a:latin typeface="+mn-lt"/>
                <a:cs typeface="Calibri"/>
              </a:rPr>
              <a:t>so</a:t>
            </a:r>
            <a:endParaRPr lang="en-US" sz="1200" dirty="0">
              <a:latin typeface="+mn-lt"/>
              <a:cs typeface="Calibri"/>
            </a:endParaRPr>
          </a:p>
          <a:p>
            <a:pPr marL="12700">
              <a:lnSpc>
                <a:spcPct val="100000"/>
              </a:lnSpc>
              <a:spcBef>
                <a:spcPts val="35"/>
              </a:spcBef>
            </a:pPr>
            <a:r>
              <a:rPr lang="en-US" sz="1200" spc="-5" dirty="0">
                <a:latin typeface="+mn-lt"/>
                <a:cs typeface="Calibri"/>
              </a:rPr>
              <a:t>that she </a:t>
            </a:r>
            <a:r>
              <a:rPr lang="en-US" sz="1200" spc="-10" dirty="0">
                <a:latin typeface="+mn-lt"/>
                <a:cs typeface="Calibri"/>
              </a:rPr>
              <a:t>can </a:t>
            </a:r>
            <a:r>
              <a:rPr lang="en-US" sz="1200" spc="-5" dirty="0">
                <a:latin typeface="+mn-lt"/>
                <a:cs typeface="Calibri"/>
              </a:rPr>
              <a:t>learn about handling</a:t>
            </a:r>
            <a:r>
              <a:rPr lang="en-US" sz="1200" spc="-10" dirty="0">
                <a:latin typeface="+mn-lt"/>
                <a:cs typeface="Calibri"/>
              </a:rPr>
              <a:t> </a:t>
            </a:r>
            <a:r>
              <a:rPr lang="en-US" sz="1200" spc="-5" dirty="0">
                <a:latin typeface="+mn-lt"/>
                <a:cs typeface="Calibri"/>
              </a:rPr>
              <a:t>finances.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spcBef>
                <a:spcPts val="5"/>
              </a:spcBef>
            </a:pPr>
            <a:r>
              <a:rPr lang="en-US" sz="1200" spc="-5" dirty="0">
                <a:latin typeface="+mn-lt"/>
                <a:cs typeface="Calibri"/>
              </a:rPr>
              <a:t>In the future, Juan would </a:t>
            </a:r>
            <a:r>
              <a:rPr lang="en-US" sz="1200" spc="-15" dirty="0">
                <a:latin typeface="+mn-lt"/>
                <a:cs typeface="Calibri"/>
              </a:rPr>
              <a:t>like </a:t>
            </a:r>
            <a:r>
              <a:rPr lang="en-US" sz="1200" spc="-10" dirty="0">
                <a:latin typeface="+mn-lt"/>
                <a:cs typeface="Calibri"/>
              </a:rPr>
              <a:t>to </a:t>
            </a:r>
            <a:r>
              <a:rPr lang="en-US" sz="1200" spc="-5" dirty="0">
                <a:latin typeface="+mn-lt"/>
                <a:cs typeface="Calibri"/>
              </a:rPr>
              <a:t>become </a:t>
            </a:r>
            <a:r>
              <a:rPr lang="en-US" sz="1200" spc="-10" dirty="0">
                <a:latin typeface="+mn-lt"/>
                <a:cs typeface="Calibri"/>
              </a:rPr>
              <a:t>an </a:t>
            </a:r>
            <a:r>
              <a:rPr lang="en-US" sz="1200" spc="-5" dirty="0">
                <a:latin typeface="+mn-lt"/>
                <a:cs typeface="Calibri"/>
              </a:rPr>
              <a:t>elementary school principal. In addition to </a:t>
            </a:r>
            <a:r>
              <a:rPr lang="en-US" sz="1200" dirty="0">
                <a:latin typeface="+mn-lt"/>
                <a:cs typeface="Calibri"/>
              </a:rPr>
              <a:t>his  </a:t>
            </a:r>
            <a:r>
              <a:rPr lang="en-US" sz="1200" spc="-10" dirty="0">
                <a:latin typeface="+mn-lt"/>
                <a:cs typeface="Calibri"/>
              </a:rPr>
              <a:t>education </a:t>
            </a:r>
            <a:r>
              <a:rPr lang="en-US" sz="1200" spc="-5" dirty="0">
                <a:latin typeface="+mn-lt"/>
                <a:cs typeface="Calibri"/>
              </a:rPr>
              <a:t>and </a:t>
            </a:r>
            <a:r>
              <a:rPr lang="en-US" sz="1200" spc="-10" dirty="0">
                <a:latin typeface="+mn-lt"/>
                <a:cs typeface="Calibri"/>
              </a:rPr>
              <a:t>training courses, </a:t>
            </a:r>
            <a:r>
              <a:rPr lang="en-US" sz="1200" spc="-5" dirty="0">
                <a:latin typeface="+mn-lt"/>
                <a:cs typeface="Calibri"/>
              </a:rPr>
              <a:t>Juan </a:t>
            </a:r>
            <a:r>
              <a:rPr lang="en-US" sz="1200" spc="-10" dirty="0">
                <a:latin typeface="+mn-lt"/>
                <a:cs typeface="Calibri"/>
              </a:rPr>
              <a:t>asked </a:t>
            </a:r>
            <a:r>
              <a:rPr lang="en-US" sz="1200" dirty="0">
                <a:latin typeface="+mn-lt"/>
                <a:cs typeface="Calibri"/>
              </a:rPr>
              <a:t>his </a:t>
            </a:r>
            <a:r>
              <a:rPr lang="en-US" sz="1200" spc="-5" dirty="0">
                <a:latin typeface="+mn-lt"/>
                <a:cs typeface="Calibri"/>
              </a:rPr>
              <a:t>counselor </a:t>
            </a:r>
            <a:r>
              <a:rPr lang="en-US" sz="1200" spc="-10" dirty="0">
                <a:latin typeface="+mn-lt"/>
                <a:cs typeface="Calibri"/>
              </a:rPr>
              <a:t>to enroll </a:t>
            </a:r>
            <a:r>
              <a:rPr lang="en-US" sz="1200" dirty="0">
                <a:latin typeface="+mn-lt"/>
                <a:cs typeface="Calibri"/>
              </a:rPr>
              <a:t>him </a:t>
            </a:r>
            <a:r>
              <a:rPr lang="en-US" sz="1200" spc="-10" dirty="0">
                <a:latin typeface="+mn-lt"/>
                <a:cs typeface="Calibri"/>
              </a:rPr>
              <a:t>in CHILD </a:t>
            </a:r>
            <a:r>
              <a:rPr lang="en-US" sz="1200" spc="-15" dirty="0">
                <a:latin typeface="+mn-lt"/>
                <a:cs typeface="Calibri"/>
              </a:rPr>
              <a:t>DEVELOPMENT,  </a:t>
            </a:r>
            <a:r>
              <a:rPr lang="en-US" sz="1200" spc="-5" dirty="0">
                <a:latin typeface="+mn-lt"/>
                <a:cs typeface="Calibri"/>
              </a:rPr>
              <a:t>(Human Services </a:t>
            </a:r>
            <a:r>
              <a:rPr lang="en-US" sz="1200" spc="-10" dirty="0">
                <a:latin typeface="+mn-lt"/>
                <a:cs typeface="Calibri"/>
              </a:rPr>
              <a:t>cluster) </a:t>
            </a:r>
            <a:r>
              <a:rPr lang="en-US" sz="1200" spc="-5" dirty="0">
                <a:latin typeface="+mn-lt"/>
                <a:cs typeface="Calibri"/>
              </a:rPr>
              <a:t>so he </a:t>
            </a:r>
            <a:r>
              <a:rPr lang="en-US" sz="1200" spc="-10" dirty="0">
                <a:latin typeface="+mn-lt"/>
                <a:cs typeface="Calibri"/>
              </a:rPr>
              <a:t>can </a:t>
            </a:r>
            <a:r>
              <a:rPr lang="en-US" sz="1200" dirty="0">
                <a:latin typeface="+mn-lt"/>
                <a:cs typeface="Calibri"/>
              </a:rPr>
              <a:t>learn as </a:t>
            </a:r>
            <a:r>
              <a:rPr lang="en-US" sz="1200" spc="-5" dirty="0">
                <a:latin typeface="+mn-lt"/>
                <a:cs typeface="Calibri"/>
              </a:rPr>
              <a:t>much </a:t>
            </a:r>
            <a:r>
              <a:rPr lang="en-US" sz="1200" dirty="0">
                <a:latin typeface="+mn-lt"/>
                <a:cs typeface="Calibri"/>
              </a:rPr>
              <a:t>as he </a:t>
            </a:r>
            <a:r>
              <a:rPr lang="en-US" sz="1200" spc="-15" dirty="0">
                <a:latin typeface="+mn-lt"/>
                <a:cs typeface="Calibri"/>
              </a:rPr>
              <a:t>can </a:t>
            </a:r>
            <a:r>
              <a:rPr lang="en-US" sz="1200" spc="-5" dirty="0">
                <a:latin typeface="+mn-lt"/>
                <a:cs typeface="Calibri"/>
              </a:rPr>
              <a:t>about</a:t>
            </a:r>
            <a:r>
              <a:rPr lang="en-US" sz="1200" spc="100" dirty="0">
                <a:latin typeface="+mn-lt"/>
                <a:cs typeface="Calibri"/>
              </a:rPr>
              <a:t> </a:t>
            </a:r>
            <a:r>
              <a:rPr lang="en-US" sz="1200" spc="-5" dirty="0">
                <a:latin typeface="+mn-lt"/>
                <a:cs typeface="Calibri"/>
              </a:rPr>
              <a:t>children.</a:t>
            </a:r>
            <a:endParaRPr lang="en-US" sz="1200" dirty="0">
              <a:latin typeface="+mn-lt"/>
              <a:cs typeface="Calibri"/>
            </a:endParaRPr>
          </a:p>
          <a:p>
            <a:pPr>
              <a:lnSpc>
                <a:spcPct val="100000"/>
              </a:lnSpc>
              <a:spcBef>
                <a:spcPts val="50"/>
              </a:spcBef>
            </a:pPr>
            <a:endParaRPr lang="en-US" sz="1250" dirty="0">
              <a:latin typeface="Times New Roman"/>
              <a:cs typeface="Times New Roman"/>
            </a:endParaRPr>
          </a:p>
          <a:p>
            <a:pPr marL="12700">
              <a:lnSpc>
                <a:spcPct val="100000"/>
              </a:lnSpc>
            </a:pPr>
            <a:r>
              <a:rPr lang="en-US" sz="1200" spc="-10" dirty="0">
                <a:latin typeface="+mn-lt"/>
                <a:cs typeface="Calibri"/>
              </a:rPr>
              <a:t>Encourage students </a:t>
            </a:r>
            <a:r>
              <a:rPr lang="en-US" sz="1200" spc="-5" dirty="0">
                <a:latin typeface="+mn-lt"/>
                <a:cs typeface="Calibri"/>
              </a:rPr>
              <a:t>to speak to their</a:t>
            </a:r>
            <a:r>
              <a:rPr lang="en-US" sz="1200" spc="75" dirty="0">
                <a:latin typeface="+mn-lt"/>
                <a:cs typeface="Calibri"/>
              </a:rPr>
              <a:t> </a:t>
            </a:r>
            <a:r>
              <a:rPr lang="en-US" sz="1200" spc="-10" dirty="0">
                <a:latin typeface="+mn-lt"/>
                <a:cs typeface="Calibri"/>
              </a:rPr>
              <a:t>counselors.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1884045">
              <a:lnSpc>
                <a:spcPct val="101699"/>
              </a:lnSpc>
            </a:pPr>
            <a:r>
              <a:rPr lang="en-US" sz="1200" spc="-10" dirty="0">
                <a:latin typeface="+mn-lt"/>
                <a:cs typeface="Calibri"/>
              </a:rPr>
              <a:t>Recommended </a:t>
            </a:r>
            <a:r>
              <a:rPr lang="en-US" sz="1200" spc="-5" dirty="0">
                <a:latin typeface="+mn-lt"/>
                <a:cs typeface="Calibri"/>
              </a:rPr>
              <a:t>sequences </a:t>
            </a:r>
            <a:r>
              <a:rPr lang="en-US" sz="1200" spc="-10" dirty="0">
                <a:latin typeface="+mn-lt"/>
                <a:cs typeface="Calibri"/>
              </a:rPr>
              <a:t>for </a:t>
            </a:r>
            <a:r>
              <a:rPr lang="en-US" sz="1200" dirty="0">
                <a:latin typeface="+mn-lt"/>
                <a:cs typeface="Calibri"/>
              </a:rPr>
              <a:t>all </a:t>
            </a:r>
            <a:r>
              <a:rPr lang="en-US" sz="1200" spc="-10" dirty="0">
                <a:latin typeface="+mn-lt"/>
                <a:cs typeface="Calibri"/>
              </a:rPr>
              <a:t>cluster courses can </a:t>
            </a:r>
            <a:r>
              <a:rPr lang="en-US" sz="1200" dirty="0">
                <a:latin typeface="+mn-lt"/>
                <a:cs typeface="Calibri"/>
              </a:rPr>
              <a:t>be </a:t>
            </a:r>
            <a:r>
              <a:rPr lang="en-US" sz="1200" spc="-10" dirty="0">
                <a:latin typeface="+mn-lt"/>
                <a:cs typeface="Calibri"/>
              </a:rPr>
              <a:t>found at:  </a:t>
            </a:r>
            <a:r>
              <a:rPr lang="en-US" sz="1200" u="sng" spc="-10" dirty="0">
                <a:uFill>
                  <a:solidFill>
                    <a:srgbClr val="000000"/>
                  </a:solidFill>
                </a:uFill>
                <a:latin typeface="+mn-lt"/>
                <a:cs typeface="Calibri"/>
                <a:hlinkClick r:id="rId3"/>
              </a:rPr>
              <a:t>http://www.tea.state.tx.us/index2.aspx?id=5415</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284071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10" dirty="0">
                <a:latin typeface="+mn-lt"/>
                <a:cs typeface="Calibri"/>
              </a:rPr>
              <a:t>Each cluster </a:t>
            </a:r>
            <a:r>
              <a:rPr lang="en-US" sz="1200" dirty="0">
                <a:latin typeface="+mn-lt"/>
                <a:cs typeface="Calibri"/>
              </a:rPr>
              <a:t>has </a:t>
            </a:r>
            <a:r>
              <a:rPr lang="en-US" sz="1200" spc="-5" dirty="0">
                <a:latin typeface="+mn-lt"/>
                <a:cs typeface="Calibri"/>
              </a:rPr>
              <a:t>various </a:t>
            </a:r>
            <a:r>
              <a:rPr lang="en-US" sz="1200" spc="-10" dirty="0">
                <a:latin typeface="+mn-lt"/>
                <a:cs typeface="Calibri"/>
              </a:rPr>
              <a:t>Programs </a:t>
            </a:r>
            <a:r>
              <a:rPr lang="en-US" sz="1200" spc="-5" dirty="0">
                <a:latin typeface="+mn-lt"/>
                <a:cs typeface="Calibri"/>
              </a:rPr>
              <a:t>of</a:t>
            </a:r>
            <a:r>
              <a:rPr lang="en-US" sz="1200" spc="30" dirty="0">
                <a:latin typeface="+mn-lt"/>
                <a:cs typeface="Calibri"/>
              </a:rPr>
              <a:t> </a:t>
            </a:r>
            <a:r>
              <a:rPr lang="en-US" sz="1200" spc="-20" dirty="0">
                <a:latin typeface="+mn-lt"/>
                <a:cs typeface="Calibri"/>
              </a:rPr>
              <a:t>Study.</a:t>
            </a:r>
            <a:endParaRPr lang="en-US" sz="1200" dirty="0">
              <a:latin typeface="+mn-lt"/>
              <a:cs typeface="Calibri"/>
            </a:endParaRPr>
          </a:p>
          <a:p>
            <a:pPr marL="12700">
              <a:lnSpc>
                <a:spcPct val="100000"/>
              </a:lnSpc>
              <a:spcBef>
                <a:spcPts val="20"/>
              </a:spcBef>
            </a:pPr>
            <a:r>
              <a:rPr lang="en-US" sz="1200" spc="-5" dirty="0">
                <a:latin typeface="+mn-lt"/>
                <a:cs typeface="Calibri"/>
              </a:rPr>
              <a:t>What </a:t>
            </a:r>
            <a:r>
              <a:rPr lang="en-US" sz="1200" spc="-10" dirty="0">
                <a:latin typeface="+mn-lt"/>
                <a:cs typeface="Calibri"/>
              </a:rPr>
              <a:t>Program </a:t>
            </a:r>
            <a:r>
              <a:rPr lang="en-US" sz="1200" dirty="0">
                <a:latin typeface="+mn-lt"/>
                <a:cs typeface="Calibri"/>
              </a:rPr>
              <a:t>of </a:t>
            </a:r>
            <a:r>
              <a:rPr lang="en-US" sz="1200" spc="-5" dirty="0">
                <a:latin typeface="+mn-lt"/>
                <a:cs typeface="Calibri"/>
              </a:rPr>
              <a:t>Study/Career </a:t>
            </a:r>
            <a:r>
              <a:rPr lang="en-US" sz="1200" spc="-15" dirty="0">
                <a:latin typeface="+mn-lt"/>
                <a:cs typeface="Calibri"/>
              </a:rPr>
              <a:t>Pathway </a:t>
            </a:r>
            <a:r>
              <a:rPr lang="en-US" sz="1200" spc="-10" dirty="0">
                <a:latin typeface="+mn-lt"/>
                <a:cs typeface="Calibri"/>
              </a:rPr>
              <a:t>interests</a:t>
            </a:r>
            <a:r>
              <a:rPr lang="en-US" sz="1200" dirty="0">
                <a:latin typeface="+mn-lt"/>
                <a:cs typeface="Calibri"/>
              </a:rPr>
              <a:t> </a:t>
            </a:r>
            <a:r>
              <a:rPr lang="en-US" sz="1200" spc="-5" dirty="0">
                <a:latin typeface="+mn-lt"/>
                <a:cs typeface="Calibri"/>
              </a:rPr>
              <a:t>you?</a:t>
            </a:r>
          </a:p>
          <a:p>
            <a:pPr marL="12700">
              <a:lnSpc>
                <a:spcPct val="100000"/>
              </a:lnSpc>
              <a:spcBef>
                <a:spcPts val="25"/>
              </a:spcBef>
            </a:pPr>
            <a:endParaRPr lang="en-US" sz="1200" spc="-5" dirty="0">
              <a:latin typeface="+mn-lt"/>
              <a:cs typeface="Calibri"/>
            </a:endParaRPr>
          </a:p>
          <a:p>
            <a:pPr marL="12700">
              <a:lnSpc>
                <a:spcPct val="100000"/>
              </a:lnSpc>
              <a:spcBef>
                <a:spcPts val="25"/>
              </a:spcBef>
            </a:pPr>
            <a:r>
              <a:rPr lang="en-US" sz="1200" spc="-5" dirty="0">
                <a:latin typeface="+mn-lt"/>
                <a:cs typeface="Calibri"/>
              </a:rPr>
              <a:t>Use the hyperlinks to reach the TCRC website, to access the actual document with details. </a:t>
            </a:r>
            <a:endParaRPr lang="en-US" sz="1200" dirty="0">
              <a:latin typeface="+mn-lt"/>
              <a:cs typeface="Calibri"/>
            </a:endParaRP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595911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5080">
              <a:lnSpc>
                <a:spcPct val="101699"/>
              </a:lnSpc>
              <a:spcBef>
                <a:spcPts val="75"/>
              </a:spcBef>
            </a:pPr>
            <a:r>
              <a:rPr lang="en-US" sz="1200" spc="-10" dirty="0">
                <a:latin typeface="+mn-lt"/>
                <a:cs typeface="Calibri"/>
              </a:rPr>
              <a:t>Review </a:t>
            </a:r>
            <a:r>
              <a:rPr lang="en-US" sz="1200" spc="-5" dirty="0">
                <a:latin typeface="+mn-lt"/>
                <a:cs typeface="Calibri"/>
              </a:rPr>
              <a:t>the </a:t>
            </a:r>
            <a:r>
              <a:rPr lang="en-US" sz="1200" spc="-10" dirty="0">
                <a:latin typeface="+mn-lt"/>
                <a:cs typeface="Calibri"/>
              </a:rPr>
              <a:t>contents </a:t>
            </a:r>
            <a:r>
              <a:rPr lang="en-US" sz="1200" dirty="0">
                <a:latin typeface="+mn-lt"/>
                <a:cs typeface="Calibri"/>
              </a:rPr>
              <a:t>of </a:t>
            </a:r>
            <a:r>
              <a:rPr lang="en-US" sz="1200" spc="-5" dirty="0">
                <a:latin typeface="+mn-lt"/>
                <a:cs typeface="Calibri"/>
              </a:rPr>
              <a:t>this chart with </a:t>
            </a:r>
            <a:r>
              <a:rPr lang="en-US" sz="1200" spc="-10" dirty="0">
                <a:latin typeface="+mn-lt"/>
                <a:cs typeface="Calibri"/>
              </a:rPr>
              <a:t>students, </a:t>
            </a:r>
            <a:r>
              <a:rPr lang="en-US" sz="1200" spc="-5" dirty="0">
                <a:latin typeface="+mn-lt"/>
                <a:cs typeface="Calibri"/>
              </a:rPr>
              <a:t>helping </a:t>
            </a:r>
            <a:r>
              <a:rPr lang="en-US" sz="1200" dirty="0">
                <a:latin typeface="+mn-lt"/>
                <a:cs typeface="Calibri"/>
              </a:rPr>
              <a:t>them </a:t>
            </a:r>
            <a:r>
              <a:rPr lang="en-US" sz="1200" spc="-15" dirty="0">
                <a:latin typeface="+mn-lt"/>
                <a:cs typeface="Calibri"/>
              </a:rPr>
              <a:t>make </a:t>
            </a:r>
            <a:r>
              <a:rPr lang="en-US" sz="1200" dirty="0">
                <a:latin typeface="+mn-lt"/>
                <a:cs typeface="Calibri"/>
              </a:rPr>
              <a:t>a </a:t>
            </a:r>
            <a:r>
              <a:rPr lang="en-US" sz="1200" spc="-5" dirty="0">
                <a:latin typeface="+mn-lt"/>
                <a:cs typeface="Calibri"/>
              </a:rPr>
              <a:t>connection between the  </a:t>
            </a:r>
            <a:r>
              <a:rPr lang="en-US" sz="1200" spc="-20" dirty="0">
                <a:latin typeface="+mn-lt"/>
                <a:cs typeface="Calibri"/>
              </a:rPr>
              <a:t>cluster, </a:t>
            </a:r>
            <a:r>
              <a:rPr lang="en-US" sz="1200" spc="-10" dirty="0">
                <a:latin typeface="+mn-lt"/>
                <a:cs typeface="Calibri"/>
              </a:rPr>
              <a:t>selected program </a:t>
            </a:r>
            <a:r>
              <a:rPr lang="en-US" sz="1200" dirty="0">
                <a:latin typeface="+mn-lt"/>
                <a:cs typeface="Calibri"/>
              </a:rPr>
              <a:t>of </a:t>
            </a:r>
            <a:r>
              <a:rPr lang="en-US" sz="1200" spc="-10" dirty="0">
                <a:latin typeface="+mn-lt"/>
                <a:cs typeface="Calibri"/>
              </a:rPr>
              <a:t>study/pathway </a:t>
            </a:r>
            <a:r>
              <a:rPr lang="en-US" sz="1200" spc="-5" dirty="0">
                <a:latin typeface="+mn-lt"/>
                <a:cs typeface="Calibri"/>
              </a:rPr>
              <a:t>and possible </a:t>
            </a:r>
            <a:r>
              <a:rPr lang="en-US" sz="1200" spc="-10" dirty="0">
                <a:latin typeface="+mn-lt"/>
                <a:cs typeface="Calibri"/>
              </a:rPr>
              <a:t>career/occupations available </a:t>
            </a:r>
            <a:r>
              <a:rPr lang="en-US" sz="1200" spc="-5" dirty="0">
                <a:latin typeface="+mn-lt"/>
                <a:cs typeface="Calibri"/>
              </a:rPr>
              <a:t>to</a:t>
            </a:r>
            <a:r>
              <a:rPr lang="en-US" sz="1200" spc="229" dirty="0">
                <a:latin typeface="+mn-lt"/>
                <a:cs typeface="Calibri"/>
              </a:rPr>
              <a:t> </a:t>
            </a:r>
            <a:r>
              <a:rPr lang="en-US" sz="1200" spc="-5" dirty="0">
                <a:latin typeface="+mn-lt"/>
                <a:cs typeface="Calibri"/>
              </a:rPr>
              <a:t>them.</a:t>
            </a:r>
            <a:endParaRPr lang="en-US" sz="1200" dirty="0">
              <a:latin typeface="+mn-lt"/>
              <a:cs typeface="Calibri"/>
            </a:endParaRP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5490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txcte.org/course-binder/principles-hospitality-and-tourism"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hyperlink" Target="https://www.txcte.org/resource/programs-study-hospitality-and-tourism?binder=206856&amp;delta=1" TargetMode="External"/><Relationship Id="rId4" Type="http://schemas.openxmlformats.org/officeDocument/2006/relationships/hyperlink" Target="http://ritter.tea.state.tx.us/rules/tac/chapter130/ch130i.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15186" y="1722114"/>
            <a:ext cx="7462935" cy="3413772"/>
          </a:xfrm>
        </p:spPr>
        <p:txBody>
          <a:bodyPr>
            <a:noAutofit/>
          </a:bodyPr>
          <a:lstStyle/>
          <a:p>
            <a:r>
              <a:rPr lang="en-US" dirty="0"/>
              <a:t>Introductory Lesson:</a:t>
            </a:r>
            <a:br>
              <a:rPr lang="en-US" dirty="0"/>
            </a:br>
            <a:r>
              <a:rPr lang="en-US" dirty="0"/>
              <a:t>Principles of Hospitality and Tourism</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7C45-3AE5-4A1D-A182-82AC8391EF1C}"/>
              </a:ext>
            </a:extLst>
          </p:cNvPr>
          <p:cNvSpPr>
            <a:spLocks noGrp="1"/>
          </p:cNvSpPr>
          <p:nvPr>
            <p:ph type="title"/>
          </p:nvPr>
        </p:nvSpPr>
        <p:spPr/>
        <p:txBody>
          <a:bodyPr/>
          <a:lstStyle/>
          <a:p>
            <a:r>
              <a:rPr lang="en-US" dirty="0"/>
              <a:t>Questions</a:t>
            </a:r>
          </a:p>
        </p:txBody>
      </p:sp>
      <p:sp>
        <p:nvSpPr>
          <p:cNvPr id="4" name="object 5">
            <a:extLst>
              <a:ext uri="{FF2B5EF4-FFF2-40B4-BE49-F238E27FC236}">
                <a16:creationId xmlns:a16="http://schemas.microsoft.com/office/drawing/2014/main" id="{63DF2B94-6567-4952-AE04-4FA15004FB8C}"/>
              </a:ext>
            </a:extLst>
          </p:cNvPr>
          <p:cNvSpPr/>
          <p:nvPr/>
        </p:nvSpPr>
        <p:spPr>
          <a:xfrm>
            <a:off x="3770408" y="1409550"/>
            <a:ext cx="4651183" cy="403889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71767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Resources </a:t>
            </a:r>
            <a:r>
              <a:rPr lang="en-US" dirty="0"/>
              <a:t>and</a:t>
            </a:r>
            <a:r>
              <a:rPr lang="en-US" spc="-35" dirty="0"/>
              <a:t> </a:t>
            </a:r>
            <a:r>
              <a:rPr lang="en-US" spc="-30" dirty="0"/>
              <a:t>References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Websites:</a:t>
            </a:r>
          </a:p>
          <a:p>
            <a:pPr lvl="2"/>
            <a:r>
              <a:rPr lang="en-US" sz="2000" dirty="0"/>
              <a:t>Texas CTE </a:t>
            </a:r>
            <a:r>
              <a:rPr lang="en-US" sz="2000" dirty="0" err="1"/>
              <a:t>Resouce</a:t>
            </a:r>
            <a:r>
              <a:rPr lang="en-US" sz="2000" dirty="0"/>
              <a:t> Centre</a:t>
            </a:r>
            <a:br>
              <a:rPr lang="en-US" sz="2000" dirty="0"/>
            </a:br>
            <a:r>
              <a:rPr lang="en-US" sz="2000" dirty="0"/>
              <a:t>https://www.txcte.org/</a:t>
            </a:r>
          </a:p>
        </p:txBody>
      </p:sp>
    </p:spTree>
    <p:extLst>
      <p:ext uri="{BB962C8B-B14F-4D97-AF65-F5344CB8AC3E}">
        <p14:creationId xmlns:p14="http://schemas.microsoft.com/office/powerpoint/2010/main" val="375463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Definition #1:</a:t>
            </a:r>
          </a:p>
          <a:p>
            <a:pPr lvl="2"/>
            <a:r>
              <a:rPr lang="en-US" sz="2400" dirty="0"/>
              <a:t>Career and technical education (CTE) instruction aims at developing foundational skills, core  workplace competencies, and specific skill  competencies in various occupational areas.</a:t>
            </a:r>
          </a:p>
          <a:p>
            <a:pPr lvl="1"/>
            <a:r>
              <a:rPr lang="en-US" dirty="0"/>
              <a:t>Definition #2:</a:t>
            </a:r>
          </a:p>
          <a:p>
            <a:pPr lvl="2"/>
            <a:r>
              <a:rPr lang="en-US" sz="2400" dirty="0"/>
              <a:t>CTE instruction prepares young people to manage the dual roles of  family member and wage earner and enable  students to gain entry-level employment in a high-skill, high-wage job and/or to continue their education.</a:t>
            </a:r>
          </a:p>
        </p:txBody>
      </p:sp>
    </p:spTree>
    <p:extLst>
      <p:ext uri="{BB962C8B-B14F-4D97-AF65-F5344CB8AC3E}">
        <p14:creationId xmlns:p14="http://schemas.microsoft.com/office/powerpoint/2010/main" val="42593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Internships, practicum courses, career  preparation courses, dual enrollment programs,  and apprenticeships are a few venues that  deliver career and technical education by  providing meaningful opportunities for learners  to apply their academic and technical skills.</a:t>
            </a:r>
          </a:p>
        </p:txBody>
      </p:sp>
    </p:spTree>
    <p:extLst>
      <p:ext uri="{BB962C8B-B14F-4D97-AF65-F5344CB8AC3E}">
        <p14:creationId xmlns:p14="http://schemas.microsoft.com/office/powerpoint/2010/main" val="2234198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Historical Side Notes:</a:t>
            </a:r>
          </a:p>
          <a:p>
            <a:pPr lvl="2"/>
            <a:r>
              <a:rPr lang="en-US" sz="2400" dirty="0"/>
              <a:t>In the past, Career and Technical Education (CTE) was organized by  program areas, but is now organized by career clusters.</a:t>
            </a:r>
          </a:p>
          <a:p>
            <a:pPr lvl="1"/>
            <a:r>
              <a:rPr lang="en-US" dirty="0"/>
              <a:t>Example:</a:t>
            </a:r>
          </a:p>
          <a:p>
            <a:pPr lvl="2"/>
            <a:r>
              <a:rPr lang="en-US" sz="2400" dirty="0"/>
              <a:t>Family and Consumer Sciences (program area) courses are now  located in five career clusters:</a:t>
            </a:r>
          </a:p>
          <a:p>
            <a:pPr lvl="3"/>
            <a:r>
              <a:rPr lang="en-US" sz="2200" dirty="0"/>
              <a:t>Arts, AV Technology and Communication (Fashion Design courses)</a:t>
            </a:r>
          </a:p>
          <a:p>
            <a:pPr lvl="3"/>
            <a:r>
              <a:rPr lang="en-US" sz="2200" dirty="0"/>
              <a:t>Architecture and Construction (Interior Design courses)</a:t>
            </a:r>
          </a:p>
          <a:p>
            <a:pPr lvl="3"/>
            <a:r>
              <a:rPr lang="en-US" sz="2200" dirty="0"/>
              <a:t>Education and Training</a:t>
            </a:r>
          </a:p>
          <a:p>
            <a:pPr lvl="3"/>
            <a:r>
              <a:rPr lang="en-US" sz="2200" dirty="0"/>
              <a:t>Hospitality and Tourism</a:t>
            </a:r>
          </a:p>
          <a:p>
            <a:pPr lvl="3"/>
            <a:r>
              <a:rPr lang="en-US" sz="2200" dirty="0"/>
              <a:t>Human Services</a:t>
            </a:r>
          </a:p>
        </p:txBody>
      </p:sp>
    </p:spTree>
    <p:extLst>
      <p:ext uri="{BB962C8B-B14F-4D97-AF65-F5344CB8AC3E}">
        <p14:creationId xmlns:p14="http://schemas.microsoft.com/office/powerpoint/2010/main" val="2063960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32B596-A305-4D4E-A9E2-777BA45E0B2C}"/>
              </a:ext>
            </a:extLst>
          </p:cNvPr>
          <p:cNvPicPr>
            <a:picLocks noChangeAspect="1"/>
          </p:cNvPicPr>
          <p:nvPr/>
        </p:nvPicPr>
        <p:blipFill>
          <a:blip r:embed="rId3"/>
          <a:stretch>
            <a:fillRect/>
          </a:stretch>
        </p:blipFill>
        <p:spPr>
          <a:xfrm>
            <a:off x="1368810" y="269630"/>
            <a:ext cx="9454380" cy="6318739"/>
          </a:xfrm>
          <a:prstGeom prst="rect">
            <a:avLst/>
          </a:prstGeom>
        </p:spPr>
      </p:pic>
      <p:sp>
        <p:nvSpPr>
          <p:cNvPr id="7" name="Oval 6">
            <a:extLst>
              <a:ext uri="{FF2B5EF4-FFF2-40B4-BE49-F238E27FC236}">
                <a16:creationId xmlns:a16="http://schemas.microsoft.com/office/drawing/2014/main" id="{7CAB6B9D-5F2D-478C-939E-EACA2F1D213A}"/>
              </a:ext>
            </a:extLst>
          </p:cNvPr>
          <p:cNvSpPr/>
          <p:nvPr/>
        </p:nvSpPr>
        <p:spPr>
          <a:xfrm>
            <a:off x="5822867" y="2718127"/>
            <a:ext cx="1343891" cy="175952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3110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Hospitality and Tourism</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3" y="1420420"/>
            <a:ext cx="9680593" cy="4734318"/>
          </a:xfrm>
        </p:spPr>
        <p:txBody>
          <a:bodyPr/>
          <a:lstStyle/>
          <a:p>
            <a:pPr lvl="1"/>
            <a:r>
              <a:rPr lang="en-US" dirty="0"/>
              <a:t>TEA recommended coherent sequence of courses</a:t>
            </a:r>
          </a:p>
          <a:p>
            <a:endParaRPr lang="en-US" dirty="0"/>
          </a:p>
        </p:txBody>
      </p:sp>
      <p:pic>
        <p:nvPicPr>
          <p:cNvPr id="4" name="Picture 3">
            <a:extLst>
              <a:ext uri="{FF2B5EF4-FFF2-40B4-BE49-F238E27FC236}">
                <a16:creationId xmlns:a16="http://schemas.microsoft.com/office/drawing/2014/main" id="{6FBC2A75-BAA7-4E04-A4B5-379DBA796F26}"/>
              </a:ext>
            </a:extLst>
          </p:cNvPr>
          <p:cNvPicPr>
            <a:picLocks noChangeAspect="1"/>
          </p:cNvPicPr>
          <p:nvPr/>
        </p:nvPicPr>
        <p:blipFill>
          <a:blip r:embed="rId3"/>
          <a:stretch>
            <a:fillRect/>
          </a:stretch>
        </p:blipFill>
        <p:spPr>
          <a:xfrm>
            <a:off x="2061028" y="1865554"/>
            <a:ext cx="6605361" cy="4688099"/>
          </a:xfrm>
          <a:prstGeom prst="rect">
            <a:avLst/>
          </a:prstGeom>
        </p:spPr>
      </p:pic>
    </p:spTree>
    <p:extLst>
      <p:ext uri="{BB962C8B-B14F-4D97-AF65-F5344CB8AC3E}">
        <p14:creationId xmlns:p14="http://schemas.microsoft.com/office/powerpoint/2010/main" val="304695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and Technical Education (CTE)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283509"/>
            <a:ext cx="10741802" cy="4734318"/>
          </a:xfrm>
        </p:spPr>
        <p:txBody>
          <a:bodyPr/>
          <a:lstStyle/>
          <a:p>
            <a:pPr lvl="1"/>
            <a:r>
              <a:rPr lang="en-US" sz="2400" dirty="0"/>
              <a:t>Career Cluster: </a:t>
            </a:r>
            <a:r>
              <a:rPr lang="en-US" sz="2400" dirty="0">
                <a:cs typeface="Calibri"/>
              </a:rPr>
              <a:t>Hospitality and Tourism</a:t>
            </a:r>
            <a:endParaRPr lang="en-US" sz="2400" dirty="0"/>
          </a:p>
          <a:p>
            <a:pPr lvl="1"/>
            <a:r>
              <a:rPr lang="en-US" sz="2400" dirty="0">
                <a:hlinkClick r:id="rId3"/>
              </a:rPr>
              <a:t>Course Title: Principles of Hospitality and Tourism</a:t>
            </a:r>
            <a:endParaRPr lang="en-US" sz="2400" dirty="0"/>
          </a:p>
          <a:p>
            <a:pPr lvl="1"/>
            <a:r>
              <a:rPr lang="en-US" sz="2400" dirty="0">
                <a:cs typeface="Calibri"/>
                <a:hlinkClick r:id="rId4"/>
              </a:rPr>
              <a:t>Hospitality and Tourism </a:t>
            </a:r>
            <a:r>
              <a:rPr lang="en-US" sz="2400" dirty="0">
                <a:hlinkClick r:id="rId4"/>
              </a:rPr>
              <a:t>Career Cluster</a:t>
            </a:r>
            <a:r>
              <a:rPr lang="en-US" sz="2400" dirty="0">
                <a:latin typeface="Times New Roman" panose="02020603050405020304" pitchFamily="18" charset="0"/>
                <a:cs typeface="Times New Roman" panose="02020603050405020304" pitchFamily="18" charset="0"/>
                <a:hlinkClick r:id="rId4"/>
              </a:rPr>
              <a:t>®</a:t>
            </a:r>
            <a:r>
              <a:rPr lang="en-US" sz="2400" dirty="0">
                <a:hlinkClick r:id="rId4"/>
              </a:rPr>
              <a:t> TEKS</a:t>
            </a:r>
            <a:endParaRPr lang="en-US" sz="2400" dirty="0"/>
          </a:p>
          <a:p>
            <a:pPr lvl="1"/>
            <a:r>
              <a:rPr lang="en-US" sz="2400" dirty="0"/>
              <a:t>Programs of Study: </a:t>
            </a:r>
          </a:p>
          <a:p>
            <a:pPr lvl="2"/>
            <a:r>
              <a:rPr lang="en-US" sz="2000" dirty="0">
                <a:hlinkClick r:id="rId5"/>
              </a:rPr>
              <a:t>Hospitality and Tourism</a:t>
            </a:r>
            <a:endParaRPr lang="en-US" sz="2000" dirty="0"/>
          </a:p>
          <a:p>
            <a:pPr lvl="1"/>
            <a:r>
              <a:rPr lang="en-US" sz="2400" dirty="0"/>
              <a:t>Description: </a:t>
            </a:r>
          </a:p>
          <a:p>
            <a:pPr lvl="2"/>
            <a:r>
              <a:rPr lang="en-US" sz="2000" dirty="0"/>
              <a:t>Principles of Hospitality and Tourism introduces students to an industry that encompasses lodging, travel and tourism, recreation, amusements, attractions, and food/beverage operations. Students learn knowledge and skills focusing on communication, time management, and customer service that meet industry standards. Students will explore the history of the hospitality and tourism industry and examine characteristics needed for success in that industry.</a:t>
            </a:r>
            <a:endParaRPr lang="en-US" dirty="0"/>
          </a:p>
          <a:p>
            <a:endParaRPr lang="en-US" dirty="0"/>
          </a:p>
        </p:txBody>
      </p:sp>
    </p:spTree>
    <p:extLst>
      <p:ext uri="{BB962C8B-B14F-4D97-AF65-F5344CB8AC3E}">
        <p14:creationId xmlns:p14="http://schemas.microsoft.com/office/powerpoint/2010/main" val="3228103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itle 1">
            <a:extLst>
              <a:ext uri="{FF2B5EF4-FFF2-40B4-BE49-F238E27FC236}">
                <a16:creationId xmlns:a16="http://schemas.microsoft.com/office/drawing/2014/main" id="{3120495B-EA5A-4FD2-91E0-CB24143F2AE2}"/>
              </a:ext>
            </a:extLst>
          </p:cNvPr>
          <p:cNvSpPr>
            <a:spLocks noGrp="1"/>
          </p:cNvSpPr>
          <p:nvPr>
            <p:ph type="title"/>
          </p:nvPr>
        </p:nvSpPr>
        <p:spPr>
          <a:xfrm>
            <a:off x="749778" y="476037"/>
            <a:ext cx="10059452" cy="876300"/>
          </a:xfrm>
        </p:spPr>
        <p:txBody>
          <a:bodyPr/>
          <a:lstStyle/>
          <a:p>
            <a:r>
              <a:rPr lang="en-US" sz="2400" dirty="0"/>
              <a:t>Hospitality &amp; Tourism encompasses the management, marketing and operations of restaurants  and other foodservices, lodging, attractions, recreation events and travel related services</a:t>
            </a:r>
          </a:p>
        </p:txBody>
      </p:sp>
      <p:sp>
        <p:nvSpPr>
          <p:cNvPr id="184" name="object 2">
            <a:extLst>
              <a:ext uri="{FF2B5EF4-FFF2-40B4-BE49-F238E27FC236}">
                <a16:creationId xmlns:a16="http://schemas.microsoft.com/office/drawing/2014/main" id="{C80CB94E-1D2E-4D6F-8449-8E3C3901674B}"/>
              </a:ext>
            </a:extLst>
          </p:cNvPr>
          <p:cNvSpPr txBox="1"/>
          <p:nvPr/>
        </p:nvSpPr>
        <p:spPr>
          <a:xfrm>
            <a:off x="1132403" y="2007211"/>
            <a:ext cx="154940" cy="1993264"/>
          </a:xfrm>
          <a:prstGeom prst="rect">
            <a:avLst/>
          </a:prstGeom>
        </p:spPr>
        <p:txBody>
          <a:bodyPr vert="vert" wrap="square" lIns="0" tIns="1905" rIns="0" bIns="0" rtlCol="0">
            <a:spAutoFit/>
          </a:bodyPr>
          <a:lstStyle/>
          <a:p>
            <a:pPr marL="12700">
              <a:lnSpc>
                <a:spcPct val="100000"/>
              </a:lnSpc>
              <a:spcBef>
                <a:spcPts val="15"/>
              </a:spcBef>
            </a:pPr>
            <a:r>
              <a:rPr sz="900" b="1" spc="-5" dirty="0">
                <a:latin typeface="Times New Roman"/>
                <a:cs typeface="Times New Roman"/>
              </a:rPr>
              <a:t>Sample Career Specialties</a:t>
            </a:r>
            <a:r>
              <a:rPr sz="900" b="1" spc="-20" dirty="0">
                <a:latin typeface="Times New Roman"/>
                <a:cs typeface="Times New Roman"/>
              </a:rPr>
              <a:t> </a:t>
            </a:r>
            <a:r>
              <a:rPr sz="900" b="1" spc="-5" dirty="0">
                <a:latin typeface="Times New Roman"/>
                <a:cs typeface="Times New Roman"/>
              </a:rPr>
              <a:t>/Occupations</a:t>
            </a:r>
            <a:endParaRPr sz="900">
              <a:latin typeface="Times New Roman"/>
              <a:cs typeface="Times New Roman"/>
            </a:endParaRPr>
          </a:p>
        </p:txBody>
      </p:sp>
      <p:sp>
        <p:nvSpPr>
          <p:cNvPr id="185" name="object 3">
            <a:extLst>
              <a:ext uri="{FF2B5EF4-FFF2-40B4-BE49-F238E27FC236}">
                <a16:creationId xmlns:a16="http://schemas.microsoft.com/office/drawing/2014/main" id="{E50D17B3-061B-4E33-8BB3-97FCF55EF317}"/>
              </a:ext>
            </a:extLst>
          </p:cNvPr>
          <p:cNvSpPr txBox="1"/>
          <p:nvPr/>
        </p:nvSpPr>
        <p:spPr>
          <a:xfrm>
            <a:off x="1415978" y="1566944"/>
            <a:ext cx="1639570" cy="2007870"/>
          </a:xfrm>
          <a:prstGeom prst="rect">
            <a:avLst/>
          </a:prstGeom>
        </p:spPr>
        <p:txBody>
          <a:bodyPr vert="horz" wrap="square" lIns="0" tIns="10795" rIns="0" bIns="0" rtlCol="0">
            <a:spAutoFit/>
          </a:bodyPr>
          <a:lstStyle/>
          <a:p>
            <a:pPr marL="21590" marR="12700" indent="-635" algn="ctr">
              <a:lnSpc>
                <a:spcPct val="101699"/>
              </a:lnSpc>
              <a:spcBef>
                <a:spcPts val="85"/>
              </a:spcBef>
            </a:pPr>
            <a:r>
              <a:rPr sz="800" dirty="0">
                <a:latin typeface="Times New Roman"/>
                <a:cs typeface="Times New Roman"/>
              </a:rPr>
              <a:t>General </a:t>
            </a:r>
            <a:r>
              <a:rPr sz="800" spc="0" dirty="0">
                <a:latin typeface="Times New Roman"/>
                <a:cs typeface="Times New Roman"/>
              </a:rPr>
              <a:t>Manager </a:t>
            </a:r>
            <a:r>
              <a:rPr sz="800" dirty="0">
                <a:latin typeface="Symbol"/>
                <a:cs typeface="Symbol"/>
              </a:rPr>
              <a:t></a:t>
            </a:r>
            <a:r>
              <a:rPr sz="800" dirty="0">
                <a:latin typeface="Times New Roman"/>
                <a:cs typeface="Times New Roman"/>
              </a:rPr>
              <a:t>Food </a:t>
            </a:r>
            <a:r>
              <a:rPr sz="800" spc="10" dirty="0">
                <a:latin typeface="Times New Roman"/>
                <a:cs typeface="Times New Roman"/>
              </a:rPr>
              <a:t>&amp; </a:t>
            </a:r>
            <a:r>
              <a:rPr sz="800" spc="0" dirty="0">
                <a:latin typeface="Times New Roman"/>
                <a:cs typeface="Times New Roman"/>
              </a:rPr>
              <a:t>Beverage  Manager </a:t>
            </a:r>
            <a:r>
              <a:rPr sz="800" dirty="0">
                <a:latin typeface="Symbol"/>
                <a:cs typeface="Symbol"/>
              </a:rPr>
              <a:t></a:t>
            </a:r>
            <a:r>
              <a:rPr sz="800" dirty="0">
                <a:latin typeface="Times New Roman"/>
                <a:cs typeface="Times New Roman"/>
              </a:rPr>
              <a:t>Kitchen </a:t>
            </a:r>
            <a:r>
              <a:rPr sz="800" spc="0" dirty="0">
                <a:latin typeface="Times New Roman"/>
                <a:cs typeface="Times New Roman"/>
              </a:rPr>
              <a:t>Manager </a:t>
            </a:r>
            <a:r>
              <a:rPr sz="800" dirty="0">
                <a:latin typeface="Symbol"/>
                <a:cs typeface="Symbol"/>
              </a:rPr>
              <a:t></a:t>
            </a:r>
            <a:r>
              <a:rPr sz="800" dirty="0">
                <a:latin typeface="Times New Roman"/>
                <a:cs typeface="Times New Roman"/>
              </a:rPr>
              <a:t>Catering  </a:t>
            </a:r>
            <a:r>
              <a:rPr sz="800" spc="10" dirty="0">
                <a:latin typeface="Times New Roman"/>
                <a:cs typeface="Times New Roman"/>
              </a:rPr>
              <a:t>&amp; </a:t>
            </a:r>
            <a:r>
              <a:rPr sz="800" spc="0" dirty="0">
                <a:latin typeface="Times New Roman"/>
                <a:cs typeface="Times New Roman"/>
              </a:rPr>
              <a:t>Banquets </a:t>
            </a:r>
            <a:r>
              <a:rPr sz="800" dirty="0">
                <a:latin typeface="Times New Roman"/>
                <a:cs typeface="Times New Roman"/>
              </a:rPr>
              <a:t>Manager </a:t>
            </a:r>
            <a:r>
              <a:rPr sz="800" dirty="0">
                <a:latin typeface="Symbol"/>
                <a:cs typeface="Symbol"/>
              </a:rPr>
              <a:t></a:t>
            </a:r>
            <a:r>
              <a:rPr sz="800" dirty="0">
                <a:latin typeface="Times New Roman"/>
                <a:cs typeface="Times New Roman"/>
              </a:rPr>
              <a:t>Service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 Dining Room</a:t>
            </a:r>
            <a:r>
              <a:rPr sz="800" spc="-20" dirty="0">
                <a:latin typeface="Times New Roman"/>
                <a:cs typeface="Times New Roman"/>
              </a:rPr>
              <a:t> </a:t>
            </a:r>
            <a:r>
              <a:rPr sz="800" dirty="0">
                <a:latin typeface="Times New Roman"/>
                <a:cs typeface="Times New Roman"/>
              </a:rPr>
              <a:t>Supervisor</a:t>
            </a:r>
            <a:endParaRPr sz="800">
              <a:latin typeface="Times New Roman"/>
              <a:cs typeface="Times New Roman"/>
            </a:endParaRPr>
          </a:p>
          <a:p>
            <a:pPr marL="118745" indent="-48895">
              <a:lnSpc>
                <a:spcPct val="100000"/>
              </a:lnSpc>
              <a:spcBef>
                <a:spcPts val="20"/>
              </a:spcBef>
              <a:buSzPct val="87500"/>
              <a:buFont typeface="Symbol"/>
              <a:buChar char=""/>
              <a:tabLst>
                <a:tab pos="119380" algn="l"/>
              </a:tabLst>
            </a:pPr>
            <a:r>
              <a:rPr sz="800" spc="0" dirty="0">
                <a:latin typeface="Times New Roman"/>
                <a:cs typeface="Times New Roman"/>
              </a:rPr>
              <a:t>Restaurant </a:t>
            </a:r>
            <a:r>
              <a:rPr sz="800" dirty="0">
                <a:latin typeface="Times New Roman"/>
                <a:cs typeface="Times New Roman"/>
              </a:rPr>
              <a:t>Owner </a:t>
            </a:r>
            <a:r>
              <a:rPr sz="800" spc="0" dirty="0">
                <a:latin typeface="Symbol"/>
                <a:cs typeface="Symbol"/>
              </a:rPr>
              <a:t></a:t>
            </a:r>
            <a:r>
              <a:rPr sz="800" spc="0" dirty="0">
                <a:latin typeface="Times New Roman"/>
                <a:cs typeface="Times New Roman"/>
              </a:rPr>
              <a:t>Baker</a:t>
            </a:r>
            <a:r>
              <a:rPr sz="800" spc="-10" dirty="0">
                <a:latin typeface="Times New Roman"/>
                <a:cs typeface="Times New Roman"/>
              </a:rPr>
              <a:t> </a:t>
            </a:r>
            <a:r>
              <a:rPr sz="800" dirty="0">
                <a:latin typeface="Symbol"/>
                <a:cs typeface="Symbol"/>
              </a:rPr>
              <a:t></a:t>
            </a:r>
            <a:r>
              <a:rPr sz="800" dirty="0">
                <a:latin typeface="Times New Roman"/>
                <a:cs typeface="Times New Roman"/>
              </a:rPr>
              <a:t>Brewer</a:t>
            </a:r>
            <a:endParaRPr sz="800">
              <a:latin typeface="Times New Roman"/>
              <a:cs typeface="Times New Roman"/>
            </a:endParaRPr>
          </a:p>
          <a:p>
            <a:pPr marL="464184" lvl="1" indent="-48260">
              <a:lnSpc>
                <a:spcPct val="100000"/>
              </a:lnSpc>
              <a:spcBef>
                <a:spcPts val="20"/>
              </a:spcBef>
              <a:buSzPct val="87500"/>
              <a:buFont typeface="Symbol"/>
              <a:buChar char=""/>
              <a:tabLst>
                <a:tab pos="464820" algn="l"/>
              </a:tabLst>
            </a:pPr>
            <a:r>
              <a:rPr sz="800" dirty="0">
                <a:latin typeface="Times New Roman"/>
                <a:cs typeface="Times New Roman"/>
              </a:rPr>
              <a:t>Caterer </a:t>
            </a:r>
            <a:r>
              <a:rPr sz="800" spc="0" dirty="0">
                <a:latin typeface="Symbol"/>
                <a:cs typeface="Symbol"/>
              </a:rPr>
              <a:t></a:t>
            </a:r>
            <a:r>
              <a:rPr sz="800" spc="0" dirty="0">
                <a:latin typeface="Times New Roman"/>
                <a:cs typeface="Times New Roman"/>
              </a:rPr>
              <a:t>Dietician</a:t>
            </a:r>
            <a:endParaRPr sz="800">
              <a:latin typeface="Times New Roman"/>
              <a:cs typeface="Times New Roman"/>
            </a:endParaRPr>
          </a:p>
          <a:p>
            <a:pPr marL="374015" indent="-48895">
              <a:lnSpc>
                <a:spcPct val="100000"/>
              </a:lnSpc>
              <a:spcBef>
                <a:spcPts val="5"/>
              </a:spcBef>
              <a:buSzPct val="87500"/>
              <a:buFont typeface="Symbol"/>
              <a:buChar char=""/>
              <a:tabLst>
                <a:tab pos="374650" algn="l"/>
              </a:tabLst>
            </a:pPr>
            <a:r>
              <a:rPr sz="800" dirty="0">
                <a:latin typeface="Times New Roman"/>
                <a:cs typeface="Times New Roman"/>
              </a:rPr>
              <a:t>Executive </a:t>
            </a:r>
            <a:r>
              <a:rPr sz="800" spc="0" dirty="0">
                <a:latin typeface="Times New Roman"/>
                <a:cs typeface="Times New Roman"/>
              </a:rPr>
              <a:t>Chef</a:t>
            </a:r>
            <a:r>
              <a:rPr sz="800" dirty="0">
                <a:latin typeface="Times New Roman"/>
                <a:cs typeface="Times New Roman"/>
              </a:rPr>
              <a:t> </a:t>
            </a:r>
            <a:r>
              <a:rPr sz="800" dirty="0">
                <a:latin typeface="Symbol"/>
                <a:cs typeface="Symbol"/>
              </a:rPr>
              <a:t></a:t>
            </a:r>
            <a:r>
              <a:rPr sz="800" dirty="0">
                <a:latin typeface="Times New Roman"/>
                <a:cs typeface="Times New Roman"/>
              </a:rPr>
              <a:t>Cook</a:t>
            </a:r>
            <a:endParaRPr sz="800">
              <a:latin typeface="Times New Roman"/>
              <a:cs typeface="Times New Roman"/>
            </a:endParaRPr>
          </a:p>
          <a:p>
            <a:pPr marL="99695" indent="-48260">
              <a:lnSpc>
                <a:spcPct val="100000"/>
              </a:lnSpc>
              <a:spcBef>
                <a:spcPts val="20"/>
              </a:spcBef>
              <a:buSzPct val="87500"/>
              <a:buFont typeface="Symbol"/>
              <a:buChar char=""/>
              <a:tabLst>
                <a:tab pos="100330" algn="l"/>
              </a:tabLst>
            </a:pPr>
            <a:r>
              <a:rPr sz="800" spc="0" dirty="0">
                <a:latin typeface="Times New Roman"/>
                <a:cs typeface="Times New Roman"/>
              </a:rPr>
              <a:t>Pastry </a:t>
            </a:r>
            <a:r>
              <a:rPr sz="800" spc="10" dirty="0">
                <a:latin typeface="Times New Roman"/>
                <a:cs typeface="Times New Roman"/>
              </a:rPr>
              <a:t>&amp; </a:t>
            </a:r>
            <a:r>
              <a:rPr sz="800" spc="0" dirty="0">
                <a:latin typeface="Times New Roman"/>
                <a:cs typeface="Times New Roman"/>
              </a:rPr>
              <a:t>Specialty Chef</a:t>
            </a:r>
            <a:r>
              <a:rPr sz="800" spc="-75" dirty="0">
                <a:latin typeface="Times New Roman"/>
                <a:cs typeface="Times New Roman"/>
              </a:rPr>
              <a:t> </a:t>
            </a:r>
            <a:r>
              <a:rPr sz="800" dirty="0">
                <a:latin typeface="Symbol"/>
                <a:cs typeface="Symbol"/>
              </a:rPr>
              <a:t></a:t>
            </a:r>
            <a:r>
              <a:rPr sz="800" dirty="0">
                <a:latin typeface="Times New Roman"/>
                <a:cs typeface="Times New Roman"/>
              </a:rPr>
              <a:t>Bartender</a:t>
            </a:r>
            <a:endParaRPr sz="800">
              <a:latin typeface="Times New Roman"/>
              <a:cs typeface="Times New Roman"/>
            </a:endParaRPr>
          </a:p>
          <a:p>
            <a:pPr marL="115570" indent="-48895">
              <a:lnSpc>
                <a:spcPct val="100000"/>
              </a:lnSpc>
              <a:spcBef>
                <a:spcPts val="25"/>
              </a:spcBef>
              <a:buSzPct val="87500"/>
              <a:buFont typeface="Symbol"/>
              <a:buChar char=""/>
              <a:tabLst>
                <a:tab pos="116205" algn="l"/>
              </a:tabLst>
            </a:pPr>
            <a:r>
              <a:rPr sz="800" spc="0" dirty="0">
                <a:latin typeface="Times New Roman"/>
                <a:cs typeface="Times New Roman"/>
              </a:rPr>
              <a:t>Restaurant </a:t>
            </a:r>
            <a:r>
              <a:rPr sz="800" dirty="0">
                <a:latin typeface="Times New Roman"/>
                <a:cs typeface="Times New Roman"/>
              </a:rPr>
              <a:t>Server </a:t>
            </a:r>
            <a:r>
              <a:rPr sz="800" spc="0" dirty="0">
                <a:latin typeface="Symbol"/>
                <a:cs typeface="Symbol"/>
              </a:rPr>
              <a:t></a:t>
            </a:r>
            <a:r>
              <a:rPr sz="800" spc="0" dirty="0">
                <a:latin typeface="Times New Roman"/>
                <a:cs typeface="Times New Roman"/>
              </a:rPr>
              <a:t>Banquet</a:t>
            </a:r>
            <a:r>
              <a:rPr sz="800" spc="-15" dirty="0">
                <a:latin typeface="Times New Roman"/>
                <a:cs typeface="Times New Roman"/>
              </a:rPr>
              <a:t> </a:t>
            </a:r>
            <a:r>
              <a:rPr sz="800" dirty="0">
                <a:latin typeface="Times New Roman"/>
                <a:cs typeface="Times New Roman"/>
              </a:rPr>
              <a:t>Server</a:t>
            </a:r>
            <a:endParaRPr sz="800">
              <a:latin typeface="Times New Roman"/>
              <a:cs typeface="Times New Roman"/>
            </a:endParaRPr>
          </a:p>
          <a:p>
            <a:pPr marL="172720" marR="93980" lvl="1" indent="-71755">
              <a:lnSpc>
                <a:spcPts val="980"/>
              </a:lnSpc>
              <a:spcBef>
                <a:spcPts val="25"/>
              </a:spcBef>
              <a:buSzPct val="87500"/>
              <a:buFont typeface="Symbol"/>
              <a:buChar char=""/>
              <a:tabLst>
                <a:tab pos="150495" algn="l"/>
              </a:tabLst>
            </a:pPr>
            <a:r>
              <a:rPr sz="800" dirty="0">
                <a:latin typeface="Times New Roman"/>
                <a:cs typeface="Times New Roman"/>
              </a:rPr>
              <a:t>Cocktail Server </a:t>
            </a:r>
            <a:r>
              <a:rPr sz="800" spc="0" dirty="0">
                <a:latin typeface="Symbol"/>
                <a:cs typeface="Symbol"/>
              </a:rPr>
              <a:t></a:t>
            </a:r>
            <a:r>
              <a:rPr sz="800" spc="0" dirty="0">
                <a:latin typeface="Times New Roman"/>
                <a:cs typeface="Times New Roman"/>
              </a:rPr>
              <a:t>Banquet Set-Up  </a:t>
            </a:r>
            <a:r>
              <a:rPr sz="800" dirty="0">
                <a:latin typeface="Times New Roman"/>
                <a:cs typeface="Times New Roman"/>
              </a:rPr>
              <a:t>Employee</a:t>
            </a:r>
            <a:r>
              <a:rPr sz="800" dirty="0">
                <a:latin typeface="Symbol"/>
                <a:cs typeface="Symbol"/>
              </a:rPr>
              <a:t></a:t>
            </a:r>
            <a:r>
              <a:rPr sz="800" dirty="0">
                <a:latin typeface="Times New Roman"/>
                <a:cs typeface="Times New Roman"/>
              </a:rPr>
              <a:t> </a:t>
            </a:r>
            <a:r>
              <a:rPr sz="800" spc="5" dirty="0">
                <a:latin typeface="Times New Roman"/>
                <a:cs typeface="Times New Roman"/>
              </a:rPr>
              <a:t>Bus </a:t>
            </a:r>
            <a:r>
              <a:rPr sz="800" dirty="0">
                <a:latin typeface="Times New Roman"/>
                <a:cs typeface="Times New Roman"/>
              </a:rPr>
              <a:t>Person</a:t>
            </a:r>
            <a:r>
              <a:rPr sz="800" spc="10" dirty="0">
                <a:latin typeface="Times New Roman"/>
                <a:cs typeface="Times New Roman"/>
              </a:rPr>
              <a:t> </a:t>
            </a:r>
            <a:r>
              <a:rPr sz="800" dirty="0">
                <a:latin typeface="Symbol"/>
                <a:cs typeface="Symbol"/>
              </a:rPr>
              <a:t></a:t>
            </a:r>
            <a:r>
              <a:rPr sz="800" dirty="0">
                <a:latin typeface="Times New Roman"/>
                <a:cs typeface="Times New Roman"/>
              </a:rPr>
              <a:t>Room</a:t>
            </a:r>
            <a:endParaRPr sz="800">
              <a:latin typeface="Times New Roman"/>
              <a:cs typeface="Times New Roman"/>
            </a:endParaRPr>
          </a:p>
          <a:p>
            <a:pPr marL="62230">
              <a:lnSpc>
                <a:spcPts val="944"/>
              </a:lnSpc>
            </a:pPr>
            <a:r>
              <a:rPr sz="800" dirty="0">
                <a:latin typeface="Times New Roman"/>
                <a:cs typeface="Times New Roman"/>
              </a:rPr>
              <a:t>Service Attendant </a:t>
            </a:r>
            <a:r>
              <a:rPr sz="800" dirty="0">
                <a:latin typeface="Symbol"/>
                <a:cs typeface="Symbol"/>
              </a:rPr>
              <a:t></a:t>
            </a:r>
            <a:r>
              <a:rPr sz="800" dirty="0">
                <a:latin typeface="Times New Roman"/>
                <a:cs typeface="Times New Roman"/>
              </a:rPr>
              <a:t>Kitchen</a:t>
            </a:r>
            <a:r>
              <a:rPr sz="800" spc="35" dirty="0">
                <a:latin typeface="Times New Roman"/>
                <a:cs typeface="Times New Roman"/>
              </a:rPr>
              <a:t> </a:t>
            </a:r>
            <a:r>
              <a:rPr sz="800" dirty="0">
                <a:latin typeface="Times New Roman"/>
                <a:cs typeface="Times New Roman"/>
              </a:rPr>
              <a:t>Steward</a:t>
            </a:r>
            <a:endParaRPr sz="800">
              <a:latin typeface="Times New Roman"/>
              <a:cs typeface="Times New Roman"/>
            </a:endParaRPr>
          </a:p>
          <a:p>
            <a:pPr marL="203835" indent="-191135">
              <a:lnSpc>
                <a:spcPct val="100000"/>
              </a:lnSpc>
              <a:spcBef>
                <a:spcPts val="10"/>
              </a:spcBef>
              <a:buSzPct val="87500"/>
              <a:buFont typeface="Symbol"/>
              <a:buChar char=""/>
              <a:tabLst>
                <a:tab pos="61594" algn="l"/>
              </a:tabLst>
            </a:pPr>
            <a:r>
              <a:rPr sz="800" dirty="0">
                <a:latin typeface="Times New Roman"/>
                <a:cs typeface="Times New Roman"/>
              </a:rPr>
              <a:t>Counter Server </a:t>
            </a:r>
            <a:r>
              <a:rPr sz="800" spc="0" dirty="0">
                <a:latin typeface="Symbol"/>
                <a:cs typeface="Symbol"/>
              </a:rPr>
              <a:t></a:t>
            </a:r>
            <a:r>
              <a:rPr sz="800" spc="0" dirty="0">
                <a:latin typeface="Times New Roman"/>
                <a:cs typeface="Times New Roman"/>
              </a:rPr>
              <a:t>Wine Steward</a:t>
            </a:r>
            <a:r>
              <a:rPr sz="800" spc="-25" dirty="0">
                <a:latin typeface="Times New Roman"/>
                <a:cs typeface="Times New Roman"/>
              </a:rPr>
              <a:t> </a:t>
            </a:r>
            <a:r>
              <a:rPr sz="800" spc="0" dirty="0">
                <a:latin typeface="Symbol"/>
                <a:cs typeface="Symbol"/>
              </a:rPr>
              <a:t></a:t>
            </a:r>
            <a:r>
              <a:rPr sz="800" spc="0" dirty="0">
                <a:latin typeface="Times New Roman"/>
                <a:cs typeface="Times New Roman"/>
              </a:rPr>
              <a:t>Host</a:t>
            </a:r>
            <a:endParaRPr sz="800">
              <a:latin typeface="Times New Roman"/>
              <a:cs typeface="Times New Roman"/>
            </a:endParaRPr>
          </a:p>
          <a:p>
            <a:pPr marL="158750" lvl="1" indent="-48260">
              <a:lnSpc>
                <a:spcPct val="100000"/>
              </a:lnSpc>
              <a:spcBef>
                <a:spcPts val="20"/>
              </a:spcBef>
              <a:buSzPct val="87500"/>
              <a:buFont typeface="Symbol"/>
              <a:buChar char=""/>
              <a:tabLst>
                <a:tab pos="159385" algn="l"/>
              </a:tabLst>
            </a:pPr>
            <a:r>
              <a:rPr sz="800" spc="0" dirty="0">
                <a:latin typeface="Times New Roman"/>
                <a:cs typeface="Times New Roman"/>
              </a:rPr>
              <a:t>Research and </a:t>
            </a:r>
            <a:r>
              <a:rPr sz="800" dirty="0">
                <a:latin typeface="Times New Roman"/>
                <a:cs typeface="Times New Roman"/>
              </a:rPr>
              <a:t>Development</a:t>
            </a:r>
            <a:r>
              <a:rPr sz="800" spc="-5" dirty="0">
                <a:latin typeface="Times New Roman"/>
                <a:cs typeface="Times New Roman"/>
              </a:rPr>
              <a:t> </a:t>
            </a:r>
            <a:r>
              <a:rPr sz="800" dirty="0">
                <a:latin typeface="Times New Roman"/>
                <a:cs typeface="Times New Roman"/>
              </a:rPr>
              <a:t>Chef</a:t>
            </a:r>
            <a:endParaRPr sz="800">
              <a:latin typeface="Times New Roman"/>
              <a:cs typeface="Times New Roman"/>
            </a:endParaRPr>
          </a:p>
          <a:p>
            <a:pPr marL="203835" marR="22225" indent="-172720">
              <a:lnSpc>
                <a:spcPct val="100000"/>
              </a:lnSpc>
              <a:spcBef>
                <a:spcPts val="20"/>
              </a:spcBef>
              <a:buSzPct val="87500"/>
              <a:buFont typeface="Symbol"/>
              <a:buChar char=""/>
              <a:tabLst>
                <a:tab pos="80010" algn="l"/>
              </a:tabLst>
            </a:pPr>
            <a:r>
              <a:rPr sz="800" dirty="0">
                <a:latin typeface="Times New Roman"/>
                <a:cs typeface="Times New Roman"/>
              </a:rPr>
              <a:t>Food/Beverage Wholesaler </a:t>
            </a:r>
            <a:r>
              <a:rPr sz="800" spc="0" dirty="0">
                <a:latin typeface="Symbol"/>
                <a:cs typeface="Symbol"/>
              </a:rPr>
              <a:t></a:t>
            </a:r>
            <a:r>
              <a:rPr sz="800" spc="0" dirty="0">
                <a:latin typeface="Times New Roman"/>
                <a:cs typeface="Times New Roman"/>
              </a:rPr>
              <a:t>Product  Demonstrator </a:t>
            </a:r>
            <a:r>
              <a:rPr sz="800" spc="0" dirty="0">
                <a:latin typeface="Symbol"/>
                <a:cs typeface="Symbol"/>
              </a:rPr>
              <a:t></a:t>
            </a:r>
            <a:r>
              <a:rPr sz="800" spc="0" dirty="0">
                <a:latin typeface="Times New Roman"/>
                <a:cs typeface="Times New Roman"/>
              </a:rPr>
              <a:t>Personal</a:t>
            </a:r>
            <a:r>
              <a:rPr sz="800" spc="-15" dirty="0">
                <a:latin typeface="Times New Roman"/>
                <a:cs typeface="Times New Roman"/>
              </a:rPr>
              <a:t> </a:t>
            </a:r>
            <a:r>
              <a:rPr sz="800" dirty="0">
                <a:latin typeface="Times New Roman"/>
                <a:cs typeface="Times New Roman"/>
              </a:rPr>
              <a:t>Chef</a:t>
            </a:r>
            <a:endParaRPr sz="800">
              <a:latin typeface="Times New Roman"/>
              <a:cs typeface="Times New Roman"/>
            </a:endParaRPr>
          </a:p>
        </p:txBody>
      </p:sp>
      <p:sp>
        <p:nvSpPr>
          <p:cNvPr id="187" name="object 4">
            <a:extLst>
              <a:ext uri="{FF2B5EF4-FFF2-40B4-BE49-F238E27FC236}">
                <a16:creationId xmlns:a16="http://schemas.microsoft.com/office/drawing/2014/main" id="{EF670039-6A7B-40E3-A14A-1DC73B06BA62}"/>
              </a:ext>
            </a:extLst>
          </p:cNvPr>
          <p:cNvSpPr txBox="1"/>
          <p:nvPr/>
        </p:nvSpPr>
        <p:spPr>
          <a:xfrm>
            <a:off x="3204306" y="1566944"/>
            <a:ext cx="1809750" cy="2752090"/>
          </a:xfrm>
          <a:prstGeom prst="rect">
            <a:avLst/>
          </a:prstGeom>
        </p:spPr>
        <p:txBody>
          <a:bodyPr vert="horz" wrap="square" lIns="0" tIns="10160" rIns="0" bIns="0" rtlCol="0">
            <a:spAutoFit/>
          </a:bodyPr>
          <a:lstStyle/>
          <a:p>
            <a:pPr marL="18415" marR="11430" indent="-635" algn="ctr">
              <a:lnSpc>
                <a:spcPct val="101800"/>
              </a:lnSpc>
              <a:spcBef>
                <a:spcPts val="80"/>
              </a:spcBef>
            </a:pPr>
            <a:r>
              <a:rPr sz="800" dirty="0">
                <a:latin typeface="Times New Roman"/>
                <a:cs typeface="Times New Roman"/>
              </a:rPr>
              <a:t>Front </a:t>
            </a:r>
            <a:r>
              <a:rPr sz="800" spc="0" dirty="0">
                <a:latin typeface="Times New Roman"/>
                <a:cs typeface="Times New Roman"/>
              </a:rPr>
              <a:t>Office Manager </a:t>
            </a:r>
            <a:r>
              <a:rPr sz="800" dirty="0">
                <a:latin typeface="Symbol"/>
                <a:cs typeface="Symbol"/>
              </a:rPr>
              <a:t></a:t>
            </a:r>
            <a:r>
              <a:rPr sz="800" dirty="0">
                <a:latin typeface="Times New Roman"/>
                <a:cs typeface="Times New Roman"/>
              </a:rPr>
              <a:t>Executive  Housekeeper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Sales </a:t>
            </a:r>
            <a:r>
              <a:rPr sz="800" spc="10" dirty="0">
                <a:latin typeface="Times New Roman"/>
                <a:cs typeface="Times New Roman"/>
              </a:rPr>
              <a:t>&amp;  </a:t>
            </a:r>
            <a:r>
              <a:rPr sz="800" dirty="0">
                <a:latin typeface="Times New Roman"/>
                <a:cs typeface="Times New Roman"/>
              </a:rPr>
              <a:t>Marketing </a:t>
            </a:r>
            <a:r>
              <a:rPr sz="800" dirty="0">
                <a:latin typeface="Symbol"/>
                <a:cs typeface="Symbol"/>
              </a:rPr>
              <a:t></a:t>
            </a:r>
            <a:r>
              <a:rPr sz="800" dirty="0">
                <a:latin typeface="Times New Roman"/>
                <a:cs typeface="Times New Roman"/>
              </a:rPr>
              <a:t>Chief Engineer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Human Resources </a:t>
            </a:r>
            <a:r>
              <a:rPr sz="800" spc="0" dirty="0">
                <a:latin typeface="Symbol"/>
                <a:cs typeface="Symbol"/>
              </a:rPr>
              <a:t></a:t>
            </a:r>
            <a:r>
              <a:rPr sz="800" spc="0" dirty="0">
                <a:latin typeface="Times New Roman"/>
                <a:cs typeface="Times New Roman"/>
              </a:rPr>
              <a:t>Rooms </a:t>
            </a:r>
            <a:r>
              <a:rPr sz="800" dirty="0">
                <a:latin typeface="Times New Roman"/>
                <a:cs typeface="Times New Roman"/>
              </a:rPr>
              <a:t>Division  </a:t>
            </a: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Security</a:t>
            </a:r>
            <a:r>
              <a:rPr sz="800" spc="-25" dirty="0">
                <a:latin typeface="Times New Roman"/>
                <a:cs typeface="Times New Roman"/>
              </a:rPr>
              <a:t> </a:t>
            </a:r>
            <a:r>
              <a:rPr sz="800" dirty="0">
                <a:latin typeface="Symbol"/>
                <a:cs typeface="Symbol"/>
              </a:rPr>
              <a:t></a:t>
            </a:r>
            <a:r>
              <a:rPr sz="800" dirty="0">
                <a:latin typeface="Times New Roman"/>
                <a:cs typeface="Times New Roman"/>
              </a:rPr>
              <a:t>Controller</a:t>
            </a:r>
          </a:p>
          <a:p>
            <a:pPr marL="12700" marR="5080" indent="93345">
              <a:lnSpc>
                <a:spcPct val="100000"/>
              </a:lnSpc>
              <a:spcBef>
                <a:spcPts val="20"/>
              </a:spcBef>
              <a:buSzPct val="87500"/>
              <a:buFont typeface="Symbol"/>
              <a:buChar char=""/>
              <a:tabLst>
                <a:tab pos="154940" algn="l"/>
              </a:tabLst>
            </a:pPr>
            <a:r>
              <a:rPr sz="800" dirty="0">
                <a:latin typeface="Times New Roman"/>
                <a:cs typeface="Times New Roman"/>
              </a:rPr>
              <a:t>Food </a:t>
            </a:r>
            <a:r>
              <a:rPr sz="800" spc="10" dirty="0">
                <a:latin typeface="Times New Roman"/>
                <a:cs typeface="Times New Roman"/>
              </a:rPr>
              <a:t>&amp; </a:t>
            </a:r>
            <a:r>
              <a:rPr sz="800" spc="0" dirty="0">
                <a:latin typeface="Times New Roman"/>
                <a:cs typeface="Times New Roman"/>
              </a:rPr>
              <a:t>Beverage </a:t>
            </a:r>
            <a:r>
              <a:rPr sz="800" dirty="0">
                <a:latin typeface="Times New Roman"/>
                <a:cs typeface="Times New Roman"/>
              </a:rPr>
              <a:t>Director </a:t>
            </a:r>
            <a:r>
              <a:rPr sz="800" spc="0" dirty="0">
                <a:latin typeface="Symbol"/>
                <a:cs typeface="Symbol"/>
              </a:rPr>
              <a:t></a:t>
            </a:r>
            <a:r>
              <a:rPr sz="800" spc="0" dirty="0">
                <a:latin typeface="Times New Roman"/>
                <a:cs typeface="Times New Roman"/>
              </a:rPr>
              <a:t>Resident  Manager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Operations</a:t>
            </a:r>
            <a:r>
              <a:rPr sz="800" spc="-10" dirty="0">
                <a:latin typeface="Times New Roman"/>
                <a:cs typeface="Times New Roman"/>
              </a:rPr>
              <a:t> </a:t>
            </a:r>
            <a:r>
              <a:rPr sz="800" dirty="0">
                <a:latin typeface="Symbol"/>
                <a:cs typeface="Symbol"/>
              </a:rPr>
              <a:t></a:t>
            </a:r>
            <a:r>
              <a:rPr sz="800" dirty="0">
                <a:latin typeface="Times New Roman"/>
                <a:cs typeface="Times New Roman"/>
              </a:rPr>
              <a:t>General</a:t>
            </a:r>
          </a:p>
          <a:p>
            <a:pPr marL="106045" marR="98425" algn="ctr">
              <a:lnSpc>
                <a:spcPct val="101600"/>
              </a:lnSpc>
              <a:spcBef>
                <a:spcPts val="15"/>
              </a:spcBef>
            </a:pPr>
            <a:r>
              <a:rPr sz="800" spc="0" dirty="0">
                <a:latin typeface="Times New Roman"/>
                <a:cs typeface="Times New Roman"/>
              </a:rPr>
              <a:t>Manager </a:t>
            </a:r>
            <a:r>
              <a:rPr sz="800" dirty="0">
                <a:latin typeface="Symbol"/>
                <a:cs typeface="Symbol"/>
              </a:rPr>
              <a:t></a:t>
            </a:r>
            <a:r>
              <a:rPr sz="800" dirty="0">
                <a:latin typeface="Times New Roman"/>
                <a:cs typeface="Times New Roman"/>
              </a:rPr>
              <a:t>Regional Manager </a:t>
            </a:r>
            <a:r>
              <a:rPr sz="800" spc="0" dirty="0">
                <a:latin typeface="Symbol"/>
                <a:cs typeface="Symbol"/>
              </a:rPr>
              <a:t></a:t>
            </a:r>
            <a:r>
              <a:rPr sz="800" spc="0" dirty="0">
                <a:latin typeface="Times New Roman"/>
                <a:cs typeface="Times New Roman"/>
              </a:rPr>
              <a:t>Quality  Assurance </a:t>
            </a:r>
            <a:r>
              <a:rPr sz="800" dirty="0">
                <a:latin typeface="Times New Roman"/>
                <a:cs typeface="Times New Roman"/>
              </a:rPr>
              <a:t>Manager </a:t>
            </a:r>
            <a:r>
              <a:rPr sz="800" spc="0" dirty="0">
                <a:latin typeface="Symbol"/>
                <a:cs typeface="Symbol"/>
              </a:rPr>
              <a:t></a:t>
            </a:r>
            <a:r>
              <a:rPr sz="800" spc="0" dirty="0">
                <a:latin typeface="Times New Roman"/>
                <a:cs typeface="Times New Roman"/>
              </a:rPr>
              <a:t>Corporate  Management </a:t>
            </a:r>
            <a:r>
              <a:rPr sz="800" dirty="0">
                <a:latin typeface="Symbol"/>
                <a:cs typeface="Symbol"/>
              </a:rPr>
              <a:t></a:t>
            </a:r>
            <a:r>
              <a:rPr sz="800" dirty="0">
                <a:latin typeface="Times New Roman"/>
                <a:cs typeface="Times New Roman"/>
              </a:rPr>
              <a:t>Lodging</a:t>
            </a:r>
            <a:r>
              <a:rPr sz="800" spc="-30" dirty="0">
                <a:latin typeface="Times New Roman"/>
                <a:cs typeface="Times New Roman"/>
              </a:rPr>
              <a:t> </a:t>
            </a:r>
            <a:r>
              <a:rPr sz="800" spc="0" dirty="0">
                <a:latin typeface="Times New Roman"/>
                <a:cs typeface="Times New Roman"/>
              </a:rPr>
              <a:t>Management</a:t>
            </a:r>
            <a:endParaRPr sz="800" dirty="0">
              <a:latin typeface="Times New Roman"/>
              <a:cs typeface="Times New Roman"/>
            </a:endParaRPr>
          </a:p>
          <a:p>
            <a:pPr marL="548640" lvl="1" indent="-48895">
              <a:lnSpc>
                <a:spcPct val="100000"/>
              </a:lnSpc>
              <a:spcBef>
                <a:spcPts val="20"/>
              </a:spcBef>
              <a:buSzPct val="87500"/>
              <a:buFont typeface="Symbol"/>
              <a:buChar char=""/>
              <a:tabLst>
                <a:tab pos="549275" algn="l"/>
              </a:tabLst>
            </a:pPr>
            <a:r>
              <a:rPr sz="800" dirty="0">
                <a:latin typeface="Times New Roman"/>
                <a:cs typeface="Times New Roman"/>
              </a:rPr>
              <a:t>Owner/Franchisee</a:t>
            </a:r>
          </a:p>
          <a:p>
            <a:pPr marL="335280" indent="-48895">
              <a:lnSpc>
                <a:spcPct val="100000"/>
              </a:lnSpc>
              <a:spcBef>
                <a:spcPts val="20"/>
              </a:spcBef>
              <a:buSzPct val="87500"/>
              <a:buFont typeface="Symbol"/>
              <a:buChar char=""/>
              <a:tabLst>
                <a:tab pos="335915" algn="l"/>
              </a:tabLst>
            </a:pPr>
            <a:r>
              <a:rPr sz="800" spc="0" dirty="0">
                <a:latin typeface="Times New Roman"/>
                <a:cs typeface="Times New Roman"/>
              </a:rPr>
              <a:t>Uniformed </a:t>
            </a:r>
            <a:r>
              <a:rPr sz="800" dirty="0">
                <a:latin typeface="Times New Roman"/>
                <a:cs typeface="Times New Roman"/>
              </a:rPr>
              <a:t>Services</a:t>
            </a:r>
            <a:r>
              <a:rPr sz="800" spc="0" dirty="0">
                <a:latin typeface="Times New Roman"/>
                <a:cs typeface="Times New Roman"/>
              </a:rPr>
              <a:t> </a:t>
            </a:r>
            <a:r>
              <a:rPr sz="800" dirty="0">
                <a:latin typeface="Times New Roman"/>
                <a:cs typeface="Times New Roman"/>
              </a:rPr>
              <a:t>Support</a:t>
            </a:r>
          </a:p>
          <a:p>
            <a:pPr marL="137160" marR="13970" indent="-118745">
              <a:lnSpc>
                <a:spcPts val="980"/>
              </a:lnSpc>
              <a:spcBef>
                <a:spcPts val="25"/>
              </a:spcBef>
              <a:buSzPct val="87500"/>
              <a:buFont typeface="Symbol"/>
              <a:buChar char=""/>
              <a:tabLst>
                <a:tab pos="67945" algn="l"/>
              </a:tabLst>
            </a:pPr>
            <a:r>
              <a:rPr sz="800" spc="0" dirty="0">
                <a:latin typeface="Times New Roman"/>
                <a:cs typeface="Times New Roman"/>
              </a:rPr>
              <a:t>Communications </a:t>
            </a:r>
            <a:r>
              <a:rPr sz="800" dirty="0">
                <a:latin typeface="Times New Roman"/>
                <a:cs typeface="Times New Roman"/>
              </a:rPr>
              <a:t>Supervisor </a:t>
            </a:r>
            <a:r>
              <a:rPr sz="800" dirty="0">
                <a:latin typeface="Symbol"/>
                <a:cs typeface="Symbol"/>
              </a:rPr>
              <a:t></a:t>
            </a:r>
            <a:r>
              <a:rPr sz="800" dirty="0">
                <a:latin typeface="Times New Roman"/>
                <a:cs typeface="Times New Roman"/>
              </a:rPr>
              <a:t>Front </a:t>
            </a:r>
            <a:r>
              <a:rPr sz="800" spc="0" dirty="0">
                <a:latin typeface="Times New Roman"/>
                <a:cs typeface="Times New Roman"/>
              </a:rPr>
              <a:t>Desk  </a:t>
            </a:r>
            <a:r>
              <a:rPr sz="800" dirty="0">
                <a:latin typeface="Times New Roman"/>
                <a:cs typeface="Times New Roman"/>
              </a:rPr>
              <a:t>Supervisor </a:t>
            </a:r>
            <a:r>
              <a:rPr sz="800" spc="0" dirty="0">
                <a:latin typeface="Symbol"/>
                <a:cs typeface="Symbol"/>
              </a:rPr>
              <a:t></a:t>
            </a:r>
            <a:r>
              <a:rPr sz="800" spc="0" dirty="0">
                <a:latin typeface="Times New Roman"/>
                <a:cs typeface="Times New Roman"/>
              </a:rPr>
              <a:t>Reservations</a:t>
            </a:r>
            <a:r>
              <a:rPr sz="800" spc="-5" dirty="0">
                <a:latin typeface="Times New Roman"/>
                <a:cs typeface="Times New Roman"/>
              </a:rPr>
              <a:t> </a:t>
            </a:r>
            <a:r>
              <a:rPr sz="800" dirty="0">
                <a:latin typeface="Times New Roman"/>
                <a:cs typeface="Times New Roman"/>
              </a:rPr>
              <a:t>Supervisor</a:t>
            </a:r>
          </a:p>
          <a:p>
            <a:pPr marL="113664" lvl="1" indent="-48260">
              <a:lnSpc>
                <a:spcPts val="944"/>
              </a:lnSpc>
              <a:buSzPct val="87500"/>
              <a:buFont typeface="Symbol"/>
              <a:buChar char=""/>
              <a:tabLst>
                <a:tab pos="114300" algn="l"/>
              </a:tabLst>
            </a:pPr>
            <a:r>
              <a:rPr sz="800" spc="0" dirty="0">
                <a:latin typeface="Times New Roman"/>
                <a:cs typeface="Times New Roman"/>
              </a:rPr>
              <a:t>Laundry </a:t>
            </a:r>
            <a:r>
              <a:rPr sz="800" dirty="0">
                <a:latin typeface="Times New Roman"/>
                <a:cs typeface="Times New Roman"/>
              </a:rPr>
              <a:t>Supervisor </a:t>
            </a:r>
            <a:r>
              <a:rPr sz="800" spc="0" dirty="0">
                <a:latin typeface="Symbol"/>
                <a:cs typeface="Symbol"/>
              </a:rPr>
              <a:t></a:t>
            </a:r>
            <a:r>
              <a:rPr sz="800" spc="0" dirty="0">
                <a:latin typeface="Times New Roman"/>
                <a:cs typeface="Times New Roman"/>
              </a:rPr>
              <a:t>Room</a:t>
            </a:r>
            <a:r>
              <a:rPr sz="800" spc="-15" dirty="0">
                <a:latin typeface="Times New Roman"/>
                <a:cs typeface="Times New Roman"/>
              </a:rPr>
              <a:t> </a:t>
            </a:r>
            <a:r>
              <a:rPr sz="800" dirty="0">
                <a:latin typeface="Times New Roman"/>
                <a:cs typeface="Times New Roman"/>
              </a:rPr>
              <a:t>Supervisor</a:t>
            </a:r>
          </a:p>
          <a:p>
            <a:pPr marL="48260" marR="43815" lvl="2" indent="49530">
              <a:lnSpc>
                <a:spcPts val="980"/>
              </a:lnSpc>
              <a:spcBef>
                <a:spcPts val="25"/>
              </a:spcBef>
              <a:buSzPct val="87500"/>
              <a:buFont typeface="Symbol"/>
              <a:buChar char=""/>
              <a:tabLst>
                <a:tab pos="147320" algn="l"/>
              </a:tabLst>
            </a:pPr>
            <a:r>
              <a:rPr sz="800" dirty="0">
                <a:latin typeface="Times New Roman"/>
                <a:cs typeface="Times New Roman"/>
              </a:rPr>
              <a:t>Bell </a:t>
            </a:r>
            <a:r>
              <a:rPr sz="800" spc="0" dirty="0">
                <a:latin typeface="Times New Roman"/>
                <a:cs typeface="Times New Roman"/>
              </a:rPr>
              <a:t>Captain </a:t>
            </a:r>
            <a:r>
              <a:rPr sz="800" dirty="0">
                <a:latin typeface="Symbol"/>
                <a:cs typeface="Symbol"/>
              </a:rPr>
              <a:t></a:t>
            </a:r>
            <a:r>
              <a:rPr sz="800" dirty="0">
                <a:latin typeface="Times New Roman"/>
                <a:cs typeface="Times New Roman"/>
              </a:rPr>
              <a:t>Shift Supervisor </a:t>
            </a:r>
            <a:r>
              <a:rPr sz="800" dirty="0">
                <a:latin typeface="Symbol"/>
                <a:cs typeface="Symbol"/>
              </a:rPr>
              <a:t></a:t>
            </a:r>
            <a:r>
              <a:rPr sz="800" dirty="0">
                <a:latin typeface="Times New Roman"/>
                <a:cs typeface="Times New Roman"/>
              </a:rPr>
              <a:t>Sales  Professional </a:t>
            </a:r>
            <a:r>
              <a:rPr sz="800" spc="0" dirty="0">
                <a:latin typeface="Symbol"/>
                <a:cs typeface="Symbol"/>
              </a:rPr>
              <a:t></a:t>
            </a:r>
            <a:r>
              <a:rPr sz="800" spc="0" dirty="0">
                <a:latin typeface="Times New Roman"/>
                <a:cs typeface="Times New Roman"/>
              </a:rPr>
              <a:t>Night </a:t>
            </a:r>
            <a:r>
              <a:rPr sz="800" dirty="0">
                <a:latin typeface="Times New Roman"/>
                <a:cs typeface="Times New Roman"/>
              </a:rPr>
              <a:t>Auditor </a:t>
            </a:r>
            <a:r>
              <a:rPr sz="800" dirty="0">
                <a:latin typeface="Symbol"/>
                <a:cs typeface="Symbol"/>
              </a:rPr>
              <a:t></a:t>
            </a:r>
            <a:r>
              <a:rPr sz="800" dirty="0">
                <a:latin typeface="Times New Roman"/>
                <a:cs typeface="Times New Roman"/>
              </a:rPr>
              <a:t>Front</a:t>
            </a:r>
            <a:r>
              <a:rPr sz="800" spc="15" dirty="0">
                <a:latin typeface="Times New Roman"/>
                <a:cs typeface="Times New Roman"/>
              </a:rPr>
              <a:t> </a:t>
            </a:r>
            <a:r>
              <a:rPr sz="800" spc="0" dirty="0">
                <a:latin typeface="Times New Roman"/>
                <a:cs typeface="Times New Roman"/>
              </a:rPr>
              <a:t>Desk</a:t>
            </a:r>
            <a:endParaRPr sz="800" dirty="0">
              <a:latin typeface="Times New Roman"/>
              <a:cs typeface="Times New Roman"/>
            </a:endParaRPr>
          </a:p>
          <a:p>
            <a:pPr marL="100965" marR="94615" algn="ctr">
              <a:lnSpc>
                <a:spcPts val="969"/>
              </a:lnSpc>
              <a:spcBef>
                <a:spcPts val="10"/>
              </a:spcBef>
            </a:pPr>
            <a:r>
              <a:rPr sz="800" spc="0" dirty="0">
                <a:latin typeface="Times New Roman"/>
                <a:cs typeface="Times New Roman"/>
              </a:rPr>
              <a:t>Employee </a:t>
            </a:r>
            <a:r>
              <a:rPr sz="800" dirty="0">
                <a:latin typeface="Symbol"/>
                <a:cs typeface="Symbol"/>
              </a:rPr>
              <a:t></a:t>
            </a:r>
            <a:r>
              <a:rPr sz="800" dirty="0">
                <a:latin typeface="Times New Roman"/>
                <a:cs typeface="Times New Roman"/>
              </a:rPr>
              <a:t>Valet Attendant </a:t>
            </a:r>
            <a:r>
              <a:rPr sz="800" dirty="0">
                <a:latin typeface="Symbol"/>
                <a:cs typeface="Symbol"/>
              </a:rPr>
              <a:t></a:t>
            </a:r>
            <a:r>
              <a:rPr sz="800" dirty="0">
                <a:latin typeface="Times New Roman"/>
                <a:cs typeface="Times New Roman"/>
              </a:rPr>
              <a:t>Bell  Attendant</a:t>
            </a:r>
            <a:r>
              <a:rPr sz="800" dirty="0">
                <a:latin typeface="Symbol"/>
                <a:cs typeface="Symbol"/>
              </a:rPr>
              <a:t></a:t>
            </a:r>
            <a:r>
              <a:rPr sz="800" dirty="0">
                <a:latin typeface="Times New Roman"/>
                <a:cs typeface="Times New Roman"/>
              </a:rPr>
              <a:t>Door Attendant</a:t>
            </a:r>
            <a:r>
              <a:rPr sz="800" spc="40" dirty="0">
                <a:latin typeface="Times New Roman"/>
                <a:cs typeface="Times New Roman"/>
              </a:rPr>
              <a:t> </a:t>
            </a:r>
            <a:r>
              <a:rPr sz="800" dirty="0">
                <a:latin typeface="Symbol"/>
                <a:cs typeface="Symbol"/>
              </a:rPr>
              <a:t></a:t>
            </a:r>
            <a:r>
              <a:rPr sz="800" dirty="0">
                <a:latin typeface="Times New Roman"/>
                <a:cs typeface="Times New Roman"/>
              </a:rPr>
              <a:t>Concierge</a:t>
            </a:r>
          </a:p>
          <a:p>
            <a:pPr marL="48260" lvl="2" indent="49530">
              <a:lnSpc>
                <a:spcPts val="944"/>
              </a:lnSpc>
              <a:buSzPct val="87500"/>
              <a:buFont typeface="Symbol"/>
              <a:buChar char=""/>
              <a:tabLst>
                <a:tab pos="147320" algn="l"/>
              </a:tabLst>
            </a:pPr>
            <a:r>
              <a:rPr sz="800" dirty="0">
                <a:latin typeface="Times New Roman"/>
                <a:cs typeface="Times New Roman"/>
              </a:rPr>
              <a:t>Reservationist </a:t>
            </a:r>
            <a:r>
              <a:rPr sz="800" dirty="0">
                <a:latin typeface="Symbol"/>
                <a:cs typeface="Symbol"/>
              </a:rPr>
              <a:t></a:t>
            </a:r>
            <a:r>
              <a:rPr sz="800" dirty="0">
                <a:latin typeface="Times New Roman"/>
                <a:cs typeface="Times New Roman"/>
              </a:rPr>
              <a:t>Guestroom</a:t>
            </a:r>
            <a:r>
              <a:rPr sz="800" spc="15" dirty="0">
                <a:latin typeface="Times New Roman"/>
                <a:cs typeface="Times New Roman"/>
              </a:rPr>
              <a:t> </a:t>
            </a:r>
            <a:r>
              <a:rPr sz="800" dirty="0">
                <a:latin typeface="Times New Roman"/>
                <a:cs typeface="Times New Roman"/>
              </a:rPr>
              <a:t>Attendant</a:t>
            </a:r>
          </a:p>
          <a:p>
            <a:pPr marL="40640" marR="36195" lvl="3" indent="226060">
              <a:lnSpc>
                <a:spcPct val="100000"/>
              </a:lnSpc>
              <a:spcBef>
                <a:spcPts val="20"/>
              </a:spcBef>
              <a:buSzPct val="87500"/>
              <a:buFont typeface="Symbol"/>
              <a:buChar char=""/>
              <a:tabLst>
                <a:tab pos="315595" algn="l"/>
              </a:tabLst>
            </a:pPr>
            <a:r>
              <a:rPr sz="800" dirty="0">
                <a:latin typeface="Times New Roman"/>
                <a:cs typeface="Times New Roman"/>
              </a:rPr>
              <a:t>Public Space Cleaner </a:t>
            </a:r>
            <a:r>
              <a:rPr sz="800" spc="0" dirty="0">
                <a:latin typeface="Symbol"/>
                <a:cs typeface="Symbol"/>
              </a:rPr>
              <a:t></a:t>
            </a:r>
            <a:r>
              <a:rPr sz="800" spc="0" dirty="0">
                <a:latin typeface="Times New Roman"/>
                <a:cs typeface="Times New Roman"/>
              </a:rPr>
              <a:t>House  Person</a:t>
            </a:r>
            <a:r>
              <a:rPr sz="800" spc="0" dirty="0">
                <a:latin typeface="Symbol"/>
                <a:cs typeface="Symbol"/>
              </a:rPr>
              <a:t></a:t>
            </a:r>
            <a:r>
              <a:rPr sz="800" spc="0" dirty="0">
                <a:latin typeface="Times New Roman"/>
                <a:cs typeface="Times New Roman"/>
              </a:rPr>
              <a:t>Maintenance Worker</a:t>
            </a:r>
            <a:r>
              <a:rPr sz="800" spc="0" dirty="0">
                <a:latin typeface="Symbol"/>
                <a:cs typeface="Symbol"/>
              </a:rPr>
              <a:t></a:t>
            </a:r>
            <a:r>
              <a:rPr sz="800" spc="0" dirty="0">
                <a:latin typeface="Times New Roman"/>
                <a:cs typeface="Times New Roman"/>
              </a:rPr>
              <a:t>Van</a:t>
            </a:r>
            <a:r>
              <a:rPr sz="800" spc="-60" dirty="0">
                <a:latin typeface="Times New Roman"/>
                <a:cs typeface="Times New Roman"/>
              </a:rPr>
              <a:t> </a:t>
            </a:r>
            <a:r>
              <a:rPr sz="800" dirty="0">
                <a:latin typeface="Times New Roman"/>
                <a:cs typeface="Times New Roman"/>
              </a:rPr>
              <a:t>Driver</a:t>
            </a:r>
          </a:p>
        </p:txBody>
      </p:sp>
      <p:sp>
        <p:nvSpPr>
          <p:cNvPr id="188" name="object 5">
            <a:extLst>
              <a:ext uri="{FF2B5EF4-FFF2-40B4-BE49-F238E27FC236}">
                <a16:creationId xmlns:a16="http://schemas.microsoft.com/office/drawing/2014/main" id="{B2EA1571-680C-4FDF-82EC-F2410A31E219}"/>
              </a:ext>
            </a:extLst>
          </p:cNvPr>
          <p:cNvSpPr txBox="1"/>
          <p:nvPr/>
        </p:nvSpPr>
        <p:spPr>
          <a:xfrm>
            <a:off x="5181322" y="1566944"/>
            <a:ext cx="2058670" cy="2621280"/>
          </a:xfrm>
          <a:prstGeom prst="rect">
            <a:avLst/>
          </a:prstGeom>
        </p:spPr>
        <p:txBody>
          <a:bodyPr vert="horz" wrap="square" lIns="0" tIns="10795" rIns="0" bIns="0" rtlCol="0">
            <a:spAutoFit/>
          </a:bodyPr>
          <a:lstStyle/>
          <a:p>
            <a:pPr marL="12065" marR="5080" algn="ctr">
              <a:lnSpc>
                <a:spcPct val="101699"/>
              </a:lnSpc>
              <a:spcBef>
                <a:spcPts val="85"/>
              </a:spcBef>
            </a:pPr>
            <a:r>
              <a:rPr sz="800" spc="0" dirty="0">
                <a:latin typeface="Times New Roman"/>
                <a:cs typeface="Times New Roman"/>
              </a:rPr>
              <a:t>Executive </a:t>
            </a:r>
            <a:r>
              <a:rPr sz="800" dirty="0">
                <a:latin typeface="Times New Roman"/>
                <a:cs typeface="Times New Roman"/>
              </a:rPr>
              <a:t>Director </a:t>
            </a:r>
            <a:r>
              <a:rPr sz="800" dirty="0">
                <a:latin typeface="Symbol"/>
                <a:cs typeface="Symbol"/>
              </a:rPr>
              <a:t></a:t>
            </a:r>
            <a:r>
              <a:rPr sz="800" dirty="0">
                <a:latin typeface="Times New Roman"/>
                <a:cs typeface="Times New Roman"/>
              </a:rPr>
              <a:t>Assistant Director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Tourism </a:t>
            </a:r>
            <a:r>
              <a:rPr sz="800" dirty="0">
                <a:latin typeface="Times New Roman"/>
                <a:cs typeface="Times New Roman"/>
              </a:rPr>
              <a:t>Development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Membership </a:t>
            </a:r>
            <a:r>
              <a:rPr sz="800" dirty="0">
                <a:latin typeface="Times New Roman"/>
                <a:cs typeface="Times New Roman"/>
              </a:rPr>
              <a:t>Development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Communications </a:t>
            </a:r>
            <a:r>
              <a:rPr sz="800" dirty="0">
                <a:latin typeface="Symbol"/>
                <a:cs typeface="Symbol"/>
              </a:rPr>
              <a:t></a:t>
            </a:r>
            <a:r>
              <a:rPr sz="800" dirty="0">
                <a:latin typeface="Times New Roman"/>
                <a:cs typeface="Times New Roman"/>
              </a:rPr>
              <a:t>Director of </a:t>
            </a:r>
            <a:r>
              <a:rPr sz="800" spc="0" dirty="0">
                <a:latin typeface="Times New Roman"/>
                <a:cs typeface="Times New Roman"/>
              </a:rPr>
              <a:t>Visitor</a:t>
            </a:r>
            <a:r>
              <a:rPr sz="800" spc="-30" dirty="0">
                <a:latin typeface="Times New Roman"/>
                <a:cs typeface="Times New Roman"/>
              </a:rPr>
              <a:t> </a:t>
            </a:r>
            <a:r>
              <a:rPr sz="800" dirty="0">
                <a:latin typeface="Times New Roman"/>
                <a:cs typeface="Times New Roman"/>
              </a:rPr>
              <a:t>Services</a:t>
            </a:r>
            <a:endParaRPr sz="800">
              <a:latin typeface="Times New Roman"/>
              <a:cs typeface="Times New Roman"/>
            </a:endParaRPr>
          </a:p>
          <a:p>
            <a:pPr marL="108585" marR="63500" indent="-38735">
              <a:lnSpc>
                <a:spcPct val="102099"/>
              </a:lnSpc>
              <a:buSzPct val="87500"/>
              <a:buFont typeface="Symbol"/>
              <a:buChar char=""/>
              <a:tabLst>
                <a:tab pos="119380" algn="l"/>
              </a:tabLst>
            </a:pPr>
            <a:r>
              <a:rPr sz="800" dirty="0">
                <a:latin typeface="Times New Roman"/>
                <a:cs typeface="Times New Roman"/>
              </a:rPr>
              <a:t>Director of Sales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Marketing </a:t>
            </a:r>
            <a:r>
              <a:rPr sz="800" spc="0" dirty="0">
                <a:latin typeface="Times New Roman"/>
                <a:cs typeface="Times New Roman"/>
              </a:rPr>
              <a:t>and  </a:t>
            </a:r>
            <a:r>
              <a:rPr sz="800" dirty="0">
                <a:latin typeface="Times New Roman"/>
                <a:cs typeface="Times New Roman"/>
              </a:rPr>
              <a:t>Advertising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Volunteer</a:t>
            </a:r>
            <a:r>
              <a:rPr sz="800" spc="5" dirty="0">
                <a:latin typeface="Times New Roman"/>
                <a:cs typeface="Times New Roman"/>
              </a:rPr>
              <a:t> </a:t>
            </a:r>
            <a:r>
              <a:rPr sz="800" dirty="0">
                <a:latin typeface="Times New Roman"/>
                <a:cs typeface="Times New Roman"/>
              </a:rPr>
              <a:t>Services</a:t>
            </a:r>
            <a:endParaRPr sz="800">
              <a:latin typeface="Times New Roman"/>
              <a:cs typeface="Times New Roman"/>
            </a:endParaRPr>
          </a:p>
          <a:p>
            <a:pPr marL="124460" lvl="1" indent="-33020">
              <a:lnSpc>
                <a:spcPct val="100000"/>
              </a:lnSpc>
              <a:spcBef>
                <a:spcPts val="5"/>
              </a:spcBef>
              <a:buSzPct val="87500"/>
              <a:buFont typeface="Symbol"/>
              <a:buChar char=""/>
              <a:tabLst>
                <a:tab pos="140970" algn="l"/>
              </a:tabLst>
            </a:pPr>
            <a:r>
              <a:rPr sz="800" dirty="0">
                <a:latin typeface="Times New Roman"/>
                <a:cs typeface="Times New Roman"/>
              </a:rPr>
              <a:t>Director of Convention </a:t>
            </a:r>
            <a:r>
              <a:rPr sz="800" spc="0" dirty="0">
                <a:latin typeface="Times New Roman"/>
                <a:cs typeface="Times New Roman"/>
              </a:rPr>
              <a:t>and </a:t>
            </a:r>
            <a:r>
              <a:rPr sz="800" dirty="0">
                <a:latin typeface="Times New Roman"/>
                <a:cs typeface="Times New Roman"/>
              </a:rPr>
              <a:t>Visitors</a:t>
            </a:r>
            <a:r>
              <a:rPr sz="800" spc="0" dirty="0">
                <a:latin typeface="Times New Roman"/>
                <a:cs typeface="Times New Roman"/>
              </a:rPr>
              <a:t> Bureau</a:t>
            </a:r>
            <a:endParaRPr sz="800">
              <a:latin typeface="Times New Roman"/>
              <a:cs typeface="Times New Roman"/>
            </a:endParaRPr>
          </a:p>
          <a:p>
            <a:pPr marL="124460" marR="66040" lvl="1" indent="-51435">
              <a:lnSpc>
                <a:spcPts val="980"/>
              </a:lnSpc>
              <a:spcBef>
                <a:spcPts val="40"/>
              </a:spcBef>
              <a:buSzPct val="87500"/>
              <a:buFont typeface="Symbol"/>
              <a:buChar char=""/>
              <a:tabLst>
                <a:tab pos="122555" algn="l"/>
              </a:tabLst>
            </a:pPr>
            <a:r>
              <a:rPr sz="800" dirty="0">
                <a:latin typeface="Times New Roman"/>
                <a:cs typeface="Times New Roman"/>
              </a:rPr>
              <a:t>Market Development </a:t>
            </a: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Group </a:t>
            </a:r>
            <a:r>
              <a:rPr sz="800" dirty="0">
                <a:latin typeface="Times New Roman"/>
                <a:cs typeface="Times New Roman"/>
              </a:rPr>
              <a:t>Sales  </a:t>
            </a: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Events </a:t>
            </a:r>
            <a:r>
              <a:rPr sz="800" dirty="0">
                <a:latin typeface="Times New Roman"/>
                <a:cs typeface="Times New Roman"/>
              </a:rPr>
              <a:t>Manager </a:t>
            </a:r>
            <a:r>
              <a:rPr sz="800" dirty="0">
                <a:latin typeface="Symbol"/>
                <a:cs typeface="Symbol"/>
              </a:rPr>
              <a:t></a:t>
            </a:r>
            <a:r>
              <a:rPr sz="800" dirty="0">
                <a:latin typeface="Times New Roman"/>
                <a:cs typeface="Times New Roman"/>
              </a:rPr>
              <a:t>Sales</a:t>
            </a:r>
            <a:r>
              <a:rPr sz="800" spc="-10" dirty="0">
                <a:latin typeface="Times New Roman"/>
                <a:cs typeface="Times New Roman"/>
              </a:rPr>
              <a:t> </a:t>
            </a:r>
            <a:r>
              <a:rPr sz="800" spc="0" dirty="0">
                <a:latin typeface="Times New Roman"/>
                <a:cs typeface="Times New Roman"/>
              </a:rPr>
              <a:t>Manager</a:t>
            </a:r>
            <a:endParaRPr sz="800">
              <a:latin typeface="Times New Roman"/>
              <a:cs typeface="Times New Roman"/>
            </a:endParaRPr>
          </a:p>
          <a:p>
            <a:pPr marL="149860" lvl="2" indent="-48895">
              <a:lnSpc>
                <a:spcPts val="935"/>
              </a:lnSpc>
              <a:buSzPct val="87500"/>
              <a:buFont typeface="Symbol"/>
              <a:buChar char=""/>
              <a:tabLst>
                <a:tab pos="150495" algn="l"/>
              </a:tabLst>
            </a:pPr>
            <a:r>
              <a:rPr sz="800" dirty="0">
                <a:latin typeface="Times New Roman"/>
                <a:cs typeface="Times New Roman"/>
              </a:rPr>
              <a:t>Destination </a:t>
            </a:r>
            <a:r>
              <a:rPr sz="800" spc="0" dirty="0">
                <a:latin typeface="Times New Roman"/>
                <a:cs typeface="Times New Roman"/>
              </a:rPr>
              <a:t>Manager </a:t>
            </a:r>
            <a:r>
              <a:rPr sz="800" dirty="0">
                <a:latin typeface="Symbol"/>
                <a:cs typeface="Symbol"/>
              </a:rPr>
              <a:t></a:t>
            </a:r>
            <a:r>
              <a:rPr sz="800" dirty="0">
                <a:latin typeface="Times New Roman"/>
                <a:cs typeface="Times New Roman"/>
              </a:rPr>
              <a:t>Convention</a:t>
            </a:r>
            <a:r>
              <a:rPr sz="800" spc="5" dirty="0">
                <a:latin typeface="Times New Roman"/>
                <a:cs typeface="Times New Roman"/>
              </a:rPr>
              <a:t> </a:t>
            </a:r>
            <a:r>
              <a:rPr sz="800" dirty="0">
                <a:latin typeface="Times New Roman"/>
                <a:cs typeface="Times New Roman"/>
              </a:rPr>
              <a:t>Services</a:t>
            </a:r>
            <a:endParaRPr sz="800">
              <a:latin typeface="Times New Roman"/>
              <a:cs typeface="Times New Roman"/>
            </a:endParaRPr>
          </a:p>
          <a:p>
            <a:pPr marL="13970" marR="8255" indent="24765">
              <a:lnSpc>
                <a:spcPct val="102099"/>
              </a:lnSpc>
            </a:pP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Heritage Tourism </a:t>
            </a:r>
            <a:r>
              <a:rPr sz="800" dirty="0">
                <a:latin typeface="Times New Roman"/>
                <a:cs typeface="Times New Roman"/>
              </a:rPr>
              <a:t>Developer </a:t>
            </a:r>
            <a:r>
              <a:rPr sz="800" dirty="0">
                <a:latin typeface="Symbol"/>
                <a:cs typeface="Symbol"/>
              </a:rPr>
              <a:t></a:t>
            </a:r>
            <a:r>
              <a:rPr sz="800" dirty="0">
                <a:latin typeface="Times New Roman"/>
                <a:cs typeface="Times New Roman"/>
              </a:rPr>
              <a:t>Travel  Agent </a:t>
            </a:r>
            <a:r>
              <a:rPr sz="800" spc="0" dirty="0">
                <a:latin typeface="Times New Roman"/>
                <a:cs typeface="Times New Roman"/>
              </a:rPr>
              <a:t>(Commercial </a:t>
            </a:r>
            <a:r>
              <a:rPr sz="800" spc="10" dirty="0">
                <a:latin typeface="Times New Roman"/>
                <a:cs typeface="Times New Roman"/>
              </a:rPr>
              <a:t>&amp; </a:t>
            </a:r>
            <a:r>
              <a:rPr sz="800" dirty="0">
                <a:latin typeface="Times New Roman"/>
                <a:cs typeface="Times New Roman"/>
              </a:rPr>
              <a:t>Vacation) </a:t>
            </a:r>
            <a:r>
              <a:rPr sz="800" dirty="0">
                <a:latin typeface="Symbol"/>
                <a:cs typeface="Symbol"/>
              </a:rPr>
              <a:t></a:t>
            </a:r>
            <a:r>
              <a:rPr sz="800" dirty="0">
                <a:latin typeface="Times New Roman"/>
                <a:cs typeface="Times New Roman"/>
              </a:rPr>
              <a:t>Event</a:t>
            </a:r>
            <a:r>
              <a:rPr sz="800" spc="25" dirty="0">
                <a:latin typeface="Times New Roman"/>
                <a:cs typeface="Times New Roman"/>
              </a:rPr>
              <a:t> </a:t>
            </a:r>
            <a:r>
              <a:rPr sz="800" dirty="0">
                <a:latin typeface="Times New Roman"/>
                <a:cs typeface="Times New Roman"/>
              </a:rPr>
              <a:t>Planner</a:t>
            </a:r>
            <a:endParaRPr sz="800">
              <a:latin typeface="Times New Roman"/>
              <a:cs typeface="Times New Roman"/>
            </a:endParaRPr>
          </a:p>
          <a:p>
            <a:pPr marL="163830" lvl="2" indent="-48895">
              <a:lnSpc>
                <a:spcPct val="100000"/>
              </a:lnSpc>
              <a:spcBef>
                <a:spcPts val="5"/>
              </a:spcBef>
              <a:buSzPct val="87500"/>
              <a:buFont typeface="Symbol"/>
              <a:buChar char=""/>
              <a:tabLst>
                <a:tab pos="164465" algn="l"/>
              </a:tabLst>
            </a:pPr>
            <a:r>
              <a:rPr sz="800" spc="0" dirty="0">
                <a:latin typeface="Times New Roman"/>
                <a:cs typeface="Times New Roman"/>
              </a:rPr>
              <a:t>Meeting </a:t>
            </a:r>
            <a:r>
              <a:rPr sz="800" dirty="0">
                <a:latin typeface="Times New Roman"/>
                <a:cs typeface="Times New Roman"/>
              </a:rPr>
              <a:t>Planner </a:t>
            </a:r>
            <a:r>
              <a:rPr sz="800" spc="0" dirty="0">
                <a:latin typeface="Symbol"/>
                <a:cs typeface="Symbol"/>
              </a:rPr>
              <a:t></a:t>
            </a:r>
            <a:r>
              <a:rPr sz="800" spc="0" dirty="0">
                <a:latin typeface="Times New Roman"/>
                <a:cs typeface="Times New Roman"/>
              </a:rPr>
              <a:t>Special Events</a:t>
            </a:r>
            <a:r>
              <a:rPr sz="800" spc="-35" dirty="0">
                <a:latin typeface="Times New Roman"/>
                <a:cs typeface="Times New Roman"/>
              </a:rPr>
              <a:t> </a:t>
            </a:r>
            <a:r>
              <a:rPr sz="800" dirty="0">
                <a:latin typeface="Times New Roman"/>
                <a:cs typeface="Times New Roman"/>
              </a:rPr>
              <a:t>Producer</a:t>
            </a:r>
            <a:endParaRPr sz="800">
              <a:latin typeface="Times New Roman"/>
              <a:cs typeface="Times New Roman"/>
            </a:endParaRPr>
          </a:p>
          <a:p>
            <a:pPr marL="120014" marR="31115" indent="-82550">
              <a:lnSpc>
                <a:spcPct val="102099"/>
              </a:lnSpc>
              <a:buSzPct val="87500"/>
              <a:buFont typeface="Symbol"/>
              <a:buChar char=""/>
              <a:tabLst>
                <a:tab pos="86360" algn="l"/>
              </a:tabLst>
            </a:pPr>
            <a:r>
              <a:rPr sz="800" spc="0" dirty="0">
                <a:latin typeface="Times New Roman"/>
                <a:cs typeface="Times New Roman"/>
              </a:rPr>
              <a:t>Nature Tourism </a:t>
            </a:r>
            <a:r>
              <a:rPr sz="800" dirty="0">
                <a:latin typeface="Times New Roman"/>
                <a:cs typeface="Times New Roman"/>
              </a:rPr>
              <a:t>Coordinator </a:t>
            </a:r>
            <a:r>
              <a:rPr sz="800" dirty="0">
                <a:latin typeface="Symbol"/>
                <a:cs typeface="Symbol"/>
              </a:rPr>
              <a:t></a:t>
            </a:r>
            <a:r>
              <a:rPr sz="800" dirty="0">
                <a:latin typeface="Times New Roman"/>
                <a:cs typeface="Times New Roman"/>
              </a:rPr>
              <a:t>Tour </a:t>
            </a:r>
            <a:r>
              <a:rPr sz="800" spc="0" dirty="0">
                <a:latin typeface="Times New Roman"/>
                <a:cs typeface="Times New Roman"/>
              </a:rPr>
              <a:t>and </a:t>
            </a:r>
            <a:r>
              <a:rPr sz="800" dirty="0">
                <a:latin typeface="Times New Roman"/>
                <a:cs typeface="Times New Roman"/>
              </a:rPr>
              <a:t>Travel  Coordinator </a:t>
            </a:r>
            <a:r>
              <a:rPr sz="800" dirty="0">
                <a:latin typeface="Symbol"/>
                <a:cs typeface="Symbol"/>
              </a:rPr>
              <a:t></a:t>
            </a:r>
            <a:r>
              <a:rPr sz="800" dirty="0">
                <a:latin typeface="Times New Roman"/>
                <a:cs typeface="Times New Roman"/>
              </a:rPr>
              <a:t>Tourism </a:t>
            </a:r>
            <a:r>
              <a:rPr sz="800" spc="0" dirty="0">
                <a:latin typeface="Times New Roman"/>
                <a:cs typeface="Times New Roman"/>
              </a:rPr>
              <a:t>Marketing</a:t>
            </a:r>
            <a:r>
              <a:rPr sz="800" dirty="0">
                <a:latin typeface="Times New Roman"/>
                <a:cs typeface="Times New Roman"/>
              </a:rPr>
              <a:t> Specialist</a:t>
            </a:r>
            <a:endParaRPr sz="800">
              <a:latin typeface="Times New Roman"/>
              <a:cs typeface="Times New Roman"/>
            </a:endParaRPr>
          </a:p>
          <a:p>
            <a:pPr marL="32384" marR="24765" lvl="1" indent="51435">
              <a:lnSpc>
                <a:spcPts val="980"/>
              </a:lnSpc>
              <a:spcBef>
                <a:spcPts val="25"/>
              </a:spcBef>
              <a:buSzPct val="87500"/>
              <a:buFont typeface="Symbol"/>
              <a:buChar char=""/>
              <a:tabLst>
                <a:tab pos="133350" algn="l"/>
              </a:tabLst>
            </a:pPr>
            <a:r>
              <a:rPr sz="800" dirty="0">
                <a:latin typeface="Times New Roman"/>
                <a:cs typeface="Times New Roman"/>
              </a:rPr>
              <a:t>Transportation Specialist </a:t>
            </a:r>
            <a:r>
              <a:rPr sz="800" spc="0" dirty="0">
                <a:latin typeface="Symbol"/>
                <a:cs typeface="Symbol"/>
              </a:rPr>
              <a:t></a:t>
            </a:r>
            <a:r>
              <a:rPr sz="800" spc="0" dirty="0">
                <a:latin typeface="Times New Roman"/>
                <a:cs typeface="Times New Roman"/>
              </a:rPr>
              <a:t> </a:t>
            </a:r>
            <a:r>
              <a:rPr sz="800" dirty="0">
                <a:latin typeface="Times New Roman"/>
                <a:cs typeface="Times New Roman"/>
              </a:rPr>
              <a:t>Welcome </a:t>
            </a:r>
            <a:r>
              <a:rPr sz="800" spc="0" dirty="0">
                <a:latin typeface="Times New Roman"/>
                <a:cs typeface="Times New Roman"/>
              </a:rPr>
              <a:t>Center  </a:t>
            </a:r>
            <a:r>
              <a:rPr sz="800" dirty="0">
                <a:latin typeface="Times New Roman"/>
                <a:cs typeface="Times New Roman"/>
              </a:rPr>
              <a:t>Supervisor </a:t>
            </a:r>
            <a:r>
              <a:rPr sz="800" dirty="0">
                <a:latin typeface="Symbol"/>
                <a:cs typeface="Symbol"/>
              </a:rPr>
              <a:t></a:t>
            </a:r>
            <a:r>
              <a:rPr sz="800" dirty="0">
                <a:latin typeface="Times New Roman"/>
                <a:cs typeface="Times New Roman"/>
              </a:rPr>
              <a:t>Visitor Center Counselor</a:t>
            </a:r>
            <a:r>
              <a:rPr sz="800" spc="40" dirty="0">
                <a:latin typeface="Times New Roman"/>
                <a:cs typeface="Times New Roman"/>
              </a:rPr>
              <a:t> </a:t>
            </a:r>
            <a:r>
              <a:rPr sz="800" spc="0" dirty="0">
                <a:latin typeface="Symbol"/>
                <a:cs typeface="Symbol"/>
              </a:rPr>
              <a:t></a:t>
            </a:r>
            <a:r>
              <a:rPr sz="800" spc="0" dirty="0">
                <a:latin typeface="Times New Roman"/>
                <a:cs typeface="Times New Roman"/>
              </a:rPr>
              <a:t>Tourism</a:t>
            </a:r>
            <a:endParaRPr sz="800">
              <a:latin typeface="Times New Roman"/>
              <a:cs typeface="Times New Roman"/>
            </a:endParaRPr>
          </a:p>
          <a:p>
            <a:pPr marL="113664">
              <a:lnSpc>
                <a:spcPts val="944"/>
              </a:lnSpc>
            </a:pPr>
            <a:r>
              <a:rPr sz="800" dirty="0">
                <a:latin typeface="Times New Roman"/>
                <a:cs typeface="Times New Roman"/>
              </a:rPr>
              <a:t>Assistant </a:t>
            </a:r>
            <a:r>
              <a:rPr sz="800" dirty="0">
                <a:latin typeface="Symbol"/>
                <a:cs typeface="Symbol"/>
              </a:rPr>
              <a:t></a:t>
            </a:r>
            <a:r>
              <a:rPr sz="800" dirty="0">
                <a:latin typeface="Times New Roman"/>
                <a:cs typeface="Times New Roman"/>
              </a:rPr>
              <a:t>Executive </a:t>
            </a:r>
            <a:r>
              <a:rPr sz="800" spc="0" dirty="0">
                <a:latin typeface="Times New Roman"/>
                <a:cs typeface="Times New Roman"/>
              </a:rPr>
              <a:t>Assistant </a:t>
            </a:r>
            <a:r>
              <a:rPr sz="800" dirty="0">
                <a:latin typeface="Symbol"/>
                <a:cs typeface="Symbol"/>
              </a:rPr>
              <a:t></a:t>
            </a:r>
            <a:r>
              <a:rPr sz="800" dirty="0">
                <a:latin typeface="Times New Roman"/>
                <a:cs typeface="Times New Roman"/>
              </a:rPr>
              <a:t>Tour</a:t>
            </a:r>
            <a:r>
              <a:rPr sz="800" spc="0" dirty="0">
                <a:latin typeface="Times New Roman"/>
                <a:cs typeface="Times New Roman"/>
              </a:rPr>
              <a:t> Guide</a:t>
            </a:r>
            <a:endParaRPr sz="800">
              <a:latin typeface="Times New Roman"/>
              <a:cs typeface="Times New Roman"/>
            </a:endParaRPr>
          </a:p>
          <a:p>
            <a:pPr marL="497840" marR="52705" indent="-438784">
              <a:lnSpc>
                <a:spcPts val="919"/>
              </a:lnSpc>
              <a:spcBef>
                <a:spcPts val="75"/>
              </a:spcBef>
              <a:buSzPct val="87500"/>
              <a:buFont typeface="Symbol"/>
              <a:buChar char=""/>
              <a:tabLst>
                <a:tab pos="108585" algn="l"/>
              </a:tabLst>
            </a:pPr>
            <a:r>
              <a:rPr sz="800" dirty="0">
                <a:latin typeface="Times New Roman"/>
                <a:cs typeface="Times New Roman"/>
              </a:rPr>
              <a:t>Tour </a:t>
            </a:r>
            <a:r>
              <a:rPr sz="800" spc="0" dirty="0">
                <a:latin typeface="Times New Roman"/>
                <a:cs typeface="Times New Roman"/>
              </a:rPr>
              <a:t>Operator </a:t>
            </a:r>
            <a:r>
              <a:rPr sz="800" dirty="0">
                <a:latin typeface="Symbol"/>
                <a:cs typeface="Symbol"/>
              </a:rPr>
              <a:t></a:t>
            </a:r>
            <a:r>
              <a:rPr sz="800" dirty="0">
                <a:latin typeface="Times New Roman"/>
                <a:cs typeface="Times New Roman"/>
              </a:rPr>
              <a:t>Motor </a:t>
            </a:r>
            <a:r>
              <a:rPr sz="800" spc="0" dirty="0">
                <a:latin typeface="Times New Roman"/>
                <a:cs typeface="Times New Roman"/>
              </a:rPr>
              <a:t>Coach </a:t>
            </a:r>
            <a:r>
              <a:rPr sz="800" dirty="0">
                <a:latin typeface="Times New Roman"/>
                <a:cs typeface="Times New Roman"/>
              </a:rPr>
              <a:t>Operator </a:t>
            </a:r>
            <a:r>
              <a:rPr sz="800" dirty="0">
                <a:latin typeface="Symbol"/>
                <a:cs typeface="Symbol"/>
              </a:rPr>
              <a:t></a:t>
            </a:r>
            <a:r>
              <a:rPr sz="800" dirty="0">
                <a:latin typeface="Times New Roman"/>
                <a:cs typeface="Times New Roman"/>
              </a:rPr>
              <a:t>Tour  </a:t>
            </a:r>
            <a:r>
              <a:rPr sz="800" spc="0" dirty="0">
                <a:latin typeface="Times New Roman"/>
                <a:cs typeface="Times New Roman"/>
              </a:rPr>
              <a:t>and </a:t>
            </a:r>
            <a:r>
              <a:rPr sz="800" dirty="0">
                <a:latin typeface="Times New Roman"/>
                <a:cs typeface="Times New Roman"/>
              </a:rPr>
              <a:t>Ticket Reservationist</a:t>
            </a:r>
            <a:endParaRPr sz="800">
              <a:latin typeface="Times New Roman"/>
              <a:cs typeface="Times New Roman"/>
            </a:endParaRPr>
          </a:p>
          <a:p>
            <a:pPr marL="835660" lvl="1" indent="-49530">
              <a:lnSpc>
                <a:spcPts val="955"/>
              </a:lnSpc>
              <a:buSzPct val="87500"/>
              <a:buFont typeface="Symbol"/>
              <a:buChar char=""/>
              <a:tabLst>
                <a:tab pos="836294" algn="l"/>
              </a:tabLst>
            </a:pPr>
            <a:r>
              <a:rPr sz="800" dirty="0">
                <a:latin typeface="Times New Roman"/>
                <a:cs typeface="Times New Roman"/>
              </a:rPr>
              <a:t>Interpreter</a:t>
            </a:r>
            <a:endParaRPr sz="800">
              <a:latin typeface="Times New Roman"/>
              <a:cs typeface="Times New Roman"/>
            </a:endParaRPr>
          </a:p>
        </p:txBody>
      </p:sp>
      <p:sp>
        <p:nvSpPr>
          <p:cNvPr id="189" name="object 6">
            <a:extLst>
              <a:ext uri="{FF2B5EF4-FFF2-40B4-BE49-F238E27FC236}">
                <a16:creationId xmlns:a16="http://schemas.microsoft.com/office/drawing/2014/main" id="{A5E8336C-E775-417E-AECD-73C329B52776}"/>
              </a:ext>
            </a:extLst>
          </p:cNvPr>
          <p:cNvSpPr txBox="1"/>
          <p:nvPr/>
        </p:nvSpPr>
        <p:spPr>
          <a:xfrm>
            <a:off x="7399289" y="1566944"/>
            <a:ext cx="2625725" cy="2868930"/>
          </a:xfrm>
          <a:prstGeom prst="rect">
            <a:avLst/>
          </a:prstGeom>
        </p:spPr>
        <p:txBody>
          <a:bodyPr vert="horz" wrap="square" lIns="0" tIns="10160" rIns="0" bIns="0" rtlCol="0">
            <a:spAutoFit/>
          </a:bodyPr>
          <a:lstStyle/>
          <a:p>
            <a:pPr marL="12700" marR="5080" indent="-1905" algn="ctr">
              <a:lnSpc>
                <a:spcPct val="101800"/>
              </a:lnSpc>
              <a:spcBef>
                <a:spcPts val="80"/>
              </a:spcBef>
            </a:pPr>
            <a:r>
              <a:rPr sz="800" spc="0" dirty="0">
                <a:latin typeface="Times New Roman"/>
                <a:cs typeface="Times New Roman"/>
              </a:rPr>
              <a:t>Club Manager</a:t>
            </a:r>
            <a:r>
              <a:rPr sz="800" spc="0" dirty="0">
                <a:latin typeface="Symbol"/>
                <a:cs typeface="Symbol"/>
              </a:rPr>
              <a:t></a:t>
            </a:r>
            <a:r>
              <a:rPr sz="800" spc="0" dirty="0">
                <a:latin typeface="Times New Roman"/>
                <a:cs typeface="Times New Roman"/>
              </a:rPr>
              <a:t>Club </a:t>
            </a:r>
            <a:r>
              <a:rPr sz="800" dirty="0">
                <a:latin typeface="Times New Roman"/>
                <a:cs typeface="Times New Roman"/>
              </a:rPr>
              <a:t>Assistant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Club </a:t>
            </a:r>
            <a:r>
              <a:rPr sz="800" dirty="0">
                <a:latin typeface="Times New Roman"/>
                <a:cs typeface="Times New Roman"/>
              </a:rPr>
              <a:t>Instructor</a:t>
            </a:r>
            <a:r>
              <a:rPr sz="800" dirty="0">
                <a:latin typeface="Symbol"/>
                <a:cs typeface="Symbol"/>
              </a:rPr>
              <a:t></a:t>
            </a:r>
            <a:r>
              <a:rPr sz="800" dirty="0">
                <a:latin typeface="Times New Roman"/>
                <a:cs typeface="Times New Roman"/>
              </a:rPr>
              <a:t>Club  </a:t>
            </a:r>
            <a:r>
              <a:rPr sz="800" spc="0" dirty="0">
                <a:latin typeface="Times New Roman"/>
                <a:cs typeface="Times New Roman"/>
              </a:rPr>
              <a:t>Equipment </a:t>
            </a:r>
            <a:r>
              <a:rPr sz="800" spc="10" dirty="0">
                <a:latin typeface="Times New Roman"/>
                <a:cs typeface="Times New Roman"/>
              </a:rPr>
              <a:t>&amp; </a:t>
            </a:r>
            <a:r>
              <a:rPr sz="800" dirty="0">
                <a:latin typeface="Times New Roman"/>
                <a:cs typeface="Times New Roman"/>
              </a:rPr>
              <a:t>Facility </a:t>
            </a:r>
            <a:r>
              <a:rPr sz="800" spc="0" dirty="0">
                <a:latin typeface="Times New Roman"/>
                <a:cs typeface="Times New Roman"/>
              </a:rPr>
              <a:t>Maintenance </a:t>
            </a:r>
            <a:r>
              <a:rPr sz="800" dirty="0">
                <a:latin typeface="Symbol"/>
                <a:cs typeface="Symbol"/>
              </a:rPr>
              <a:t></a:t>
            </a:r>
            <a:r>
              <a:rPr sz="800" dirty="0">
                <a:latin typeface="Times New Roman"/>
                <a:cs typeface="Times New Roman"/>
              </a:rPr>
              <a:t>Club Scheduler</a:t>
            </a:r>
            <a:r>
              <a:rPr sz="800" dirty="0">
                <a:latin typeface="Symbol"/>
                <a:cs typeface="Symbol"/>
              </a:rPr>
              <a:t></a:t>
            </a:r>
            <a:r>
              <a:rPr sz="800" dirty="0">
                <a:latin typeface="Times New Roman"/>
                <a:cs typeface="Times New Roman"/>
              </a:rPr>
              <a:t>Club  </a:t>
            </a:r>
            <a:r>
              <a:rPr sz="800" spc="0" dirty="0">
                <a:latin typeface="Times New Roman"/>
                <a:cs typeface="Times New Roman"/>
              </a:rPr>
              <a:t>Event </a:t>
            </a:r>
            <a:r>
              <a:rPr sz="800" dirty="0">
                <a:latin typeface="Times New Roman"/>
                <a:cs typeface="Times New Roman"/>
              </a:rPr>
              <a:t>Planner</a:t>
            </a:r>
            <a:r>
              <a:rPr sz="800" dirty="0">
                <a:latin typeface="Symbol"/>
                <a:cs typeface="Symbol"/>
              </a:rPr>
              <a:t></a:t>
            </a:r>
            <a:r>
              <a:rPr sz="800" dirty="0">
                <a:latin typeface="Times New Roman"/>
                <a:cs typeface="Times New Roman"/>
              </a:rPr>
              <a:t>Club </a:t>
            </a:r>
            <a:r>
              <a:rPr sz="800" spc="0" dirty="0">
                <a:latin typeface="Times New Roman"/>
                <a:cs typeface="Times New Roman"/>
              </a:rPr>
              <a:t>Membership </a:t>
            </a:r>
            <a:r>
              <a:rPr sz="800" dirty="0">
                <a:latin typeface="Times New Roman"/>
                <a:cs typeface="Times New Roman"/>
              </a:rPr>
              <a:t>Developer</a:t>
            </a:r>
            <a:r>
              <a:rPr sz="800" dirty="0">
                <a:latin typeface="Symbol"/>
                <a:cs typeface="Symbol"/>
              </a:rPr>
              <a:t></a:t>
            </a:r>
            <a:r>
              <a:rPr sz="80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t>
            </a:r>
            <a:r>
              <a:rPr sz="800" spc="0" dirty="0">
                <a:latin typeface="Times New Roman"/>
                <a:cs typeface="Times New Roman"/>
              </a:rPr>
              <a:t>Director</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Activity </a:t>
            </a:r>
            <a:r>
              <a:rPr sz="800" spc="0" dirty="0">
                <a:latin typeface="Times New Roman"/>
                <a:cs typeface="Times New Roman"/>
              </a:rPr>
              <a:t>Coordinator</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t>
            </a:r>
            <a:r>
              <a:rPr sz="800" spc="0" dirty="0">
                <a:latin typeface="Times New Roman"/>
                <a:cs typeface="Times New Roman"/>
              </a:rPr>
              <a:t>Access Management</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t>
            </a:r>
            <a:r>
              <a:rPr sz="800" spc="0" dirty="0">
                <a:latin typeface="Times New Roman"/>
                <a:cs typeface="Times New Roman"/>
              </a:rPr>
              <a:t>Safety </a:t>
            </a:r>
            <a:r>
              <a:rPr sz="800" spc="10" dirty="0">
                <a:latin typeface="Times New Roman"/>
                <a:cs typeface="Times New Roman"/>
              </a:rPr>
              <a:t>&amp;  </a:t>
            </a:r>
            <a:r>
              <a:rPr sz="800" spc="0" dirty="0">
                <a:latin typeface="Times New Roman"/>
                <a:cs typeface="Times New Roman"/>
              </a:rPr>
              <a:t>Security</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 Ranger</a:t>
            </a:r>
            <a:r>
              <a:rPr sz="800" dirty="0">
                <a:latin typeface="Symbol"/>
                <a:cs typeface="Symbol"/>
              </a:rPr>
              <a:t></a:t>
            </a:r>
            <a:r>
              <a:rPr sz="800" dirty="0">
                <a:latin typeface="Times New Roman"/>
                <a:cs typeface="Times New Roman"/>
              </a:rPr>
              <a:t>Resort Trainer</a:t>
            </a:r>
            <a:r>
              <a:rPr sz="800" dirty="0">
                <a:latin typeface="Symbol"/>
                <a:cs typeface="Symbol"/>
              </a:rPr>
              <a:t></a:t>
            </a:r>
            <a:r>
              <a:rPr sz="800" dirty="0">
                <a:latin typeface="Times New Roman"/>
                <a:cs typeface="Times New Roman"/>
              </a:rPr>
              <a:t>Resort  Instructor</a:t>
            </a:r>
            <a:r>
              <a:rPr sz="800" dirty="0">
                <a:latin typeface="Symbol"/>
                <a:cs typeface="Symbol"/>
              </a:rPr>
              <a:t></a:t>
            </a:r>
            <a:r>
              <a:rPr sz="800" dirty="0">
                <a:latin typeface="Times New Roman"/>
                <a:cs typeface="Times New Roman"/>
              </a:rPr>
              <a:t>Resort Equipment Maintenance</a:t>
            </a:r>
            <a:r>
              <a:rPr sz="800" dirty="0">
                <a:latin typeface="Symbol"/>
                <a:cs typeface="Symbol"/>
              </a:rPr>
              <a:t></a:t>
            </a:r>
            <a:r>
              <a:rPr sz="800" dirty="0">
                <a:latin typeface="Times New Roman"/>
                <a:cs typeface="Times New Roman"/>
              </a:rPr>
              <a:t>Resort  </a:t>
            </a:r>
            <a:r>
              <a:rPr sz="800" spc="0" dirty="0">
                <a:latin typeface="Times New Roman"/>
                <a:cs typeface="Times New Roman"/>
              </a:rPr>
              <a:t>Scheduler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Manager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Supervisor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Dealer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a:t>
            </a:r>
            <a:r>
              <a:rPr sz="800" dirty="0">
                <a:latin typeface="Times New Roman"/>
                <a:cs typeface="Times New Roman"/>
              </a:rPr>
              <a:t>Slot  Supervisor </a:t>
            </a:r>
            <a:r>
              <a:rPr sz="800" spc="0" dirty="0">
                <a:latin typeface="Times New Roman"/>
                <a:cs typeface="Times New Roman"/>
              </a:rPr>
              <a:t>and Maintenance</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a:t>
            </a:r>
            <a:r>
              <a:rPr sz="800" dirty="0">
                <a:latin typeface="Times New Roman"/>
                <a:cs typeface="Times New Roman"/>
              </a:rPr>
              <a:t>Security </a:t>
            </a:r>
            <a:r>
              <a:rPr sz="800" spc="10" dirty="0">
                <a:latin typeface="Times New Roman"/>
                <a:cs typeface="Times New Roman"/>
              </a:rPr>
              <a:t>&amp;  </a:t>
            </a:r>
            <a:r>
              <a:rPr sz="800" dirty="0">
                <a:latin typeface="Times New Roman"/>
                <a:cs typeface="Times New Roman"/>
              </a:rPr>
              <a:t>Safety</a:t>
            </a:r>
            <a:r>
              <a:rPr sz="800" dirty="0">
                <a:latin typeface="Symbol"/>
                <a:cs typeface="Symbol"/>
              </a:rPr>
              <a:t></a:t>
            </a:r>
            <a:r>
              <a:rPr sz="800" dirty="0">
                <a:latin typeface="Times New Roman"/>
                <a:cs typeface="Times New Roman"/>
              </a:rPr>
              <a:t>Fairs/Festival </a:t>
            </a:r>
            <a:r>
              <a:rPr sz="800" spc="0" dirty="0">
                <a:latin typeface="Times New Roman"/>
                <a:cs typeface="Times New Roman"/>
              </a:rPr>
              <a:t>Event </a:t>
            </a:r>
            <a:r>
              <a:rPr sz="800" dirty="0">
                <a:latin typeface="Times New Roman"/>
                <a:cs typeface="Times New Roman"/>
              </a:rPr>
              <a:t>Planner</a:t>
            </a:r>
            <a:r>
              <a:rPr sz="800" dirty="0">
                <a:latin typeface="Symbol"/>
                <a:cs typeface="Symbol"/>
              </a:rPr>
              <a:t></a:t>
            </a:r>
            <a:r>
              <a:rPr sz="800" dirty="0">
                <a:latin typeface="Times New Roman"/>
                <a:cs typeface="Times New Roman"/>
              </a:rPr>
              <a:t>Fairs/Festival Set </a:t>
            </a:r>
            <a:r>
              <a:rPr sz="800" spc="0" dirty="0">
                <a:latin typeface="Times New Roman"/>
                <a:cs typeface="Times New Roman"/>
              </a:rPr>
              <a:t>up  </a:t>
            </a:r>
            <a:r>
              <a:rPr sz="800" dirty="0">
                <a:latin typeface="Times New Roman"/>
                <a:cs typeface="Times New Roman"/>
              </a:rPr>
              <a:t>Supervisor</a:t>
            </a:r>
            <a:r>
              <a:rPr sz="800" dirty="0">
                <a:latin typeface="Symbol"/>
                <a:cs typeface="Symbol"/>
              </a:rPr>
              <a:t></a:t>
            </a:r>
            <a:r>
              <a:rPr sz="800" dirty="0">
                <a:latin typeface="Times New Roman"/>
                <a:cs typeface="Times New Roman"/>
              </a:rPr>
              <a:t>Fairs/Festival Facility Manager</a:t>
            </a:r>
            <a:r>
              <a:rPr sz="800" dirty="0">
                <a:latin typeface="Symbol"/>
                <a:cs typeface="Symbol"/>
              </a:rPr>
              <a:t></a:t>
            </a:r>
            <a:r>
              <a:rPr sz="800" dirty="0">
                <a:latin typeface="Times New Roman"/>
                <a:cs typeface="Times New Roman"/>
              </a:rPr>
              <a:t>Fairs/Festival  </a:t>
            </a:r>
            <a:r>
              <a:rPr sz="800" spc="0" dirty="0">
                <a:latin typeface="Times New Roman"/>
                <a:cs typeface="Times New Roman"/>
              </a:rPr>
              <a:t>Promotional </a:t>
            </a:r>
            <a:r>
              <a:rPr sz="800" dirty="0">
                <a:latin typeface="Times New Roman"/>
                <a:cs typeface="Times New Roman"/>
              </a:rPr>
              <a:t>Developer</a:t>
            </a:r>
            <a:r>
              <a:rPr sz="800" dirty="0">
                <a:latin typeface="Symbol"/>
                <a:cs typeface="Symbol"/>
              </a:rPr>
              <a:t></a:t>
            </a:r>
            <a:r>
              <a:rPr sz="800" dirty="0">
                <a:latin typeface="Times New Roman"/>
                <a:cs typeface="Times New Roman"/>
              </a:rPr>
              <a:t>Theme </a:t>
            </a:r>
            <a:r>
              <a:rPr sz="800" spc="0" dirty="0">
                <a:latin typeface="Times New Roman"/>
                <a:cs typeface="Times New Roman"/>
              </a:rPr>
              <a:t>Parks/Amusement Parks  Resale Department Manager</a:t>
            </a:r>
            <a:r>
              <a:rPr sz="800" spc="0" dirty="0">
                <a:latin typeface="Symbol"/>
                <a:cs typeface="Symbol"/>
              </a:rPr>
              <a:t></a:t>
            </a:r>
            <a:r>
              <a:rPr sz="800" spc="0" dirty="0">
                <a:latin typeface="Times New Roman"/>
                <a:cs typeface="Times New Roman"/>
              </a:rPr>
              <a:t>Theme Parks/Amusement </a:t>
            </a:r>
            <a:r>
              <a:rPr sz="800" dirty="0">
                <a:latin typeface="Times New Roman"/>
                <a:cs typeface="Times New Roman"/>
              </a:rPr>
              <a:t>Parks  Area </a:t>
            </a:r>
            <a:r>
              <a:rPr sz="800" spc="0" dirty="0">
                <a:latin typeface="Times New Roman"/>
                <a:cs typeface="Times New Roman"/>
              </a:rPr>
              <a:t>Retail Manager</a:t>
            </a:r>
            <a:r>
              <a:rPr sz="800" spc="0" dirty="0">
                <a:latin typeface="Symbol"/>
                <a:cs typeface="Symbol"/>
              </a:rPr>
              <a:t></a:t>
            </a:r>
            <a:r>
              <a:rPr sz="800" spc="0" dirty="0">
                <a:latin typeface="Times New Roman"/>
                <a:cs typeface="Times New Roman"/>
              </a:rPr>
              <a:t>Theme Parks/Amusement </a:t>
            </a:r>
            <a:r>
              <a:rPr sz="800" dirty="0">
                <a:latin typeface="Times New Roman"/>
                <a:cs typeface="Times New Roman"/>
              </a:rPr>
              <a:t>Parks Area  </a:t>
            </a:r>
            <a:r>
              <a:rPr sz="800" spc="0" dirty="0">
                <a:latin typeface="Times New Roman"/>
                <a:cs typeface="Times New Roman"/>
              </a:rPr>
              <a:t>Ride </a:t>
            </a:r>
            <a:r>
              <a:rPr sz="800" dirty="0">
                <a:latin typeface="Times New Roman"/>
                <a:cs typeface="Times New Roman"/>
              </a:rPr>
              <a:t>Operations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Theme Parks/Amusement </a:t>
            </a:r>
            <a:r>
              <a:rPr sz="800" dirty="0">
                <a:latin typeface="Times New Roman"/>
                <a:cs typeface="Times New Roman"/>
              </a:rPr>
              <a:t>Parks  Group Events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Family Centers Manager</a:t>
            </a:r>
            <a:r>
              <a:rPr sz="800" spc="0" dirty="0">
                <a:latin typeface="Symbol"/>
                <a:cs typeface="Symbol"/>
              </a:rPr>
              <a:t></a:t>
            </a:r>
            <a:r>
              <a:rPr sz="800" spc="0" dirty="0">
                <a:latin typeface="Times New Roman"/>
                <a:cs typeface="Times New Roman"/>
              </a:rPr>
              <a:t>Family  Centers </a:t>
            </a:r>
            <a:r>
              <a:rPr sz="800" dirty="0">
                <a:latin typeface="Times New Roman"/>
                <a:cs typeface="Times New Roman"/>
              </a:rPr>
              <a:t>Equipment</a:t>
            </a:r>
            <a:r>
              <a:rPr sz="800" spc="15" dirty="0">
                <a:latin typeface="Times New Roman"/>
                <a:cs typeface="Times New Roman"/>
              </a:rPr>
              <a:t> </a:t>
            </a:r>
            <a:r>
              <a:rPr sz="800" dirty="0">
                <a:latin typeface="Times New Roman"/>
                <a:cs typeface="Times New Roman"/>
              </a:rPr>
              <a:t>Operator/Maintenance</a:t>
            </a:r>
            <a:r>
              <a:rPr sz="800" dirty="0">
                <a:latin typeface="Symbol"/>
                <a:cs typeface="Symbol"/>
              </a:rPr>
              <a:t></a:t>
            </a:r>
            <a:r>
              <a:rPr sz="800" dirty="0">
                <a:latin typeface="Times New Roman"/>
                <a:cs typeface="Times New Roman"/>
              </a:rPr>
              <a:t>Historical</a:t>
            </a:r>
            <a:endParaRPr sz="800">
              <a:latin typeface="Times New Roman"/>
              <a:cs typeface="Times New Roman"/>
            </a:endParaRPr>
          </a:p>
          <a:p>
            <a:pPr marL="278765">
              <a:lnSpc>
                <a:spcPts val="910"/>
              </a:lnSpc>
            </a:pPr>
            <a:r>
              <a:rPr sz="800" dirty="0">
                <a:latin typeface="Times New Roman"/>
                <a:cs typeface="Times New Roman"/>
              </a:rPr>
              <a:t>/Cultural/Architectural Ecological Industrial</a:t>
            </a:r>
            <a:r>
              <a:rPr sz="800" spc="15" dirty="0">
                <a:latin typeface="Times New Roman"/>
                <a:cs typeface="Times New Roman"/>
              </a:rPr>
              <a:t> </a:t>
            </a:r>
            <a:r>
              <a:rPr sz="800" dirty="0">
                <a:latin typeface="Times New Roman"/>
                <a:cs typeface="Times New Roman"/>
              </a:rPr>
              <a:t>Sites</a:t>
            </a:r>
            <a:endParaRPr sz="800">
              <a:latin typeface="Times New Roman"/>
              <a:cs typeface="Times New Roman"/>
            </a:endParaRPr>
          </a:p>
          <a:p>
            <a:pPr marL="15240" marR="7620" indent="-1905" algn="ctr">
              <a:lnSpc>
                <a:spcPct val="101699"/>
              </a:lnSpc>
              <a:spcBef>
                <a:spcPts val="5"/>
              </a:spcBef>
            </a:pPr>
            <a:r>
              <a:rPr sz="800" dirty="0">
                <a:latin typeface="Times New Roman"/>
                <a:cs typeface="Times New Roman"/>
              </a:rPr>
              <a:t>Guides/Ranger</a:t>
            </a:r>
            <a:r>
              <a:rPr sz="800" dirty="0">
                <a:latin typeface="Symbol"/>
                <a:cs typeface="Symbol"/>
              </a:rPr>
              <a:t></a:t>
            </a:r>
            <a:r>
              <a:rPr sz="800" dirty="0">
                <a:latin typeface="Times New Roman"/>
                <a:cs typeface="Times New Roman"/>
              </a:rPr>
              <a:t>Historical/Cultural/Architectural Ecological  Industrial Sites Exhibit </a:t>
            </a:r>
            <a:r>
              <a:rPr sz="800" spc="0" dirty="0">
                <a:latin typeface="Times New Roman"/>
                <a:cs typeface="Times New Roman"/>
              </a:rPr>
              <a:t>Developer</a:t>
            </a:r>
            <a:r>
              <a:rPr sz="800" spc="0" dirty="0">
                <a:latin typeface="Symbol"/>
                <a:cs typeface="Symbol"/>
              </a:rPr>
              <a:t></a:t>
            </a:r>
            <a:r>
              <a:rPr sz="800" spc="0" dirty="0">
                <a:latin typeface="Times New Roman"/>
                <a:cs typeface="Times New Roman"/>
              </a:rPr>
              <a:t>Museums/Zoos/Aquariums  Docent</a:t>
            </a:r>
            <a:r>
              <a:rPr sz="800" spc="0" dirty="0">
                <a:latin typeface="Symbol"/>
                <a:cs typeface="Symbol"/>
              </a:rPr>
              <a:t></a:t>
            </a:r>
            <a:r>
              <a:rPr sz="800" spc="0" dirty="0">
                <a:latin typeface="Times New Roman"/>
                <a:cs typeface="Times New Roman"/>
              </a:rPr>
              <a:t>Museum/Zoos/Aquariums Animal </a:t>
            </a:r>
            <a:r>
              <a:rPr sz="800" dirty="0">
                <a:latin typeface="Times New Roman"/>
                <a:cs typeface="Times New Roman"/>
              </a:rPr>
              <a:t>Trainer and  </a:t>
            </a:r>
            <a:r>
              <a:rPr sz="800" spc="0" dirty="0">
                <a:latin typeface="Times New Roman"/>
                <a:cs typeface="Times New Roman"/>
              </a:rPr>
              <a:t>Handler</a:t>
            </a:r>
            <a:r>
              <a:rPr sz="800" spc="0" dirty="0">
                <a:latin typeface="Symbol"/>
                <a:cs typeface="Symbol"/>
              </a:rPr>
              <a:t></a:t>
            </a:r>
            <a:r>
              <a:rPr sz="800" spc="0" dirty="0">
                <a:latin typeface="Times New Roman"/>
                <a:cs typeface="Times New Roman"/>
              </a:rPr>
              <a:t>Museums/Zoos/Aquariums </a:t>
            </a:r>
            <a:r>
              <a:rPr sz="800" dirty="0">
                <a:latin typeface="Times New Roman"/>
                <a:cs typeface="Times New Roman"/>
              </a:rPr>
              <a:t>Exhibit</a:t>
            </a:r>
            <a:r>
              <a:rPr sz="800" spc="-15" dirty="0">
                <a:latin typeface="Times New Roman"/>
                <a:cs typeface="Times New Roman"/>
              </a:rPr>
              <a:t> </a:t>
            </a:r>
            <a:r>
              <a:rPr sz="800" dirty="0">
                <a:latin typeface="Times New Roman"/>
                <a:cs typeface="Times New Roman"/>
              </a:rPr>
              <a:t>Developer</a:t>
            </a:r>
            <a:endParaRPr sz="800">
              <a:latin typeface="Times New Roman"/>
              <a:cs typeface="Times New Roman"/>
            </a:endParaRPr>
          </a:p>
        </p:txBody>
      </p:sp>
      <p:sp>
        <p:nvSpPr>
          <p:cNvPr id="190" name="object 7">
            <a:extLst>
              <a:ext uri="{FF2B5EF4-FFF2-40B4-BE49-F238E27FC236}">
                <a16:creationId xmlns:a16="http://schemas.microsoft.com/office/drawing/2014/main" id="{7CD8EDF4-5A05-4383-9717-31744E7439EE}"/>
              </a:ext>
            </a:extLst>
          </p:cNvPr>
          <p:cNvSpPr/>
          <p:nvPr/>
        </p:nvSpPr>
        <p:spPr>
          <a:xfrm>
            <a:off x="1027958" y="1527268"/>
            <a:ext cx="0" cy="56515"/>
          </a:xfrm>
          <a:custGeom>
            <a:avLst/>
            <a:gdLst/>
            <a:ahLst/>
            <a:cxnLst/>
            <a:rect l="l" t="t" r="r" b="b"/>
            <a:pathLst>
              <a:path h="56515">
                <a:moveTo>
                  <a:pt x="0" y="0"/>
                </a:moveTo>
                <a:lnTo>
                  <a:pt x="0" y="56172"/>
                </a:lnTo>
              </a:path>
            </a:pathLst>
          </a:custGeom>
          <a:ln w="3175">
            <a:solidFill>
              <a:srgbClr val="000000"/>
            </a:solidFill>
          </a:ln>
        </p:spPr>
        <p:txBody>
          <a:bodyPr wrap="square" lIns="0" tIns="0" rIns="0" bIns="0" rtlCol="0"/>
          <a:lstStyle/>
          <a:p>
            <a:endParaRPr/>
          </a:p>
        </p:txBody>
      </p:sp>
      <p:sp>
        <p:nvSpPr>
          <p:cNvPr id="191" name="object 8">
            <a:extLst>
              <a:ext uri="{FF2B5EF4-FFF2-40B4-BE49-F238E27FC236}">
                <a16:creationId xmlns:a16="http://schemas.microsoft.com/office/drawing/2014/main" id="{7416D1A1-D547-406D-BFB2-8B3DE42D378E}"/>
              </a:ext>
            </a:extLst>
          </p:cNvPr>
          <p:cNvSpPr/>
          <p:nvPr/>
        </p:nvSpPr>
        <p:spPr>
          <a:xfrm>
            <a:off x="1027180"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192" name="object 9">
            <a:extLst>
              <a:ext uri="{FF2B5EF4-FFF2-40B4-BE49-F238E27FC236}">
                <a16:creationId xmlns:a16="http://schemas.microsoft.com/office/drawing/2014/main" id="{1224A831-C604-4537-A0DD-8ED421782AA4}"/>
              </a:ext>
            </a:extLst>
          </p:cNvPr>
          <p:cNvSpPr/>
          <p:nvPr/>
        </p:nvSpPr>
        <p:spPr>
          <a:xfrm>
            <a:off x="1027958" y="1527268"/>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193" name="object 10">
            <a:extLst>
              <a:ext uri="{FF2B5EF4-FFF2-40B4-BE49-F238E27FC236}">
                <a16:creationId xmlns:a16="http://schemas.microsoft.com/office/drawing/2014/main" id="{59D3065F-0DF9-4D31-84BF-10051DC02459}"/>
              </a:ext>
            </a:extLst>
          </p:cNvPr>
          <p:cNvSpPr/>
          <p:nvPr/>
        </p:nvSpPr>
        <p:spPr>
          <a:xfrm>
            <a:off x="1076200" y="1574331"/>
            <a:ext cx="0" cy="9525"/>
          </a:xfrm>
          <a:custGeom>
            <a:avLst/>
            <a:gdLst/>
            <a:ahLst/>
            <a:cxnLst/>
            <a:rect l="l" t="t" r="r" b="b"/>
            <a:pathLst>
              <a:path h="9525">
                <a:moveTo>
                  <a:pt x="0" y="0"/>
                </a:moveTo>
                <a:lnTo>
                  <a:pt x="0" y="9108"/>
                </a:lnTo>
              </a:path>
            </a:pathLst>
          </a:custGeom>
          <a:ln w="3175">
            <a:solidFill>
              <a:srgbClr val="000000"/>
            </a:solidFill>
          </a:ln>
        </p:spPr>
        <p:txBody>
          <a:bodyPr wrap="square" lIns="0" tIns="0" rIns="0" bIns="0" rtlCol="0"/>
          <a:lstStyle/>
          <a:p>
            <a:endParaRPr/>
          </a:p>
        </p:txBody>
      </p:sp>
      <p:sp>
        <p:nvSpPr>
          <p:cNvPr id="194" name="object 11">
            <a:extLst>
              <a:ext uri="{FF2B5EF4-FFF2-40B4-BE49-F238E27FC236}">
                <a16:creationId xmlns:a16="http://schemas.microsoft.com/office/drawing/2014/main" id="{B424631A-B72C-4954-89AA-243691F7BCBD}"/>
              </a:ext>
            </a:extLst>
          </p:cNvPr>
          <p:cNvSpPr/>
          <p:nvPr/>
        </p:nvSpPr>
        <p:spPr>
          <a:xfrm>
            <a:off x="1076200"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195" name="object 12">
            <a:extLst>
              <a:ext uri="{FF2B5EF4-FFF2-40B4-BE49-F238E27FC236}">
                <a16:creationId xmlns:a16="http://schemas.microsoft.com/office/drawing/2014/main" id="{E92A0A4B-D451-4772-B721-A99302B188E9}"/>
              </a:ext>
            </a:extLst>
          </p:cNvPr>
          <p:cNvSpPr/>
          <p:nvPr/>
        </p:nvSpPr>
        <p:spPr>
          <a:xfrm>
            <a:off x="1084759" y="1545485"/>
            <a:ext cx="240029" cy="0"/>
          </a:xfrm>
          <a:custGeom>
            <a:avLst/>
            <a:gdLst/>
            <a:ahLst/>
            <a:cxnLst/>
            <a:rect l="l" t="t" r="r" b="b"/>
            <a:pathLst>
              <a:path w="240029">
                <a:moveTo>
                  <a:pt x="0" y="0"/>
                </a:moveTo>
                <a:lnTo>
                  <a:pt x="239654" y="0"/>
                </a:lnTo>
              </a:path>
            </a:pathLst>
          </a:custGeom>
          <a:ln w="37954">
            <a:solidFill>
              <a:srgbClr val="000000"/>
            </a:solidFill>
          </a:ln>
        </p:spPr>
        <p:txBody>
          <a:bodyPr wrap="square" lIns="0" tIns="0" rIns="0" bIns="0" rtlCol="0"/>
          <a:lstStyle/>
          <a:p>
            <a:endParaRPr/>
          </a:p>
        </p:txBody>
      </p:sp>
      <p:sp>
        <p:nvSpPr>
          <p:cNvPr id="196" name="object 13">
            <a:extLst>
              <a:ext uri="{FF2B5EF4-FFF2-40B4-BE49-F238E27FC236}">
                <a16:creationId xmlns:a16="http://schemas.microsoft.com/office/drawing/2014/main" id="{4875BCFB-455B-453E-B5AC-551360C61C9D}"/>
              </a:ext>
            </a:extLst>
          </p:cNvPr>
          <p:cNvSpPr/>
          <p:nvPr/>
        </p:nvSpPr>
        <p:spPr>
          <a:xfrm>
            <a:off x="1085537" y="1527268"/>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197" name="object 14">
            <a:extLst>
              <a:ext uri="{FF2B5EF4-FFF2-40B4-BE49-F238E27FC236}">
                <a16:creationId xmlns:a16="http://schemas.microsoft.com/office/drawing/2014/main" id="{3C5EA50E-B4E7-45E8-8D04-09E18D3C95FF}"/>
              </a:ext>
            </a:extLst>
          </p:cNvPr>
          <p:cNvSpPr/>
          <p:nvPr/>
        </p:nvSpPr>
        <p:spPr>
          <a:xfrm>
            <a:off x="1084759" y="1578126"/>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198" name="object 15">
            <a:extLst>
              <a:ext uri="{FF2B5EF4-FFF2-40B4-BE49-F238E27FC236}">
                <a16:creationId xmlns:a16="http://schemas.microsoft.com/office/drawing/2014/main" id="{04CC4741-1509-4003-AB8B-DEE605B4452A}"/>
              </a:ext>
            </a:extLst>
          </p:cNvPr>
          <p:cNvSpPr/>
          <p:nvPr/>
        </p:nvSpPr>
        <p:spPr>
          <a:xfrm>
            <a:off x="1085537" y="1574331"/>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199" name="object 16">
            <a:extLst>
              <a:ext uri="{FF2B5EF4-FFF2-40B4-BE49-F238E27FC236}">
                <a16:creationId xmlns:a16="http://schemas.microsoft.com/office/drawing/2014/main" id="{20D3BA39-A573-4B37-B012-50F8EE90A81E}"/>
              </a:ext>
            </a:extLst>
          </p:cNvPr>
          <p:cNvSpPr/>
          <p:nvPr/>
        </p:nvSpPr>
        <p:spPr>
          <a:xfrm>
            <a:off x="1324413"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00" name="object 17">
            <a:extLst>
              <a:ext uri="{FF2B5EF4-FFF2-40B4-BE49-F238E27FC236}">
                <a16:creationId xmlns:a16="http://schemas.microsoft.com/office/drawing/2014/main" id="{072C501D-62D5-4DB3-86E6-DDA9D4761D81}"/>
              </a:ext>
            </a:extLst>
          </p:cNvPr>
          <p:cNvSpPr/>
          <p:nvPr/>
        </p:nvSpPr>
        <p:spPr>
          <a:xfrm>
            <a:off x="1325191"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01" name="object 18">
            <a:extLst>
              <a:ext uri="{FF2B5EF4-FFF2-40B4-BE49-F238E27FC236}">
                <a16:creationId xmlns:a16="http://schemas.microsoft.com/office/drawing/2014/main" id="{1891E8CF-73C1-4966-A52B-73B132107071}"/>
              </a:ext>
            </a:extLst>
          </p:cNvPr>
          <p:cNvSpPr/>
          <p:nvPr/>
        </p:nvSpPr>
        <p:spPr>
          <a:xfrm>
            <a:off x="1373433"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02" name="object 19">
            <a:extLst>
              <a:ext uri="{FF2B5EF4-FFF2-40B4-BE49-F238E27FC236}">
                <a16:creationId xmlns:a16="http://schemas.microsoft.com/office/drawing/2014/main" id="{66D91316-9311-4C0D-9DF0-C5B18A76D2DA}"/>
              </a:ext>
            </a:extLst>
          </p:cNvPr>
          <p:cNvSpPr/>
          <p:nvPr/>
        </p:nvSpPr>
        <p:spPr>
          <a:xfrm>
            <a:off x="1381992" y="1545485"/>
            <a:ext cx="1704339" cy="0"/>
          </a:xfrm>
          <a:custGeom>
            <a:avLst/>
            <a:gdLst/>
            <a:ahLst/>
            <a:cxnLst/>
            <a:rect l="l" t="t" r="r" b="b"/>
            <a:pathLst>
              <a:path w="1704339">
                <a:moveTo>
                  <a:pt x="0" y="0"/>
                </a:moveTo>
                <a:lnTo>
                  <a:pt x="1704293" y="0"/>
                </a:lnTo>
              </a:path>
            </a:pathLst>
          </a:custGeom>
          <a:ln w="37954">
            <a:solidFill>
              <a:srgbClr val="000000"/>
            </a:solidFill>
          </a:ln>
        </p:spPr>
        <p:txBody>
          <a:bodyPr wrap="square" lIns="0" tIns="0" rIns="0" bIns="0" rtlCol="0"/>
          <a:lstStyle/>
          <a:p>
            <a:endParaRPr/>
          </a:p>
        </p:txBody>
      </p:sp>
      <p:sp>
        <p:nvSpPr>
          <p:cNvPr id="203" name="object 20">
            <a:extLst>
              <a:ext uri="{FF2B5EF4-FFF2-40B4-BE49-F238E27FC236}">
                <a16:creationId xmlns:a16="http://schemas.microsoft.com/office/drawing/2014/main" id="{014A9FCD-0C6F-4592-9EAA-C7C842242DC4}"/>
              </a:ext>
            </a:extLst>
          </p:cNvPr>
          <p:cNvSpPr/>
          <p:nvPr/>
        </p:nvSpPr>
        <p:spPr>
          <a:xfrm>
            <a:off x="1382770" y="1527268"/>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04" name="object 21">
            <a:extLst>
              <a:ext uri="{FF2B5EF4-FFF2-40B4-BE49-F238E27FC236}">
                <a16:creationId xmlns:a16="http://schemas.microsoft.com/office/drawing/2014/main" id="{062EF9B1-6177-4FC4-B484-D2491ED2A3D0}"/>
              </a:ext>
            </a:extLst>
          </p:cNvPr>
          <p:cNvSpPr/>
          <p:nvPr/>
        </p:nvSpPr>
        <p:spPr>
          <a:xfrm>
            <a:off x="1381992" y="1578126"/>
            <a:ext cx="1704339" cy="0"/>
          </a:xfrm>
          <a:custGeom>
            <a:avLst/>
            <a:gdLst/>
            <a:ahLst/>
            <a:cxnLst/>
            <a:rect l="l" t="t" r="r" b="b"/>
            <a:pathLst>
              <a:path w="1704339">
                <a:moveTo>
                  <a:pt x="0" y="0"/>
                </a:moveTo>
                <a:lnTo>
                  <a:pt x="1704293" y="0"/>
                </a:lnTo>
              </a:path>
            </a:pathLst>
          </a:custGeom>
          <a:ln w="9108">
            <a:solidFill>
              <a:srgbClr val="000000"/>
            </a:solidFill>
          </a:ln>
        </p:spPr>
        <p:txBody>
          <a:bodyPr wrap="square" lIns="0" tIns="0" rIns="0" bIns="0" rtlCol="0"/>
          <a:lstStyle/>
          <a:p>
            <a:endParaRPr/>
          </a:p>
        </p:txBody>
      </p:sp>
      <p:sp>
        <p:nvSpPr>
          <p:cNvPr id="205" name="object 22">
            <a:extLst>
              <a:ext uri="{FF2B5EF4-FFF2-40B4-BE49-F238E27FC236}">
                <a16:creationId xmlns:a16="http://schemas.microsoft.com/office/drawing/2014/main" id="{03F16EEE-44B1-452C-B63F-576D2A8EC416}"/>
              </a:ext>
            </a:extLst>
          </p:cNvPr>
          <p:cNvSpPr/>
          <p:nvPr/>
        </p:nvSpPr>
        <p:spPr>
          <a:xfrm>
            <a:off x="1382770" y="1574331"/>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06" name="object 23">
            <a:extLst>
              <a:ext uri="{FF2B5EF4-FFF2-40B4-BE49-F238E27FC236}">
                <a16:creationId xmlns:a16="http://schemas.microsoft.com/office/drawing/2014/main" id="{3DA889E8-638C-4D5D-AA00-ADEB6BA4F4B8}"/>
              </a:ext>
            </a:extLst>
          </p:cNvPr>
          <p:cNvSpPr/>
          <p:nvPr/>
        </p:nvSpPr>
        <p:spPr>
          <a:xfrm>
            <a:off x="3086285"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07" name="object 24">
            <a:extLst>
              <a:ext uri="{FF2B5EF4-FFF2-40B4-BE49-F238E27FC236}">
                <a16:creationId xmlns:a16="http://schemas.microsoft.com/office/drawing/2014/main" id="{E2D014A7-E04D-4646-9013-1D5F4BE585E1}"/>
              </a:ext>
            </a:extLst>
          </p:cNvPr>
          <p:cNvSpPr/>
          <p:nvPr/>
        </p:nvSpPr>
        <p:spPr>
          <a:xfrm>
            <a:off x="3087063"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08" name="object 25">
            <a:extLst>
              <a:ext uri="{FF2B5EF4-FFF2-40B4-BE49-F238E27FC236}">
                <a16:creationId xmlns:a16="http://schemas.microsoft.com/office/drawing/2014/main" id="{BDD2FB91-69BF-411F-B995-5D5E58F8DC95}"/>
              </a:ext>
            </a:extLst>
          </p:cNvPr>
          <p:cNvSpPr/>
          <p:nvPr/>
        </p:nvSpPr>
        <p:spPr>
          <a:xfrm>
            <a:off x="3135305"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09" name="object 26">
            <a:extLst>
              <a:ext uri="{FF2B5EF4-FFF2-40B4-BE49-F238E27FC236}">
                <a16:creationId xmlns:a16="http://schemas.microsoft.com/office/drawing/2014/main" id="{26AC8CFE-17B9-4046-B342-C10DE7698513}"/>
              </a:ext>
            </a:extLst>
          </p:cNvPr>
          <p:cNvSpPr/>
          <p:nvPr/>
        </p:nvSpPr>
        <p:spPr>
          <a:xfrm>
            <a:off x="3143864" y="1545485"/>
            <a:ext cx="1929130" cy="0"/>
          </a:xfrm>
          <a:custGeom>
            <a:avLst/>
            <a:gdLst/>
            <a:ahLst/>
            <a:cxnLst/>
            <a:rect l="l" t="t" r="r" b="b"/>
            <a:pathLst>
              <a:path w="1929129">
                <a:moveTo>
                  <a:pt x="0" y="0"/>
                </a:moveTo>
                <a:lnTo>
                  <a:pt x="1928774" y="0"/>
                </a:lnTo>
              </a:path>
            </a:pathLst>
          </a:custGeom>
          <a:ln w="37954">
            <a:solidFill>
              <a:srgbClr val="000000"/>
            </a:solidFill>
          </a:ln>
        </p:spPr>
        <p:txBody>
          <a:bodyPr wrap="square" lIns="0" tIns="0" rIns="0" bIns="0" rtlCol="0"/>
          <a:lstStyle/>
          <a:p>
            <a:endParaRPr/>
          </a:p>
        </p:txBody>
      </p:sp>
      <p:sp>
        <p:nvSpPr>
          <p:cNvPr id="210" name="object 27">
            <a:extLst>
              <a:ext uri="{FF2B5EF4-FFF2-40B4-BE49-F238E27FC236}">
                <a16:creationId xmlns:a16="http://schemas.microsoft.com/office/drawing/2014/main" id="{56EB6327-53F7-4000-BE00-75FC5B562028}"/>
              </a:ext>
            </a:extLst>
          </p:cNvPr>
          <p:cNvSpPr/>
          <p:nvPr/>
        </p:nvSpPr>
        <p:spPr>
          <a:xfrm>
            <a:off x="3144642" y="1527268"/>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11" name="object 28">
            <a:extLst>
              <a:ext uri="{FF2B5EF4-FFF2-40B4-BE49-F238E27FC236}">
                <a16:creationId xmlns:a16="http://schemas.microsoft.com/office/drawing/2014/main" id="{F49A071F-BE5F-4619-BB3A-44CF3F252BF7}"/>
              </a:ext>
            </a:extLst>
          </p:cNvPr>
          <p:cNvSpPr/>
          <p:nvPr/>
        </p:nvSpPr>
        <p:spPr>
          <a:xfrm>
            <a:off x="3143864" y="1578126"/>
            <a:ext cx="1929130" cy="0"/>
          </a:xfrm>
          <a:custGeom>
            <a:avLst/>
            <a:gdLst/>
            <a:ahLst/>
            <a:cxnLst/>
            <a:rect l="l" t="t" r="r" b="b"/>
            <a:pathLst>
              <a:path w="1929129">
                <a:moveTo>
                  <a:pt x="0" y="0"/>
                </a:moveTo>
                <a:lnTo>
                  <a:pt x="1928774" y="0"/>
                </a:lnTo>
              </a:path>
            </a:pathLst>
          </a:custGeom>
          <a:ln w="9108">
            <a:solidFill>
              <a:srgbClr val="000000"/>
            </a:solidFill>
          </a:ln>
        </p:spPr>
        <p:txBody>
          <a:bodyPr wrap="square" lIns="0" tIns="0" rIns="0" bIns="0" rtlCol="0"/>
          <a:lstStyle/>
          <a:p>
            <a:endParaRPr/>
          </a:p>
        </p:txBody>
      </p:sp>
      <p:sp>
        <p:nvSpPr>
          <p:cNvPr id="212" name="object 29">
            <a:extLst>
              <a:ext uri="{FF2B5EF4-FFF2-40B4-BE49-F238E27FC236}">
                <a16:creationId xmlns:a16="http://schemas.microsoft.com/office/drawing/2014/main" id="{A6E8E2F8-1778-4A24-80C1-06CBBC1D0272}"/>
              </a:ext>
            </a:extLst>
          </p:cNvPr>
          <p:cNvSpPr/>
          <p:nvPr/>
        </p:nvSpPr>
        <p:spPr>
          <a:xfrm>
            <a:off x="3144642" y="1574331"/>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13" name="object 30">
            <a:extLst>
              <a:ext uri="{FF2B5EF4-FFF2-40B4-BE49-F238E27FC236}">
                <a16:creationId xmlns:a16="http://schemas.microsoft.com/office/drawing/2014/main" id="{7A3DA8A8-799E-4B30-B204-AFCE8559BA7D}"/>
              </a:ext>
            </a:extLst>
          </p:cNvPr>
          <p:cNvSpPr/>
          <p:nvPr/>
        </p:nvSpPr>
        <p:spPr>
          <a:xfrm>
            <a:off x="5072639"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14" name="object 31">
            <a:extLst>
              <a:ext uri="{FF2B5EF4-FFF2-40B4-BE49-F238E27FC236}">
                <a16:creationId xmlns:a16="http://schemas.microsoft.com/office/drawing/2014/main" id="{579E58F3-6B83-484F-8233-2714D2913F8A}"/>
              </a:ext>
            </a:extLst>
          </p:cNvPr>
          <p:cNvSpPr/>
          <p:nvPr/>
        </p:nvSpPr>
        <p:spPr>
          <a:xfrm>
            <a:off x="5073417"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15" name="object 32">
            <a:extLst>
              <a:ext uri="{FF2B5EF4-FFF2-40B4-BE49-F238E27FC236}">
                <a16:creationId xmlns:a16="http://schemas.microsoft.com/office/drawing/2014/main" id="{C0535656-2C18-4FF9-9C9F-9454717FDB24}"/>
              </a:ext>
            </a:extLst>
          </p:cNvPr>
          <p:cNvSpPr/>
          <p:nvPr/>
        </p:nvSpPr>
        <p:spPr>
          <a:xfrm>
            <a:off x="5121659"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16" name="object 33">
            <a:extLst>
              <a:ext uri="{FF2B5EF4-FFF2-40B4-BE49-F238E27FC236}">
                <a16:creationId xmlns:a16="http://schemas.microsoft.com/office/drawing/2014/main" id="{FD4A0848-B4AB-4736-9678-A1898B6979CA}"/>
              </a:ext>
            </a:extLst>
          </p:cNvPr>
          <p:cNvSpPr/>
          <p:nvPr/>
        </p:nvSpPr>
        <p:spPr>
          <a:xfrm>
            <a:off x="5130218" y="1545485"/>
            <a:ext cx="2159000" cy="0"/>
          </a:xfrm>
          <a:custGeom>
            <a:avLst/>
            <a:gdLst/>
            <a:ahLst/>
            <a:cxnLst/>
            <a:rect l="l" t="t" r="r" b="b"/>
            <a:pathLst>
              <a:path w="2159000">
                <a:moveTo>
                  <a:pt x="0" y="0"/>
                </a:moveTo>
                <a:lnTo>
                  <a:pt x="2158702" y="0"/>
                </a:lnTo>
              </a:path>
            </a:pathLst>
          </a:custGeom>
          <a:ln w="37954">
            <a:solidFill>
              <a:srgbClr val="000000"/>
            </a:solidFill>
          </a:ln>
        </p:spPr>
        <p:txBody>
          <a:bodyPr wrap="square" lIns="0" tIns="0" rIns="0" bIns="0" rtlCol="0"/>
          <a:lstStyle/>
          <a:p>
            <a:endParaRPr/>
          </a:p>
        </p:txBody>
      </p:sp>
      <p:sp>
        <p:nvSpPr>
          <p:cNvPr id="217" name="object 34">
            <a:extLst>
              <a:ext uri="{FF2B5EF4-FFF2-40B4-BE49-F238E27FC236}">
                <a16:creationId xmlns:a16="http://schemas.microsoft.com/office/drawing/2014/main" id="{5BB4B846-EC32-44D4-9F9D-22611A05A179}"/>
              </a:ext>
            </a:extLst>
          </p:cNvPr>
          <p:cNvSpPr/>
          <p:nvPr/>
        </p:nvSpPr>
        <p:spPr>
          <a:xfrm>
            <a:off x="5130996" y="1527268"/>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18" name="object 35">
            <a:extLst>
              <a:ext uri="{FF2B5EF4-FFF2-40B4-BE49-F238E27FC236}">
                <a16:creationId xmlns:a16="http://schemas.microsoft.com/office/drawing/2014/main" id="{83A486E6-E9FF-4C7A-B272-442A58F5807D}"/>
              </a:ext>
            </a:extLst>
          </p:cNvPr>
          <p:cNvSpPr/>
          <p:nvPr/>
        </p:nvSpPr>
        <p:spPr>
          <a:xfrm>
            <a:off x="5130218" y="1578126"/>
            <a:ext cx="2159000" cy="0"/>
          </a:xfrm>
          <a:custGeom>
            <a:avLst/>
            <a:gdLst/>
            <a:ahLst/>
            <a:cxnLst/>
            <a:rect l="l" t="t" r="r" b="b"/>
            <a:pathLst>
              <a:path w="2159000">
                <a:moveTo>
                  <a:pt x="0" y="0"/>
                </a:moveTo>
                <a:lnTo>
                  <a:pt x="2158702" y="0"/>
                </a:lnTo>
              </a:path>
            </a:pathLst>
          </a:custGeom>
          <a:ln w="9108">
            <a:solidFill>
              <a:srgbClr val="000000"/>
            </a:solidFill>
          </a:ln>
        </p:spPr>
        <p:txBody>
          <a:bodyPr wrap="square" lIns="0" tIns="0" rIns="0" bIns="0" rtlCol="0"/>
          <a:lstStyle/>
          <a:p>
            <a:endParaRPr/>
          </a:p>
        </p:txBody>
      </p:sp>
      <p:sp>
        <p:nvSpPr>
          <p:cNvPr id="219" name="object 36">
            <a:extLst>
              <a:ext uri="{FF2B5EF4-FFF2-40B4-BE49-F238E27FC236}">
                <a16:creationId xmlns:a16="http://schemas.microsoft.com/office/drawing/2014/main" id="{ACC67BBA-9F99-413E-B7FD-791037CE5FCD}"/>
              </a:ext>
            </a:extLst>
          </p:cNvPr>
          <p:cNvSpPr/>
          <p:nvPr/>
        </p:nvSpPr>
        <p:spPr>
          <a:xfrm>
            <a:off x="5130996" y="1574331"/>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20" name="object 37">
            <a:extLst>
              <a:ext uri="{FF2B5EF4-FFF2-40B4-BE49-F238E27FC236}">
                <a16:creationId xmlns:a16="http://schemas.microsoft.com/office/drawing/2014/main" id="{E0399BBD-E425-4109-894B-C387247FD6ED}"/>
              </a:ext>
            </a:extLst>
          </p:cNvPr>
          <p:cNvSpPr/>
          <p:nvPr/>
        </p:nvSpPr>
        <p:spPr>
          <a:xfrm>
            <a:off x="7289050"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21" name="object 38">
            <a:extLst>
              <a:ext uri="{FF2B5EF4-FFF2-40B4-BE49-F238E27FC236}">
                <a16:creationId xmlns:a16="http://schemas.microsoft.com/office/drawing/2014/main" id="{828B333C-7EBC-4A5A-866C-6738C7434864}"/>
              </a:ext>
            </a:extLst>
          </p:cNvPr>
          <p:cNvSpPr/>
          <p:nvPr/>
        </p:nvSpPr>
        <p:spPr>
          <a:xfrm>
            <a:off x="7289827"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22" name="object 39">
            <a:extLst>
              <a:ext uri="{FF2B5EF4-FFF2-40B4-BE49-F238E27FC236}">
                <a16:creationId xmlns:a16="http://schemas.microsoft.com/office/drawing/2014/main" id="{89707CE5-C827-4D57-AF83-50E32FB26201}"/>
              </a:ext>
            </a:extLst>
          </p:cNvPr>
          <p:cNvSpPr/>
          <p:nvPr/>
        </p:nvSpPr>
        <p:spPr>
          <a:xfrm>
            <a:off x="7338069"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23" name="object 40">
            <a:extLst>
              <a:ext uri="{FF2B5EF4-FFF2-40B4-BE49-F238E27FC236}">
                <a16:creationId xmlns:a16="http://schemas.microsoft.com/office/drawing/2014/main" id="{1A22B7EA-CBA0-4353-A0CA-3C7C0567CC70}"/>
              </a:ext>
            </a:extLst>
          </p:cNvPr>
          <p:cNvSpPr/>
          <p:nvPr/>
        </p:nvSpPr>
        <p:spPr>
          <a:xfrm>
            <a:off x="7346629" y="1545485"/>
            <a:ext cx="2729230" cy="0"/>
          </a:xfrm>
          <a:custGeom>
            <a:avLst/>
            <a:gdLst/>
            <a:ahLst/>
            <a:cxnLst/>
            <a:rect l="l" t="t" r="r" b="b"/>
            <a:pathLst>
              <a:path w="2729229">
                <a:moveTo>
                  <a:pt x="0" y="0"/>
                </a:moveTo>
                <a:lnTo>
                  <a:pt x="2728658" y="0"/>
                </a:lnTo>
              </a:path>
            </a:pathLst>
          </a:custGeom>
          <a:ln w="37954">
            <a:solidFill>
              <a:srgbClr val="000000"/>
            </a:solidFill>
          </a:ln>
        </p:spPr>
        <p:txBody>
          <a:bodyPr wrap="square" lIns="0" tIns="0" rIns="0" bIns="0" rtlCol="0"/>
          <a:lstStyle/>
          <a:p>
            <a:endParaRPr/>
          </a:p>
        </p:txBody>
      </p:sp>
      <p:sp>
        <p:nvSpPr>
          <p:cNvPr id="224" name="object 41">
            <a:extLst>
              <a:ext uri="{FF2B5EF4-FFF2-40B4-BE49-F238E27FC236}">
                <a16:creationId xmlns:a16="http://schemas.microsoft.com/office/drawing/2014/main" id="{E0AFC5D5-74DD-4A07-82F3-03B9FF9856BE}"/>
              </a:ext>
            </a:extLst>
          </p:cNvPr>
          <p:cNvSpPr/>
          <p:nvPr/>
        </p:nvSpPr>
        <p:spPr>
          <a:xfrm>
            <a:off x="7347407" y="1527268"/>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25" name="object 42">
            <a:extLst>
              <a:ext uri="{FF2B5EF4-FFF2-40B4-BE49-F238E27FC236}">
                <a16:creationId xmlns:a16="http://schemas.microsoft.com/office/drawing/2014/main" id="{4DA2E4BA-1F61-47B1-9493-FB234A156705}"/>
              </a:ext>
            </a:extLst>
          </p:cNvPr>
          <p:cNvSpPr/>
          <p:nvPr/>
        </p:nvSpPr>
        <p:spPr>
          <a:xfrm>
            <a:off x="7346629" y="1578126"/>
            <a:ext cx="2729230" cy="0"/>
          </a:xfrm>
          <a:custGeom>
            <a:avLst/>
            <a:gdLst/>
            <a:ahLst/>
            <a:cxnLst/>
            <a:rect l="l" t="t" r="r" b="b"/>
            <a:pathLst>
              <a:path w="2729229">
                <a:moveTo>
                  <a:pt x="0" y="0"/>
                </a:moveTo>
                <a:lnTo>
                  <a:pt x="2728658" y="0"/>
                </a:lnTo>
              </a:path>
            </a:pathLst>
          </a:custGeom>
          <a:ln w="9108">
            <a:solidFill>
              <a:srgbClr val="000000"/>
            </a:solidFill>
          </a:ln>
        </p:spPr>
        <p:txBody>
          <a:bodyPr wrap="square" lIns="0" tIns="0" rIns="0" bIns="0" rtlCol="0"/>
          <a:lstStyle/>
          <a:p>
            <a:endParaRPr/>
          </a:p>
        </p:txBody>
      </p:sp>
      <p:sp>
        <p:nvSpPr>
          <p:cNvPr id="226" name="object 43">
            <a:extLst>
              <a:ext uri="{FF2B5EF4-FFF2-40B4-BE49-F238E27FC236}">
                <a16:creationId xmlns:a16="http://schemas.microsoft.com/office/drawing/2014/main" id="{C1D9AE50-0677-4352-98F6-C4A15929C41D}"/>
              </a:ext>
            </a:extLst>
          </p:cNvPr>
          <p:cNvSpPr/>
          <p:nvPr/>
        </p:nvSpPr>
        <p:spPr>
          <a:xfrm>
            <a:off x="7347407" y="1574331"/>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27" name="object 44">
            <a:extLst>
              <a:ext uri="{FF2B5EF4-FFF2-40B4-BE49-F238E27FC236}">
                <a16:creationId xmlns:a16="http://schemas.microsoft.com/office/drawing/2014/main" id="{CDC6B738-7CEA-45DA-92A2-813E8E1664AB}"/>
              </a:ext>
            </a:extLst>
          </p:cNvPr>
          <p:cNvSpPr/>
          <p:nvPr/>
        </p:nvSpPr>
        <p:spPr>
          <a:xfrm>
            <a:off x="10094610" y="1527268"/>
            <a:ext cx="0" cy="56515"/>
          </a:xfrm>
          <a:custGeom>
            <a:avLst/>
            <a:gdLst/>
            <a:ahLst/>
            <a:cxnLst/>
            <a:rect l="l" t="t" r="r" b="b"/>
            <a:pathLst>
              <a:path h="56515">
                <a:moveTo>
                  <a:pt x="0" y="0"/>
                </a:moveTo>
                <a:lnTo>
                  <a:pt x="0" y="56172"/>
                </a:lnTo>
              </a:path>
            </a:pathLst>
          </a:custGeom>
          <a:ln w="3175">
            <a:solidFill>
              <a:srgbClr val="000000"/>
            </a:solidFill>
          </a:ln>
        </p:spPr>
        <p:txBody>
          <a:bodyPr wrap="square" lIns="0" tIns="0" rIns="0" bIns="0" rtlCol="0"/>
          <a:lstStyle/>
          <a:p>
            <a:endParaRPr/>
          </a:p>
        </p:txBody>
      </p:sp>
      <p:sp>
        <p:nvSpPr>
          <p:cNvPr id="228" name="object 45">
            <a:extLst>
              <a:ext uri="{FF2B5EF4-FFF2-40B4-BE49-F238E27FC236}">
                <a16:creationId xmlns:a16="http://schemas.microsoft.com/office/drawing/2014/main" id="{33351453-AF41-47F2-9542-A0A370628692}"/>
              </a:ext>
            </a:extLst>
          </p:cNvPr>
          <p:cNvSpPr/>
          <p:nvPr/>
        </p:nvSpPr>
        <p:spPr>
          <a:xfrm>
            <a:off x="10075157" y="1526508"/>
            <a:ext cx="57785" cy="38100"/>
          </a:xfrm>
          <a:custGeom>
            <a:avLst/>
            <a:gdLst/>
            <a:ahLst/>
            <a:cxnLst/>
            <a:rect l="l" t="t" r="r" b="b"/>
            <a:pathLst>
              <a:path w="57784"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29" name="object 46">
            <a:extLst>
              <a:ext uri="{FF2B5EF4-FFF2-40B4-BE49-F238E27FC236}">
                <a16:creationId xmlns:a16="http://schemas.microsoft.com/office/drawing/2014/main" id="{080DBA1E-F567-4C79-B9C4-15F95FDE4AAB}"/>
              </a:ext>
            </a:extLst>
          </p:cNvPr>
          <p:cNvSpPr/>
          <p:nvPr/>
        </p:nvSpPr>
        <p:spPr>
          <a:xfrm>
            <a:off x="10075936" y="1527268"/>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230" name="object 47">
            <a:extLst>
              <a:ext uri="{FF2B5EF4-FFF2-40B4-BE49-F238E27FC236}">
                <a16:creationId xmlns:a16="http://schemas.microsoft.com/office/drawing/2014/main" id="{A828DA18-52A1-4AF1-A890-571E4EB0B26E}"/>
              </a:ext>
            </a:extLst>
          </p:cNvPr>
          <p:cNvSpPr/>
          <p:nvPr/>
        </p:nvSpPr>
        <p:spPr>
          <a:xfrm>
            <a:off x="10075936" y="1574331"/>
            <a:ext cx="0" cy="9525"/>
          </a:xfrm>
          <a:custGeom>
            <a:avLst/>
            <a:gdLst/>
            <a:ahLst/>
            <a:cxnLst/>
            <a:rect l="l" t="t" r="r" b="b"/>
            <a:pathLst>
              <a:path h="9525">
                <a:moveTo>
                  <a:pt x="0" y="0"/>
                </a:moveTo>
                <a:lnTo>
                  <a:pt x="0" y="9108"/>
                </a:lnTo>
              </a:path>
            </a:pathLst>
          </a:custGeom>
          <a:ln w="3175">
            <a:solidFill>
              <a:srgbClr val="000000"/>
            </a:solidFill>
          </a:ln>
        </p:spPr>
        <p:txBody>
          <a:bodyPr wrap="square" lIns="0" tIns="0" rIns="0" bIns="0" rtlCol="0"/>
          <a:lstStyle/>
          <a:p>
            <a:endParaRPr/>
          </a:p>
        </p:txBody>
      </p:sp>
      <p:sp>
        <p:nvSpPr>
          <p:cNvPr id="231" name="object 48">
            <a:extLst>
              <a:ext uri="{FF2B5EF4-FFF2-40B4-BE49-F238E27FC236}">
                <a16:creationId xmlns:a16="http://schemas.microsoft.com/office/drawing/2014/main" id="{5E4F7298-ABEF-4EEE-9E6B-6D971085CF2D}"/>
              </a:ext>
            </a:extLst>
          </p:cNvPr>
          <p:cNvSpPr/>
          <p:nvPr/>
        </p:nvSpPr>
        <p:spPr>
          <a:xfrm>
            <a:off x="10075936"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32" name="object 49">
            <a:extLst>
              <a:ext uri="{FF2B5EF4-FFF2-40B4-BE49-F238E27FC236}">
                <a16:creationId xmlns:a16="http://schemas.microsoft.com/office/drawing/2014/main" id="{BBB9A5B1-A2F3-4607-BF2D-E936E9BFA0A7}"/>
              </a:ext>
            </a:extLst>
          </p:cNvPr>
          <p:cNvSpPr/>
          <p:nvPr/>
        </p:nvSpPr>
        <p:spPr>
          <a:xfrm>
            <a:off x="1080090"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33" name="object 50">
            <a:extLst>
              <a:ext uri="{FF2B5EF4-FFF2-40B4-BE49-F238E27FC236}">
                <a16:creationId xmlns:a16="http://schemas.microsoft.com/office/drawing/2014/main" id="{F0185680-DCB4-488F-BAB4-CDBB0253DD50}"/>
              </a:ext>
            </a:extLst>
          </p:cNvPr>
          <p:cNvSpPr/>
          <p:nvPr/>
        </p:nvSpPr>
        <p:spPr>
          <a:xfrm>
            <a:off x="1076200"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4" name="object 51">
            <a:extLst>
              <a:ext uri="{FF2B5EF4-FFF2-40B4-BE49-F238E27FC236}">
                <a16:creationId xmlns:a16="http://schemas.microsoft.com/office/drawing/2014/main" id="{554EBACD-63D9-4A09-88A5-D68FBB8BCCC9}"/>
              </a:ext>
            </a:extLst>
          </p:cNvPr>
          <p:cNvSpPr/>
          <p:nvPr/>
        </p:nvSpPr>
        <p:spPr>
          <a:xfrm>
            <a:off x="1027958"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5" name="object 52">
            <a:extLst>
              <a:ext uri="{FF2B5EF4-FFF2-40B4-BE49-F238E27FC236}">
                <a16:creationId xmlns:a16="http://schemas.microsoft.com/office/drawing/2014/main" id="{3B1A3D9C-597F-4E54-A070-2E4AC33FB962}"/>
              </a:ext>
            </a:extLst>
          </p:cNvPr>
          <p:cNvSpPr/>
          <p:nvPr/>
        </p:nvSpPr>
        <p:spPr>
          <a:xfrm>
            <a:off x="1377323"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36" name="object 53">
            <a:extLst>
              <a:ext uri="{FF2B5EF4-FFF2-40B4-BE49-F238E27FC236}">
                <a16:creationId xmlns:a16="http://schemas.microsoft.com/office/drawing/2014/main" id="{4B96FBFB-8231-42D1-B9E9-0BC3FCF5C9A0}"/>
              </a:ext>
            </a:extLst>
          </p:cNvPr>
          <p:cNvSpPr/>
          <p:nvPr/>
        </p:nvSpPr>
        <p:spPr>
          <a:xfrm>
            <a:off x="1373433"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7" name="object 54">
            <a:extLst>
              <a:ext uri="{FF2B5EF4-FFF2-40B4-BE49-F238E27FC236}">
                <a16:creationId xmlns:a16="http://schemas.microsoft.com/office/drawing/2014/main" id="{6413A1C1-D580-4C5D-BE07-10EC6644A28A}"/>
              </a:ext>
            </a:extLst>
          </p:cNvPr>
          <p:cNvSpPr/>
          <p:nvPr/>
        </p:nvSpPr>
        <p:spPr>
          <a:xfrm>
            <a:off x="1343865"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38" name="object 55">
            <a:extLst>
              <a:ext uri="{FF2B5EF4-FFF2-40B4-BE49-F238E27FC236}">
                <a16:creationId xmlns:a16="http://schemas.microsoft.com/office/drawing/2014/main" id="{B58E8B6E-26FC-4D0C-9260-538BAD7A20ED}"/>
              </a:ext>
            </a:extLst>
          </p:cNvPr>
          <p:cNvSpPr/>
          <p:nvPr/>
        </p:nvSpPr>
        <p:spPr>
          <a:xfrm>
            <a:off x="1325191"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9" name="object 56">
            <a:extLst>
              <a:ext uri="{FF2B5EF4-FFF2-40B4-BE49-F238E27FC236}">
                <a16:creationId xmlns:a16="http://schemas.microsoft.com/office/drawing/2014/main" id="{C9CFA976-3F42-4DB6-84E4-90C4102C4CF1}"/>
              </a:ext>
            </a:extLst>
          </p:cNvPr>
          <p:cNvSpPr/>
          <p:nvPr/>
        </p:nvSpPr>
        <p:spPr>
          <a:xfrm>
            <a:off x="3139196"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40" name="object 57">
            <a:extLst>
              <a:ext uri="{FF2B5EF4-FFF2-40B4-BE49-F238E27FC236}">
                <a16:creationId xmlns:a16="http://schemas.microsoft.com/office/drawing/2014/main" id="{A75E6109-9300-4C1A-8FF4-F76BAB6FE5A4}"/>
              </a:ext>
            </a:extLst>
          </p:cNvPr>
          <p:cNvSpPr/>
          <p:nvPr/>
        </p:nvSpPr>
        <p:spPr>
          <a:xfrm>
            <a:off x="3135305"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1" name="object 58">
            <a:extLst>
              <a:ext uri="{FF2B5EF4-FFF2-40B4-BE49-F238E27FC236}">
                <a16:creationId xmlns:a16="http://schemas.microsoft.com/office/drawing/2014/main" id="{AE6CC5C3-3781-4FA2-8477-F41F92F6F78E}"/>
              </a:ext>
            </a:extLst>
          </p:cNvPr>
          <p:cNvSpPr/>
          <p:nvPr/>
        </p:nvSpPr>
        <p:spPr>
          <a:xfrm>
            <a:off x="3105738"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42" name="object 59">
            <a:extLst>
              <a:ext uri="{FF2B5EF4-FFF2-40B4-BE49-F238E27FC236}">
                <a16:creationId xmlns:a16="http://schemas.microsoft.com/office/drawing/2014/main" id="{022B2C64-D281-4FB5-BD61-1698666D8C81}"/>
              </a:ext>
            </a:extLst>
          </p:cNvPr>
          <p:cNvSpPr/>
          <p:nvPr/>
        </p:nvSpPr>
        <p:spPr>
          <a:xfrm>
            <a:off x="3087063"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3" name="object 60">
            <a:extLst>
              <a:ext uri="{FF2B5EF4-FFF2-40B4-BE49-F238E27FC236}">
                <a16:creationId xmlns:a16="http://schemas.microsoft.com/office/drawing/2014/main" id="{0365F96A-0C1B-41F2-B135-116A9DEBCABB}"/>
              </a:ext>
            </a:extLst>
          </p:cNvPr>
          <p:cNvSpPr/>
          <p:nvPr/>
        </p:nvSpPr>
        <p:spPr>
          <a:xfrm>
            <a:off x="5125549"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44" name="object 61">
            <a:extLst>
              <a:ext uri="{FF2B5EF4-FFF2-40B4-BE49-F238E27FC236}">
                <a16:creationId xmlns:a16="http://schemas.microsoft.com/office/drawing/2014/main" id="{4662DCD8-7566-4B1A-A0BD-69EFAFDAEBAB}"/>
              </a:ext>
            </a:extLst>
          </p:cNvPr>
          <p:cNvSpPr/>
          <p:nvPr/>
        </p:nvSpPr>
        <p:spPr>
          <a:xfrm>
            <a:off x="5121659"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5" name="object 62">
            <a:extLst>
              <a:ext uri="{FF2B5EF4-FFF2-40B4-BE49-F238E27FC236}">
                <a16:creationId xmlns:a16="http://schemas.microsoft.com/office/drawing/2014/main" id="{0755F5F4-BC4D-40D5-BD4B-992B03C98FBE}"/>
              </a:ext>
            </a:extLst>
          </p:cNvPr>
          <p:cNvSpPr/>
          <p:nvPr/>
        </p:nvSpPr>
        <p:spPr>
          <a:xfrm>
            <a:off x="5092091"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46" name="object 63">
            <a:extLst>
              <a:ext uri="{FF2B5EF4-FFF2-40B4-BE49-F238E27FC236}">
                <a16:creationId xmlns:a16="http://schemas.microsoft.com/office/drawing/2014/main" id="{213D5AE1-5D62-4BB6-BDAC-7E23C9ABC044}"/>
              </a:ext>
            </a:extLst>
          </p:cNvPr>
          <p:cNvSpPr/>
          <p:nvPr/>
        </p:nvSpPr>
        <p:spPr>
          <a:xfrm>
            <a:off x="5073417"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7" name="object 64">
            <a:extLst>
              <a:ext uri="{FF2B5EF4-FFF2-40B4-BE49-F238E27FC236}">
                <a16:creationId xmlns:a16="http://schemas.microsoft.com/office/drawing/2014/main" id="{A0674875-6A7A-4F51-B9F9-AA30358AF8E7}"/>
              </a:ext>
            </a:extLst>
          </p:cNvPr>
          <p:cNvSpPr/>
          <p:nvPr/>
        </p:nvSpPr>
        <p:spPr>
          <a:xfrm>
            <a:off x="7341960" y="1573445"/>
            <a:ext cx="0" cy="2893060"/>
          </a:xfrm>
          <a:custGeom>
            <a:avLst/>
            <a:gdLst/>
            <a:ahLst/>
            <a:cxnLst/>
            <a:rect l="l" t="t" r="r" b="b"/>
            <a:pathLst>
              <a:path h="2893060">
                <a:moveTo>
                  <a:pt x="0" y="0"/>
                </a:moveTo>
                <a:lnTo>
                  <a:pt x="0" y="2892859"/>
                </a:lnTo>
              </a:path>
            </a:pathLst>
          </a:custGeom>
          <a:ln w="9336">
            <a:solidFill>
              <a:srgbClr val="000000"/>
            </a:solidFill>
          </a:ln>
        </p:spPr>
        <p:txBody>
          <a:bodyPr wrap="square" lIns="0" tIns="0" rIns="0" bIns="0" rtlCol="0"/>
          <a:lstStyle/>
          <a:p>
            <a:endParaRPr/>
          </a:p>
        </p:txBody>
      </p:sp>
      <p:sp>
        <p:nvSpPr>
          <p:cNvPr id="248" name="object 65">
            <a:extLst>
              <a:ext uri="{FF2B5EF4-FFF2-40B4-BE49-F238E27FC236}">
                <a16:creationId xmlns:a16="http://schemas.microsoft.com/office/drawing/2014/main" id="{70D0DEF9-A09F-4456-A60D-A1904C612955}"/>
              </a:ext>
            </a:extLst>
          </p:cNvPr>
          <p:cNvSpPr/>
          <p:nvPr/>
        </p:nvSpPr>
        <p:spPr>
          <a:xfrm>
            <a:off x="7338069"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9" name="object 66">
            <a:extLst>
              <a:ext uri="{FF2B5EF4-FFF2-40B4-BE49-F238E27FC236}">
                <a16:creationId xmlns:a16="http://schemas.microsoft.com/office/drawing/2014/main" id="{85C39DE9-558E-476D-AC34-063DC2D32807}"/>
              </a:ext>
            </a:extLst>
          </p:cNvPr>
          <p:cNvSpPr/>
          <p:nvPr/>
        </p:nvSpPr>
        <p:spPr>
          <a:xfrm>
            <a:off x="7308502"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50" name="object 67">
            <a:extLst>
              <a:ext uri="{FF2B5EF4-FFF2-40B4-BE49-F238E27FC236}">
                <a16:creationId xmlns:a16="http://schemas.microsoft.com/office/drawing/2014/main" id="{43F90DD6-691B-4025-A403-EEC80DDC4A76}"/>
              </a:ext>
            </a:extLst>
          </p:cNvPr>
          <p:cNvSpPr/>
          <p:nvPr/>
        </p:nvSpPr>
        <p:spPr>
          <a:xfrm>
            <a:off x="7289827"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51" name="object 68">
            <a:extLst>
              <a:ext uri="{FF2B5EF4-FFF2-40B4-BE49-F238E27FC236}">
                <a16:creationId xmlns:a16="http://schemas.microsoft.com/office/drawing/2014/main" id="{0576980F-2E7E-401A-8AE0-7F5FEE8181F0}"/>
              </a:ext>
            </a:extLst>
          </p:cNvPr>
          <p:cNvSpPr/>
          <p:nvPr/>
        </p:nvSpPr>
        <p:spPr>
          <a:xfrm>
            <a:off x="10094610"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52" name="object 69">
            <a:extLst>
              <a:ext uri="{FF2B5EF4-FFF2-40B4-BE49-F238E27FC236}">
                <a16:creationId xmlns:a16="http://schemas.microsoft.com/office/drawing/2014/main" id="{3F883A24-5910-44ED-81DA-4CAFDDF2D8E2}"/>
              </a:ext>
            </a:extLst>
          </p:cNvPr>
          <p:cNvSpPr/>
          <p:nvPr/>
        </p:nvSpPr>
        <p:spPr>
          <a:xfrm>
            <a:off x="10075936"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53" name="object 70">
            <a:extLst>
              <a:ext uri="{FF2B5EF4-FFF2-40B4-BE49-F238E27FC236}">
                <a16:creationId xmlns:a16="http://schemas.microsoft.com/office/drawing/2014/main" id="{90D7CF09-08D8-4844-8B6B-5135991493DD}"/>
              </a:ext>
            </a:extLst>
          </p:cNvPr>
          <p:cNvSpPr txBox="1"/>
          <p:nvPr/>
        </p:nvSpPr>
        <p:spPr>
          <a:xfrm>
            <a:off x="1132403" y="4567467"/>
            <a:ext cx="154940" cy="494665"/>
          </a:xfrm>
          <a:prstGeom prst="rect">
            <a:avLst/>
          </a:prstGeom>
        </p:spPr>
        <p:txBody>
          <a:bodyPr vert="vert" wrap="square" lIns="0" tIns="1905" rIns="0" bIns="0" rtlCol="0">
            <a:spAutoFit/>
          </a:bodyPr>
          <a:lstStyle/>
          <a:p>
            <a:pPr marL="12700">
              <a:lnSpc>
                <a:spcPct val="100000"/>
              </a:lnSpc>
              <a:spcBef>
                <a:spcPts val="15"/>
              </a:spcBef>
            </a:pPr>
            <a:r>
              <a:rPr sz="900" b="1" dirty="0">
                <a:latin typeface="Times New Roman"/>
                <a:cs typeface="Times New Roman"/>
              </a:rPr>
              <a:t>P</a:t>
            </a:r>
            <a:r>
              <a:rPr sz="900" b="1" spc="0" dirty="0">
                <a:latin typeface="Times New Roman"/>
                <a:cs typeface="Times New Roman"/>
              </a:rPr>
              <a:t>a</a:t>
            </a:r>
            <a:r>
              <a:rPr sz="900" b="1" dirty="0">
                <a:latin typeface="Times New Roman"/>
                <a:cs typeface="Times New Roman"/>
              </a:rPr>
              <a:t>thw</a:t>
            </a:r>
            <a:r>
              <a:rPr sz="900" b="1" spc="-10" dirty="0">
                <a:latin typeface="Times New Roman"/>
                <a:cs typeface="Times New Roman"/>
              </a:rPr>
              <a:t>a</a:t>
            </a:r>
            <a:r>
              <a:rPr sz="900" b="1" spc="0" dirty="0">
                <a:latin typeface="Times New Roman"/>
                <a:cs typeface="Times New Roman"/>
              </a:rPr>
              <a:t>y</a:t>
            </a:r>
            <a:r>
              <a:rPr sz="900" b="1" dirty="0">
                <a:latin typeface="Times New Roman"/>
                <a:cs typeface="Times New Roman"/>
              </a:rPr>
              <a:t>s</a:t>
            </a:r>
            <a:endParaRPr sz="900">
              <a:latin typeface="Times New Roman"/>
              <a:cs typeface="Times New Roman"/>
            </a:endParaRPr>
          </a:p>
        </p:txBody>
      </p:sp>
      <p:sp>
        <p:nvSpPr>
          <p:cNvPr id="254" name="object 71">
            <a:extLst>
              <a:ext uri="{FF2B5EF4-FFF2-40B4-BE49-F238E27FC236}">
                <a16:creationId xmlns:a16="http://schemas.microsoft.com/office/drawing/2014/main" id="{0E7AA0E2-9022-4DFF-A2BC-E7A684CA2F99}"/>
              </a:ext>
            </a:extLst>
          </p:cNvPr>
          <p:cNvSpPr txBox="1"/>
          <p:nvPr/>
        </p:nvSpPr>
        <p:spPr>
          <a:xfrm>
            <a:off x="1584047" y="4458159"/>
            <a:ext cx="1302385" cy="645795"/>
          </a:xfrm>
          <a:prstGeom prst="rect">
            <a:avLst/>
          </a:prstGeom>
        </p:spPr>
        <p:txBody>
          <a:bodyPr vert="horz" wrap="square" lIns="0" tIns="27305" rIns="0" bIns="0" rtlCol="0">
            <a:spAutoFit/>
          </a:bodyPr>
          <a:lstStyle/>
          <a:p>
            <a:pPr marL="12700" marR="5080" algn="ctr">
              <a:lnSpc>
                <a:spcPts val="1600"/>
              </a:lnSpc>
              <a:spcBef>
                <a:spcPts val="215"/>
              </a:spcBef>
            </a:pPr>
            <a:r>
              <a:rPr sz="1400" b="1" spc="5" dirty="0">
                <a:latin typeface="Times New Roman"/>
                <a:cs typeface="Times New Roman"/>
              </a:rPr>
              <a:t>Restaurants</a:t>
            </a:r>
            <a:r>
              <a:rPr sz="1400" b="1" spc="-60" dirty="0">
                <a:latin typeface="Times New Roman"/>
                <a:cs typeface="Times New Roman"/>
              </a:rPr>
              <a:t> </a:t>
            </a:r>
            <a:r>
              <a:rPr sz="1400" b="1" spc="10" dirty="0">
                <a:latin typeface="Times New Roman"/>
                <a:cs typeface="Times New Roman"/>
              </a:rPr>
              <a:t>and  </a:t>
            </a:r>
            <a:r>
              <a:rPr sz="1400" b="1" spc="5" dirty="0">
                <a:latin typeface="Times New Roman"/>
                <a:cs typeface="Times New Roman"/>
              </a:rPr>
              <a:t>Food/Beverage  Services</a:t>
            </a:r>
            <a:endParaRPr sz="1400" dirty="0">
              <a:latin typeface="Times New Roman"/>
              <a:cs typeface="Times New Roman"/>
            </a:endParaRPr>
          </a:p>
        </p:txBody>
      </p:sp>
      <p:sp>
        <p:nvSpPr>
          <p:cNvPr id="255" name="object 72">
            <a:extLst>
              <a:ext uri="{FF2B5EF4-FFF2-40B4-BE49-F238E27FC236}">
                <a16:creationId xmlns:a16="http://schemas.microsoft.com/office/drawing/2014/main" id="{6E1CC671-2F77-4B0A-A1F7-2DC95DEF2645}"/>
              </a:ext>
            </a:extLst>
          </p:cNvPr>
          <p:cNvSpPr txBox="1"/>
          <p:nvPr/>
        </p:nvSpPr>
        <p:spPr>
          <a:xfrm>
            <a:off x="3772768" y="4676611"/>
            <a:ext cx="671830" cy="238760"/>
          </a:xfrm>
          <a:prstGeom prst="rect">
            <a:avLst/>
          </a:prstGeom>
        </p:spPr>
        <p:txBody>
          <a:bodyPr vert="horz" wrap="square" lIns="0" tIns="12065" rIns="0" bIns="0" rtlCol="0">
            <a:spAutoFit/>
          </a:bodyPr>
          <a:lstStyle/>
          <a:p>
            <a:pPr marL="12700">
              <a:lnSpc>
                <a:spcPct val="100000"/>
              </a:lnSpc>
              <a:spcBef>
                <a:spcPts val="95"/>
              </a:spcBef>
            </a:pPr>
            <a:r>
              <a:rPr sz="1400" b="1" spc="10" dirty="0">
                <a:latin typeface="Times New Roman"/>
                <a:cs typeface="Times New Roman"/>
              </a:rPr>
              <a:t>Lo</a:t>
            </a:r>
            <a:r>
              <a:rPr sz="1400" b="1" dirty="0">
                <a:latin typeface="Times New Roman"/>
                <a:cs typeface="Times New Roman"/>
              </a:rPr>
              <a:t>d</a:t>
            </a:r>
            <a:r>
              <a:rPr sz="1400" b="1" spc="5" dirty="0">
                <a:latin typeface="Times New Roman"/>
                <a:cs typeface="Times New Roman"/>
              </a:rPr>
              <a:t>gi</a:t>
            </a:r>
            <a:r>
              <a:rPr sz="1400" b="1" dirty="0">
                <a:latin typeface="Times New Roman"/>
                <a:cs typeface="Times New Roman"/>
              </a:rPr>
              <a:t>n</a:t>
            </a:r>
            <a:r>
              <a:rPr sz="1400" b="1" spc="10" dirty="0">
                <a:latin typeface="Times New Roman"/>
                <a:cs typeface="Times New Roman"/>
              </a:rPr>
              <a:t>g</a:t>
            </a:r>
            <a:endParaRPr sz="1400" dirty="0">
              <a:latin typeface="Times New Roman"/>
              <a:cs typeface="Times New Roman"/>
            </a:endParaRPr>
          </a:p>
        </p:txBody>
      </p:sp>
      <p:sp>
        <p:nvSpPr>
          <p:cNvPr id="256" name="object 73">
            <a:extLst>
              <a:ext uri="{FF2B5EF4-FFF2-40B4-BE49-F238E27FC236}">
                <a16:creationId xmlns:a16="http://schemas.microsoft.com/office/drawing/2014/main" id="{9829A26F-A4E4-4A2F-84EA-24647CBA880B}"/>
              </a:ext>
            </a:extLst>
          </p:cNvPr>
          <p:cNvSpPr txBox="1"/>
          <p:nvPr/>
        </p:nvSpPr>
        <p:spPr>
          <a:xfrm>
            <a:off x="5471247" y="4632218"/>
            <a:ext cx="1449705" cy="238760"/>
          </a:xfrm>
          <a:prstGeom prst="rect">
            <a:avLst/>
          </a:prstGeom>
        </p:spPr>
        <p:txBody>
          <a:bodyPr vert="horz" wrap="square" lIns="0" tIns="12065" rIns="0" bIns="0" rtlCol="0">
            <a:spAutoFit/>
          </a:bodyPr>
          <a:lstStyle/>
          <a:p>
            <a:pPr marL="12700">
              <a:lnSpc>
                <a:spcPct val="100000"/>
              </a:lnSpc>
              <a:spcBef>
                <a:spcPts val="95"/>
              </a:spcBef>
            </a:pPr>
            <a:r>
              <a:rPr sz="1400" b="1" spc="5" dirty="0">
                <a:latin typeface="Times New Roman"/>
                <a:cs typeface="Times New Roman"/>
              </a:rPr>
              <a:t>Travel </a:t>
            </a:r>
            <a:r>
              <a:rPr sz="1400" b="1" spc="25" dirty="0">
                <a:latin typeface="Times New Roman"/>
                <a:cs typeface="Times New Roman"/>
              </a:rPr>
              <a:t>&amp;</a:t>
            </a:r>
            <a:r>
              <a:rPr sz="1400" b="1" spc="-75" dirty="0">
                <a:latin typeface="Times New Roman"/>
                <a:cs typeface="Times New Roman"/>
              </a:rPr>
              <a:t> </a:t>
            </a:r>
            <a:r>
              <a:rPr sz="1400" b="1" spc="10" dirty="0">
                <a:latin typeface="Times New Roman"/>
                <a:cs typeface="Times New Roman"/>
              </a:rPr>
              <a:t>Tourism</a:t>
            </a:r>
            <a:endParaRPr sz="1400" dirty="0">
              <a:latin typeface="Times New Roman"/>
              <a:cs typeface="Times New Roman"/>
            </a:endParaRPr>
          </a:p>
        </p:txBody>
      </p:sp>
      <p:sp>
        <p:nvSpPr>
          <p:cNvPr id="257" name="object 74">
            <a:extLst>
              <a:ext uri="{FF2B5EF4-FFF2-40B4-BE49-F238E27FC236}">
                <a16:creationId xmlns:a16="http://schemas.microsoft.com/office/drawing/2014/main" id="{553B1BFA-EB6D-4196-9D9F-2FB9346EDA32}"/>
              </a:ext>
            </a:extLst>
          </p:cNvPr>
          <p:cNvSpPr txBox="1"/>
          <p:nvPr/>
        </p:nvSpPr>
        <p:spPr>
          <a:xfrm>
            <a:off x="7619355" y="4647207"/>
            <a:ext cx="2158365" cy="442595"/>
          </a:xfrm>
          <a:prstGeom prst="rect">
            <a:avLst/>
          </a:prstGeom>
        </p:spPr>
        <p:txBody>
          <a:bodyPr vert="horz" wrap="square" lIns="0" tIns="27305" rIns="0" bIns="0" rtlCol="0">
            <a:spAutoFit/>
          </a:bodyPr>
          <a:lstStyle/>
          <a:p>
            <a:pPr marL="640080" marR="5080" indent="-628015">
              <a:lnSpc>
                <a:spcPts val="1600"/>
              </a:lnSpc>
              <a:spcBef>
                <a:spcPts val="215"/>
              </a:spcBef>
            </a:pPr>
            <a:r>
              <a:rPr sz="1400" b="1" spc="5" dirty="0">
                <a:latin typeface="Times New Roman"/>
                <a:cs typeface="Times New Roman"/>
              </a:rPr>
              <a:t>Recreation, Amusements</a:t>
            </a:r>
            <a:r>
              <a:rPr sz="1400" b="1" spc="-40" dirty="0">
                <a:latin typeface="Times New Roman"/>
                <a:cs typeface="Times New Roman"/>
              </a:rPr>
              <a:t> </a:t>
            </a:r>
            <a:r>
              <a:rPr sz="1400" b="1" spc="25" dirty="0">
                <a:latin typeface="Times New Roman"/>
                <a:cs typeface="Times New Roman"/>
              </a:rPr>
              <a:t>&amp;  </a:t>
            </a:r>
            <a:r>
              <a:rPr sz="1400" b="1" spc="5" dirty="0">
                <a:latin typeface="Times New Roman"/>
                <a:cs typeface="Times New Roman"/>
              </a:rPr>
              <a:t>Attractions</a:t>
            </a:r>
            <a:endParaRPr sz="1400" dirty="0">
              <a:latin typeface="Times New Roman"/>
              <a:cs typeface="Times New Roman"/>
            </a:endParaRPr>
          </a:p>
        </p:txBody>
      </p:sp>
      <p:sp>
        <p:nvSpPr>
          <p:cNvPr id="258" name="object 75">
            <a:extLst>
              <a:ext uri="{FF2B5EF4-FFF2-40B4-BE49-F238E27FC236}">
                <a16:creationId xmlns:a16="http://schemas.microsoft.com/office/drawing/2014/main" id="{89DC9CB1-193C-4BF5-9465-6565BC0729E9}"/>
              </a:ext>
            </a:extLst>
          </p:cNvPr>
          <p:cNvSpPr/>
          <p:nvPr/>
        </p:nvSpPr>
        <p:spPr>
          <a:xfrm>
            <a:off x="1027958" y="4429110"/>
            <a:ext cx="0" cy="55244"/>
          </a:xfrm>
          <a:custGeom>
            <a:avLst/>
            <a:gdLst/>
            <a:ahLst/>
            <a:cxnLst/>
            <a:rect l="l" t="t" r="r" b="b"/>
            <a:pathLst>
              <a:path h="55245">
                <a:moveTo>
                  <a:pt x="0" y="0"/>
                </a:moveTo>
                <a:lnTo>
                  <a:pt x="0" y="54653"/>
                </a:lnTo>
              </a:path>
            </a:pathLst>
          </a:custGeom>
          <a:ln w="3175">
            <a:solidFill>
              <a:srgbClr val="000000"/>
            </a:solidFill>
          </a:ln>
        </p:spPr>
        <p:txBody>
          <a:bodyPr wrap="square" lIns="0" tIns="0" rIns="0" bIns="0" rtlCol="0"/>
          <a:lstStyle/>
          <a:p>
            <a:endParaRPr/>
          </a:p>
        </p:txBody>
      </p:sp>
      <p:sp>
        <p:nvSpPr>
          <p:cNvPr id="259" name="object 76">
            <a:extLst>
              <a:ext uri="{FF2B5EF4-FFF2-40B4-BE49-F238E27FC236}">
                <a16:creationId xmlns:a16="http://schemas.microsoft.com/office/drawing/2014/main" id="{58A4A6D4-B8A9-4025-8DE2-22968E63DD68}"/>
              </a:ext>
            </a:extLst>
          </p:cNvPr>
          <p:cNvSpPr/>
          <p:nvPr/>
        </p:nvSpPr>
        <p:spPr>
          <a:xfrm>
            <a:off x="1076200"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60" name="object 77">
            <a:extLst>
              <a:ext uri="{FF2B5EF4-FFF2-40B4-BE49-F238E27FC236}">
                <a16:creationId xmlns:a16="http://schemas.microsoft.com/office/drawing/2014/main" id="{2D9DE0FE-4DC7-4D8A-B2B9-C6992873E82B}"/>
              </a:ext>
            </a:extLst>
          </p:cNvPr>
          <p:cNvSpPr/>
          <p:nvPr/>
        </p:nvSpPr>
        <p:spPr>
          <a:xfrm>
            <a:off x="1076200"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61" name="object 78">
            <a:extLst>
              <a:ext uri="{FF2B5EF4-FFF2-40B4-BE49-F238E27FC236}">
                <a16:creationId xmlns:a16="http://schemas.microsoft.com/office/drawing/2014/main" id="{EDA58E74-9B38-4D40-9293-F7FEE4DF6C69}"/>
              </a:ext>
            </a:extLst>
          </p:cNvPr>
          <p:cNvSpPr/>
          <p:nvPr/>
        </p:nvSpPr>
        <p:spPr>
          <a:xfrm>
            <a:off x="1084759" y="4447328"/>
            <a:ext cx="240029" cy="0"/>
          </a:xfrm>
          <a:custGeom>
            <a:avLst/>
            <a:gdLst/>
            <a:ahLst/>
            <a:cxnLst/>
            <a:rect l="l" t="t" r="r" b="b"/>
            <a:pathLst>
              <a:path w="240029">
                <a:moveTo>
                  <a:pt x="0" y="0"/>
                </a:moveTo>
                <a:lnTo>
                  <a:pt x="239654" y="0"/>
                </a:lnTo>
              </a:path>
            </a:pathLst>
          </a:custGeom>
          <a:ln w="37954">
            <a:solidFill>
              <a:srgbClr val="000000"/>
            </a:solidFill>
          </a:ln>
        </p:spPr>
        <p:txBody>
          <a:bodyPr wrap="square" lIns="0" tIns="0" rIns="0" bIns="0" rtlCol="0"/>
          <a:lstStyle/>
          <a:p>
            <a:endParaRPr/>
          </a:p>
        </p:txBody>
      </p:sp>
      <p:sp>
        <p:nvSpPr>
          <p:cNvPr id="262" name="object 79">
            <a:extLst>
              <a:ext uri="{FF2B5EF4-FFF2-40B4-BE49-F238E27FC236}">
                <a16:creationId xmlns:a16="http://schemas.microsoft.com/office/drawing/2014/main" id="{CD9BA9E0-ED01-4032-8C51-E2155C77F216}"/>
              </a:ext>
            </a:extLst>
          </p:cNvPr>
          <p:cNvSpPr/>
          <p:nvPr/>
        </p:nvSpPr>
        <p:spPr>
          <a:xfrm>
            <a:off x="1085537" y="4429110"/>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263" name="object 80">
            <a:extLst>
              <a:ext uri="{FF2B5EF4-FFF2-40B4-BE49-F238E27FC236}">
                <a16:creationId xmlns:a16="http://schemas.microsoft.com/office/drawing/2014/main" id="{F9C2C44E-4B40-4F51-B569-B0ABB809D8A2}"/>
              </a:ext>
            </a:extLst>
          </p:cNvPr>
          <p:cNvSpPr/>
          <p:nvPr/>
        </p:nvSpPr>
        <p:spPr>
          <a:xfrm>
            <a:off x="1084759" y="4479968"/>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264" name="object 81">
            <a:extLst>
              <a:ext uri="{FF2B5EF4-FFF2-40B4-BE49-F238E27FC236}">
                <a16:creationId xmlns:a16="http://schemas.microsoft.com/office/drawing/2014/main" id="{7C27F1B3-408F-404B-8D14-0029C6637211}"/>
              </a:ext>
            </a:extLst>
          </p:cNvPr>
          <p:cNvSpPr/>
          <p:nvPr/>
        </p:nvSpPr>
        <p:spPr>
          <a:xfrm>
            <a:off x="1085537" y="4476173"/>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265" name="object 82">
            <a:extLst>
              <a:ext uri="{FF2B5EF4-FFF2-40B4-BE49-F238E27FC236}">
                <a16:creationId xmlns:a16="http://schemas.microsoft.com/office/drawing/2014/main" id="{C8FE9894-3945-4DBA-9FAD-B489630CC0CB}"/>
              </a:ext>
            </a:extLst>
          </p:cNvPr>
          <p:cNvSpPr/>
          <p:nvPr/>
        </p:nvSpPr>
        <p:spPr>
          <a:xfrm>
            <a:off x="1325191"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66" name="object 83">
            <a:extLst>
              <a:ext uri="{FF2B5EF4-FFF2-40B4-BE49-F238E27FC236}">
                <a16:creationId xmlns:a16="http://schemas.microsoft.com/office/drawing/2014/main" id="{B2C72728-BA3B-48F0-9C43-7F67358C9E04}"/>
              </a:ext>
            </a:extLst>
          </p:cNvPr>
          <p:cNvSpPr/>
          <p:nvPr/>
        </p:nvSpPr>
        <p:spPr>
          <a:xfrm>
            <a:off x="1373433"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67" name="object 84">
            <a:extLst>
              <a:ext uri="{FF2B5EF4-FFF2-40B4-BE49-F238E27FC236}">
                <a16:creationId xmlns:a16="http://schemas.microsoft.com/office/drawing/2014/main" id="{F73C163D-A92B-4DBA-9D21-0020354B7E61}"/>
              </a:ext>
            </a:extLst>
          </p:cNvPr>
          <p:cNvSpPr/>
          <p:nvPr/>
        </p:nvSpPr>
        <p:spPr>
          <a:xfrm>
            <a:off x="1373433"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68" name="object 85">
            <a:extLst>
              <a:ext uri="{FF2B5EF4-FFF2-40B4-BE49-F238E27FC236}">
                <a16:creationId xmlns:a16="http://schemas.microsoft.com/office/drawing/2014/main" id="{67F1284B-4D74-4934-A776-44879D6DFF15}"/>
              </a:ext>
            </a:extLst>
          </p:cNvPr>
          <p:cNvSpPr/>
          <p:nvPr/>
        </p:nvSpPr>
        <p:spPr>
          <a:xfrm>
            <a:off x="1381992" y="4447328"/>
            <a:ext cx="1704339" cy="0"/>
          </a:xfrm>
          <a:custGeom>
            <a:avLst/>
            <a:gdLst/>
            <a:ahLst/>
            <a:cxnLst/>
            <a:rect l="l" t="t" r="r" b="b"/>
            <a:pathLst>
              <a:path w="1704339">
                <a:moveTo>
                  <a:pt x="0" y="0"/>
                </a:moveTo>
                <a:lnTo>
                  <a:pt x="1704293" y="0"/>
                </a:lnTo>
              </a:path>
            </a:pathLst>
          </a:custGeom>
          <a:ln w="37954">
            <a:solidFill>
              <a:srgbClr val="000000"/>
            </a:solidFill>
          </a:ln>
        </p:spPr>
        <p:txBody>
          <a:bodyPr wrap="square" lIns="0" tIns="0" rIns="0" bIns="0" rtlCol="0"/>
          <a:lstStyle/>
          <a:p>
            <a:endParaRPr/>
          </a:p>
        </p:txBody>
      </p:sp>
      <p:sp>
        <p:nvSpPr>
          <p:cNvPr id="269" name="object 86">
            <a:extLst>
              <a:ext uri="{FF2B5EF4-FFF2-40B4-BE49-F238E27FC236}">
                <a16:creationId xmlns:a16="http://schemas.microsoft.com/office/drawing/2014/main" id="{4C5C9116-421F-4277-97DE-FC9D33186105}"/>
              </a:ext>
            </a:extLst>
          </p:cNvPr>
          <p:cNvSpPr/>
          <p:nvPr/>
        </p:nvSpPr>
        <p:spPr>
          <a:xfrm>
            <a:off x="1382770" y="4429110"/>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70" name="object 87">
            <a:extLst>
              <a:ext uri="{FF2B5EF4-FFF2-40B4-BE49-F238E27FC236}">
                <a16:creationId xmlns:a16="http://schemas.microsoft.com/office/drawing/2014/main" id="{644E0322-20DF-48C5-853D-550825D22F4A}"/>
              </a:ext>
            </a:extLst>
          </p:cNvPr>
          <p:cNvSpPr/>
          <p:nvPr/>
        </p:nvSpPr>
        <p:spPr>
          <a:xfrm>
            <a:off x="1381992" y="4479968"/>
            <a:ext cx="1704339" cy="0"/>
          </a:xfrm>
          <a:custGeom>
            <a:avLst/>
            <a:gdLst/>
            <a:ahLst/>
            <a:cxnLst/>
            <a:rect l="l" t="t" r="r" b="b"/>
            <a:pathLst>
              <a:path w="1704339">
                <a:moveTo>
                  <a:pt x="0" y="0"/>
                </a:moveTo>
                <a:lnTo>
                  <a:pt x="1704293" y="0"/>
                </a:lnTo>
              </a:path>
            </a:pathLst>
          </a:custGeom>
          <a:ln w="9108">
            <a:solidFill>
              <a:srgbClr val="000000"/>
            </a:solidFill>
          </a:ln>
        </p:spPr>
        <p:txBody>
          <a:bodyPr wrap="square" lIns="0" tIns="0" rIns="0" bIns="0" rtlCol="0"/>
          <a:lstStyle/>
          <a:p>
            <a:endParaRPr/>
          </a:p>
        </p:txBody>
      </p:sp>
      <p:sp>
        <p:nvSpPr>
          <p:cNvPr id="271" name="object 88">
            <a:extLst>
              <a:ext uri="{FF2B5EF4-FFF2-40B4-BE49-F238E27FC236}">
                <a16:creationId xmlns:a16="http://schemas.microsoft.com/office/drawing/2014/main" id="{89A49C22-7487-4988-8440-E87329859257}"/>
              </a:ext>
            </a:extLst>
          </p:cNvPr>
          <p:cNvSpPr/>
          <p:nvPr/>
        </p:nvSpPr>
        <p:spPr>
          <a:xfrm>
            <a:off x="1382770" y="4476173"/>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72" name="object 89">
            <a:extLst>
              <a:ext uri="{FF2B5EF4-FFF2-40B4-BE49-F238E27FC236}">
                <a16:creationId xmlns:a16="http://schemas.microsoft.com/office/drawing/2014/main" id="{16BB736E-EE3F-41F1-B01A-51AE4C2B2719}"/>
              </a:ext>
            </a:extLst>
          </p:cNvPr>
          <p:cNvSpPr/>
          <p:nvPr/>
        </p:nvSpPr>
        <p:spPr>
          <a:xfrm>
            <a:off x="3087063"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73" name="object 90">
            <a:extLst>
              <a:ext uri="{FF2B5EF4-FFF2-40B4-BE49-F238E27FC236}">
                <a16:creationId xmlns:a16="http://schemas.microsoft.com/office/drawing/2014/main" id="{69C588CE-6399-4726-AEA4-67A118E3DF88}"/>
              </a:ext>
            </a:extLst>
          </p:cNvPr>
          <p:cNvSpPr/>
          <p:nvPr/>
        </p:nvSpPr>
        <p:spPr>
          <a:xfrm>
            <a:off x="3135305"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74" name="object 91">
            <a:extLst>
              <a:ext uri="{FF2B5EF4-FFF2-40B4-BE49-F238E27FC236}">
                <a16:creationId xmlns:a16="http://schemas.microsoft.com/office/drawing/2014/main" id="{396CA895-8EAF-4814-87F1-E24606F858F1}"/>
              </a:ext>
            </a:extLst>
          </p:cNvPr>
          <p:cNvSpPr/>
          <p:nvPr/>
        </p:nvSpPr>
        <p:spPr>
          <a:xfrm>
            <a:off x="3135305"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75" name="object 92">
            <a:extLst>
              <a:ext uri="{FF2B5EF4-FFF2-40B4-BE49-F238E27FC236}">
                <a16:creationId xmlns:a16="http://schemas.microsoft.com/office/drawing/2014/main" id="{04628279-C523-4AA2-B42B-53F2ED515092}"/>
              </a:ext>
            </a:extLst>
          </p:cNvPr>
          <p:cNvSpPr/>
          <p:nvPr/>
        </p:nvSpPr>
        <p:spPr>
          <a:xfrm>
            <a:off x="3143864" y="4447328"/>
            <a:ext cx="1929130" cy="0"/>
          </a:xfrm>
          <a:custGeom>
            <a:avLst/>
            <a:gdLst/>
            <a:ahLst/>
            <a:cxnLst/>
            <a:rect l="l" t="t" r="r" b="b"/>
            <a:pathLst>
              <a:path w="1929129">
                <a:moveTo>
                  <a:pt x="0" y="0"/>
                </a:moveTo>
                <a:lnTo>
                  <a:pt x="1928774" y="0"/>
                </a:lnTo>
              </a:path>
            </a:pathLst>
          </a:custGeom>
          <a:ln w="37954">
            <a:solidFill>
              <a:srgbClr val="000000"/>
            </a:solidFill>
          </a:ln>
        </p:spPr>
        <p:txBody>
          <a:bodyPr wrap="square" lIns="0" tIns="0" rIns="0" bIns="0" rtlCol="0"/>
          <a:lstStyle/>
          <a:p>
            <a:endParaRPr/>
          </a:p>
        </p:txBody>
      </p:sp>
      <p:sp>
        <p:nvSpPr>
          <p:cNvPr id="276" name="object 93">
            <a:extLst>
              <a:ext uri="{FF2B5EF4-FFF2-40B4-BE49-F238E27FC236}">
                <a16:creationId xmlns:a16="http://schemas.microsoft.com/office/drawing/2014/main" id="{81406BF3-909C-4B2E-B653-336E10556AA6}"/>
              </a:ext>
            </a:extLst>
          </p:cNvPr>
          <p:cNvSpPr/>
          <p:nvPr/>
        </p:nvSpPr>
        <p:spPr>
          <a:xfrm>
            <a:off x="3144642" y="4429110"/>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77" name="object 94">
            <a:extLst>
              <a:ext uri="{FF2B5EF4-FFF2-40B4-BE49-F238E27FC236}">
                <a16:creationId xmlns:a16="http://schemas.microsoft.com/office/drawing/2014/main" id="{3CC01D6E-4142-4540-8757-17FCD02946F3}"/>
              </a:ext>
            </a:extLst>
          </p:cNvPr>
          <p:cNvSpPr/>
          <p:nvPr/>
        </p:nvSpPr>
        <p:spPr>
          <a:xfrm>
            <a:off x="3143864" y="4479968"/>
            <a:ext cx="1929130" cy="0"/>
          </a:xfrm>
          <a:custGeom>
            <a:avLst/>
            <a:gdLst/>
            <a:ahLst/>
            <a:cxnLst/>
            <a:rect l="l" t="t" r="r" b="b"/>
            <a:pathLst>
              <a:path w="1929129">
                <a:moveTo>
                  <a:pt x="0" y="0"/>
                </a:moveTo>
                <a:lnTo>
                  <a:pt x="1928774" y="0"/>
                </a:lnTo>
              </a:path>
            </a:pathLst>
          </a:custGeom>
          <a:ln w="9108">
            <a:solidFill>
              <a:srgbClr val="000000"/>
            </a:solidFill>
          </a:ln>
        </p:spPr>
        <p:txBody>
          <a:bodyPr wrap="square" lIns="0" tIns="0" rIns="0" bIns="0" rtlCol="0"/>
          <a:lstStyle/>
          <a:p>
            <a:endParaRPr/>
          </a:p>
        </p:txBody>
      </p:sp>
      <p:sp>
        <p:nvSpPr>
          <p:cNvPr id="278" name="object 95">
            <a:extLst>
              <a:ext uri="{FF2B5EF4-FFF2-40B4-BE49-F238E27FC236}">
                <a16:creationId xmlns:a16="http://schemas.microsoft.com/office/drawing/2014/main" id="{00FD125F-657D-47F6-ABA2-C8056C6E0D74}"/>
              </a:ext>
            </a:extLst>
          </p:cNvPr>
          <p:cNvSpPr/>
          <p:nvPr/>
        </p:nvSpPr>
        <p:spPr>
          <a:xfrm>
            <a:off x="3144642" y="4476173"/>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79" name="object 96">
            <a:extLst>
              <a:ext uri="{FF2B5EF4-FFF2-40B4-BE49-F238E27FC236}">
                <a16:creationId xmlns:a16="http://schemas.microsoft.com/office/drawing/2014/main" id="{1DE67734-11A7-4843-9113-D452030239D2}"/>
              </a:ext>
            </a:extLst>
          </p:cNvPr>
          <p:cNvSpPr/>
          <p:nvPr/>
        </p:nvSpPr>
        <p:spPr>
          <a:xfrm>
            <a:off x="5073417"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0" name="object 97">
            <a:extLst>
              <a:ext uri="{FF2B5EF4-FFF2-40B4-BE49-F238E27FC236}">
                <a16:creationId xmlns:a16="http://schemas.microsoft.com/office/drawing/2014/main" id="{B5EBE131-73F8-4C81-9D01-2711EEEBD9EC}"/>
              </a:ext>
            </a:extLst>
          </p:cNvPr>
          <p:cNvSpPr/>
          <p:nvPr/>
        </p:nvSpPr>
        <p:spPr>
          <a:xfrm>
            <a:off x="5121659"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1" name="object 98">
            <a:extLst>
              <a:ext uri="{FF2B5EF4-FFF2-40B4-BE49-F238E27FC236}">
                <a16:creationId xmlns:a16="http://schemas.microsoft.com/office/drawing/2014/main" id="{12629CBD-C958-4B21-8771-204A77C0D910}"/>
              </a:ext>
            </a:extLst>
          </p:cNvPr>
          <p:cNvSpPr/>
          <p:nvPr/>
        </p:nvSpPr>
        <p:spPr>
          <a:xfrm>
            <a:off x="5121659"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82" name="object 99">
            <a:extLst>
              <a:ext uri="{FF2B5EF4-FFF2-40B4-BE49-F238E27FC236}">
                <a16:creationId xmlns:a16="http://schemas.microsoft.com/office/drawing/2014/main" id="{A2AF6AD5-D8A5-48E8-AA7F-5C558C15EADA}"/>
              </a:ext>
            </a:extLst>
          </p:cNvPr>
          <p:cNvSpPr/>
          <p:nvPr/>
        </p:nvSpPr>
        <p:spPr>
          <a:xfrm>
            <a:off x="5130218" y="4447328"/>
            <a:ext cx="2159000" cy="0"/>
          </a:xfrm>
          <a:custGeom>
            <a:avLst/>
            <a:gdLst/>
            <a:ahLst/>
            <a:cxnLst/>
            <a:rect l="l" t="t" r="r" b="b"/>
            <a:pathLst>
              <a:path w="2159000">
                <a:moveTo>
                  <a:pt x="0" y="0"/>
                </a:moveTo>
                <a:lnTo>
                  <a:pt x="2158702" y="0"/>
                </a:lnTo>
              </a:path>
            </a:pathLst>
          </a:custGeom>
          <a:ln w="37954">
            <a:solidFill>
              <a:srgbClr val="000000"/>
            </a:solidFill>
          </a:ln>
        </p:spPr>
        <p:txBody>
          <a:bodyPr wrap="square" lIns="0" tIns="0" rIns="0" bIns="0" rtlCol="0"/>
          <a:lstStyle/>
          <a:p>
            <a:endParaRPr/>
          </a:p>
        </p:txBody>
      </p:sp>
      <p:sp>
        <p:nvSpPr>
          <p:cNvPr id="283" name="object 100">
            <a:extLst>
              <a:ext uri="{FF2B5EF4-FFF2-40B4-BE49-F238E27FC236}">
                <a16:creationId xmlns:a16="http://schemas.microsoft.com/office/drawing/2014/main" id="{FAE2836D-FDA9-4F84-A293-B5F93C4A9D71}"/>
              </a:ext>
            </a:extLst>
          </p:cNvPr>
          <p:cNvSpPr/>
          <p:nvPr/>
        </p:nvSpPr>
        <p:spPr>
          <a:xfrm>
            <a:off x="5130996" y="4429110"/>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84" name="object 101">
            <a:extLst>
              <a:ext uri="{FF2B5EF4-FFF2-40B4-BE49-F238E27FC236}">
                <a16:creationId xmlns:a16="http://schemas.microsoft.com/office/drawing/2014/main" id="{5F3BDBF0-1FFE-41D4-BFE1-D53AA68D4B06}"/>
              </a:ext>
            </a:extLst>
          </p:cNvPr>
          <p:cNvSpPr/>
          <p:nvPr/>
        </p:nvSpPr>
        <p:spPr>
          <a:xfrm>
            <a:off x="5130218" y="4479968"/>
            <a:ext cx="2159000" cy="0"/>
          </a:xfrm>
          <a:custGeom>
            <a:avLst/>
            <a:gdLst/>
            <a:ahLst/>
            <a:cxnLst/>
            <a:rect l="l" t="t" r="r" b="b"/>
            <a:pathLst>
              <a:path w="2159000">
                <a:moveTo>
                  <a:pt x="0" y="0"/>
                </a:moveTo>
                <a:lnTo>
                  <a:pt x="2158702" y="0"/>
                </a:lnTo>
              </a:path>
            </a:pathLst>
          </a:custGeom>
          <a:ln w="9108">
            <a:solidFill>
              <a:srgbClr val="000000"/>
            </a:solidFill>
          </a:ln>
        </p:spPr>
        <p:txBody>
          <a:bodyPr wrap="square" lIns="0" tIns="0" rIns="0" bIns="0" rtlCol="0"/>
          <a:lstStyle/>
          <a:p>
            <a:endParaRPr/>
          </a:p>
        </p:txBody>
      </p:sp>
      <p:sp>
        <p:nvSpPr>
          <p:cNvPr id="285" name="object 102">
            <a:extLst>
              <a:ext uri="{FF2B5EF4-FFF2-40B4-BE49-F238E27FC236}">
                <a16:creationId xmlns:a16="http://schemas.microsoft.com/office/drawing/2014/main" id="{A2B3740D-46B8-4F7E-A431-7822336E6A38}"/>
              </a:ext>
            </a:extLst>
          </p:cNvPr>
          <p:cNvSpPr/>
          <p:nvPr/>
        </p:nvSpPr>
        <p:spPr>
          <a:xfrm>
            <a:off x="5130996" y="4476173"/>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86" name="object 103">
            <a:extLst>
              <a:ext uri="{FF2B5EF4-FFF2-40B4-BE49-F238E27FC236}">
                <a16:creationId xmlns:a16="http://schemas.microsoft.com/office/drawing/2014/main" id="{BEB9A575-83E0-4CF3-8C35-6D6E301D11F0}"/>
              </a:ext>
            </a:extLst>
          </p:cNvPr>
          <p:cNvSpPr/>
          <p:nvPr/>
        </p:nvSpPr>
        <p:spPr>
          <a:xfrm>
            <a:off x="7289827"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7" name="object 104">
            <a:extLst>
              <a:ext uri="{FF2B5EF4-FFF2-40B4-BE49-F238E27FC236}">
                <a16:creationId xmlns:a16="http://schemas.microsoft.com/office/drawing/2014/main" id="{19C6BA5C-BBAD-49F9-A08A-0AC07598B0DF}"/>
              </a:ext>
            </a:extLst>
          </p:cNvPr>
          <p:cNvSpPr/>
          <p:nvPr/>
        </p:nvSpPr>
        <p:spPr>
          <a:xfrm>
            <a:off x="7338069"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8" name="object 105">
            <a:extLst>
              <a:ext uri="{FF2B5EF4-FFF2-40B4-BE49-F238E27FC236}">
                <a16:creationId xmlns:a16="http://schemas.microsoft.com/office/drawing/2014/main" id="{3985F814-B0CC-450A-9F51-1A15B1EC6C34}"/>
              </a:ext>
            </a:extLst>
          </p:cNvPr>
          <p:cNvSpPr/>
          <p:nvPr/>
        </p:nvSpPr>
        <p:spPr>
          <a:xfrm>
            <a:off x="7338069"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89" name="object 106">
            <a:extLst>
              <a:ext uri="{FF2B5EF4-FFF2-40B4-BE49-F238E27FC236}">
                <a16:creationId xmlns:a16="http://schemas.microsoft.com/office/drawing/2014/main" id="{995A8BC3-28AC-4DE4-A8AB-3D18E77F2127}"/>
              </a:ext>
            </a:extLst>
          </p:cNvPr>
          <p:cNvSpPr/>
          <p:nvPr/>
        </p:nvSpPr>
        <p:spPr>
          <a:xfrm>
            <a:off x="7346629" y="4447328"/>
            <a:ext cx="2729230" cy="0"/>
          </a:xfrm>
          <a:custGeom>
            <a:avLst/>
            <a:gdLst/>
            <a:ahLst/>
            <a:cxnLst/>
            <a:rect l="l" t="t" r="r" b="b"/>
            <a:pathLst>
              <a:path w="2729229">
                <a:moveTo>
                  <a:pt x="0" y="0"/>
                </a:moveTo>
                <a:lnTo>
                  <a:pt x="2728658" y="0"/>
                </a:lnTo>
              </a:path>
            </a:pathLst>
          </a:custGeom>
          <a:ln w="37954">
            <a:solidFill>
              <a:srgbClr val="000000"/>
            </a:solidFill>
          </a:ln>
        </p:spPr>
        <p:txBody>
          <a:bodyPr wrap="square" lIns="0" tIns="0" rIns="0" bIns="0" rtlCol="0"/>
          <a:lstStyle/>
          <a:p>
            <a:endParaRPr/>
          </a:p>
        </p:txBody>
      </p:sp>
      <p:sp>
        <p:nvSpPr>
          <p:cNvPr id="290" name="object 107">
            <a:extLst>
              <a:ext uri="{FF2B5EF4-FFF2-40B4-BE49-F238E27FC236}">
                <a16:creationId xmlns:a16="http://schemas.microsoft.com/office/drawing/2014/main" id="{294A6EA3-1585-46BB-8E6E-CB1636192B42}"/>
              </a:ext>
            </a:extLst>
          </p:cNvPr>
          <p:cNvSpPr/>
          <p:nvPr/>
        </p:nvSpPr>
        <p:spPr>
          <a:xfrm>
            <a:off x="7347407" y="4429110"/>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91" name="object 108">
            <a:extLst>
              <a:ext uri="{FF2B5EF4-FFF2-40B4-BE49-F238E27FC236}">
                <a16:creationId xmlns:a16="http://schemas.microsoft.com/office/drawing/2014/main" id="{0AD4AF32-5B2F-4C6E-AFF3-FAD1898F061E}"/>
              </a:ext>
            </a:extLst>
          </p:cNvPr>
          <p:cNvSpPr/>
          <p:nvPr/>
        </p:nvSpPr>
        <p:spPr>
          <a:xfrm>
            <a:off x="7346629" y="4479968"/>
            <a:ext cx="2729230" cy="0"/>
          </a:xfrm>
          <a:custGeom>
            <a:avLst/>
            <a:gdLst/>
            <a:ahLst/>
            <a:cxnLst/>
            <a:rect l="l" t="t" r="r" b="b"/>
            <a:pathLst>
              <a:path w="2729229">
                <a:moveTo>
                  <a:pt x="0" y="0"/>
                </a:moveTo>
                <a:lnTo>
                  <a:pt x="2728658" y="0"/>
                </a:lnTo>
              </a:path>
            </a:pathLst>
          </a:custGeom>
          <a:ln w="9108">
            <a:solidFill>
              <a:srgbClr val="000000"/>
            </a:solidFill>
          </a:ln>
        </p:spPr>
        <p:txBody>
          <a:bodyPr wrap="square" lIns="0" tIns="0" rIns="0" bIns="0" rtlCol="0"/>
          <a:lstStyle/>
          <a:p>
            <a:endParaRPr/>
          </a:p>
        </p:txBody>
      </p:sp>
      <p:sp>
        <p:nvSpPr>
          <p:cNvPr id="292" name="object 109">
            <a:extLst>
              <a:ext uri="{FF2B5EF4-FFF2-40B4-BE49-F238E27FC236}">
                <a16:creationId xmlns:a16="http://schemas.microsoft.com/office/drawing/2014/main" id="{548E3727-BDC8-4A47-9D63-10C09A0FA4E8}"/>
              </a:ext>
            </a:extLst>
          </p:cNvPr>
          <p:cNvSpPr/>
          <p:nvPr/>
        </p:nvSpPr>
        <p:spPr>
          <a:xfrm>
            <a:off x="7347407" y="4476173"/>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93" name="object 110">
            <a:extLst>
              <a:ext uri="{FF2B5EF4-FFF2-40B4-BE49-F238E27FC236}">
                <a16:creationId xmlns:a16="http://schemas.microsoft.com/office/drawing/2014/main" id="{70DCC040-264B-4388-81A4-2A268BE4E3BA}"/>
              </a:ext>
            </a:extLst>
          </p:cNvPr>
          <p:cNvSpPr/>
          <p:nvPr/>
        </p:nvSpPr>
        <p:spPr>
          <a:xfrm>
            <a:off x="10094610" y="4429110"/>
            <a:ext cx="0" cy="56515"/>
          </a:xfrm>
          <a:custGeom>
            <a:avLst/>
            <a:gdLst/>
            <a:ahLst/>
            <a:cxnLst/>
            <a:rect l="l" t="t" r="r" b="b"/>
            <a:pathLst>
              <a:path h="56514">
                <a:moveTo>
                  <a:pt x="0" y="0"/>
                </a:moveTo>
                <a:lnTo>
                  <a:pt x="0" y="56172"/>
                </a:lnTo>
              </a:path>
            </a:pathLst>
          </a:custGeom>
          <a:ln w="3175">
            <a:solidFill>
              <a:srgbClr val="000000"/>
            </a:solidFill>
          </a:ln>
        </p:spPr>
        <p:txBody>
          <a:bodyPr wrap="square" lIns="0" tIns="0" rIns="0" bIns="0" rtlCol="0"/>
          <a:lstStyle/>
          <a:p>
            <a:endParaRPr/>
          </a:p>
        </p:txBody>
      </p:sp>
      <p:sp>
        <p:nvSpPr>
          <p:cNvPr id="294" name="object 111">
            <a:extLst>
              <a:ext uri="{FF2B5EF4-FFF2-40B4-BE49-F238E27FC236}">
                <a16:creationId xmlns:a16="http://schemas.microsoft.com/office/drawing/2014/main" id="{17798631-287A-4154-81A1-38BDEB619A20}"/>
              </a:ext>
            </a:extLst>
          </p:cNvPr>
          <p:cNvSpPr/>
          <p:nvPr/>
        </p:nvSpPr>
        <p:spPr>
          <a:xfrm>
            <a:off x="10075936" y="4429110"/>
            <a:ext cx="0" cy="56515"/>
          </a:xfrm>
          <a:custGeom>
            <a:avLst/>
            <a:gdLst/>
            <a:ahLst/>
            <a:cxnLst/>
            <a:rect l="l" t="t" r="r" b="b"/>
            <a:pathLst>
              <a:path h="56514">
                <a:moveTo>
                  <a:pt x="0" y="0"/>
                </a:moveTo>
                <a:lnTo>
                  <a:pt x="0" y="56172"/>
                </a:lnTo>
              </a:path>
            </a:pathLst>
          </a:custGeom>
          <a:ln w="3175">
            <a:solidFill>
              <a:srgbClr val="000000"/>
            </a:solidFill>
          </a:ln>
        </p:spPr>
        <p:txBody>
          <a:bodyPr wrap="square" lIns="0" tIns="0" rIns="0" bIns="0" rtlCol="0"/>
          <a:lstStyle/>
          <a:p>
            <a:endParaRPr/>
          </a:p>
        </p:txBody>
      </p:sp>
      <p:sp>
        <p:nvSpPr>
          <p:cNvPr id="295" name="object 112">
            <a:extLst>
              <a:ext uri="{FF2B5EF4-FFF2-40B4-BE49-F238E27FC236}">
                <a16:creationId xmlns:a16="http://schemas.microsoft.com/office/drawing/2014/main" id="{6A4F90EA-1460-4ADC-886F-17BBAEB2D68B}"/>
              </a:ext>
            </a:extLst>
          </p:cNvPr>
          <p:cNvSpPr/>
          <p:nvPr/>
        </p:nvSpPr>
        <p:spPr>
          <a:xfrm>
            <a:off x="1080090"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296" name="object 113">
            <a:extLst>
              <a:ext uri="{FF2B5EF4-FFF2-40B4-BE49-F238E27FC236}">
                <a16:creationId xmlns:a16="http://schemas.microsoft.com/office/drawing/2014/main" id="{E26050EC-D43C-45AE-ABC4-067DDA596B0A}"/>
              </a:ext>
            </a:extLst>
          </p:cNvPr>
          <p:cNvSpPr/>
          <p:nvPr/>
        </p:nvSpPr>
        <p:spPr>
          <a:xfrm>
            <a:off x="1076200"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297" name="object 114">
            <a:extLst>
              <a:ext uri="{FF2B5EF4-FFF2-40B4-BE49-F238E27FC236}">
                <a16:creationId xmlns:a16="http://schemas.microsoft.com/office/drawing/2014/main" id="{571C4CAB-196B-4131-BBA4-7AF9FE6FD3D2}"/>
              </a:ext>
            </a:extLst>
          </p:cNvPr>
          <p:cNvSpPr/>
          <p:nvPr/>
        </p:nvSpPr>
        <p:spPr>
          <a:xfrm>
            <a:off x="1027958"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298" name="object 115">
            <a:extLst>
              <a:ext uri="{FF2B5EF4-FFF2-40B4-BE49-F238E27FC236}">
                <a16:creationId xmlns:a16="http://schemas.microsoft.com/office/drawing/2014/main" id="{95024639-54A3-433E-BE09-B157A9857124}"/>
              </a:ext>
            </a:extLst>
          </p:cNvPr>
          <p:cNvSpPr/>
          <p:nvPr/>
        </p:nvSpPr>
        <p:spPr>
          <a:xfrm>
            <a:off x="1377323"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299" name="object 116">
            <a:extLst>
              <a:ext uri="{FF2B5EF4-FFF2-40B4-BE49-F238E27FC236}">
                <a16:creationId xmlns:a16="http://schemas.microsoft.com/office/drawing/2014/main" id="{2D4C9A38-05A2-4037-AC41-21E4E41EB0FC}"/>
              </a:ext>
            </a:extLst>
          </p:cNvPr>
          <p:cNvSpPr/>
          <p:nvPr/>
        </p:nvSpPr>
        <p:spPr>
          <a:xfrm>
            <a:off x="1373433"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0" name="object 117">
            <a:extLst>
              <a:ext uri="{FF2B5EF4-FFF2-40B4-BE49-F238E27FC236}">
                <a16:creationId xmlns:a16="http://schemas.microsoft.com/office/drawing/2014/main" id="{42B44F0B-536C-4621-A01C-F7AB0D2568D8}"/>
              </a:ext>
            </a:extLst>
          </p:cNvPr>
          <p:cNvSpPr/>
          <p:nvPr/>
        </p:nvSpPr>
        <p:spPr>
          <a:xfrm>
            <a:off x="1343865"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01" name="object 118">
            <a:extLst>
              <a:ext uri="{FF2B5EF4-FFF2-40B4-BE49-F238E27FC236}">
                <a16:creationId xmlns:a16="http://schemas.microsoft.com/office/drawing/2014/main" id="{857B2446-7135-4978-B8F7-EF2269324B61}"/>
              </a:ext>
            </a:extLst>
          </p:cNvPr>
          <p:cNvSpPr/>
          <p:nvPr/>
        </p:nvSpPr>
        <p:spPr>
          <a:xfrm>
            <a:off x="1325191"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2" name="object 119">
            <a:extLst>
              <a:ext uri="{FF2B5EF4-FFF2-40B4-BE49-F238E27FC236}">
                <a16:creationId xmlns:a16="http://schemas.microsoft.com/office/drawing/2014/main" id="{0BA4CDB0-4118-4856-A93F-B5DE7FEED917}"/>
              </a:ext>
            </a:extLst>
          </p:cNvPr>
          <p:cNvSpPr/>
          <p:nvPr/>
        </p:nvSpPr>
        <p:spPr>
          <a:xfrm>
            <a:off x="3139196"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303" name="object 120">
            <a:extLst>
              <a:ext uri="{FF2B5EF4-FFF2-40B4-BE49-F238E27FC236}">
                <a16:creationId xmlns:a16="http://schemas.microsoft.com/office/drawing/2014/main" id="{9A382A3C-307A-4915-B00D-8F71B6188F4A}"/>
              </a:ext>
            </a:extLst>
          </p:cNvPr>
          <p:cNvSpPr/>
          <p:nvPr/>
        </p:nvSpPr>
        <p:spPr>
          <a:xfrm>
            <a:off x="3135305"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4" name="object 121">
            <a:extLst>
              <a:ext uri="{FF2B5EF4-FFF2-40B4-BE49-F238E27FC236}">
                <a16:creationId xmlns:a16="http://schemas.microsoft.com/office/drawing/2014/main" id="{F69F553B-CA7D-4A8A-B825-321EB96C1836}"/>
              </a:ext>
            </a:extLst>
          </p:cNvPr>
          <p:cNvSpPr/>
          <p:nvPr/>
        </p:nvSpPr>
        <p:spPr>
          <a:xfrm>
            <a:off x="3105738"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05" name="object 122">
            <a:extLst>
              <a:ext uri="{FF2B5EF4-FFF2-40B4-BE49-F238E27FC236}">
                <a16:creationId xmlns:a16="http://schemas.microsoft.com/office/drawing/2014/main" id="{068D2EFC-8674-491E-AC1A-3C4CC7E964D3}"/>
              </a:ext>
            </a:extLst>
          </p:cNvPr>
          <p:cNvSpPr/>
          <p:nvPr/>
        </p:nvSpPr>
        <p:spPr>
          <a:xfrm>
            <a:off x="3087063"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6" name="object 123">
            <a:extLst>
              <a:ext uri="{FF2B5EF4-FFF2-40B4-BE49-F238E27FC236}">
                <a16:creationId xmlns:a16="http://schemas.microsoft.com/office/drawing/2014/main" id="{A93C541E-DE94-49E1-AC05-886D6E07C6FE}"/>
              </a:ext>
            </a:extLst>
          </p:cNvPr>
          <p:cNvSpPr/>
          <p:nvPr/>
        </p:nvSpPr>
        <p:spPr>
          <a:xfrm>
            <a:off x="5125549"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307" name="object 124">
            <a:extLst>
              <a:ext uri="{FF2B5EF4-FFF2-40B4-BE49-F238E27FC236}">
                <a16:creationId xmlns:a16="http://schemas.microsoft.com/office/drawing/2014/main" id="{50612704-B762-46D5-B606-DD82232D372D}"/>
              </a:ext>
            </a:extLst>
          </p:cNvPr>
          <p:cNvSpPr/>
          <p:nvPr/>
        </p:nvSpPr>
        <p:spPr>
          <a:xfrm>
            <a:off x="5121659"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8" name="object 125">
            <a:extLst>
              <a:ext uri="{FF2B5EF4-FFF2-40B4-BE49-F238E27FC236}">
                <a16:creationId xmlns:a16="http://schemas.microsoft.com/office/drawing/2014/main" id="{3A04C336-D6CB-46AE-AE8D-F6354C178798}"/>
              </a:ext>
            </a:extLst>
          </p:cNvPr>
          <p:cNvSpPr/>
          <p:nvPr/>
        </p:nvSpPr>
        <p:spPr>
          <a:xfrm>
            <a:off x="5092091"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09" name="object 126">
            <a:extLst>
              <a:ext uri="{FF2B5EF4-FFF2-40B4-BE49-F238E27FC236}">
                <a16:creationId xmlns:a16="http://schemas.microsoft.com/office/drawing/2014/main" id="{A1D4DFB6-3AAF-4F62-A8D1-5C4C1397EC77}"/>
              </a:ext>
            </a:extLst>
          </p:cNvPr>
          <p:cNvSpPr/>
          <p:nvPr/>
        </p:nvSpPr>
        <p:spPr>
          <a:xfrm>
            <a:off x="5073417"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0" name="object 127">
            <a:extLst>
              <a:ext uri="{FF2B5EF4-FFF2-40B4-BE49-F238E27FC236}">
                <a16:creationId xmlns:a16="http://schemas.microsoft.com/office/drawing/2014/main" id="{D52CF739-4F7D-4110-BE8E-88B342E600D7}"/>
              </a:ext>
            </a:extLst>
          </p:cNvPr>
          <p:cNvSpPr/>
          <p:nvPr/>
        </p:nvSpPr>
        <p:spPr>
          <a:xfrm>
            <a:off x="7341960" y="4475287"/>
            <a:ext cx="0" cy="708025"/>
          </a:xfrm>
          <a:custGeom>
            <a:avLst/>
            <a:gdLst/>
            <a:ahLst/>
            <a:cxnLst/>
            <a:rect l="l" t="t" r="r" b="b"/>
            <a:pathLst>
              <a:path h="708025">
                <a:moveTo>
                  <a:pt x="0" y="0"/>
                </a:moveTo>
                <a:lnTo>
                  <a:pt x="0" y="707969"/>
                </a:lnTo>
              </a:path>
            </a:pathLst>
          </a:custGeom>
          <a:ln w="9336">
            <a:solidFill>
              <a:srgbClr val="000000"/>
            </a:solidFill>
          </a:ln>
        </p:spPr>
        <p:txBody>
          <a:bodyPr wrap="square" lIns="0" tIns="0" rIns="0" bIns="0" rtlCol="0"/>
          <a:lstStyle/>
          <a:p>
            <a:endParaRPr/>
          </a:p>
        </p:txBody>
      </p:sp>
      <p:sp>
        <p:nvSpPr>
          <p:cNvPr id="311" name="object 128">
            <a:extLst>
              <a:ext uri="{FF2B5EF4-FFF2-40B4-BE49-F238E27FC236}">
                <a16:creationId xmlns:a16="http://schemas.microsoft.com/office/drawing/2014/main" id="{546385E0-D297-4E23-965A-8F4F73EEF347}"/>
              </a:ext>
            </a:extLst>
          </p:cNvPr>
          <p:cNvSpPr/>
          <p:nvPr/>
        </p:nvSpPr>
        <p:spPr>
          <a:xfrm>
            <a:off x="7338069"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2" name="object 129">
            <a:extLst>
              <a:ext uri="{FF2B5EF4-FFF2-40B4-BE49-F238E27FC236}">
                <a16:creationId xmlns:a16="http://schemas.microsoft.com/office/drawing/2014/main" id="{58C135C4-2762-481F-B989-A250B8A04E15}"/>
              </a:ext>
            </a:extLst>
          </p:cNvPr>
          <p:cNvSpPr/>
          <p:nvPr/>
        </p:nvSpPr>
        <p:spPr>
          <a:xfrm>
            <a:off x="7308502"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13" name="object 130">
            <a:extLst>
              <a:ext uri="{FF2B5EF4-FFF2-40B4-BE49-F238E27FC236}">
                <a16:creationId xmlns:a16="http://schemas.microsoft.com/office/drawing/2014/main" id="{8E1722D0-C67C-41AF-A970-426EC67AA432}"/>
              </a:ext>
            </a:extLst>
          </p:cNvPr>
          <p:cNvSpPr/>
          <p:nvPr/>
        </p:nvSpPr>
        <p:spPr>
          <a:xfrm>
            <a:off x="7289827"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4" name="object 131">
            <a:extLst>
              <a:ext uri="{FF2B5EF4-FFF2-40B4-BE49-F238E27FC236}">
                <a16:creationId xmlns:a16="http://schemas.microsoft.com/office/drawing/2014/main" id="{7695BB27-B9C0-44EF-9D0E-5EE098272B7E}"/>
              </a:ext>
            </a:extLst>
          </p:cNvPr>
          <p:cNvSpPr/>
          <p:nvPr/>
        </p:nvSpPr>
        <p:spPr>
          <a:xfrm>
            <a:off x="10094610"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5" name="object 132">
            <a:extLst>
              <a:ext uri="{FF2B5EF4-FFF2-40B4-BE49-F238E27FC236}">
                <a16:creationId xmlns:a16="http://schemas.microsoft.com/office/drawing/2014/main" id="{F77B235A-F3D2-4D2A-AD6B-B42D0B4F6422}"/>
              </a:ext>
            </a:extLst>
          </p:cNvPr>
          <p:cNvSpPr/>
          <p:nvPr/>
        </p:nvSpPr>
        <p:spPr>
          <a:xfrm>
            <a:off x="10075936"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6" name="object 133">
            <a:extLst>
              <a:ext uri="{FF2B5EF4-FFF2-40B4-BE49-F238E27FC236}">
                <a16:creationId xmlns:a16="http://schemas.microsoft.com/office/drawing/2014/main" id="{F02C444F-6B3B-4946-8F49-D41BBE52B904}"/>
              </a:ext>
            </a:extLst>
          </p:cNvPr>
          <p:cNvSpPr txBox="1"/>
          <p:nvPr/>
        </p:nvSpPr>
        <p:spPr>
          <a:xfrm>
            <a:off x="1132403" y="5351219"/>
            <a:ext cx="154940" cy="661035"/>
          </a:xfrm>
          <a:prstGeom prst="rect">
            <a:avLst/>
          </a:prstGeom>
        </p:spPr>
        <p:txBody>
          <a:bodyPr vert="vert" wrap="square" lIns="0" tIns="1905" rIns="0" bIns="0" rtlCol="0">
            <a:spAutoFit/>
          </a:bodyPr>
          <a:lstStyle/>
          <a:p>
            <a:pPr marL="12700">
              <a:lnSpc>
                <a:spcPct val="100000"/>
              </a:lnSpc>
              <a:spcBef>
                <a:spcPts val="15"/>
              </a:spcBef>
            </a:pPr>
            <a:r>
              <a:rPr sz="900" b="1" spc="-5" dirty="0">
                <a:latin typeface="Times New Roman"/>
                <a:cs typeface="Times New Roman"/>
              </a:rPr>
              <a:t>Cluster</a:t>
            </a:r>
            <a:r>
              <a:rPr sz="900" b="1" spc="-60" dirty="0">
                <a:latin typeface="Times New Roman"/>
                <a:cs typeface="Times New Roman"/>
              </a:rPr>
              <a:t> </a:t>
            </a:r>
            <a:r>
              <a:rPr sz="900" b="1" spc="-5" dirty="0">
                <a:latin typeface="Times New Roman"/>
                <a:cs typeface="Times New Roman"/>
              </a:rPr>
              <a:t>K&amp;S</a:t>
            </a:r>
            <a:endParaRPr sz="900">
              <a:latin typeface="Times New Roman"/>
              <a:cs typeface="Times New Roman"/>
            </a:endParaRPr>
          </a:p>
        </p:txBody>
      </p:sp>
      <p:sp>
        <p:nvSpPr>
          <p:cNvPr id="317" name="object 134">
            <a:extLst>
              <a:ext uri="{FF2B5EF4-FFF2-40B4-BE49-F238E27FC236}">
                <a16:creationId xmlns:a16="http://schemas.microsoft.com/office/drawing/2014/main" id="{72C9200A-F994-4497-917F-1D23AFF38E7D}"/>
              </a:ext>
            </a:extLst>
          </p:cNvPr>
          <p:cNvSpPr txBox="1"/>
          <p:nvPr/>
        </p:nvSpPr>
        <p:spPr>
          <a:xfrm>
            <a:off x="2136808" y="5355773"/>
            <a:ext cx="7184390" cy="640080"/>
          </a:xfrm>
          <a:prstGeom prst="rect">
            <a:avLst/>
          </a:prstGeom>
        </p:spPr>
        <p:txBody>
          <a:bodyPr vert="horz" wrap="square" lIns="0" tIns="11430" rIns="0" bIns="0" rtlCol="0">
            <a:spAutoFit/>
          </a:bodyPr>
          <a:lstStyle/>
          <a:p>
            <a:pPr marL="1270" algn="ctr">
              <a:lnSpc>
                <a:spcPts val="1200"/>
              </a:lnSpc>
              <a:spcBef>
                <a:spcPts val="90"/>
              </a:spcBef>
            </a:pPr>
            <a:r>
              <a:rPr sz="1000" b="1" spc="0" dirty="0">
                <a:latin typeface="Times New Roman"/>
                <a:cs typeface="Times New Roman"/>
              </a:rPr>
              <a:t>Cluster Knowledge and</a:t>
            </a:r>
            <a:r>
              <a:rPr sz="1000" b="1" dirty="0">
                <a:latin typeface="Times New Roman"/>
                <a:cs typeface="Times New Roman"/>
              </a:rPr>
              <a:t> Skills</a:t>
            </a:r>
            <a:endParaRPr sz="1000">
              <a:latin typeface="Times New Roman"/>
              <a:cs typeface="Times New Roman"/>
            </a:endParaRPr>
          </a:p>
          <a:p>
            <a:pPr marL="111760" indent="-99060">
              <a:lnSpc>
                <a:spcPts val="1200"/>
              </a:lnSpc>
              <a:buSzPct val="90000"/>
              <a:buFont typeface="Symbol"/>
              <a:buChar char=""/>
              <a:tabLst>
                <a:tab pos="112395" algn="l"/>
              </a:tabLst>
            </a:pPr>
            <a:r>
              <a:rPr sz="1000" spc="0" dirty="0">
                <a:latin typeface="Times New Roman"/>
                <a:cs typeface="Times New Roman"/>
              </a:rPr>
              <a:t>Academic Foundations </a:t>
            </a:r>
            <a:r>
              <a:rPr sz="1000" spc="0" dirty="0">
                <a:latin typeface="Symbol"/>
                <a:cs typeface="Symbol"/>
              </a:rPr>
              <a:t></a:t>
            </a:r>
            <a:r>
              <a:rPr sz="1000" spc="0" dirty="0">
                <a:latin typeface="Times New Roman"/>
                <a:cs typeface="Times New Roman"/>
              </a:rPr>
              <a:t>Communications </a:t>
            </a:r>
            <a:r>
              <a:rPr sz="1000" spc="0" dirty="0">
                <a:latin typeface="Symbol"/>
                <a:cs typeface="Symbol"/>
              </a:rPr>
              <a:t></a:t>
            </a:r>
            <a:r>
              <a:rPr sz="1000" spc="0" dirty="0">
                <a:latin typeface="Times New Roman"/>
                <a:cs typeface="Times New Roman"/>
              </a:rPr>
              <a:t>Problem Solving and Critical Thinking </a:t>
            </a:r>
            <a:r>
              <a:rPr sz="1000" spc="0" dirty="0">
                <a:latin typeface="Symbol"/>
                <a:cs typeface="Symbol"/>
              </a:rPr>
              <a:t></a:t>
            </a:r>
            <a:r>
              <a:rPr sz="1000" spc="0" dirty="0">
                <a:latin typeface="Times New Roman"/>
                <a:cs typeface="Times New Roman"/>
              </a:rPr>
              <a:t>Information Technology Applications </a:t>
            </a:r>
            <a:r>
              <a:rPr sz="1000" spc="5" dirty="0">
                <a:latin typeface="Symbol"/>
                <a:cs typeface="Symbol"/>
              </a:rPr>
              <a:t></a:t>
            </a:r>
            <a:r>
              <a:rPr sz="1000" spc="260" dirty="0">
                <a:latin typeface="Times New Roman"/>
                <a:cs typeface="Times New Roman"/>
              </a:rPr>
              <a:t> </a:t>
            </a:r>
            <a:r>
              <a:rPr sz="1000" dirty="0">
                <a:latin typeface="Times New Roman"/>
                <a:cs typeface="Times New Roman"/>
              </a:rPr>
              <a:t>Systems</a:t>
            </a:r>
            <a:endParaRPr sz="1000">
              <a:latin typeface="Times New Roman"/>
              <a:cs typeface="Times New Roman"/>
            </a:endParaRPr>
          </a:p>
          <a:p>
            <a:pPr marL="1085850" lvl="1" indent="-132080">
              <a:lnSpc>
                <a:spcPct val="100000"/>
              </a:lnSpc>
              <a:spcBef>
                <a:spcPts val="30"/>
              </a:spcBef>
              <a:buFont typeface="Symbol"/>
              <a:buChar char=""/>
              <a:tabLst>
                <a:tab pos="1086485" algn="l"/>
              </a:tabLst>
            </a:pPr>
            <a:r>
              <a:rPr sz="1000" dirty="0">
                <a:latin typeface="Times New Roman"/>
                <a:cs typeface="Times New Roman"/>
              </a:rPr>
              <a:t>Safety, </a:t>
            </a:r>
            <a:r>
              <a:rPr sz="1000" spc="0" dirty="0">
                <a:latin typeface="Times New Roman"/>
                <a:cs typeface="Times New Roman"/>
              </a:rPr>
              <a:t>Health and Environmental </a:t>
            </a:r>
            <a:r>
              <a:rPr sz="1000" spc="0" dirty="0">
                <a:latin typeface="Symbol"/>
                <a:cs typeface="Symbol"/>
              </a:rPr>
              <a:t></a:t>
            </a:r>
            <a:r>
              <a:rPr sz="1000" spc="0" dirty="0">
                <a:latin typeface="Times New Roman"/>
                <a:cs typeface="Times New Roman"/>
              </a:rPr>
              <a:t>Leadership and Teamwork </a:t>
            </a:r>
            <a:r>
              <a:rPr sz="1000" spc="0" dirty="0">
                <a:latin typeface="Symbol"/>
                <a:cs typeface="Symbol"/>
              </a:rPr>
              <a:t></a:t>
            </a:r>
            <a:r>
              <a:rPr sz="1000" spc="0" dirty="0">
                <a:latin typeface="Times New Roman"/>
                <a:cs typeface="Times New Roman"/>
              </a:rPr>
              <a:t>Ethics and </a:t>
            </a:r>
            <a:r>
              <a:rPr sz="1000" dirty="0">
                <a:latin typeface="Times New Roman"/>
                <a:cs typeface="Times New Roman"/>
              </a:rPr>
              <a:t>Legal</a:t>
            </a:r>
            <a:r>
              <a:rPr sz="1000" spc="80" dirty="0">
                <a:latin typeface="Times New Roman"/>
                <a:cs typeface="Times New Roman"/>
              </a:rPr>
              <a:t> </a:t>
            </a:r>
            <a:r>
              <a:rPr sz="1000" spc="0" dirty="0">
                <a:latin typeface="Times New Roman"/>
                <a:cs typeface="Times New Roman"/>
              </a:rPr>
              <a:t>Responsibilities</a:t>
            </a:r>
            <a:endParaRPr sz="1000">
              <a:latin typeface="Times New Roman"/>
              <a:cs typeface="Times New Roman"/>
            </a:endParaRPr>
          </a:p>
          <a:p>
            <a:pPr marL="2122805" lvl="2" indent="-99695">
              <a:lnSpc>
                <a:spcPct val="100000"/>
              </a:lnSpc>
              <a:spcBef>
                <a:spcPts val="20"/>
              </a:spcBef>
              <a:buSzPct val="90000"/>
              <a:buFont typeface="Symbol"/>
              <a:buChar char=""/>
              <a:tabLst>
                <a:tab pos="2123440" algn="l"/>
              </a:tabLst>
            </a:pPr>
            <a:r>
              <a:rPr sz="1000" spc="0" dirty="0">
                <a:latin typeface="Times New Roman"/>
                <a:cs typeface="Times New Roman"/>
              </a:rPr>
              <a:t>Employability and Career Development </a:t>
            </a:r>
            <a:r>
              <a:rPr sz="1000" spc="0" dirty="0">
                <a:latin typeface="Symbol"/>
                <a:cs typeface="Symbol"/>
              </a:rPr>
              <a:t></a:t>
            </a:r>
            <a:r>
              <a:rPr sz="1000" spc="0" dirty="0">
                <a:latin typeface="Times New Roman"/>
                <a:cs typeface="Times New Roman"/>
              </a:rPr>
              <a:t>Technical</a:t>
            </a:r>
            <a:r>
              <a:rPr sz="1000" spc="5" dirty="0">
                <a:latin typeface="Times New Roman"/>
                <a:cs typeface="Times New Roman"/>
              </a:rPr>
              <a:t> </a:t>
            </a:r>
            <a:r>
              <a:rPr sz="1000" dirty="0">
                <a:latin typeface="Times New Roman"/>
                <a:cs typeface="Times New Roman"/>
              </a:rPr>
              <a:t>Skills</a:t>
            </a:r>
            <a:endParaRPr sz="1000">
              <a:latin typeface="Times New Roman"/>
              <a:cs typeface="Times New Roman"/>
            </a:endParaRPr>
          </a:p>
        </p:txBody>
      </p:sp>
      <p:sp>
        <p:nvSpPr>
          <p:cNvPr id="318" name="object 135">
            <a:extLst>
              <a:ext uri="{FF2B5EF4-FFF2-40B4-BE49-F238E27FC236}">
                <a16:creationId xmlns:a16="http://schemas.microsoft.com/office/drawing/2014/main" id="{931278A5-B5C0-4102-9D6E-D6942EC29218}"/>
              </a:ext>
            </a:extLst>
          </p:cNvPr>
          <p:cNvSpPr/>
          <p:nvPr/>
        </p:nvSpPr>
        <p:spPr>
          <a:xfrm>
            <a:off x="1027958" y="5145683"/>
            <a:ext cx="0" cy="55244"/>
          </a:xfrm>
          <a:custGeom>
            <a:avLst/>
            <a:gdLst/>
            <a:ahLst/>
            <a:cxnLst/>
            <a:rect l="l" t="t" r="r" b="b"/>
            <a:pathLst>
              <a:path h="55245">
                <a:moveTo>
                  <a:pt x="0" y="0"/>
                </a:moveTo>
                <a:lnTo>
                  <a:pt x="0" y="55033"/>
                </a:lnTo>
              </a:path>
            </a:pathLst>
          </a:custGeom>
          <a:ln w="3175">
            <a:solidFill>
              <a:srgbClr val="000000"/>
            </a:solidFill>
          </a:ln>
        </p:spPr>
        <p:txBody>
          <a:bodyPr wrap="square" lIns="0" tIns="0" rIns="0" bIns="0" rtlCol="0"/>
          <a:lstStyle/>
          <a:p>
            <a:endParaRPr/>
          </a:p>
        </p:txBody>
      </p:sp>
      <p:sp>
        <p:nvSpPr>
          <p:cNvPr id="319" name="object 136">
            <a:extLst>
              <a:ext uri="{FF2B5EF4-FFF2-40B4-BE49-F238E27FC236}">
                <a16:creationId xmlns:a16="http://schemas.microsoft.com/office/drawing/2014/main" id="{AA95905A-1D97-456A-BD00-ECA9541E99B7}"/>
              </a:ext>
            </a:extLst>
          </p:cNvPr>
          <p:cNvSpPr/>
          <p:nvPr/>
        </p:nvSpPr>
        <p:spPr>
          <a:xfrm>
            <a:off x="1076200"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20" name="object 137">
            <a:extLst>
              <a:ext uri="{FF2B5EF4-FFF2-40B4-BE49-F238E27FC236}">
                <a16:creationId xmlns:a16="http://schemas.microsoft.com/office/drawing/2014/main" id="{00891AB0-598C-46DB-876F-5E5A0670D844}"/>
              </a:ext>
            </a:extLst>
          </p:cNvPr>
          <p:cNvSpPr/>
          <p:nvPr/>
        </p:nvSpPr>
        <p:spPr>
          <a:xfrm>
            <a:off x="1076200" y="5193125"/>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321" name="object 138">
            <a:extLst>
              <a:ext uri="{FF2B5EF4-FFF2-40B4-BE49-F238E27FC236}">
                <a16:creationId xmlns:a16="http://schemas.microsoft.com/office/drawing/2014/main" id="{EC26B53A-ED4E-4717-B359-87865F853B0F}"/>
              </a:ext>
            </a:extLst>
          </p:cNvPr>
          <p:cNvSpPr/>
          <p:nvPr/>
        </p:nvSpPr>
        <p:spPr>
          <a:xfrm>
            <a:off x="1084759" y="5164128"/>
            <a:ext cx="240029" cy="0"/>
          </a:xfrm>
          <a:custGeom>
            <a:avLst/>
            <a:gdLst/>
            <a:ahLst/>
            <a:cxnLst/>
            <a:rect l="l" t="t" r="r" b="b"/>
            <a:pathLst>
              <a:path w="240029">
                <a:moveTo>
                  <a:pt x="0" y="0"/>
                </a:moveTo>
                <a:lnTo>
                  <a:pt x="239654" y="0"/>
                </a:lnTo>
              </a:path>
            </a:pathLst>
          </a:custGeom>
          <a:ln w="38257">
            <a:solidFill>
              <a:srgbClr val="000000"/>
            </a:solidFill>
          </a:ln>
        </p:spPr>
        <p:txBody>
          <a:bodyPr wrap="square" lIns="0" tIns="0" rIns="0" bIns="0" rtlCol="0"/>
          <a:lstStyle/>
          <a:p>
            <a:endParaRPr/>
          </a:p>
        </p:txBody>
      </p:sp>
      <p:sp>
        <p:nvSpPr>
          <p:cNvPr id="322" name="object 139">
            <a:extLst>
              <a:ext uri="{FF2B5EF4-FFF2-40B4-BE49-F238E27FC236}">
                <a16:creationId xmlns:a16="http://schemas.microsoft.com/office/drawing/2014/main" id="{D32BDF7B-390E-462C-B538-C06AC421500D}"/>
              </a:ext>
            </a:extLst>
          </p:cNvPr>
          <p:cNvSpPr/>
          <p:nvPr/>
        </p:nvSpPr>
        <p:spPr>
          <a:xfrm>
            <a:off x="1085537" y="5145683"/>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23" name="object 140">
            <a:extLst>
              <a:ext uri="{FF2B5EF4-FFF2-40B4-BE49-F238E27FC236}">
                <a16:creationId xmlns:a16="http://schemas.microsoft.com/office/drawing/2014/main" id="{2BBBDF80-4185-4245-8911-C056DCF87575}"/>
              </a:ext>
            </a:extLst>
          </p:cNvPr>
          <p:cNvSpPr/>
          <p:nvPr/>
        </p:nvSpPr>
        <p:spPr>
          <a:xfrm>
            <a:off x="1084759" y="5196921"/>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324" name="object 141">
            <a:extLst>
              <a:ext uri="{FF2B5EF4-FFF2-40B4-BE49-F238E27FC236}">
                <a16:creationId xmlns:a16="http://schemas.microsoft.com/office/drawing/2014/main" id="{E6B1C5DC-9EBF-43CC-9EB3-3451D44ED034}"/>
              </a:ext>
            </a:extLst>
          </p:cNvPr>
          <p:cNvSpPr/>
          <p:nvPr/>
        </p:nvSpPr>
        <p:spPr>
          <a:xfrm>
            <a:off x="1085537" y="5193125"/>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25" name="object 142">
            <a:extLst>
              <a:ext uri="{FF2B5EF4-FFF2-40B4-BE49-F238E27FC236}">
                <a16:creationId xmlns:a16="http://schemas.microsoft.com/office/drawing/2014/main" id="{0BA95744-405B-44F9-8493-879D31996749}"/>
              </a:ext>
            </a:extLst>
          </p:cNvPr>
          <p:cNvSpPr/>
          <p:nvPr/>
        </p:nvSpPr>
        <p:spPr>
          <a:xfrm>
            <a:off x="1325191"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26" name="object 143">
            <a:extLst>
              <a:ext uri="{FF2B5EF4-FFF2-40B4-BE49-F238E27FC236}">
                <a16:creationId xmlns:a16="http://schemas.microsoft.com/office/drawing/2014/main" id="{FB87D1F2-8E9A-4C46-A730-F68388A8DA04}"/>
              </a:ext>
            </a:extLst>
          </p:cNvPr>
          <p:cNvSpPr/>
          <p:nvPr/>
        </p:nvSpPr>
        <p:spPr>
          <a:xfrm>
            <a:off x="1373433"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27" name="object 144">
            <a:extLst>
              <a:ext uri="{FF2B5EF4-FFF2-40B4-BE49-F238E27FC236}">
                <a16:creationId xmlns:a16="http://schemas.microsoft.com/office/drawing/2014/main" id="{D22C9F9E-8380-46F4-BA42-17C9FD86C8CE}"/>
              </a:ext>
            </a:extLst>
          </p:cNvPr>
          <p:cNvSpPr/>
          <p:nvPr/>
        </p:nvSpPr>
        <p:spPr>
          <a:xfrm>
            <a:off x="1373433" y="5193125"/>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328" name="object 145">
            <a:extLst>
              <a:ext uri="{FF2B5EF4-FFF2-40B4-BE49-F238E27FC236}">
                <a16:creationId xmlns:a16="http://schemas.microsoft.com/office/drawing/2014/main" id="{1F2F24A8-8290-43C9-8A4F-FEDA5DAEE62B}"/>
              </a:ext>
            </a:extLst>
          </p:cNvPr>
          <p:cNvSpPr/>
          <p:nvPr/>
        </p:nvSpPr>
        <p:spPr>
          <a:xfrm>
            <a:off x="1381992" y="5164128"/>
            <a:ext cx="1704339" cy="0"/>
          </a:xfrm>
          <a:custGeom>
            <a:avLst/>
            <a:gdLst/>
            <a:ahLst/>
            <a:cxnLst/>
            <a:rect l="l" t="t" r="r" b="b"/>
            <a:pathLst>
              <a:path w="1704339">
                <a:moveTo>
                  <a:pt x="0" y="0"/>
                </a:moveTo>
                <a:lnTo>
                  <a:pt x="1704293" y="0"/>
                </a:lnTo>
              </a:path>
            </a:pathLst>
          </a:custGeom>
          <a:ln w="38257">
            <a:solidFill>
              <a:srgbClr val="000000"/>
            </a:solidFill>
          </a:ln>
        </p:spPr>
        <p:txBody>
          <a:bodyPr wrap="square" lIns="0" tIns="0" rIns="0" bIns="0" rtlCol="0"/>
          <a:lstStyle/>
          <a:p>
            <a:endParaRPr/>
          </a:p>
        </p:txBody>
      </p:sp>
      <p:sp>
        <p:nvSpPr>
          <p:cNvPr id="329" name="object 146">
            <a:extLst>
              <a:ext uri="{FF2B5EF4-FFF2-40B4-BE49-F238E27FC236}">
                <a16:creationId xmlns:a16="http://schemas.microsoft.com/office/drawing/2014/main" id="{25903D2E-8C04-4FBB-AC29-941EC10B9B13}"/>
              </a:ext>
            </a:extLst>
          </p:cNvPr>
          <p:cNvSpPr/>
          <p:nvPr/>
        </p:nvSpPr>
        <p:spPr>
          <a:xfrm>
            <a:off x="1382770" y="5145683"/>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330" name="object 147">
            <a:extLst>
              <a:ext uri="{FF2B5EF4-FFF2-40B4-BE49-F238E27FC236}">
                <a16:creationId xmlns:a16="http://schemas.microsoft.com/office/drawing/2014/main" id="{179B3973-81CC-4448-B1F1-B58479D9DB71}"/>
              </a:ext>
            </a:extLst>
          </p:cNvPr>
          <p:cNvSpPr/>
          <p:nvPr/>
        </p:nvSpPr>
        <p:spPr>
          <a:xfrm>
            <a:off x="1381992" y="5196921"/>
            <a:ext cx="1704339" cy="0"/>
          </a:xfrm>
          <a:custGeom>
            <a:avLst/>
            <a:gdLst/>
            <a:ahLst/>
            <a:cxnLst/>
            <a:rect l="l" t="t" r="r" b="b"/>
            <a:pathLst>
              <a:path w="1704339">
                <a:moveTo>
                  <a:pt x="0" y="0"/>
                </a:moveTo>
                <a:lnTo>
                  <a:pt x="1704293" y="0"/>
                </a:lnTo>
              </a:path>
            </a:pathLst>
          </a:custGeom>
          <a:ln w="9108">
            <a:solidFill>
              <a:srgbClr val="000000"/>
            </a:solidFill>
          </a:ln>
        </p:spPr>
        <p:txBody>
          <a:bodyPr wrap="square" lIns="0" tIns="0" rIns="0" bIns="0" rtlCol="0"/>
          <a:lstStyle/>
          <a:p>
            <a:endParaRPr/>
          </a:p>
        </p:txBody>
      </p:sp>
      <p:sp>
        <p:nvSpPr>
          <p:cNvPr id="331" name="object 148">
            <a:extLst>
              <a:ext uri="{FF2B5EF4-FFF2-40B4-BE49-F238E27FC236}">
                <a16:creationId xmlns:a16="http://schemas.microsoft.com/office/drawing/2014/main" id="{3BECD536-BD2B-41FD-A8EB-6102ACC8E390}"/>
              </a:ext>
            </a:extLst>
          </p:cNvPr>
          <p:cNvSpPr/>
          <p:nvPr/>
        </p:nvSpPr>
        <p:spPr>
          <a:xfrm>
            <a:off x="1382770" y="5193125"/>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332" name="object 149">
            <a:extLst>
              <a:ext uri="{FF2B5EF4-FFF2-40B4-BE49-F238E27FC236}">
                <a16:creationId xmlns:a16="http://schemas.microsoft.com/office/drawing/2014/main" id="{9ACE8F67-ED57-4236-A2CF-C33A62AA9007}"/>
              </a:ext>
            </a:extLst>
          </p:cNvPr>
          <p:cNvSpPr/>
          <p:nvPr/>
        </p:nvSpPr>
        <p:spPr>
          <a:xfrm>
            <a:off x="3087063"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33" name="object 150">
            <a:extLst>
              <a:ext uri="{FF2B5EF4-FFF2-40B4-BE49-F238E27FC236}">
                <a16:creationId xmlns:a16="http://schemas.microsoft.com/office/drawing/2014/main" id="{F9DBD085-BF4E-4B45-8FEB-6E3AB5CF01B1}"/>
              </a:ext>
            </a:extLst>
          </p:cNvPr>
          <p:cNvSpPr/>
          <p:nvPr/>
        </p:nvSpPr>
        <p:spPr>
          <a:xfrm>
            <a:off x="3135305"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34" name="object 151">
            <a:extLst>
              <a:ext uri="{FF2B5EF4-FFF2-40B4-BE49-F238E27FC236}">
                <a16:creationId xmlns:a16="http://schemas.microsoft.com/office/drawing/2014/main" id="{0A1DE1D9-682F-47FC-B749-D6CCCA31683A}"/>
              </a:ext>
            </a:extLst>
          </p:cNvPr>
          <p:cNvSpPr/>
          <p:nvPr/>
        </p:nvSpPr>
        <p:spPr>
          <a:xfrm>
            <a:off x="3086285" y="5192366"/>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35" name="object 152">
            <a:extLst>
              <a:ext uri="{FF2B5EF4-FFF2-40B4-BE49-F238E27FC236}">
                <a16:creationId xmlns:a16="http://schemas.microsoft.com/office/drawing/2014/main" id="{443A47E8-EB69-4CAF-972E-D13693014017}"/>
              </a:ext>
            </a:extLst>
          </p:cNvPr>
          <p:cNvSpPr/>
          <p:nvPr/>
        </p:nvSpPr>
        <p:spPr>
          <a:xfrm>
            <a:off x="3087063" y="5193125"/>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36" name="object 153">
            <a:extLst>
              <a:ext uri="{FF2B5EF4-FFF2-40B4-BE49-F238E27FC236}">
                <a16:creationId xmlns:a16="http://schemas.microsoft.com/office/drawing/2014/main" id="{C8A5F44C-C768-4445-AC0B-5853A3B79445}"/>
              </a:ext>
            </a:extLst>
          </p:cNvPr>
          <p:cNvSpPr/>
          <p:nvPr/>
        </p:nvSpPr>
        <p:spPr>
          <a:xfrm>
            <a:off x="3143864" y="5164128"/>
            <a:ext cx="1929130" cy="0"/>
          </a:xfrm>
          <a:custGeom>
            <a:avLst/>
            <a:gdLst/>
            <a:ahLst/>
            <a:cxnLst/>
            <a:rect l="l" t="t" r="r" b="b"/>
            <a:pathLst>
              <a:path w="1929129">
                <a:moveTo>
                  <a:pt x="0" y="0"/>
                </a:moveTo>
                <a:lnTo>
                  <a:pt x="1928774" y="0"/>
                </a:lnTo>
              </a:path>
            </a:pathLst>
          </a:custGeom>
          <a:ln w="38257">
            <a:solidFill>
              <a:srgbClr val="000000"/>
            </a:solidFill>
          </a:ln>
        </p:spPr>
        <p:txBody>
          <a:bodyPr wrap="square" lIns="0" tIns="0" rIns="0" bIns="0" rtlCol="0"/>
          <a:lstStyle/>
          <a:p>
            <a:endParaRPr/>
          </a:p>
        </p:txBody>
      </p:sp>
      <p:sp>
        <p:nvSpPr>
          <p:cNvPr id="337" name="object 154">
            <a:extLst>
              <a:ext uri="{FF2B5EF4-FFF2-40B4-BE49-F238E27FC236}">
                <a16:creationId xmlns:a16="http://schemas.microsoft.com/office/drawing/2014/main" id="{FB35F81D-A903-40AA-98B4-98FD147977ED}"/>
              </a:ext>
            </a:extLst>
          </p:cNvPr>
          <p:cNvSpPr/>
          <p:nvPr/>
        </p:nvSpPr>
        <p:spPr>
          <a:xfrm>
            <a:off x="3144642" y="5145683"/>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338" name="object 155">
            <a:extLst>
              <a:ext uri="{FF2B5EF4-FFF2-40B4-BE49-F238E27FC236}">
                <a16:creationId xmlns:a16="http://schemas.microsoft.com/office/drawing/2014/main" id="{5F4E9D00-1617-4B99-9265-776371350C68}"/>
              </a:ext>
            </a:extLst>
          </p:cNvPr>
          <p:cNvSpPr/>
          <p:nvPr/>
        </p:nvSpPr>
        <p:spPr>
          <a:xfrm>
            <a:off x="3143864" y="5196921"/>
            <a:ext cx="1929130" cy="0"/>
          </a:xfrm>
          <a:custGeom>
            <a:avLst/>
            <a:gdLst/>
            <a:ahLst/>
            <a:cxnLst/>
            <a:rect l="l" t="t" r="r" b="b"/>
            <a:pathLst>
              <a:path w="1929129">
                <a:moveTo>
                  <a:pt x="0" y="0"/>
                </a:moveTo>
                <a:lnTo>
                  <a:pt x="1928774" y="0"/>
                </a:lnTo>
              </a:path>
            </a:pathLst>
          </a:custGeom>
          <a:ln w="9108">
            <a:solidFill>
              <a:srgbClr val="000000"/>
            </a:solidFill>
          </a:ln>
        </p:spPr>
        <p:txBody>
          <a:bodyPr wrap="square" lIns="0" tIns="0" rIns="0" bIns="0" rtlCol="0"/>
          <a:lstStyle/>
          <a:p>
            <a:endParaRPr/>
          </a:p>
        </p:txBody>
      </p:sp>
      <p:sp>
        <p:nvSpPr>
          <p:cNvPr id="339" name="object 156">
            <a:extLst>
              <a:ext uri="{FF2B5EF4-FFF2-40B4-BE49-F238E27FC236}">
                <a16:creationId xmlns:a16="http://schemas.microsoft.com/office/drawing/2014/main" id="{0A3C7F44-69B3-4EDE-9FD0-0E9FDB437ED0}"/>
              </a:ext>
            </a:extLst>
          </p:cNvPr>
          <p:cNvSpPr/>
          <p:nvPr/>
        </p:nvSpPr>
        <p:spPr>
          <a:xfrm>
            <a:off x="3144642" y="5193125"/>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340" name="object 157">
            <a:extLst>
              <a:ext uri="{FF2B5EF4-FFF2-40B4-BE49-F238E27FC236}">
                <a16:creationId xmlns:a16="http://schemas.microsoft.com/office/drawing/2014/main" id="{C83DFCF3-AF69-4C8A-9C96-0E7B82B72B74}"/>
              </a:ext>
            </a:extLst>
          </p:cNvPr>
          <p:cNvSpPr/>
          <p:nvPr/>
        </p:nvSpPr>
        <p:spPr>
          <a:xfrm>
            <a:off x="5073417"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41" name="object 158">
            <a:extLst>
              <a:ext uri="{FF2B5EF4-FFF2-40B4-BE49-F238E27FC236}">
                <a16:creationId xmlns:a16="http://schemas.microsoft.com/office/drawing/2014/main" id="{835877BD-C56A-47AE-B94B-0B04F1DE6F5E}"/>
              </a:ext>
            </a:extLst>
          </p:cNvPr>
          <p:cNvSpPr/>
          <p:nvPr/>
        </p:nvSpPr>
        <p:spPr>
          <a:xfrm>
            <a:off x="5121659"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42" name="object 159">
            <a:extLst>
              <a:ext uri="{FF2B5EF4-FFF2-40B4-BE49-F238E27FC236}">
                <a16:creationId xmlns:a16="http://schemas.microsoft.com/office/drawing/2014/main" id="{C1D10EF9-688A-4D21-89E6-3CCEB494C5F5}"/>
              </a:ext>
            </a:extLst>
          </p:cNvPr>
          <p:cNvSpPr/>
          <p:nvPr/>
        </p:nvSpPr>
        <p:spPr>
          <a:xfrm>
            <a:off x="5072639" y="5192366"/>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43" name="object 160">
            <a:extLst>
              <a:ext uri="{FF2B5EF4-FFF2-40B4-BE49-F238E27FC236}">
                <a16:creationId xmlns:a16="http://schemas.microsoft.com/office/drawing/2014/main" id="{FF0CCB87-4CCA-4340-BE82-60AE4DC21CC6}"/>
              </a:ext>
            </a:extLst>
          </p:cNvPr>
          <p:cNvSpPr/>
          <p:nvPr/>
        </p:nvSpPr>
        <p:spPr>
          <a:xfrm>
            <a:off x="5073417" y="5193125"/>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44" name="object 161">
            <a:extLst>
              <a:ext uri="{FF2B5EF4-FFF2-40B4-BE49-F238E27FC236}">
                <a16:creationId xmlns:a16="http://schemas.microsoft.com/office/drawing/2014/main" id="{7C6E4D13-6957-4623-80C7-6D072D16AD1B}"/>
              </a:ext>
            </a:extLst>
          </p:cNvPr>
          <p:cNvSpPr/>
          <p:nvPr/>
        </p:nvSpPr>
        <p:spPr>
          <a:xfrm>
            <a:off x="5130218" y="5164128"/>
            <a:ext cx="2159000" cy="0"/>
          </a:xfrm>
          <a:custGeom>
            <a:avLst/>
            <a:gdLst/>
            <a:ahLst/>
            <a:cxnLst/>
            <a:rect l="l" t="t" r="r" b="b"/>
            <a:pathLst>
              <a:path w="2159000">
                <a:moveTo>
                  <a:pt x="0" y="0"/>
                </a:moveTo>
                <a:lnTo>
                  <a:pt x="2158702" y="0"/>
                </a:lnTo>
              </a:path>
            </a:pathLst>
          </a:custGeom>
          <a:ln w="38257">
            <a:solidFill>
              <a:srgbClr val="000000"/>
            </a:solidFill>
          </a:ln>
        </p:spPr>
        <p:txBody>
          <a:bodyPr wrap="square" lIns="0" tIns="0" rIns="0" bIns="0" rtlCol="0"/>
          <a:lstStyle/>
          <a:p>
            <a:endParaRPr/>
          </a:p>
        </p:txBody>
      </p:sp>
      <p:sp>
        <p:nvSpPr>
          <p:cNvPr id="345" name="object 162">
            <a:extLst>
              <a:ext uri="{FF2B5EF4-FFF2-40B4-BE49-F238E27FC236}">
                <a16:creationId xmlns:a16="http://schemas.microsoft.com/office/drawing/2014/main" id="{02F75CE5-411C-4009-A756-D8A5F3B28750}"/>
              </a:ext>
            </a:extLst>
          </p:cNvPr>
          <p:cNvSpPr/>
          <p:nvPr/>
        </p:nvSpPr>
        <p:spPr>
          <a:xfrm>
            <a:off x="5130996" y="5145683"/>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346" name="object 163">
            <a:extLst>
              <a:ext uri="{FF2B5EF4-FFF2-40B4-BE49-F238E27FC236}">
                <a16:creationId xmlns:a16="http://schemas.microsoft.com/office/drawing/2014/main" id="{67FB3DA4-1595-4CB9-ADF0-CFA2DF4A554D}"/>
              </a:ext>
            </a:extLst>
          </p:cNvPr>
          <p:cNvSpPr/>
          <p:nvPr/>
        </p:nvSpPr>
        <p:spPr>
          <a:xfrm>
            <a:off x="5130218" y="5196921"/>
            <a:ext cx="2159000" cy="0"/>
          </a:xfrm>
          <a:custGeom>
            <a:avLst/>
            <a:gdLst/>
            <a:ahLst/>
            <a:cxnLst/>
            <a:rect l="l" t="t" r="r" b="b"/>
            <a:pathLst>
              <a:path w="2159000">
                <a:moveTo>
                  <a:pt x="0" y="0"/>
                </a:moveTo>
                <a:lnTo>
                  <a:pt x="2158702" y="0"/>
                </a:lnTo>
              </a:path>
            </a:pathLst>
          </a:custGeom>
          <a:ln w="9108">
            <a:solidFill>
              <a:srgbClr val="000000"/>
            </a:solidFill>
          </a:ln>
        </p:spPr>
        <p:txBody>
          <a:bodyPr wrap="square" lIns="0" tIns="0" rIns="0" bIns="0" rtlCol="0"/>
          <a:lstStyle/>
          <a:p>
            <a:endParaRPr/>
          </a:p>
        </p:txBody>
      </p:sp>
      <p:sp>
        <p:nvSpPr>
          <p:cNvPr id="347" name="object 164">
            <a:extLst>
              <a:ext uri="{FF2B5EF4-FFF2-40B4-BE49-F238E27FC236}">
                <a16:creationId xmlns:a16="http://schemas.microsoft.com/office/drawing/2014/main" id="{C01E1054-4C64-45E7-8E0F-B6CDAB0FC9F6}"/>
              </a:ext>
            </a:extLst>
          </p:cNvPr>
          <p:cNvSpPr/>
          <p:nvPr/>
        </p:nvSpPr>
        <p:spPr>
          <a:xfrm>
            <a:off x="5130996" y="5193125"/>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348" name="object 165">
            <a:extLst>
              <a:ext uri="{FF2B5EF4-FFF2-40B4-BE49-F238E27FC236}">
                <a16:creationId xmlns:a16="http://schemas.microsoft.com/office/drawing/2014/main" id="{C7C840D6-05E7-42CB-A87C-3DBDB1B8188D}"/>
              </a:ext>
            </a:extLst>
          </p:cNvPr>
          <p:cNvSpPr/>
          <p:nvPr/>
        </p:nvSpPr>
        <p:spPr>
          <a:xfrm>
            <a:off x="7289827"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49" name="object 166">
            <a:extLst>
              <a:ext uri="{FF2B5EF4-FFF2-40B4-BE49-F238E27FC236}">
                <a16:creationId xmlns:a16="http://schemas.microsoft.com/office/drawing/2014/main" id="{F2C19DB3-9F91-4596-95F6-AB8A4BA4E889}"/>
              </a:ext>
            </a:extLst>
          </p:cNvPr>
          <p:cNvSpPr/>
          <p:nvPr/>
        </p:nvSpPr>
        <p:spPr>
          <a:xfrm>
            <a:off x="7338069"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50" name="object 167">
            <a:extLst>
              <a:ext uri="{FF2B5EF4-FFF2-40B4-BE49-F238E27FC236}">
                <a16:creationId xmlns:a16="http://schemas.microsoft.com/office/drawing/2014/main" id="{D2D48C65-F9CA-46C0-B09D-F97CD49D1BC3}"/>
              </a:ext>
            </a:extLst>
          </p:cNvPr>
          <p:cNvSpPr/>
          <p:nvPr/>
        </p:nvSpPr>
        <p:spPr>
          <a:xfrm>
            <a:off x="7289050" y="5192366"/>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51" name="object 168">
            <a:extLst>
              <a:ext uri="{FF2B5EF4-FFF2-40B4-BE49-F238E27FC236}">
                <a16:creationId xmlns:a16="http://schemas.microsoft.com/office/drawing/2014/main" id="{543D5404-E54E-4818-A686-BA29C31AF1A2}"/>
              </a:ext>
            </a:extLst>
          </p:cNvPr>
          <p:cNvSpPr/>
          <p:nvPr/>
        </p:nvSpPr>
        <p:spPr>
          <a:xfrm>
            <a:off x="7289827" y="5193125"/>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52" name="object 169">
            <a:extLst>
              <a:ext uri="{FF2B5EF4-FFF2-40B4-BE49-F238E27FC236}">
                <a16:creationId xmlns:a16="http://schemas.microsoft.com/office/drawing/2014/main" id="{EFB31781-652C-4BE8-9E31-587B52C70CFF}"/>
              </a:ext>
            </a:extLst>
          </p:cNvPr>
          <p:cNvSpPr/>
          <p:nvPr/>
        </p:nvSpPr>
        <p:spPr>
          <a:xfrm>
            <a:off x="7346629" y="5164128"/>
            <a:ext cx="2729230" cy="0"/>
          </a:xfrm>
          <a:custGeom>
            <a:avLst/>
            <a:gdLst/>
            <a:ahLst/>
            <a:cxnLst/>
            <a:rect l="l" t="t" r="r" b="b"/>
            <a:pathLst>
              <a:path w="2729229">
                <a:moveTo>
                  <a:pt x="0" y="0"/>
                </a:moveTo>
                <a:lnTo>
                  <a:pt x="2728658" y="0"/>
                </a:lnTo>
              </a:path>
            </a:pathLst>
          </a:custGeom>
          <a:ln w="38257">
            <a:solidFill>
              <a:srgbClr val="000000"/>
            </a:solidFill>
          </a:ln>
        </p:spPr>
        <p:txBody>
          <a:bodyPr wrap="square" lIns="0" tIns="0" rIns="0" bIns="0" rtlCol="0"/>
          <a:lstStyle/>
          <a:p>
            <a:endParaRPr/>
          </a:p>
        </p:txBody>
      </p:sp>
      <p:sp>
        <p:nvSpPr>
          <p:cNvPr id="353" name="object 170">
            <a:extLst>
              <a:ext uri="{FF2B5EF4-FFF2-40B4-BE49-F238E27FC236}">
                <a16:creationId xmlns:a16="http://schemas.microsoft.com/office/drawing/2014/main" id="{2D71AFB9-2070-4046-8B34-46A4D81480FA}"/>
              </a:ext>
            </a:extLst>
          </p:cNvPr>
          <p:cNvSpPr/>
          <p:nvPr/>
        </p:nvSpPr>
        <p:spPr>
          <a:xfrm>
            <a:off x="7347407" y="5145683"/>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354" name="object 171">
            <a:extLst>
              <a:ext uri="{FF2B5EF4-FFF2-40B4-BE49-F238E27FC236}">
                <a16:creationId xmlns:a16="http://schemas.microsoft.com/office/drawing/2014/main" id="{9D0B2C1B-0D86-42C2-985E-E6C5D809770B}"/>
              </a:ext>
            </a:extLst>
          </p:cNvPr>
          <p:cNvSpPr/>
          <p:nvPr/>
        </p:nvSpPr>
        <p:spPr>
          <a:xfrm>
            <a:off x="7346629" y="5196921"/>
            <a:ext cx="2729230" cy="0"/>
          </a:xfrm>
          <a:custGeom>
            <a:avLst/>
            <a:gdLst/>
            <a:ahLst/>
            <a:cxnLst/>
            <a:rect l="l" t="t" r="r" b="b"/>
            <a:pathLst>
              <a:path w="2729229">
                <a:moveTo>
                  <a:pt x="0" y="0"/>
                </a:moveTo>
                <a:lnTo>
                  <a:pt x="2728658" y="0"/>
                </a:lnTo>
              </a:path>
            </a:pathLst>
          </a:custGeom>
          <a:ln w="9108">
            <a:solidFill>
              <a:srgbClr val="000000"/>
            </a:solidFill>
          </a:ln>
        </p:spPr>
        <p:txBody>
          <a:bodyPr wrap="square" lIns="0" tIns="0" rIns="0" bIns="0" rtlCol="0"/>
          <a:lstStyle/>
          <a:p>
            <a:endParaRPr/>
          </a:p>
        </p:txBody>
      </p:sp>
      <p:sp>
        <p:nvSpPr>
          <p:cNvPr id="355" name="object 172">
            <a:extLst>
              <a:ext uri="{FF2B5EF4-FFF2-40B4-BE49-F238E27FC236}">
                <a16:creationId xmlns:a16="http://schemas.microsoft.com/office/drawing/2014/main" id="{7AA1C261-2089-4388-822E-827F1C1DA19F}"/>
              </a:ext>
            </a:extLst>
          </p:cNvPr>
          <p:cNvSpPr/>
          <p:nvPr/>
        </p:nvSpPr>
        <p:spPr>
          <a:xfrm>
            <a:off x="7347407" y="5193125"/>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356" name="object 173">
            <a:extLst>
              <a:ext uri="{FF2B5EF4-FFF2-40B4-BE49-F238E27FC236}">
                <a16:creationId xmlns:a16="http://schemas.microsoft.com/office/drawing/2014/main" id="{14D2EE64-E667-41B6-8A79-45215565E89D}"/>
              </a:ext>
            </a:extLst>
          </p:cNvPr>
          <p:cNvSpPr/>
          <p:nvPr/>
        </p:nvSpPr>
        <p:spPr>
          <a:xfrm>
            <a:off x="10094610" y="5145683"/>
            <a:ext cx="0" cy="57150"/>
          </a:xfrm>
          <a:custGeom>
            <a:avLst/>
            <a:gdLst/>
            <a:ahLst/>
            <a:cxnLst/>
            <a:rect l="l" t="t" r="r" b="b"/>
            <a:pathLst>
              <a:path h="57150">
                <a:moveTo>
                  <a:pt x="0" y="0"/>
                </a:moveTo>
                <a:lnTo>
                  <a:pt x="0" y="56551"/>
                </a:lnTo>
              </a:path>
            </a:pathLst>
          </a:custGeom>
          <a:ln w="3175">
            <a:solidFill>
              <a:srgbClr val="000000"/>
            </a:solidFill>
          </a:ln>
        </p:spPr>
        <p:txBody>
          <a:bodyPr wrap="square" lIns="0" tIns="0" rIns="0" bIns="0" rtlCol="0"/>
          <a:lstStyle/>
          <a:p>
            <a:endParaRPr/>
          </a:p>
        </p:txBody>
      </p:sp>
      <p:sp>
        <p:nvSpPr>
          <p:cNvPr id="357" name="object 174">
            <a:extLst>
              <a:ext uri="{FF2B5EF4-FFF2-40B4-BE49-F238E27FC236}">
                <a16:creationId xmlns:a16="http://schemas.microsoft.com/office/drawing/2014/main" id="{34665238-2B05-436B-8E20-E587F2760D40}"/>
              </a:ext>
            </a:extLst>
          </p:cNvPr>
          <p:cNvSpPr/>
          <p:nvPr/>
        </p:nvSpPr>
        <p:spPr>
          <a:xfrm>
            <a:off x="10075936" y="5145683"/>
            <a:ext cx="0" cy="57150"/>
          </a:xfrm>
          <a:custGeom>
            <a:avLst/>
            <a:gdLst/>
            <a:ahLst/>
            <a:cxnLst/>
            <a:rect l="l" t="t" r="r" b="b"/>
            <a:pathLst>
              <a:path h="57150">
                <a:moveTo>
                  <a:pt x="0" y="0"/>
                </a:moveTo>
                <a:lnTo>
                  <a:pt x="0" y="56551"/>
                </a:lnTo>
              </a:path>
            </a:pathLst>
          </a:custGeom>
          <a:ln w="3175">
            <a:solidFill>
              <a:srgbClr val="000000"/>
            </a:solidFill>
          </a:ln>
        </p:spPr>
        <p:txBody>
          <a:bodyPr wrap="square" lIns="0" tIns="0" rIns="0" bIns="0" rtlCol="0"/>
          <a:lstStyle/>
          <a:p>
            <a:endParaRPr/>
          </a:p>
        </p:txBody>
      </p:sp>
      <p:sp>
        <p:nvSpPr>
          <p:cNvPr id="358" name="object 175">
            <a:extLst>
              <a:ext uri="{FF2B5EF4-FFF2-40B4-BE49-F238E27FC236}">
                <a16:creationId xmlns:a16="http://schemas.microsoft.com/office/drawing/2014/main" id="{BFAE183C-D1D0-4225-B82D-FA7F2F9511DD}"/>
              </a:ext>
            </a:extLst>
          </p:cNvPr>
          <p:cNvSpPr/>
          <p:nvPr/>
        </p:nvSpPr>
        <p:spPr>
          <a:xfrm>
            <a:off x="1080090" y="5192240"/>
            <a:ext cx="0" cy="1008380"/>
          </a:xfrm>
          <a:custGeom>
            <a:avLst/>
            <a:gdLst/>
            <a:ahLst/>
            <a:cxnLst/>
            <a:rect l="l" t="t" r="r" b="b"/>
            <a:pathLst>
              <a:path h="1008379">
                <a:moveTo>
                  <a:pt x="0" y="0"/>
                </a:moveTo>
                <a:lnTo>
                  <a:pt x="0" y="1008123"/>
                </a:lnTo>
              </a:path>
            </a:pathLst>
          </a:custGeom>
          <a:ln w="9337">
            <a:solidFill>
              <a:srgbClr val="000000"/>
            </a:solidFill>
          </a:ln>
        </p:spPr>
        <p:txBody>
          <a:bodyPr wrap="square" lIns="0" tIns="0" rIns="0" bIns="0" rtlCol="0"/>
          <a:lstStyle/>
          <a:p>
            <a:endParaRPr/>
          </a:p>
        </p:txBody>
      </p:sp>
      <p:sp>
        <p:nvSpPr>
          <p:cNvPr id="359" name="object 176">
            <a:extLst>
              <a:ext uri="{FF2B5EF4-FFF2-40B4-BE49-F238E27FC236}">
                <a16:creationId xmlns:a16="http://schemas.microsoft.com/office/drawing/2014/main" id="{8F682777-9E1D-4E13-9CEA-7D0DE2AE74D6}"/>
              </a:ext>
            </a:extLst>
          </p:cNvPr>
          <p:cNvSpPr/>
          <p:nvPr/>
        </p:nvSpPr>
        <p:spPr>
          <a:xfrm>
            <a:off x="1076200"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60" name="object 177">
            <a:extLst>
              <a:ext uri="{FF2B5EF4-FFF2-40B4-BE49-F238E27FC236}">
                <a16:creationId xmlns:a16="http://schemas.microsoft.com/office/drawing/2014/main" id="{A8F68026-E405-4664-BDB8-276CC27DC2F0}"/>
              </a:ext>
            </a:extLst>
          </p:cNvPr>
          <p:cNvSpPr/>
          <p:nvPr/>
        </p:nvSpPr>
        <p:spPr>
          <a:xfrm>
            <a:off x="1046632" y="1526508"/>
            <a:ext cx="0" cy="4692650"/>
          </a:xfrm>
          <a:custGeom>
            <a:avLst/>
            <a:gdLst/>
            <a:ahLst/>
            <a:cxnLst/>
            <a:rect l="l" t="t" r="r" b="b"/>
            <a:pathLst>
              <a:path h="4692650">
                <a:moveTo>
                  <a:pt x="0" y="0"/>
                </a:moveTo>
                <a:lnTo>
                  <a:pt x="0" y="4692072"/>
                </a:lnTo>
              </a:path>
            </a:pathLst>
          </a:custGeom>
          <a:ln w="38904">
            <a:solidFill>
              <a:srgbClr val="000000"/>
            </a:solidFill>
          </a:ln>
        </p:spPr>
        <p:txBody>
          <a:bodyPr wrap="square" lIns="0" tIns="0" rIns="0" bIns="0" rtlCol="0"/>
          <a:lstStyle/>
          <a:p>
            <a:endParaRPr/>
          </a:p>
        </p:txBody>
      </p:sp>
      <p:sp>
        <p:nvSpPr>
          <p:cNvPr id="361" name="object 178">
            <a:extLst>
              <a:ext uri="{FF2B5EF4-FFF2-40B4-BE49-F238E27FC236}">
                <a16:creationId xmlns:a16="http://schemas.microsoft.com/office/drawing/2014/main" id="{2ABEF0A7-2079-4E03-A11D-73718645D2B2}"/>
              </a:ext>
            </a:extLst>
          </p:cNvPr>
          <p:cNvSpPr/>
          <p:nvPr/>
        </p:nvSpPr>
        <p:spPr>
          <a:xfrm>
            <a:off x="1027958"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62" name="object 179">
            <a:extLst>
              <a:ext uri="{FF2B5EF4-FFF2-40B4-BE49-F238E27FC236}">
                <a16:creationId xmlns:a16="http://schemas.microsoft.com/office/drawing/2014/main" id="{B73C4BBA-8D25-4C3C-982D-796AE1BEA738}"/>
              </a:ext>
            </a:extLst>
          </p:cNvPr>
          <p:cNvSpPr/>
          <p:nvPr/>
        </p:nvSpPr>
        <p:spPr>
          <a:xfrm>
            <a:off x="1027958" y="6163168"/>
            <a:ext cx="0" cy="55244"/>
          </a:xfrm>
          <a:custGeom>
            <a:avLst/>
            <a:gdLst/>
            <a:ahLst/>
            <a:cxnLst/>
            <a:rect l="l" t="t" r="r" b="b"/>
            <a:pathLst>
              <a:path h="55245">
                <a:moveTo>
                  <a:pt x="0" y="0"/>
                </a:moveTo>
                <a:lnTo>
                  <a:pt x="0" y="54653"/>
                </a:lnTo>
              </a:path>
            </a:pathLst>
          </a:custGeom>
          <a:ln w="3175">
            <a:solidFill>
              <a:srgbClr val="000000"/>
            </a:solidFill>
          </a:ln>
        </p:spPr>
        <p:txBody>
          <a:bodyPr wrap="square" lIns="0" tIns="0" rIns="0" bIns="0" rtlCol="0"/>
          <a:lstStyle/>
          <a:p>
            <a:endParaRPr/>
          </a:p>
        </p:txBody>
      </p:sp>
      <p:sp>
        <p:nvSpPr>
          <p:cNvPr id="363" name="object 180">
            <a:extLst>
              <a:ext uri="{FF2B5EF4-FFF2-40B4-BE49-F238E27FC236}">
                <a16:creationId xmlns:a16="http://schemas.microsoft.com/office/drawing/2014/main" id="{DE9EE395-05FE-4B1D-98CB-8241DD7F956A}"/>
              </a:ext>
            </a:extLst>
          </p:cNvPr>
          <p:cNvSpPr/>
          <p:nvPr/>
        </p:nvSpPr>
        <p:spPr>
          <a:xfrm>
            <a:off x="1027180" y="6209472"/>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64" name="object 181">
            <a:extLst>
              <a:ext uri="{FF2B5EF4-FFF2-40B4-BE49-F238E27FC236}">
                <a16:creationId xmlns:a16="http://schemas.microsoft.com/office/drawing/2014/main" id="{CE42C363-6D98-4924-A8A7-53399C302C0C}"/>
              </a:ext>
            </a:extLst>
          </p:cNvPr>
          <p:cNvSpPr/>
          <p:nvPr/>
        </p:nvSpPr>
        <p:spPr>
          <a:xfrm>
            <a:off x="1027958" y="6210231"/>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365" name="object 182">
            <a:extLst>
              <a:ext uri="{FF2B5EF4-FFF2-40B4-BE49-F238E27FC236}">
                <a16:creationId xmlns:a16="http://schemas.microsoft.com/office/drawing/2014/main" id="{7C4E7CE7-EB7F-4AAD-951E-0F30384D17E8}"/>
              </a:ext>
            </a:extLst>
          </p:cNvPr>
          <p:cNvSpPr/>
          <p:nvPr/>
        </p:nvSpPr>
        <p:spPr>
          <a:xfrm>
            <a:off x="1076200"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66" name="object 183">
            <a:extLst>
              <a:ext uri="{FF2B5EF4-FFF2-40B4-BE49-F238E27FC236}">
                <a16:creationId xmlns:a16="http://schemas.microsoft.com/office/drawing/2014/main" id="{48433DDB-45E2-47E5-9D4C-63649FB37D4B}"/>
              </a:ext>
            </a:extLst>
          </p:cNvPr>
          <p:cNvSpPr/>
          <p:nvPr/>
        </p:nvSpPr>
        <p:spPr>
          <a:xfrm>
            <a:off x="1076200"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67" name="object 184">
            <a:extLst>
              <a:ext uri="{FF2B5EF4-FFF2-40B4-BE49-F238E27FC236}">
                <a16:creationId xmlns:a16="http://schemas.microsoft.com/office/drawing/2014/main" id="{E5CC6284-7962-459C-8069-B43375199238}"/>
              </a:ext>
            </a:extLst>
          </p:cNvPr>
          <p:cNvSpPr/>
          <p:nvPr/>
        </p:nvSpPr>
        <p:spPr>
          <a:xfrm>
            <a:off x="1084759" y="6214026"/>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368" name="object 185">
            <a:extLst>
              <a:ext uri="{FF2B5EF4-FFF2-40B4-BE49-F238E27FC236}">
                <a16:creationId xmlns:a16="http://schemas.microsoft.com/office/drawing/2014/main" id="{7D7E387E-BE3C-40B5-9C29-8B30E1B2D130}"/>
              </a:ext>
            </a:extLst>
          </p:cNvPr>
          <p:cNvSpPr/>
          <p:nvPr/>
        </p:nvSpPr>
        <p:spPr>
          <a:xfrm>
            <a:off x="1085537" y="6210231"/>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69" name="object 186">
            <a:extLst>
              <a:ext uri="{FF2B5EF4-FFF2-40B4-BE49-F238E27FC236}">
                <a16:creationId xmlns:a16="http://schemas.microsoft.com/office/drawing/2014/main" id="{F4BFEB36-536C-45B1-B0FE-BF8BC1324803}"/>
              </a:ext>
            </a:extLst>
          </p:cNvPr>
          <p:cNvSpPr/>
          <p:nvPr/>
        </p:nvSpPr>
        <p:spPr>
          <a:xfrm>
            <a:off x="1084759" y="6181386"/>
            <a:ext cx="240029" cy="0"/>
          </a:xfrm>
          <a:custGeom>
            <a:avLst/>
            <a:gdLst/>
            <a:ahLst/>
            <a:cxnLst/>
            <a:rect l="l" t="t" r="r" b="b"/>
            <a:pathLst>
              <a:path w="240029">
                <a:moveTo>
                  <a:pt x="0" y="0"/>
                </a:moveTo>
                <a:lnTo>
                  <a:pt x="239654" y="0"/>
                </a:lnTo>
              </a:path>
            </a:pathLst>
          </a:custGeom>
          <a:ln w="37954">
            <a:solidFill>
              <a:srgbClr val="000000"/>
            </a:solidFill>
          </a:ln>
        </p:spPr>
        <p:txBody>
          <a:bodyPr wrap="square" lIns="0" tIns="0" rIns="0" bIns="0" rtlCol="0"/>
          <a:lstStyle/>
          <a:p>
            <a:endParaRPr/>
          </a:p>
        </p:txBody>
      </p:sp>
      <p:sp>
        <p:nvSpPr>
          <p:cNvPr id="370" name="object 187">
            <a:extLst>
              <a:ext uri="{FF2B5EF4-FFF2-40B4-BE49-F238E27FC236}">
                <a16:creationId xmlns:a16="http://schemas.microsoft.com/office/drawing/2014/main" id="{2087BD0A-CCDA-4622-881C-A6B1877D996E}"/>
              </a:ext>
            </a:extLst>
          </p:cNvPr>
          <p:cNvSpPr/>
          <p:nvPr/>
        </p:nvSpPr>
        <p:spPr>
          <a:xfrm>
            <a:off x="1085537" y="6163168"/>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71" name="object 188">
            <a:extLst>
              <a:ext uri="{FF2B5EF4-FFF2-40B4-BE49-F238E27FC236}">
                <a16:creationId xmlns:a16="http://schemas.microsoft.com/office/drawing/2014/main" id="{47100865-31AC-48D0-95AD-062DE443AE3A}"/>
              </a:ext>
            </a:extLst>
          </p:cNvPr>
          <p:cNvSpPr/>
          <p:nvPr/>
        </p:nvSpPr>
        <p:spPr>
          <a:xfrm>
            <a:off x="1377323" y="5192240"/>
            <a:ext cx="0" cy="1008380"/>
          </a:xfrm>
          <a:custGeom>
            <a:avLst/>
            <a:gdLst/>
            <a:ahLst/>
            <a:cxnLst/>
            <a:rect l="l" t="t" r="r" b="b"/>
            <a:pathLst>
              <a:path h="1008379">
                <a:moveTo>
                  <a:pt x="0" y="0"/>
                </a:moveTo>
                <a:lnTo>
                  <a:pt x="0" y="1008123"/>
                </a:lnTo>
              </a:path>
            </a:pathLst>
          </a:custGeom>
          <a:ln w="9337">
            <a:solidFill>
              <a:srgbClr val="000000"/>
            </a:solidFill>
          </a:ln>
        </p:spPr>
        <p:txBody>
          <a:bodyPr wrap="square" lIns="0" tIns="0" rIns="0" bIns="0" rtlCol="0"/>
          <a:lstStyle/>
          <a:p>
            <a:endParaRPr/>
          </a:p>
        </p:txBody>
      </p:sp>
      <p:sp>
        <p:nvSpPr>
          <p:cNvPr id="372" name="object 189">
            <a:extLst>
              <a:ext uri="{FF2B5EF4-FFF2-40B4-BE49-F238E27FC236}">
                <a16:creationId xmlns:a16="http://schemas.microsoft.com/office/drawing/2014/main" id="{065026B5-B061-4CE5-9184-AF5597AD2495}"/>
              </a:ext>
            </a:extLst>
          </p:cNvPr>
          <p:cNvSpPr/>
          <p:nvPr/>
        </p:nvSpPr>
        <p:spPr>
          <a:xfrm>
            <a:off x="1373433"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73" name="object 190">
            <a:extLst>
              <a:ext uri="{FF2B5EF4-FFF2-40B4-BE49-F238E27FC236}">
                <a16:creationId xmlns:a16="http://schemas.microsoft.com/office/drawing/2014/main" id="{4C0D5540-CEE3-45A6-BF50-F882C30F791A}"/>
              </a:ext>
            </a:extLst>
          </p:cNvPr>
          <p:cNvSpPr/>
          <p:nvPr/>
        </p:nvSpPr>
        <p:spPr>
          <a:xfrm>
            <a:off x="1343865" y="5192240"/>
            <a:ext cx="0" cy="1008380"/>
          </a:xfrm>
          <a:custGeom>
            <a:avLst/>
            <a:gdLst/>
            <a:ahLst/>
            <a:cxnLst/>
            <a:rect l="l" t="t" r="r" b="b"/>
            <a:pathLst>
              <a:path h="1008379">
                <a:moveTo>
                  <a:pt x="0" y="0"/>
                </a:moveTo>
                <a:lnTo>
                  <a:pt x="0" y="1008123"/>
                </a:lnTo>
              </a:path>
            </a:pathLst>
          </a:custGeom>
          <a:ln w="38904">
            <a:solidFill>
              <a:srgbClr val="000000"/>
            </a:solidFill>
          </a:ln>
        </p:spPr>
        <p:txBody>
          <a:bodyPr wrap="square" lIns="0" tIns="0" rIns="0" bIns="0" rtlCol="0"/>
          <a:lstStyle/>
          <a:p>
            <a:endParaRPr/>
          </a:p>
        </p:txBody>
      </p:sp>
      <p:sp>
        <p:nvSpPr>
          <p:cNvPr id="374" name="object 191">
            <a:extLst>
              <a:ext uri="{FF2B5EF4-FFF2-40B4-BE49-F238E27FC236}">
                <a16:creationId xmlns:a16="http://schemas.microsoft.com/office/drawing/2014/main" id="{DB4BE6BF-340C-4A96-A4E2-0AAEEEAFF135}"/>
              </a:ext>
            </a:extLst>
          </p:cNvPr>
          <p:cNvSpPr/>
          <p:nvPr/>
        </p:nvSpPr>
        <p:spPr>
          <a:xfrm>
            <a:off x="1325191"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75" name="object 192">
            <a:extLst>
              <a:ext uri="{FF2B5EF4-FFF2-40B4-BE49-F238E27FC236}">
                <a16:creationId xmlns:a16="http://schemas.microsoft.com/office/drawing/2014/main" id="{1E40E7BD-E20D-4954-9E9B-6517D98C70B8}"/>
              </a:ext>
            </a:extLst>
          </p:cNvPr>
          <p:cNvSpPr/>
          <p:nvPr/>
        </p:nvSpPr>
        <p:spPr>
          <a:xfrm>
            <a:off x="1325191"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76" name="object 193">
            <a:extLst>
              <a:ext uri="{FF2B5EF4-FFF2-40B4-BE49-F238E27FC236}">
                <a16:creationId xmlns:a16="http://schemas.microsoft.com/office/drawing/2014/main" id="{A16E5C73-9C2F-4EDE-8490-1DB268B16AA2}"/>
              </a:ext>
            </a:extLst>
          </p:cNvPr>
          <p:cNvSpPr/>
          <p:nvPr/>
        </p:nvSpPr>
        <p:spPr>
          <a:xfrm>
            <a:off x="1373433"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77" name="object 194">
            <a:extLst>
              <a:ext uri="{FF2B5EF4-FFF2-40B4-BE49-F238E27FC236}">
                <a16:creationId xmlns:a16="http://schemas.microsoft.com/office/drawing/2014/main" id="{20CBE828-B6B6-47E6-B2B1-0129523E6E70}"/>
              </a:ext>
            </a:extLst>
          </p:cNvPr>
          <p:cNvSpPr/>
          <p:nvPr/>
        </p:nvSpPr>
        <p:spPr>
          <a:xfrm>
            <a:off x="1324413" y="6209472"/>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78" name="object 195">
            <a:extLst>
              <a:ext uri="{FF2B5EF4-FFF2-40B4-BE49-F238E27FC236}">
                <a16:creationId xmlns:a16="http://schemas.microsoft.com/office/drawing/2014/main" id="{B14CC8D0-A3C6-4138-8352-5F91F8E5842F}"/>
              </a:ext>
            </a:extLst>
          </p:cNvPr>
          <p:cNvSpPr/>
          <p:nvPr/>
        </p:nvSpPr>
        <p:spPr>
          <a:xfrm>
            <a:off x="1325191" y="6210231"/>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79" name="object 196">
            <a:extLst>
              <a:ext uri="{FF2B5EF4-FFF2-40B4-BE49-F238E27FC236}">
                <a16:creationId xmlns:a16="http://schemas.microsoft.com/office/drawing/2014/main" id="{C445E181-EF66-4A5D-9C4B-33D54B87BF75}"/>
              </a:ext>
            </a:extLst>
          </p:cNvPr>
          <p:cNvSpPr/>
          <p:nvPr/>
        </p:nvSpPr>
        <p:spPr>
          <a:xfrm>
            <a:off x="1381992" y="6214026"/>
            <a:ext cx="8693785" cy="0"/>
          </a:xfrm>
          <a:custGeom>
            <a:avLst/>
            <a:gdLst/>
            <a:ahLst/>
            <a:cxnLst/>
            <a:rect l="l" t="t" r="r" b="b"/>
            <a:pathLst>
              <a:path w="8693785">
                <a:moveTo>
                  <a:pt x="0" y="0"/>
                </a:moveTo>
                <a:lnTo>
                  <a:pt x="8693165" y="0"/>
                </a:lnTo>
              </a:path>
            </a:pathLst>
          </a:custGeom>
          <a:ln w="9108">
            <a:solidFill>
              <a:srgbClr val="000000"/>
            </a:solidFill>
          </a:ln>
        </p:spPr>
        <p:txBody>
          <a:bodyPr wrap="square" lIns="0" tIns="0" rIns="0" bIns="0" rtlCol="0"/>
          <a:lstStyle/>
          <a:p>
            <a:endParaRPr/>
          </a:p>
        </p:txBody>
      </p:sp>
      <p:sp>
        <p:nvSpPr>
          <p:cNvPr id="380" name="object 197">
            <a:extLst>
              <a:ext uri="{FF2B5EF4-FFF2-40B4-BE49-F238E27FC236}">
                <a16:creationId xmlns:a16="http://schemas.microsoft.com/office/drawing/2014/main" id="{568CAFB3-05FF-4316-B311-6901654325C5}"/>
              </a:ext>
            </a:extLst>
          </p:cNvPr>
          <p:cNvSpPr/>
          <p:nvPr/>
        </p:nvSpPr>
        <p:spPr>
          <a:xfrm>
            <a:off x="1382770" y="6210231"/>
            <a:ext cx="8691880" cy="0"/>
          </a:xfrm>
          <a:custGeom>
            <a:avLst/>
            <a:gdLst/>
            <a:ahLst/>
            <a:cxnLst/>
            <a:rect l="l" t="t" r="r" b="b"/>
            <a:pathLst>
              <a:path w="8691880">
                <a:moveTo>
                  <a:pt x="0" y="0"/>
                </a:moveTo>
                <a:lnTo>
                  <a:pt x="8691609" y="0"/>
                </a:lnTo>
              </a:path>
            </a:pathLst>
          </a:custGeom>
          <a:ln w="3175">
            <a:solidFill>
              <a:srgbClr val="000000"/>
            </a:solidFill>
          </a:ln>
        </p:spPr>
        <p:txBody>
          <a:bodyPr wrap="square" lIns="0" tIns="0" rIns="0" bIns="0" rtlCol="0"/>
          <a:lstStyle/>
          <a:p>
            <a:endParaRPr/>
          </a:p>
        </p:txBody>
      </p:sp>
      <p:sp>
        <p:nvSpPr>
          <p:cNvPr id="381" name="object 198">
            <a:extLst>
              <a:ext uri="{FF2B5EF4-FFF2-40B4-BE49-F238E27FC236}">
                <a16:creationId xmlns:a16="http://schemas.microsoft.com/office/drawing/2014/main" id="{615DBCB8-4435-42AE-B9ED-3BD6586E6287}"/>
              </a:ext>
            </a:extLst>
          </p:cNvPr>
          <p:cNvSpPr/>
          <p:nvPr/>
        </p:nvSpPr>
        <p:spPr>
          <a:xfrm>
            <a:off x="1381992" y="6181386"/>
            <a:ext cx="8693785" cy="0"/>
          </a:xfrm>
          <a:custGeom>
            <a:avLst/>
            <a:gdLst/>
            <a:ahLst/>
            <a:cxnLst/>
            <a:rect l="l" t="t" r="r" b="b"/>
            <a:pathLst>
              <a:path w="8693785">
                <a:moveTo>
                  <a:pt x="0" y="0"/>
                </a:moveTo>
                <a:lnTo>
                  <a:pt x="8693165" y="0"/>
                </a:lnTo>
              </a:path>
            </a:pathLst>
          </a:custGeom>
          <a:ln w="37954">
            <a:solidFill>
              <a:srgbClr val="000000"/>
            </a:solidFill>
          </a:ln>
        </p:spPr>
        <p:txBody>
          <a:bodyPr wrap="square" lIns="0" tIns="0" rIns="0" bIns="0" rtlCol="0"/>
          <a:lstStyle/>
          <a:p>
            <a:endParaRPr/>
          </a:p>
        </p:txBody>
      </p:sp>
      <p:sp>
        <p:nvSpPr>
          <p:cNvPr id="382" name="object 199">
            <a:extLst>
              <a:ext uri="{FF2B5EF4-FFF2-40B4-BE49-F238E27FC236}">
                <a16:creationId xmlns:a16="http://schemas.microsoft.com/office/drawing/2014/main" id="{B6659DCB-C118-4356-8E03-637C29EEE654}"/>
              </a:ext>
            </a:extLst>
          </p:cNvPr>
          <p:cNvSpPr/>
          <p:nvPr/>
        </p:nvSpPr>
        <p:spPr>
          <a:xfrm>
            <a:off x="1382770" y="6163168"/>
            <a:ext cx="8691880" cy="0"/>
          </a:xfrm>
          <a:custGeom>
            <a:avLst/>
            <a:gdLst/>
            <a:ahLst/>
            <a:cxnLst/>
            <a:rect l="l" t="t" r="r" b="b"/>
            <a:pathLst>
              <a:path w="8691880">
                <a:moveTo>
                  <a:pt x="0" y="0"/>
                </a:moveTo>
                <a:lnTo>
                  <a:pt x="8691609" y="0"/>
                </a:lnTo>
              </a:path>
            </a:pathLst>
          </a:custGeom>
          <a:ln w="3175">
            <a:solidFill>
              <a:srgbClr val="000000"/>
            </a:solidFill>
          </a:ln>
        </p:spPr>
        <p:txBody>
          <a:bodyPr wrap="square" lIns="0" tIns="0" rIns="0" bIns="0" rtlCol="0"/>
          <a:lstStyle/>
          <a:p>
            <a:endParaRPr/>
          </a:p>
        </p:txBody>
      </p:sp>
      <p:sp>
        <p:nvSpPr>
          <p:cNvPr id="383" name="object 200">
            <a:extLst>
              <a:ext uri="{FF2B5EF4-FFF2-40B4-BE49-F238E27FC236}">
                <a16:creationId xmlns:a16="http://schemas.microsoft.com/office/drawing/2014/main" id="{105E64C7-2EF0-4E04-9618-812BC3E4EDAC}"/>
              </a:ext>
            </a:extLst>
          </p:cNvPr>
          <p:cNvSpPr/>
          <p:nvPr/>
        </p:nvSpPr>
        <p:spPr>
          <a:xfrm>
            <a:off x="10113285" y="1526508"/>
            <a:ext cx="0" cy="4692650"/>
          </a:xfrm>
          <a:custGeom>
            <a:avLst/>
            <a:gdLst/>
            <a:ahLst/>
            <a:cxnLst/>
            <a:rect l="l" t="t" r="r" b="b"/>
            <a:pathLst>
              <a:path h="4692650">
                <a:moveTo>
                  <a:pt x="0" y="0"/>
                </a:moveTo>
                <a:lnTo>
                  <a:pt x="0" y="4692072"/>
                </a:lnTo>
              </a:path>
            </a:pathLst>
          </a:custGeom>
          <a:ln w="38904">
            <a:solidFill>
              <a:srgbClr val="000000"/>
            </a:solidFill>
          </a:ln>
        </p:spPr>
        <p:txBody>
          <a:bodyPr wrap="square" lIns="0" tIns="0" rIns="0" bIns="0" rtlCol="0"/>
          <a:lstStyle/>
          <a:p>
            <a:endParaRPr/>
          </a:p>
        </p:txBody>
      </p:sp>
      <p:sp>
        <p:nvSpPr>
          <p:cNvPr id="384" name="object 201">
            <a:extLst>
              <a:ext uri="{FF2B5EF4-FFF2-40B4-BE49-F238E27FC236}">
                <a16:creationId xmlns:a16="http://schemas.microsoft.com/office/drawing/2014/main" id="{34B9A844-360E-4009-8781-DDB868573A2D}"/>
              </a:ext>
            </a:extLst>
          </p:cNvPr>
          <p:cNvSpPr/>
          <p:nvPr/>
        </p:nvSpPr>
        <p:spPr>
          <a:xfrm>
            <a:off x="10094610"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85" name="object 202">
            <a:extLst>
              <a:ext uri="{FF2B5EF4-FFF2-40B4-BE49-F238E27FC236}">
                <a16:creationId xmlns:a16="http://schemas.microsoft.com/office/drawing/2014/main" id="{0F9FAAB7-8465-4821-8364-5EC839CDD74E}"/>
              </a:ext>
            </a:extLst>
          </p:cNvPr>
          <p:cNvSpPr/>
          <p:nvPr/>
        </p:nvSpPr>
        <p:spPr>
          <a:xfrm>
            <a:off x="10079827" y="1573445"/>
            <a:ext cx="0" cy="4627245"/>
          </a:xfrm>
          <a:custGeom>
            <a:avLst/>
            <a:gdLst/>
            <a:ahLst/>
            <a:cxnLst/>
            <a:rect l="l" t="t" r="r" b="b"/>
            <a:pathLst>
              <a:path h="4627245">
                <a:moveTo>
                  <a:pt x="0" y="0"/>
                </a:moveTo>
                <a:lnTo>
                  <a:pt x="0" y="4626917"/>
                </a:lnTo>
              </a:path>
            </a:pathLst>
          </a:custGeom>
          <a:ln w="9337">
            <a:solidFill>
              <a:srgbClr val="000000"/>
            </a:solidFill>
          </a:ln>
        </p:spPr>
        <p:txBody>
          <a:bodyPr wrap="square" lIns="0" tIns="0" rIns="0" bIns="0" rtlCol="0"/>
          <a:lstStyle/>
          <a:p>
            <a:endParaRPr/>
          </a:p>
        </p:txBody>
      </p:sp>
      <p:sp>
        <p:nvSpPr>
          <p:cNvPr id="386" name="object 203">
            <a:extLst>
              <a:ext uri="{FF2B5EF4-FFF2-40B4-BE49-F238E27FC236}">
                <a16:creationId xmlns:a16="http://schemas.microsoft.com/office/drawing/2014/main" id="{74D5A603-4A62-496E-B6DE-2C172DD39F60}"/>
              </a:ext>
            </a:extLst>
          </p:cNvPr>
          <p:cNvSpPr/>
          <p:nvPr/>
        </p:nvSpPr>
        <p:spPr>
          <a:xfrm>
            <a:off x="10075936"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87" name="object 204">
            <a:extLst>
              <a:ext uri="{FF2B5EF4-FFF2-40B4-BE49-F238E27FC236}">
                <a16:creationId xmlns:a16="http://schemas.microsoft.com/office/drawing/2014/main" id="{EADADA8D-FD30-48F0-9780-F780B8581858}"/>
              </a:ext>
            </a:extLst>
          </p:cNvPr>
          <p:cNvSpPr/>
          <p:nvPr/>
        </p:nvSpPr>
        <p:spPr>
          <a:xfrm>
            <a:off x="10094610" y="6163168"/>
            <a:ext cx="0" cy="55244"/>
          </a:xfrm>
          <a:custGeom>
            <a:avLst/>
            <a:gdLst/>
            <a:ahLst/>
            <a:cxnLst/>
            <a:rect l="l" t="t" r="r" b="b"/>
            <a:pathLst>
              <a:path h="55245">
                <a:moveTo>
                  <a:pt x="0" y="0"/>
                </a:moveTo>
                <a:lnTo>
                  <a:pt x="0" y="54653"/>
                </a:lnTo>
              </a:path>
            </a:pathLst>
          </a:custGeom>
          <a:ln w="3175">
            <a:solidFill>
              <a:srgbClr val="000000"/>
            </a:solidFill>
          </a:ln>
        </p:spPr>
        <p:txBody>
          <a:bodyPr wrap="square" lIns="0" tIns="0" rIns="0" bIns="0" rtlCol="0"/>
          <a:lstStyle/>
          <a:p>
            <a:endParaRPr/>
          </a:p>
        </p:txBody>
      </p:sp>
      <p:sp>
        <p:nvSpPr>
          <p:cNvPr id="388" name="object 205">
            <a:extLst>
              <a:ext uri="{FF2B5EF4-FFF2-40B4-BE49-F238E27FC236}">
                <a16:creationId xmlns:a16="http://schemas.microsoft.com/office/drawing/2014/main" id="{F31BA4EA-C02C-4F3F-A85C-A19149F20202}"/>
              </a:ext>
            </a:extLst>
          </p:cNvPr>
          <p:cNvSpPr/>
          <p:nvPr/>
        </p:nvSpPr>
        <p:spPr>
          <a:xfrm>
            <a:off x="10075157" y="6209472"/>
            <a:ext cx="57785" cy="9525"/>
          </a:xfrm>
          <a:custGeom>
            <a:avLst/>
            <a:gdLst/>
            <a:ahLst/>
            <a:cxnLst/>
            <a:rect l="l" t="t" r="r" b="b"/>
            <a:pathLst>
              <a:path w="57784"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89" name="object 206">
            <a:extLst>
              <a:ext uri="{FF2B5EF4-FFF2-40B4-BE49-F238E27FC236}">
                <a16:creationId xmlns:a16="http://schemas.microsoft.com/office/drawing/2014/main" id="{0D69306E-2EA4-41F4-A688-4ABCAA26FF81}"/>
              </a:ext>
            </a:extLst>
          </p:cNvPr>
          <p:cNvSpPr/>
          <p:nvPr/>
        </p:nvSpPr>
        <p:spPr>
          <a:xfrm>
            <a:off x="10075936" y="6210231"/>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390" name="object 207">
            <a:extLst>
              <a:ext uri="{FF2B5EF4-FFF2-40B4-BE49-F238E27FC236}">
                <a16:creationId xmlns:a16="http://schemas.microsoft.com/office/drawing/2014/main" id="{B37CC0D9-45EF-48C9-BB59-CF8ED7DD2C51}"/>
              </a:ext>
            </a:extLst>
          </p:cNvPr>
          <p:cNvSpPr/>
          <p:nvPr/>
        </p:nvSpPr>
        <p:spPr>
          <a:xfrm>
            <a:off x="10075936"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91" name="object 208">
            <a:extLst>
              <a:ext uri="{FF2B5EF4-FFF2-40B4-BE49-F238E27FC236}">
                <a16:creationId xmlns:a16="http://schemas.microsoft.com/office/drawing/2014/main" id="{CC5195BE-2E20-4250-8477-57D462DEB7B9}"/>
              </a:ext>
            </a:extLst>
          </p:cNvPr>
          <p:cNvSpPr/>
          <p:nvPr/>
        </p:nvSpPr>
        <p:spPr>
          <a:xfrm>
            <a:off x="10075936"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92" name="object 214">
            <a:extLst>
              <a:ext uri="{FF2B5EF4-FFF2-40B4-BE49-F238E27FC236}">
                <a16:creationId xmlns:a16="http://schemas.microsoft.com/office/drawing/2014/main" id="{67E2648B-D6B6-44FC-96CE-4E2DFBFC9ABF}"/>
              </a:ext>
            </a:extLst>
          </p:cNvPr>
          <p:cNvSpPr/>
          <p:nvPr/>
        </p:nvSpPr>
        <p:spPr>
          <a:xfrm>
            <a:off x="1468654" y="4404056"/>
            <a:ext cx="1524000" cy="708025"/>
          </a:xfrm>
          <a:custGeom>
            <a:avLst/>
            <a:gdLst/>
            <a:ahLst/>
            <a:cxnLst/>
            <a:rect l="l" t="t" r="r" b="b"/>
            <a:pathLst>
              <a:path w="1524000" h="762000">
                <a:moveTo>
                  <a:pt x="0" y="381000"/>
                </a:moveTo>
                <a:lnTo>
                  <a:pt x="9973" y="319195"/>
                </a:lnTo>
                <a:lnTo>
                  <a:pt x="38847" y="260567"/>
                </a:lnTo>
                <a:lnTo>
                  <a:pt x="85053" y="205900"/>
                </a:lnTo>
                <a:lnTo>
                  <a:pt x="114165" y="180297"/>
                </a:lnTo>
                <a:lnTo>
                  <a:pt x="147022" y="155978"/>
                </a:lnTo>
                <a:lnTo>
                  <a:pt x="183427" y="133041"/>
                </a:lnTo>
                <a:lnTo>
                  <a:pt x="223185" y="111585"/>
                </a:lnTo>
                <a:lnTo>
                  <a:pt x="266099" y="91707"/>
                </a:lnTo>
                <a:lnTo>
                  <a:pt x="311973" y="73505"/>
                </a:lnTo>
                <a:lnTo>
                  <a:pt x="360611" y="57078"/>
                </a:lnTo>
                <a:lnTo>
                  <a:pt x="411817" y="42523"/>
                </a:lnTo>
                <a:lnTo>
                  <a:pt x="465395" y="29938"/>
                </a:lnTo>
                <a:lnTo>
                  <a:pt x="521149" y="19421"/>
                </a:lnTo>
                <a:lnTo>
                  <a:pt x="578882" y="11071"/>
                </a:lnTo>
                <a:lnTo>
                  <a:pt x="638399" y="4986"/>
                </a:lnTo>
                <a:lnTo>
                  <a:pt x="699504" y="1262"/>
                </a:lnTo>
                <a:lnTo>
                  <a:pt x="762000" y="0"/>
                </a:lnTo>
                <a:lnTo>
                  <a:pt x="824500" y="1262"/>
                </a:lnTo>
                <a:lnTo>
                  <a:pt x="885609" y="4986"/>
                </a:lnTo>
                <a:lnTo>
                  <a:pt x="945129" y="11071"/>
                </a:lnTo>
                <a:lnTo>
                  <a:pt x="1002865" y="19421"/>
                </a:lnTo>
                <a:lnTo>
                  <a:pt x="1058620" y="29938"/>
                </a:lnTo>
                <a:lnTo>
                  <a:pt x="1112199" y="42523"/>
                </a:lnTo>
                <a:lnTo>
                  <a:pt x="1163405" y="57078"/>
                </a:lnTo>
                <a:lnTo>
                  <a:pt x="1212043" y="73505"/>
                </a:lnTo>
                <a:lnTo>
                  <a:pt x="1257916" y="91707"/>
                </a:lnTo>
                <a:lnTo>
                  <a:pt x="1300829" y="111585"/>
                </a:lnTo>
                <a:lnTo>
                  <a:pt x="1340585" y="133041"/>
                </a:lnTo>
                <a:lnTo>
                  <a:pt x="1376988" y="155978"/>
                </a:lnTo>
                <a:lnTo>
                  <a:pt x="1409843" y="180297"/>
                </a:lnTo>
                <a:lnTo>
                  <a:pt x="1438953" y="205900"/>
                </a:lnTo>
                <a:lnTo>
                  <a:pt x="1485156" y="260567"/>
                </a:lnTo>
                <a:lnTo>
                  <a:pt x="1514027" y="319195"/>
                </a:lnTo>
                <a:lnTo>
                  <a:pt x="1524000" y="381000"/>
                </a:lnTo>
                <a:lnTo>
                  <a:pt x="1521474" y="412250"/>
                </a:lnTo>
                <a:lnTo>
                  <a:pt x="1514027" y="442804"/>
                </a:lnTo>
                <a:lnTo>
                  <a:pt x="1485156" y="501432"/>
                </a:lnTo>
                <a:lnTo>
                  <a:pt x="1438953" y="556099"/>
                </a:lnTo>
                <a:lnTo>
                  <a:pt x="1409843" y="581702"/>
                </a:lnTo>
                <a:lnTo>
                  <a:pt x="1376988" y="606021"/>
                </a:lnTo>
                <a:lnTo>
                  <a:pt x="1340585" y="628958"/>
                </a:lnTo>
                <a:lnTo>
                  <a:pt x="1300829" y="650414"/>
                </a:lnTo>
                <a:lnTo>
                  <a:pt x="1257916" y="670292"/>
                </a:lnTo>
                <a:lnTo>
                  <a:pt x="1212043" y="688494"/>
                </a:lnTo>
                <a:lnTo>
                  <a:pt x="1163405" y="704921"/>
                </a:lnTo>
                <a:lnTo>
                  <a:pt x="1112199" y="719476"/>
                </a:lnTo>
                <a:lnTo>
                  <a:pt x="1058620" y="732061"/>
                </a:lnTo>
                <a:lnTo>
                  <a:pt x="1002865" y="742578"/>
                </a:lnTo>
                <a:lnTo>
                  <a:pt x="945129" y="750928"/>
                </a:lnTo>
                <a:lnTo>
                  <a:pt x="885609" y="757013"/>
                </a:lnTo>
                <a:lnTo>
                  <a:pt x="824500" y="760737"/>
                </a:lnTo>
                <a:lnTo>
                  <a:pt x="762000" y="762000"/>
                </a:lnTo>
                <a:lnTo>
                  <a:pt x="699504" y="760737"/>
                </a:lnTo>
                <a:lnTo>
                  <a:pt x="638399" y="757013"/>
                </a:lnTo>
                <a:lnTo>
                  <a:pt x="578882" y="750928"/>
                </a:lnTo>
                <a:lnTo>
                  <a:pt x="521149" y="742578"/>
                </a:lnTo>
                <a:lnTo>
                  <a:pt x="465395" y="732061"/>
                </a:lnTo>
                <a:lnTo>
                  <a:pt x="411817" y="719476"/>
                </a:lnTo>
                <a:lnTo>
                  <a:pt x="360611" y="704921"/>
                </a:lnTo>
                <a:lnTo>
                  <a:pt x="311973" y="688494"/>
                </a:lnTo>
                <a:lnTo>
                  <a:pt x="266099" y="670292"/>
                </a:lnTo>
                <a:lnTo>
                  <a:pt x="223185" y="650414"/>
                </a:lnTo>
                <a:lnTo>
                  <a:pt x="183427" y="628958"/>
                </a:lnTo>
                <a:lnTo>
                  <a:pt x="147022" y="606021"/>
                </a:lnTo>
                <a:lnTo>
                  <a:pt x="114165" y="581702"/>
                </a:lnTo>
                <a:lnTo>
                  <a:pt x="85053" y="556099"/>
                </a:lnTo>
                <a:lnTo>
                  <a:pt x="38847" y="501432"/>
                </a:lnTo>
                <a:lnTo>
                  <a:pt x="9973" y="442804"/>
                </a:lnTo>
                <a:lnTo>
                  <a:pt x="0" y="381000"/>
                </a:lnTo>
                <a:close/>
              </a:path>
            </a:pathLst>
          </a:custGeom>
          <a:ln w="25400">
            <a:solidFill>
              <a:srgbClr val="BB2564"/>
            </a:solidFill>
          </a:ln>
        </p:spPr>
        <p:txBody>
          <a:bodyPr wrap="square" lIns="0" tIns="0" rIns="0" bIns="0" rtlCol="0"/>
          <a:lstStyle/>
          <a:p>
            <a:endParaRPr/>
          </a:p>
        </p:txBody>
      </p:sp>
      <p:sp>
        <p:nvSpPr>
          <p:cNvPr id="393" name="object 215">
            <a:extLst>
              <a:ext uri="{FF2B5EF4-FFF2-40B4-BE49-F238E27FC236}">
                <a16:creationId xmlns:a16="http://schemas.microsoft.com/office/drawing/2014/main" id="{400A9E7C-2443-443D-94BB-E4615A3547D8}"/>
              </a:ext>
            </a:extLst>
          </p:cNvPr>
          <p:cNvSpPr/>
          <p:nvPr/>
        </p:nvSpPr>
        <p:spPr>
          <a:xfrm>
            <a:off x="3451620" y="4503501"/>
            <a:ext cx="1219200" cy="631631"/>
          </a:xfrm>
          <a:custGeom>
            <a:avLst/>
            <a:gdLst/>
            <a:ahLst/>
            <a:cxnLst/>
            <a:rect l="l" t="t" r="r" b="b"/>
            <a:pathLst>
              <a:path w="1219200" h="685800">
                <a:moveTo>
                  <a:pt x="0" y="342900"/>
                </a:moveTo>
                <a:lnTo>
                  <a:pt x="10991" y="277746"/>
                </a:lnTo>
                <a:lnTo>
                  <a:pt x="42604" y="216718"/>
                </a:lnTo>
                <a:lnTo>
                  <a:pt x="92795" y="160964"/>
                </a:lnTo>
                <a:lnTo>
                  <a:pt x="124219" y="135424"/>
                </a:lnTo>
                <a:lnTo>
                  <a:pt x="159520" y="111634"/>
                </a:lnTo>
                <a:lnTo>
                  <a:pt x="198445" y="89738"/>
                </a:lnTo>
                <a:lnTo>
                  <a:pt x="240736" y="69880"/>
                </a:lnTo>
                <a:lnTo>
                  <a:pt x="286139" y="52203"/>
                </a:lnTo>
                <a:lnTo>
                  <a:pt x="334399" y="36851"/>
                </a:lnTo>
                <a:lnTo>
                  <a:pt x="385259" y="23968"/>
                </a:lnTo>
                <a:lnTo>
                  <a:pt x="438465" y="13697"/>
                </a:lnTo>
                <a:lnTo>
                  <a:pt x="493760" y="6183"/>
                </a:lnTo>
                <a:lnTo>
                  <a:pt x="550890" y="1569"/>
                </a:lnTo>
                <a:lnTo>
                  <a:pt x="609600" y="0"/>
                </a:lnTo>
                <a:lnTo>
                  <a:pt x="668309" y="1569"/>
                </a:lnTo>
                <a:lnTo>
                  <a:pt x="725439" y="6183"/>
                </a:lnTo>
                <a:lnTo>
                  <a:pt x="780734" y="13697"/>
                </a:lnTo>
                <a:lnTo>
                  <a:pt x="833940" y="23968"/>
                </a:lnTo>
                <a:lnTo>
                  <a:pt x="884800" y="36851"/>
                </a:lnTo>
                <a:lnTo>
                  <a:pt x="933060" y="52203"/>
                </a:lnTo>
                <a:lnTo>
                  <a:pt x="978463" y="69880"/>
                </a:lnTo>
                <a:lnTo>
                  <a:pt x="1020754" y="89738"/>
                </a:lnTo>
                <a:lnTo>
                  <a:pt x="1059679" y="111634"/>
                </a:lnTo>
                <a:lnTo>
                  <a:pt x="1094980" y="135424"/>
                </a:lnTo>
                <a:lnTo>
                  <a:pt x="1126404" y="160964"/>
                </a:lnTo>
                <a:lnTo>
                  <a:pt x="1153694" y="188109"/>
                </a:lnTo>
                <a:lnTo>
                  <a:pt x="1194851" y="246645"/>
                </a:lnTo>
                <a:lnTo>
                  <a:pt x="1216409" y="309879"/>
                </a:lnTo>
                <a:lnTo>
                  <a:pt x="1219200" y="342900"/>
                </a:lnTo>
                <a:lnTo>
                  <a:pt x="1216409" y="375920"/>
                </a:lnTo>
                <a:lnTo>
                  <a:pt x="1208208" y="408053"/>
                </a:lnTo>
                <a:lnTo>
                  <a:pt x="1176595" y="469081"/>
                </a:lnTo>
                <a:lnTo>
                  <a:pt x="1126404" y="524835"/>
                </a:lnTo>
                <a:lnTo>
                  <a:pt x="1094980" y="550375"/>
                </a:lnTo>
                <a:lnTo>
                  <a:pt x="1059679" y="574165"/>
                </a:lnTo>
                <a:lnTo>
                  <a:pt x="1020754" y="596061"/>
                </a:lnTo>
                <a:lnTo>
                  <a:pt x="978463" y="615919"/>
                </a:lnTo>
                <a:lnTo>
                  <a:pt x="933060" y="633596"/>
                </a:lnTo>
                <a:lnTo>
                  <a:pt x="884800" y="648948"/>
                </a:lnTo>
                <a:lnTo>
                  <a:pt x="833940" y="661831"/>
                </a:lnTo>
                <a:lnTo>
                  <a:pt x="780734" y="672102"/>
                </a:lnTo>
                <a:lnTo>
                  <a:pt x="725439" y="679616"/>
                </a:lnTo>
                <a:lnTo>
                  <a:pt x="668309" y="684230"/>
                </a:lnTo>
                <a:lnTo>
                  <a:pt x="609600" y="685800"/>
                </a:lnTo>
                <a:lnTo>
                  <a:pt x="550890" y="684230"/>
                </a:lnTo>
                <a:lnTo>
                  <a:pt x="493760" y="679616"/>
                </a:lnTo>
                <a:lnTo>
                  <a:pt x="438465" y="672102"/>
                </a:lnTo>
                <a:lnTo>
                  <a:pt x="385259" y="661831"/>
                </a:lnTo>
                <a:lnTo>
                  <a:pt x="334399" y="648948"/>
                </a:lnTo>
                <a:lnTo>
                  <a:pt x="286139" y="633596"/>
                </a:lnTo>
                <a:lnTo>
                  <a:pt x="240736" y="615919"/>
                </a:lnTo>
                <a:lnTo>
                  <a:pt x="198445" y="596061"/>
                </a:lnTo>
                <a:lnTo>
                  <a:pt x="159520" y="574165"/>
                </a:lnTo>
                <a:lnTo>
                  <a:pt x="124219" y="550375"/>
                </a:lnTo>
                <a:lnTo>
                  <a:pt x="92795" y="524835"/>
                </a:lnTo>
                <a:lnTo>
                  <a:pt x="65505" y="497690"/>
                </a:lnTo>
                <a:lnTo>
                  <a:pt x="24348" y="439154"/>
                </a:lnTo>
                <a:lnTo>
                  <a:pt x="2790" y="375920"/>
                </a:lnTo>
                <a:lnTo>
                  <a:pt x="0" y="342900"/>
                </a:lnTo>
                <a:close/>
              </a:path>
            </a:pathLst>
          </a:custGeom>
          <a:ln w="25400">
            <a:solidFill>
              <a:srgbClr val="BB2564"/>
            </a:solidFill>
          </a:ln>
        </p:spPr>
        <p:txBody>
          <a:bodyPr wrap="square" lIns="0" tIns="0" rIns="0" bIns="0" rtlCol="0"/>
          <a:lstStyle/>
          <a:p>
            <a:endParaRPr/>
          </a:p>
        </p:txBody>
      </p:sp>
      <p:sp>
        <p:nvSpPr>
          <p:cNvPr id="394" name="object 216">
            <a:extLst>
              <a:ext uri="{FF2B5EF4-FFF2-40B4-BE49-F238E27FC236}">
                <a16:creationId xmlns:a16="http://schemas.microsoft.com/office/drawing/2014/main" id="{D1951384-6AB2-4999-BA5E-941FE065D08C}"/>
              </a:ext>
            </a:extLst>
          </p:cNvPr>
          <p:cNvSpPr/>
          <p:nvPr/>
        </p:nvSpPr>
        <p:spPr>
          <a:xfrm>
            <a:off x="5370569" y="4530826"/>
            <a:ext cx="1524000" cy="581256"/>
          </a:xfrm>
          <a:custGeom>
            <a:avLst/>
            <a:gdLst/>
            <a:ahLst/>
            <a:cxnLst/>
            <a:rect l="l" t="t" r="r" b="b"/>
            <a:pathLst>
              <a:path w="1524000" h="609600">
                <a:moveTo>
                  <a:pt x="0" y="304800"/>
                </a:moveTo>
                <a:lnTo>
                  <a:pt x="11034" y="252838"/>
                </a:lnTo>
                <a:lnTo>
                  <a:pt x="42918" y="203720"/>
                </a:lnTo>
                <a:lnTo>
                  <a:pt x="93822" y="158179"/>
                </a:lnTo>
                <a:lnTo>
                  <a:pt x="125835" y="136980"/>
                </a:lnTo>
                <a:lnTo>
                  <a:pt x="161917" y="116949"/>
                </a:lnTo>
                <a:lnTo>
                  <a:pt x="201840" y="98180"/>
                </a:lnTo>
                <a:lnTo>
                  <a:pt x="245375" y="80763"/>
                </a:lnTo>
                <a:lnTo>
                  <a:pt x="292293" y="64790"/>
                </a:lnTo>
                <a:lnTo>
                  <a:pt x="342366" y="50353"/>
                </a:lnTo>
                <a:lnTo>
                  <a:pt x="395364" y="37544"/>
                </a:lnTo>
                <a:lnTo>
                  <a:pt x="451060" y="26454"/>
                </a:lnTo>
                <a:lnTo>
                  <a:pt x="509225" y="17175"/>
                </a:lnTo>
                <a:lnTo>
                  <a:pt x="569630" y="9798"/>
                </a:lnTo>
                <a:lnTo>
                  <a:pt x="632047" y="4416"/>
                </a:lnTo>
                <a:lnTo>
                  <a:pt x="696246" y="1119"/>
                </a:lnTo>
                <a:lnTo>
                  <a:pt x="762000" y="0"/>
                </a:lnTo>
                <a:lnTo>
                  <a:pt x="827753" y="1119"/>
                </a:lnTo>
                <a:lnTo>
                  <a:pt x="891952" y="4416"/>
                </a:lnTo>
                <a:lnTo>
                  <a:pt x="954369" y="9798"/>
                </a:lnTo>
                <a:lnTo>
                  <a:pt x="1014774" y="17175"/>
                </a:lnTo>
                <a:lnTo>
                  <a:pt x="1072939" y="26454"/>
                </a:lnTo>
                <a:lnTo>
                  <a:pt x="1128635" y="37544"/>
                </a:lnTo>
                <a:lnTo>
                  <a:pt x="1181633" y="50353"/>
                </a:lnTo>
                <a:lnTo>
                  <a:pt x="1231706" y="64790"/>
                </a:lnTo>
                <a:lnTo>
                  <a:pt x="1278624" y="80763"/>
                </a:lnTo>
                <a:lnTo>
                  <a:pt x="1322159" y="98180"/>
                </a:lnTo>
                <a:lnTo>
                  <a:pt x="1362082" y="116949"/>
                </a:lnTo>
                <a:lnTo>
                  <a:pt x="1398164" y="136980"/>
                </a:lnTo>
                <a:lnTo>
                  <a:pt x="1430177" y="158179"/>
                </a:lnTo>
                <a:lnTo>
                  <a:pt x="1481081" y="203720"/>
                </a:lnTo>
                <a:lnTo>
                  <a:pt x="1512965" y="252838"/>
                </a:lnTo>
                <a:lnTo>
                  <a:pt x="1524000" y="304800"/>
                </a:lnTo>
                <a:lnTo>
                  <a:pt x="1521203" y="331090"/>
                </a:lnTo>
                <a:lnTo>
                  <a:pt x="1512965" y="356761"/>
                </a:lnTo>
                <a:lnTo>
                  <a:pt x="1481081" y="405879"/>
                </a:lnTo>
                <a:lnTo>
                  <a:pt x="1430177" y="451420"/>
                </a:lnTo>
                <a:lnTo>
                  <a:pt x="1398164" y="472619"/>
                </a:lnTo>
                <a:lnTo>
                  <a:pt x="1362082" y="492650"/>
                </a:lnTo>
                <a:lnTo>
                  <a:pt x="1322159" y="511419"/>
                </a:lnTo>
                <a:lnTo>
                  <a:pt x="1278624" y="528836"/>
                </a:lnTo>
                <a:lnTo>
                  <a:pt x="1231706" y="544809"/>
                </a:lnTo>
                <a:lnTo>
                  <a:pt x="1181633" y="559246"/>
                </a:lnTo>
                <a:lnTo>
                  <a:pt x="1128635" y="572055"/>
                </a:lnTo>
                <a:lnTo>
                  <a:pt x="1072939" y="583145"/>
                </a:lnTo>
                <a:lnTo>
                  <a:pt x="1014774" y="592424"/>
                </a:lnTo>
                <a:lnTo>
                  <a:pt x="954369" y="599801"/>
                </a:lnTo>
                <a:lnTo>
                  <a:pt x="891952" y="605183"/>
                </a:lnTo>
                <a:lnTo>
                  <a:pt x="827753" y="608480"/>
                </a:lnTo>
                <a:lnTo>
                  <a:pt x="762000" y="609600"/>
                </a:lnTo>
                <a:lnTo>
                  <a:pt x="696246" y="608480"/>
                </a:lnTo>
                <a:lnTo>
                  <a:pt x="632047" y="605183"/>
                </a:lnTo>
                <a:lnTo>
                  <a:pt x="569630" y="599801"/>
                </a:lnTo>
                <a:lnTo>
                  <a:pt x="509225" y="592424"/>
                </a:lnTo>
                <a:lnTo>
                  <a:pt x="451060" y="583145"/>
                </a:lnTo>
                <a:lnTo>
                  <a:pt x="395364" y="572055"/>
                </a:lnTo>
                <a:lnTo>
                  <a:pt x="342366" y="559246"/>
                </a:lnTo>
                <a:lnTo>
                  <a:pt x="292293" y="544809"/>
                </a:lnTo>
                <a:lnTo>
                  <a:pt x="245375" y="528836"/>
                </a:lnTo>
                <a:lnTo>
                  <a:pt x="201840" y="511419"/>
                </a:lnTo>
                <a:lnTo>
                  <a:pt x="161917" y="492650"/>
                </a:lnTo>
                <a:lnTo>
                  <a:pt x="125835" y="472619"/>
                </a:lnTo>
                <a:lnTo>
                  <a:pt x="93822" y="451420"/>
                </a:lnTo>
                <a:lnTo>
                  <a:pt x="42918" y="405879"/>
                </a:lnTo>
                <a:lnTo>
                  <a:pt x="11034" y="356761"/>
                </a:lnTo>
                <a:lnTo>
                  <a:pt x="0" y="304800"/>
                </a:lnTo>
                <a:close/>
              </a:path>
            </a:pathLst>
          </a:custGeom>
          <a:ln w="25400">
            <a:solidFill>
              <a:srgbClr val="BB2564"/>
            </a:solidFill>
          </a:ln>
        </p:spPr>
        <p:txBody>
          <a:bodyPr wrap="square" lIns="0" tIns="0" rIns="0" bIns="0" rtlCol="0"/>
          <a:lstStyle/>
          <a:p>
            <a:endParaRPr/>
          </a:p>
        </p:txBody>
      </p:sp>
      <p:sp>
        <p:nvSpPr>
          <p:cNvPr id="395" name="object 217">
            <a:extLst>
              <a:ext uri="{FF2B5EF4-FFF2-40B4-BE49-F238E27FC236}">
                <a16:creationId xmlns:a16="http://schemas.microsoft.com/office/drawing/2014/main" id="{0AD42696-552E-466B-B72E-C17E86915C8F}"/>
              </a:ext>
            </a:extLst>
          </p:cNvPr>
          <p:cNvSpPr/>
          <p:nvPr/>
        </p:nvSpPr>
        <p:spPr>
          <a:xfrm>
            <a:off x="7504181" y="4482906"/>
            <a:ext cx="2362200" cy="679588"/>
          </a:xfrm>
          <a:custGeom>
            <a:avLst/>
            <a:gdLst/>
            <a:ahLst/>
            <a:cxnLst/>
            <a:rect l="l" t="t" r="r" b="b"/>
            <a:pathLst>
              <a:path w="2362200" h="762000">
                <a:moveTo>
                  <a:pt x="0" y="381000"/>
                </a:moveTo>
                <a:lnTo>
                  <a:pt x="7946" y="336563"/>
                </a:lnTo>
                <a:lnTo>
                  <a:pt x="31195" y="293634"/>
                </a:lnTo>
                <a:lnTo>
                  <a:pt x="68859" y="252497"/>
                </a:lnTo>
                <a:lnTo>
                  <a:pt x="120053" y="213437"/>
                </a:lnTo>
                <a:lnTo>
                  <a:pt x="183890" y="176742"/>
                </a:lnTo>
                <a:lnTo>
                  <a:pt x="220273" y="159370"/>
                </a:lnTo>
                <a:lnTo>
                  <a:pt x="259484" y="142696"/>
                </a:lnTo>
                <a:lnTo>
                  <a:pt x="301412" y="126756"/>
                </a:lnTo>
                <a:lnTo>
                  <a:pt x="345948" y="111585"/>
                </a:lnTo>
                <a:lnTo>
                  <a:pt x="392979" y="97219"/>
                </a:lnTo>
                <a:lnTo>
                  <a:pt x="442395" y="83695"/>
                </a:lnTo>
                <a:lnTo>
                  <a:pt x="494086" y="71047"/>
                </a:lnTo>
                <a:lnTo>
                  <a:pt x="547940" y="59312"/>
                </a:lnTo>
                <a:lnTo>
                  <a:pt x="603847" y="48525"/>
                </a:lnTo>
                <a:lnTo>
                  <a:pt x="661695" y="38722"/>
                </a:lnTo>
                <a:lnTo>
                  <a:pt x="721375" y="29938"/>
                </a:lnTo>
                <a:lnTo>
                  <a:pt x="782776" y="22209"/>
                </a:lnTo>
                <a:lnTo>
                  <a:pt x="845785" y="15572"/>
                </a:lnTo>
                <a:lnTo>
                  <a:pt x="910294" y="10061"/>
                </a:lnTo>
                <a:lnTo>
                  <a:pt x="976191" y="5713"/>
                </a:lnTo>
                <a:lnTo>
                  <a:pt x="1043364" y="2563"/>
                </a:lnTo>
                <a:lnTo>
                  <a:pt x="1111704" y="646"/>
                </a:lnTo>
                <a:lnTo>
                  <a:pt x="1181100" y="0"/>
                </a:lnTo>
                <a:lnTo>
                  <a:pt x="1250495" y="646"/>
                </a:lnTo>
                <a:lnTo>
                  <a:pt x="1318835" y="2563"/>
                </a:lnTo>
                <a:lnTo>
                  <a:pt x="1386008" y="5713"/>
                </a:lnTo>
                <a:lnTo>
                  <a:pt x="1451905" y="10061"/>
                </a:lnTo>
                <a:lnTo>
                  <a:pt x="1516414" y="15572"/>
                </a:lnTo>
                <a:lnTo>
                  <a:pt x="1579423" y="22209"/>
                </a:lnTo>
                <a:lnTo>
                  <a:pt x="1640824" y="29938"/>
                </a:lnTo>
                <a:lnTo>
                  <a:pt x="1700504" y="38722"/>
                </a:lnTo>
                <a:lnTo>
                  <a:pt x="1758352" y="48525"/>
                </a:lnTo>
                <a:lnTo>
                  <a:pt x="1814259" y="59312"/>
                </a:lnTo>
                <a:lnTo>
                  <a:pt x="1868113" y="71047"/>
                </a:lnTo>
                <a:lnTo>
                  <a:pt x="1919804" y="83695"/>
                </a:lnTo>
                <a:lnTo>
                  <a:pt x="1969220" y="97219"/>
                </a:lnTo>
                <a:lnTo>
                  <a:pt x="2016252" y="111585"/>
                </a:lnTo>
                <a:lnTo>
                  <a:pt x="2060787" y="126756"/>
                </a:lnTo>
                <a:lnTo>
                  <a:pt x="2102715" y="142696"/>
                </a:lnTo>
                <a:lnTo>
                  <a:pt x="2141926" y="159370"/>
                </a:lnTo>
                <a:lnTo>
                  <a:pt x="2178309" y="176742"/>
                </a:lnTo>
                <a:lnTo>
                  <a:pt x="2242146" y="213437"/>
                </a:lnTo>
                <a:lnTo>
                  <a:pt x="2293340" y="252497"/>
                </a:lnTo>
                <a:lnTo>
                  <a:pt x="2331004" y="293634"/>
                </a:lnTo>
                <a:lnTo>
                  <a:pt x="2354253" y="336563"/>
                </a:lnTo>
                <a:lnTo>
                  <a:pt x="2362200" y="381000"/>
                </a:lnTo>
                <a:lnTo>
                  <a:pt x="2360194" y="403388"/>
                </a:lnTo>
                <a:lnTo>
                  <a:pt x="2354253" y="425436"/>
                </a:lnTo>
                <a:lnTo>
                  <a:pt x="2331004" y="468365"/>
                </a:lnTo>
                <a:lnTo>
                  <a:pt x="2293340" y="509502"/>
                </a:lnTo>
                <a:lnTo>
                  <a:pt x="2242146" y="548562"/>
                </a:lnTo>
                <a:lnTo>
                  <a:pt x="2178309" y="585257"/>
                </a:lnTo>
                <a:lnTo>
                  <a:pt x="2141926" y="602629"/>
                </a:lnTo>
                <a:lnTo>
                  <a:pt x="2102715" y="619303"/>
                </a:lnTo>
                <a:lnTo>
                  <a:pt x="2060787" y="635243"/>
                </a:lnTo>
                <a:lnTo>
                  <a:pt x="2016251" y="650414"/>
                </a:lnTo>
                <a:lnTo>
                  <a:pt x="1969220" y="664780"/>
                </a:lnTo>
                <a:lnTo>
                  <a:pt x="1919804" y="678304"/>
                </a:lnTo>
                <a:lnTo>
                  <a:pt x="1868113" y="690952"/>
                </a:lnTo>
                <a:lnTo>
                  <a:pt x="1814259" y="702687"/>
                </a:lnTo>
                <a:lnTo>
                  <a:pt x="1758352" y="713474"/>
                </a:lnTo>
                <a:lnTo>
                  <a:pt x="1700504" y="723277"/>
                </a:lnTo>
                <a:lnTo>
                  <a:pt x="1640824" y="732061"/>
                </a:lnTo>
                <a:lnTo>
                  <a:pt x="1579423" y="739790"/>
                </a:lnTo>
                <a:lnTo>
                  <a:pt x="1516414" y="746427"/>
                </a:lnTo>
                <a:lnTo>
                  <a:pt x="1451905" y="751938"/>
                </a:lnTo>
                <a:lnTo>
                  <a:pt x="1386008" y="756286"/>
                </a:lnTo>
                <a:lnTo>
                  <a:pt x="1318835" y="759436"/>
                </a:lnTo>
                <a:lnTo>
                  <a:pt x="1250495" y="761353"/>
                </a:lnTo>
                <a:lnTo>
                  <a:pt x="1181100" y="762000"/>
                </a:lnTo>
                <a:lnTo>
                  <a:pt x="1111704" y="761353"/>
                </a:lnTo>
                <a:lnTo>
                  <a:pt x="1043364" y="759436"/>
                </a:lnTo>
                <a:lnTo>
                  <a:pt x="976191" y="756286"/>
                </a:lnTo>
                <a:lnTo>
                  <a:pt x="910294" y="751938"/>
                </a:lnTo>
                <a:lnTo>
                  <a:pt x="845785" y="746427"/>
                </a:lnTo>
                <a:lnTo>
                  <a:pt x="782776" y="739790"/>
                </a:lnTo>
                <a:lnTo>
                  <a:pt x="721375" y="732061"/>
                </a:lnTo>
                <a:lnTo>
                  <a:pt x="661695" y="723277"/>
                </a:lnTo>
                <a:lnTo>
                  <a:pt x="603847" y="713474"/>
                </a:lnTo>
                <a:lnTo>
                  <a:pt x="547940" y="702687"/>
                </a:lnTo>
                <a:lnTo>
                  <a:pt x="494086" y="690952"/>
                </a:lnTo>
                <a:lnTo>
                  <a:pt x="442395" y="678304"/>
                </a:lnTo>
                <a:lnTo>
                  <a:pt x="392979" y="664780"/>
                </a:lnTo>
                <a:lnTo>
                  <a:pt x="345947" y="650414"/>
                </a:lnTo>
                <a:lnTo>
                  <a:pt x="301412" y="635243"/>
                </a:lnTo>
                <a:lnTo>
                  <a:pt x="259484" y="619303"/>
                </a:lnTo>
                <a:lnTo>
                  <a:pt x="220273" y="602629"/>
                </a:lnTo>
                <a:lnTo>
                  <a:pt x="183890" y="585257"/>
                </a:lnTo>
                <a:lnTo>
                  <a:pt x="120053" y="548562"/>
                </a:lnTo>
                <a:lnTo>
                  <a:pt x="68859" y="509502"/>
                </a:lnTo>
                <a:lnTo>
                  <a:pt x="31195" y="468365"/>
                </a:lnTo>
                <a:lnTo>
                  <a:pt x="7946" y="425436"/>
                </a:lnTo>
                <a:lnTo>
                  <a:pt x="0" y="381000"/>
                </a:lnTo>
                <a:close/>
              </a:path>
            </a:pathLst>
          </a:custGeom>
          <a:ln w="25400">
            <a:solidFill>
              <a:srgbClr val="BB2564"/>
            </a:solidFill>
          </a:ln>
        </p:spPr>
        <p:txBody>
          <a:bodyPr wrap="square" lIns="0" tIns="0" rIns="0" bIns="0" rtlCol="0"/>
          <a:lstStyle/>
          <a:p>
            <a:endParaRPr/>
          </a:p>
        </p:txBody>
      </p:sp>
    </p:spTree>
    <p:extLst>
      <p:ext uri="{BB962C8B-B14F-4D97-AF65-F5344CB8AC3E}">
        <p14:creationId xmlns:p14="http://schemas.microsoft.com/office/powerpoint/2010/main" val="180454326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schemas.microsoft.com/office/infopath/2007/PartnerControls"/>
    <ds:schemaRef ds:uri="http://schemas.microsoft.com/sharepoint/v3"/>
    <ds:schemaRef ds:uri="http://purl.org/dc/terms/"/>
    <ds:schemaRef ds:uri="http://schemas.microsoft.com/office/2006/documentManagement/types"/>
    <ds:schemaRef ds:uri="http://schemas.openxmlformats.org/package/2006/metadata/core-properties"/>
    <ds:schemaRef ds:uri="56ea17bb-c96d-4826-b465-01eec0dd23dd"/>
    <ds:schemaRef ds:uri="http://purl.org/dc/elements/1.1/"/>
    <ds:schemaRef ds:uri="http://schemas.microsoft.com/office/2006/metadata/properties"/>
    <ds:schemaRef ds:uri="05d88611-e516-4d1a-b12e-39107e78b3d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300</TotalTime>
  <Words>1534</Words>
  <Application>Microsoft Office PowerPoint</Application>
  <PresentationFormat>Widescreen</PresentationFormat>
  <Paragraphs>130</Paragraphs>
  <Slides>11</Slides>
  <Notes>10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.AppleSystemUIFont</vt:lpstr>
      <vt:lpstr>Arial</vt:lpstr>
      <vt:lpstr>Calibri</vt:lpstr>
      <vt:lpstr>Open Sans</vt:lpstr>
      <vt:lpstr>Open Sans SemiBold</vt:lpstr>
      <vt:lpstr>Symbol</vt:lpstr>
      <vt:lpstr>Times New Roman</vt:lpstr>
      <vt:lpstr>2_Office Theme</vt:lpstr>
      <vt:lpstr>3_Office Theme</vt:lpstr>
      <vt:lpstr>Introductory Lesson: Principles of Hospitality and Tourism</vt:lpstr>
      <vt:lpstr>PowerPoint Presentation</vt:lpstr>
      <vt:lpstr>Career and Technical Education (CTE)</vt:lpstr>
      <vt:lpstr>Career and Technical Education (CTE)</vt:lpstr>
      <vt:lpstr>Career and Technical Education (CTE)</vt:lpstr>
      <vt:lpstr>PowerPoint Presentation</vt:lpstr>
      <vt:lpstr>Hospitality and Tourism</vt:lpstr>
      <vt:lpstr>Career and Technical Education (CTE)</vt:lpstr>
      <vt:lpstr>Hospitality &amp; Tourism encompasses the management, marketing and operations of restaurants  and other foodservices, lodging, attractions, recreation events and travel related services</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24</cp:revision>
  <cp:lastPrinted>2017-07-07T16:17:37Z</cp:lastPrinted>
  <dcterms:created xsi:type="dcterms:W3CDTF">2017-07-11T23:58:30Z</dcterms:created>
  <dcterms:modified xsi:type="dcterms:W3CDTF">2018-01-23T20:56:41Z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