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5" r:id="rId8"/>
    <p:sldId id="326" r:id="rId9"/>
    <p:sldId id="327" r:id="rId10"/>
    <p:sldId id="330" r:id="rId11"/>
    <p:sldId id="332" r:id="rId12"/>
    <p:sldId id="335" r:id="rId13"/>
    <p:sldId id="338" r:id="rId14"/>
    <p:sldId id="366" r:id="rId15"/>
    <p:sldId id="364"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5513" autoAdjust="0"/>
  </p:normalViewPr>
  <p:slideViewPr>
    <p:cSldViewPr snapToGrid="0">
      <p:cViewPr varScale="1">
        <p:scale>
          <a:sx n="44" d="100"/>
          <a:sy n="44" d="100"/>
        </p:scale>
        <p:origin x="1540" y="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03-Jan-18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03-Jan-18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Provide </a:t>
            </a:r>
            <a:r>
              <a:rPr lang="en-US" sz="1200" dirty="0">
                <a:latin typeface="+mn-lt"/>
                <a:cs typeface="Calibri"/>
              </a:rPr>
              <a:t>a </a:t>
            </a:r>
            <a:r>
              <a:rPr lang="en-US" sz="1200" spc="-10" dirty="0">
                <a:latin typeface="+mn-lt"/>
                <a:cs typeface="Calibri"/>
              </a:rPr>
              <a:t>copy </a:t>
            </a:r>
            <a:r>
              <a:rPr lang="en-US" sz="1200" spc="-5" dirty="0">
                <a:latin typeface="+mn-lt"/>
                <a:cs typeface="Calibri"/>
              </a:rPr>
              <a:t>of </a:t>
            </a:r>
            <a:r>
              <a:rPr lang="en-US" sz="1200" dirty="0">
                <a:latin typeface="+mn-lt"/>
                <a:cs typeface="Calibri"/>
              </a:rPr>
              <a:t>this </a:t>
            </a:r>
            <a:r>
              <a:rPr lang="en-US" sz="1200" spc="-5" dirty="0">
                <a:latin typeface="+mn-lt"/>
                <a:cs typeface="Calibri"/>
              </a:rPr>
              <a:t>slide to </a:t>
            </a:r>
            <a:r>
              <a:rPr lang="en-US" sz="1200" dirty="0">
                <a:latin typeface="+mn-lt"/>
                <a:cs typeface="Calibri"/>
              </a:rPr>
              <a:t>the</a:t>
            </a:r>
            <a:r>
              <a:rPr lang="en-US" sz="1200" spc="-10" dirty="0">
                <a:latin typeface="+mn-lt"/>
                <a:cs typeface="Calibri"/>
              </a:rPr>
              <a:t> students.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2225">
              <a:lnSpc>
                <a:spcPct val="101699"/>
              </a:lnSpc>
            </a:pPr>
            <a:r>
              <a:rPr lang="en-US" sz="1200" dirty="0">
                <a:latin typeface="+mn-lt"/>
                <a:cs typeface="Calibri"/>
              </a:rPr>
              <a:t>The 16 </a:t>
            </a:r>
            <a:r>
              <a:rPr lang="en-US" sz="1200" spc="-10" dirty="0">
                <a:latin typeface="+mn-lt"/>
                <a:cs typeface="Calibri"/>
              </a:rPr>
              <a:t>clusters </a:t>
            </a:r>
            <a:r>
              <a:rPr lang="en-US" sz="1200" spc="-5" dirty="0">
                <a:latin typeface="+mn-lt"/>
                <a:cs typeface="Calibri"/>
              </a:rPr>
              <a:t>identified </a:t>
            </a:r>
            <a:r>
              <a:rPr lang="en-US" sz="1200" dirty="0">
                <a:latin typeface="+mn-lt"/>
                <a:cs typeface="Calibri"/>
              </a:rPr>
              <a:t>by </a:t>
            </a:r>
            <a:r>
              <a:rPr lang="en-US" sz="1200" spc="-5" dirty="0">
                <a:latin typeface="+mn-lt"/>
                <a:cs typeface="Calibri"/>
              </a:rPr>
              <a:t>the </a:t>
            </a:r>
            <a:r>
              <a:rPr lang="en-US" sz="1200" spc="-10" dirty="0">
                <a:latin typeface="+mn-lt"/>
                <a:cs typeface="Calibri"/>
              </a:rPr>
              <a:t>U.S. </a:t>
            </a:r>
            <a:r>
              <a:rPr lang="en-US" sz="1200" spc="-5" dirty="0">
                <a:latin typeface="+mn-lt"/>
                <a:cs typeface="Calibri"/>
              </a:rPr>
              <a:t>Department </a:t>
            </a:r>
            <a:r>
              <a:rPr lang="en-US" sz="1200" dirty="0">
                <a:latin typeface="+mn-lt"/>
                <a:cs typeface="Calibri"/>
              </a:rPr>
              <a:t>of </a:t>
            </a:r>
            <a:r>
              <a:rPr lang="en-US" sz="1200" spc="-10" dirty="0">
                <a:latin typeface="+mn-lt"/>
                <a:cs typeface="Calibri"/>
              </a:rPr>
              <a:t>Education, </a:t>
            </a:r>
            <a:r>
              <a:rPr lang="en-US" sz="1200" spc="-5" dirty="0">
                <a:latin typeface="+mn-lt"/>
                <a:cs typeface="Calibri"/>
              </a:rPr>
              <a:t>classify </a:t>
            </a:r>
            <a:r>
              <a:rPr lang="en-US" sz="1200" spc="-10" dirty="0">
                <a:latin typeface="+mn-lt"/>
                <a:cs typeface="Calibri"/>
              </a:rPr>
              <a:t>workforce preparation  programs that are obtained through career </a:t>
            </a:r>
            <a:r>
              <a:rPr lang="en-US" sz="1200" spc="-5" dirty="0">
                <a:latin typeface="+mn-lt"/>
                <a:cs typeface="Calibri"/>
              </a:rPr>
              <a:t>and </a:t>
            </a:r>
            <a:r>
              <a:rPr lang="en-US" sz="1200" spc="-10" dirty="0">
                <a:latin typeface="+mn-lt"/>
                <a:cs typeface="Calibri"/>
              </a:rPr>
              <a:t>technical</a:t>
            </a:r>
            <a:r>
              <a:rPr lang="en-US" sz="1200" spc="90" dirty="0">
                <a:latin typeface="+mn-lt"/>
                <a:cs typeface="Calibri"/>
              </a:rPr>
              <a:t> </a:t>
            </a:r>
            <a:r>
              <a:rPr lang="en-US" sz="1200" spc="-10" dirty="0">
                <a:latin typeface="+mn-lt"/>
                <a:cs typeface="Calibri"/>
              </a:rPr>
              <a:t>education.</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What </a:t>
            </a:r>
            <a:r>
              <a:rPr lang="en-US" sz="1200" spc="-10" dirty="0">
                <a:latin typeface="+mn-lt"/>
                <a:cs typeface="Calibri"/>
              </a:rPr>
              <a:t>cluster </a:t>
            </a:r>
            <a:r>
              <a:rPr lang="en-US" sz="1200" spc="-5" dirty="0">
                <a:latin typeface="+mn-lt"/>
                <a:cs typeface="Calibri"/>
              </a:rPr>
              <a:t>do </a:t>
            </a:r>
            <a:r>
              <a:rPr lang="en-US" sz="1200" spc="-10" dirty="0">
                <a:latin typeface="+mn-lt"/>
                <a:cs typeface="Calibri"/>
              </a:rPr>
              <a:t>you </a:t>
            </a:r>
            <a:r>
              <a:rPr lang="en-US" sz="1200" spc="-5" dirty="0">
                <a:latin typeface="+mn-lt"/>
                <a:cs typeface="Calibri"/>
              </a:rPr>
              <a:t>think Introduction to Cosmetology falls under? </a:t>
            </a:r>
            <a:r>
              <a:rPr lang="en-US" sz="1200" spc="-15" dirty="0">
                <a:latin typeface="+mn-lt"/>
                <a:cs typeface="Calibri"/>
              </a:rPr>
              <a:t>Have </a:t>
            </a:r>
            <a:r>
              <a:rPr lang="en-US" sz="1200" spc="-5" dirty="0">
                <a:latin typeface="+mn-lt"/>
                <a:cs typeface="Calibri"/>
              </a:rPr>
              <a:t>students </a:t>
            </a:r>
            <a:r>
              <a:rPr lang="en-US" sz="1200" spc="-10" dirty="0">
                <a:latin typeface="+mn-lt"/>
                <a:cs typeface="Calibri"/>
              </a:rPr>
              <a:t>read  </a:t>
            </a:r>
            <a:r>
              <a:rPr lang="en-US" sz="1200" dirty="0">
                <a:latin typeface="+mn-lt"/>
                <a:cs typeface="Calibri"/>
              </a:rPr>
              <a:t>the </a:t>
            </a:r>
            <a:r>
              <a:rPr lang="en-US" sz="1200" spc="-10" dirty="0">
                <a:latin typeface="+mn-lt"/>
                <a:cs typeface="Calibri"/>
              </a:rPr>
              <a:t>descriptors </a:t>
            </a:r>
            <a:r>
              <a:rPr lang="en-US" sz="1200" spc="-15" dirty="0">
                <a:latin typeface="+mn-lt"/>
                <a:cs typeface="Calibri"/>
              </a:rPr>
              <a:t>for </a:t>
            </a:r>
            <a:r>
              <a:rPr lang="en-US" sz="1200" spc="-5" dirty="0">
                <a:latin typeface="+mn-lt"/>
                <a:cs typeface="Calibri"/>
              </a:rPr>
              <a:t>each</a:t>
            </a:r>
            <a:r>
              <a:rPr lang="en-US" sz="1200" spc="10" dirty="0">
                <a:latin typeface="+mn-lt"/>
                <a:cs typeface="Calibri"/>
              </a:rPr>
              <a:t> </a:t>
            </a:r>
            <a:r>
              <a:rPr lang="en-US" sz="1200" spc="-5" dirty="0">
                <a:latin typeface="+mn-lt"/>
                <a:cs typeface="Calibri"/>
              </a:rPr>
              <a:t>cluster?</a:t>
            </a:r>
            <a:endParaRPr lang="en-US" sz="1200" dirty="0">
              <a:latin typeface="+mn-lt"/>
              <a:cs typeface="Calibri"/>
            </a:endParaRPr>
          </a:p>
          <a:p>
            <a:endParaRPr lang="en-US" dirty="0"/>
          </a:p>
          <a:p>
            <a:pPr marL="12700">
              <a:lnSpc>
                <a:spcPct val="100000"/>
              </a:lnSpc>
              <a:spcBef>
                <a:spcPts val="100"/>
              </a:spcBef>
            </a:pPr>
            <a:r>
              <a:rPr lang="en-US" sz="1200" dirty="0">
                <a:latin typeface="+mn-lt"/>
                <a:cs typeface="Calibri"/>
              </a:rPr>
              <a:t>The </a:t>
            </a:r>
            <a:r>
              <a:rPr lang="en-US" sz="1200" spc="-10" dirty="0">
                <a:latin typeface="+mn-lt"/>
                <a:cs typeface="Calibri"/>
              </a:rPr>
              <a:t>course </a:t>
            </a:r>
            <a:r>
              <a:rPr lang="en-US" sz="1200" spc="-5" dirty="0">
                <a:latin typeface="+mn-lt"/>
                <a:cs typeface="Calibri"/>
              </a:rPr>
              <a:t>Introduction to Cosmetology </a:t>
            </a:r>
            <a:r>
              <a:rPr lang="en-US" sz="1200" dirty="0">
                <a:latin typeface="+mn-lt"/>
                <a:cs typeface="Calibri"/>
              </a:rPr>
              <a:t>is in </a:t>
            </a:r>
            <a:r>
              <a:rPr lang="en-US" sz="1200" spc="-5" dirty="0">
                <a:latin typeface="+mn-lt"/>
                <a:cs typeface="Calibri"/>
              </a:rPr>
              <a:t>the Human Services Cluster. </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time permits, allow </a:t>
            </a:r>
            <a:r>
              <a:rPr lang="en-US" sz="1200" spc="-10" dirty="0">
                <a:latin typeface="+mn-lt"/>
                <a:cs typeface="Calibri"/>
              </a:rPr>
              <a:t>students to </a:t>
            </a:r>
            <a:r>
              <a:rPr lang="en-US" sz="1200" spc="-5" dirty="0">
                <a:latin typeface="+mn-lt"/>
                <a:cs typeface="Calibri"/>
              </a:rPr>
              <a:t>discuss other CTE </a:t>
            </a:r>
            <a:r>
              <a:rPr lang="en-US" sz="1200" spc="-10" dirty="0">
                <a:latin typeface="+mn-lt"/>
                <a:cs typeface="Calibri"/>
              </a:rPr>
              <a:t>courses available at your </a:t>
            </a:r>
            <a:r>
              <a:rPr lang="en-US" sz="1200" spc="-5" dirty="0">
                <a:latin typeface="+mn-lt"/>
                <a:cs typeface="Calibri"/>
              </a:rPr>
              <a:t>campus and  determine their </a:t>
            </a:r>
            <a:r>
              <a:rPr lang="en-US" sz="1200" spc="-10" dirty="0">
                <a:latin typeface="+mn-lt"/>
                <a:cs typeface="Calibri"/>
              </a:rPr>
              <a:t>career</a:t>
            </a:r>
            <a:r>
              <a:rPr lang="en-US" sz="1200" spc="0" dirty="0">
                <a:latin typeface="+mn-lt"/>
                <a:cs typeface="Calibri"/>
              </a:rPr>
              <a:t> </a:t>
            </a:r>
            <a:r>
              <a:rPr lang="en-US" sz="1200" spc="-10" dirty="0">
                <a:latin typeface="+mn-lt"/>
                <a:cs typeface="Calibri"/>
              </a:rPr>
              <a:t>clusters.</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0631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Texas Education Agency has approved 12 high school courses in Human Services. Not all high schools offer all courses. </a:t>
            </a:r>
          </a:p>
          <a:p>
            <a:r>
              <a:rPr lang="en-US" sz="1200" b="0" i="0" u="none" strike="noStrike" kern="1200" baseline="0" dirty="0">
                <a:solidFill>
                  <a:schemeClr val="tx1"/>
                </a:solidFill>
                <a:latin typeface="+mn-lt"/>
                <a:ea typeface="+mn-ea"/>
                <a:cs typeface="+mn-cs"/>
              </a:rPr>
              <a:t>What is meant by coherent sequence? The goal of CTE in high school is to progress through a sequence of courses that lead to the attainment of academic and technical skills. Discuss the sequence of Human Services on your campus/district. </a:t>
            </a:r>
          </a:p>
          <a:p>
            <a:r>
              <a:rPr lang="en-US" sz="1200" b="0" i="0" u="none" strike="noStrike" kern="1200" baseline="0" dirty="0">
                <a:solidFill>
                  <a:schemeClr val="tx1"/>
                </a:solidFill>
                <a:latin typeface="+mn-lt"/>
                <a:ea typeface="+mn-ea"/>
                <a:cs typeface="+mn-cs"/>
              </a:rPr>
              <a:t>If applicable, discuss other Human Services courses/sequences offered at your campus and in your district. </a:t>
            </a:r>
          </a:p>
          <a:p>
            <a:r>
              <a:rPr lang="en-US" sz="1200" b="0" i="0" u="none" strike="noStrike" kern="1200" baseline="0" dirty="0">
                <a:solidFill>
                  <a:schemeClr val="tx1"/>
                </a:solidFill>
                <a:latin typeface="+mn-lt"/>
                <a:ea typeface="+mn-ea"/>
                <a:cs typeface="+mn-cs"/>
              </a:rPr>
              <a:t>Inform students that it is possible to incorporate courses from other sequences or clusters into their personal program of study. </a:t>
            </a:r>
          </a:p>
          <a:p>
            <a:r>
              <a:rPr lang="en-US" sz="1200" b="0" i="0" u="none" strike="noStrike" kern="1200" baseline="0" dirty="0">
                <a:solidFill>
                  <a:schemeClr val="tx1"/>
                </a:solidFill>
                <a:latin typeface="+mn-lt"/>
                <a:ea typeface="+mn-ea"/>
                <a:cs typeface="+mn-cs"/>
              </a:rPr>
              <a:t>Example: </a:t>
            </a:r>
          </a:p>
          <a:p>
            <a:r>
              <a:rPr lang="en-US" sz="1200" b="0" i="0" u="none" strike="noStrike" kern="1200" baseline="0" dirty="0">
                <a:solidFill>
                  <a:schemeClr val="tx1"/>
                </a:solidFill>
                <a:latin typeface="+mn-lt"/>
                <a:ea typeface="+mn-ea"/>
                <a:cs typeface="+mn-cs"/>
              </a:rPr>
              <a:t>Sandra wants to someday own a hair salon. In addition to her cosmetology courses, she asks her counselor to enroll her in the course DOLLARS and SENSE (another Human Services course) so that she can learn about handling finances. </a:t>
            </a:r>
          </a:p>
          <a:p>
            <a:r>
              <a:rPr lang="en-US" sz="1200" b="0" i="0" u="none" strike="noStrike" kern="1200" baseline="0" dirty="0">
                <a:solidFill>
                  <a:schemeClr val="tx1"/>
                </a:solidFill>
                <a:latin typeface="+mn-lt"/>
                <a:ea typeface="+mn-ea"/>
                <a:cs typeface="+mn-cs"/>
              </a:rPr>
              <a:t>In the future, Juan would like to work in a salon and eventually provide for a family of his own. In addition to his cosmetology courses, Juan asks his counselor to enroll him in CHILD DEVELOPMENT, so he can learn as much as he can about children. </a:t>
            </a:r>
          </a:p>
          <a:p>
            <a:r>
              <a:rPr lang="en-US" sz="1200" b="0" i="0" u="none" strike="noStrike" kern="1200" baseline="0" dirty="0">
                <a:solidFill>
                  <a:schemeClr val="tx1"/>
                </a:solidFill>
                <a:latin typeface="+mn-lt"/>
                <a:ea typeface="+mn-ea"/>
                <a:cs typeface="+mn-cs"/>
              </a:rPr>
              <a:t>Encourage students to speak to their counselors.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284071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10" dirty="0">
                <a:latin typeface="+mn-lt"/>
                <a:cs typeface="Calibri"/>
              </a:rPr>
              <a:t>Each cluster </a:t>
            </a:r>
            <a:r>
              <a:rPr lang="en-US" sz="1200" dirty="0">
                <a:latin typeface="+mn-lt"/>
                <a:cs typeface="Calibri"/>
              </a:rPr>
              <a:t>has </a:t>
            </a:r>
            <a:r>
              <a:rPr lang="en-US" sz="1200" spc="-5" dirty="0">
                <a:latin typeface="+mn-lt"/>
                <a:cs typeface="Calibri"/>
              </a:rPr>
              <a:t>various </a:t>
            </a:r>
            <a:r>
              <a:rPr lang="en-US" sz="1200" spc="-10" dirty="0">
                <a:latin typeface="+mn-lt"/>
                <a:cs typeface="Calibri"/>
              </a:rPr>
              <a:t>Programs </a:t>
            </a:r>
            <a:r>
              <a:rPr lang="en-US" sz="1200" spc="-5" dirty="0">
                <a:latin typeface="+mn-lt"/>
                <a:cs typeface="Calibri"/>
              </a:rPr>
              <a:t>of</a:t>
            </a:r>
            <a:r>
              <a:rPr lang="en-US" sz="1200" spc="30" dirty="0">
                <a:latin typeface="+mn-lt"/>
                <a:cs typeface="Calibri"/>
              </a:rPr>
              <a:t> </a:t>
            </a:r>
            <a:r>
              <a:rPr lang="en-US" sz="1200" spc="-20" dirty="0">
                <a:latin typeface="+mn-lt"/>
                <a:cs typeface="Calibri"/>
              </a:rPr>
              <a:t>Study.</a:t>
            </a:r>
            <a:endParaRPr lang="en-US" sz="1200" dirty="0">
              <a:latin typeface="+mn-lt"/>
              <a:cs typeface="Calibri"/>
            </a:endParaRPr>
          </a:p>
          <a:p>
            <a:pPr marL="12700" marR="5080">
              <a:lnSpc>
                <a:spcPct val="101699"/>
              </a:lnSpc>
            </a:pPr>
            <a:r>
              <a:rPr lang="en-US" sz="1200" spc="-25" dirty="0">
                <a:latin typeface="+mn-lt"/>
                <a:cs typeface="Calibri"/>
              </a:rPr>
              <a:t>We </a:t>
            </a:r>
            <a:r>
              <a:rPr lang="en-US" sz="1200" spc="-10" dirty="0">
                <a:latin typeface="+mn-lt"/>
                <a:cs typeface="Calibri"/>
              </a:rPr>
              <a:t>have </a:t>
            </a:r>
            <a:r>
              <a:rPr lang="en-US" sz="1200" spc="-5" dirty="0">
                <a:latin typeface="+mn-lt"/>
                <a:cs typeface="Calibri"/>
              </a:rPr>
              <a:t>already established </a:t>
            </a:r>
            <a:r>
              <a:rPr lang="en-US" sz="1200" spc="-10" dirty="0">
                <a:latin typeface="+mn-lt"/>
                <a:cs typeface="Calibri"/>
              </a:rPr>
              <a:t>that </a:t>
            </a:r>
            <a:r>
              <a:rPr lang="en-US" sz="1200" spc="-5" dirty="0">
                <a:latin typeface="+mn-lt"/>
                <a:cs typeface="Calibri"/>
              </a:rPr>
              <a:t>Introduction to Cosmetology </a:t>
            </a:r>
            <a:r>
              <a:rPr lang="en-US" sz="1200" dirty="0">
                <a:latin typeface="+mn-lt"/>
                <a:cs typeface="Calibri"/>
              </a:rPr>
              <a:t>is in </a:t>
            </a:r>
            <a:r>
              <a:rPr lang="en-US" sz="1200" spc="-5" dirty="0">
                <a:latin typeface="+mn-lt"/>
                <a:cs typeface="Calibri"/>
              </a:rPr>
              <a:t>the Human Services Cluster</a:t>
            </a:r>
            <a:r>
              <a:rPr lang="en-US" sz="1200" spc="-25" dirty="0">
                <a:latin typeface="+mn-lt"/>
                <a:cs typeface="Calibri"/>
              </a:rPr>
              <a:t>.</a:t>
            </a:r>
            <a:endParaRPr lang="en-US" sz="1200" dirty="0">
              <a:latin typeface="+mn-lt"/>
              <a:cs typeface="Calibri"/>
            </a:endParaRPr>
          </a:p>
          <a:p>
            <a:pPr marL="12700">
              <a:lnSpc>
                <a:spcPct val="100000"/>
              </a:lnSpc>
              <a:spcBef>
                <a:spcPts val="20"/>
              </a:spcBef>
            </a:pPr>
            <a:r>
              <a:rPr lang="en-US" sz="1200" spc="-5" dirty="0">
                <a:latin typeface="+mn-lt"/>
                <a:cs typeface="Calibri"/>
              </a:rPr>
              <a:t>There </a:t>
            </a:r>
            <a:r>
              <a:rPr lang="en-US" sz="1200" spc="-10" dirty="0">
                <a:latin typeface="+mn-lt"/>
                <a:cs typeface="Calibri"/>
              </a:rPr>
              <a:t>are </a:t>
            </a:r>
            <a:r>
              <a:rPr lang="en-US" sz="1200" spc="-5" dirty="0">
                <a:latin typeface="+mn-lt"/>
                <a:cs typeface="Calibri"/>
              </a:rPr>
              <a:t>5 </a:t>
            </a:r>
            <a:r>
              <a:rPr lang="en-US" sz="1200" spc="-10" dirty="0">
                <a:latin typeface="+mn-lt"/>
                <a:cs typeface="Calibri"/>
              </a:rPr>
              <a:t>Programs </a:t>
            </a:r>
            <a:r>
              <a:rPr lang="en-US" sz="1200" dirty="0">
                <a:latin typeface="+mn-lt"/>
                <a:cs typeface="Calibri"/>
              </a:rPr>
              <a:t>of </a:t>
            </a:r>
            <a:r>
              <a:rPr lang="en-US" sz="1200" spc="-5" dirty="0">
                <a:latin typeface="+mn-lt"/>
                <a:cs typeface="Calibri"/>
              </a:rPr>
              <a:t>Study </a:t>
            </a:r>
            <a:r>
              <a:rPr lang="en-US" sz="1200" spc="-10" dirty="0">
                <a:latin typeface="+mn-lt"/>
                <a:cs typeface="Calibri"/>
              </a:rPr>
              <a:t>in Education </a:t>
            </a:r>
            <a:r>
              <a:rPr lang="en-US" sz="1200" spc="-5" dirty="0">
                <a:latin typeface="+mn-lt"/>
                <a:cs typeface="Calibri"/>
              </a:rPr>
              <a:t>and</a:t>
            </a:r>
            <a:r>
              <a:rPr lang="en-US" sz="1200" spc="40" dirty="0">
                <a:latin typeface="+mn-lt"/>
                <a:cs typeface="Calibri"/>
              </a:rPr>
              <a:t> </a:t>
            </a:r>
            <a:r>
              <a:rPr lang="en-US" sz="1200" spc="-15" dirty="0">
                <a:latin typeface="+mn-lt"/>
                <a:cs typeface="Calibri"/>
              </a:rPr>
              <a:t>Training, as mentioned in the slide. </a:t>
            </a:r>
            <a:r>
              <a:rPr lang="en-US" sz="1200" spc="-5" dirty="0">
                <a:latin typeface="+mn-lt"/>
                <a:cs typeface="Calibri"/>
              </a:rPr>
              <a:t>What </a:t>
            </a:r>
            <a:r>
              <a:rPr lang="en-US" sz="1200" spc="-10" dirty="0">
                <a:latin typeface="+mn-lt"/>
                <a:cs typeface="Calibri"/>
              </a:rPr>
              <a:t>Program </a:t>
            </a:r>
            <a:r>
              <a:rPr lang="en-US" sz="1200" dirty="0">
                <a:latin typeface="+mn-lt"/>
                <a:cs typeface="Calibri"/>
              </a:rPr>
              <a:t>of </a:t>
            </a:r>
            <a:r>
              <a:rPr lang="en-US" sz="1200" spc="-5" dirty="0">
                <a:latin typeface="+mn-lt"/>
                <a:cs typeface="Calibri"/>
              </a:rPr>
              <a:t>Study/Career </a:t>
            </a:r>
            <a:r>
              <a:rPr lang="en-US" sz="1200" spc="-15" dirty="0">
                <a:latin typeface="+mn-lt"/>
                <a:cs typeface="Calibri"/>
              </a:rPr>
              <a:t>Pathway </a:t>
            </a:r>
            <a:r>
              <a:rPr lang="en-US" sz="1200" spc="-10" dirty="0">
                <a:latin typeface="+mn-lt"/>
                <a:cs typeface="Calibri"/>
              </a:rPr>
              <a:t>interests</a:t>
            </a:r>
            <a:r>
              <a:rPr lang="en-US" sz="1200" dirty="0">
                <a:latin typeface="+mn-lt"/>
                <a:cs typeface="Calibri"/>
              </a:rPr>
              <a:t> </a:t>
            </a:r>
            <a:r>
              <a:rPr lang="en-US" sz="1200" spc="-5" dirty="0">
                <a:latin typeface="+mn-lt"/>
                <a:cs typeface="Calibri"/>
              </a:rPr>
              <a:t>you?</a:t>
            </a:r>
          </a:p>
          <a:p>
            <a:pPr marL="12700">
              <a:lnSpc>
                <a:spcPct val="100000"/>
              </a:lnSpc>
              <a:spcBef>
                <a:spcPts val="25"/>
              </a:spcBef>
            </a:pPr>
            <a:endParaRPr lang="en-US" sz="1200" spc="-5" dirty="0">
              <a:latin typeface="+mn-lt"/>
              <a:cs typeface="Calibri"/>
            </a:endParaRPr>
          </a:p>
          <a:p>
            <a:pPr marL="12700">
              <a:lnSpc>
                <a:spcPct val="100000"/>
              </a:lnSpc>
              <a:spcBef>
                <a:spcPts val="25"/>
              </a:spcBef>
            </a:pPr>
            <a:r>
              <a:rPr lang="en-US" sz="1200" spc="-5" dirty="0">
                <a:latin typeface="+mn-lt"/>
                <a:cs typeface="Calibri"/>
              </a:rPr>
              <a:t>Use the hyperlinks to reach the TCRC website, to access the actual document with details. </a:t>
            </a:r>
            <a:endParaRPr lang="en-US" sz="1200" dirty="0">
              <a:latin typeface="+mn-lt"/>
              <a:cs typeface="Calibri"/>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59591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ct val="101699"/>
              </a:lnSpc>
              <a:spcBef>
                <a:spcPts val="75"/>
              </a:spcBef>
            </a:pPr>
            <a:r>
              <a:rPr lang="en-US" sz="1200" spc="-10" dirty="0">
                <a:latin typeface="+mn-lt"/>
                <a:cs typeface="Calibri"/>
              </a:rPr>
              <a:t>Review </a:t>
            </a:r>
            <a:r>
              <a:rPr lang="en-US" sz="1200" spc="-5" dirty="0">
                <a:latin typeface="+mn-lt"/>
                <a:cs typeface="Calibri"/>
              </a:rPr>
              <a:t>the </a:t>
            </a:r>
            <a:r>
              <a:rPr lang="en-US" sz="1200" spc="-10" dirty="0">
                <a:latin typeface="+mn-lt"/>
                <a:cs typeface="Calibri"/>
              </a:rPr>
              <a:t>contents </a:t>
            </a:r>
            <a:r>
              <a:rPr lang="en-US" sz="1200" dirty="0">
                <a:latin typeface="+mn-lt"/>
                <a:cs typeface="Calibri"/>
              </a:rPr>
              <a:t>of </a:t>
            </a:r>
            <a:r>
              <a:rPr lang="en-US" sz="1200" spc="-5" dirty="0">
                <a:latin typeface="+mn-lt"/>
                <a:cs typeface="Calibri"/>
              </a:rPr>
              <a:t>this chart with </a:t>
            </a:r>
            <a:r>
              <a:rPr lang="en-US" sz="1200" spc="-10" dirty="0">
                <a:latin typeface="+mn-lt"/>
                <a:cs typeface="Calibri"/>
              </a:rPr>
              <a:t>students, </a:t>
            </a:r>
            <a:r>
              <a:rPr lang="en-US" sz="1200" spc="-5" dirty="0">
                <a:latin typeface="+mn-lt"/>
                <a:cs typeface="Calibri"/>
              </a:rPr>
              <a:t>helping </a:t>
            </a:r>
            <a:r>
              <a:rPr lang="en-US" sz="1200" dirty="0">
                <a:latin typeface="+mn-lt"/>
                <a:cs typeface="Calibri"/>
              </a:rPr>
              <a:t>them </a:t>
            </a:r>
            <a:r>
              <a:rPr lang="en-US" sz="1200" spc="-15" dirty="0">
                <a:latin typeface="+mn-lt"/>
                <a:cs typeface="Calibri"/>
              </a:rPr>
              <a:t>make </a:t>
            </a:r>
            <a:r>
              <a:rPr lang="en-US" sz="1200" dirty="0">
                <a:latin typeface="+mn-lt"/>
                <a:cs typeface="Calibri"/>
              </a:rPr>
              <a:t>a </a:t>
            </a:r>
            <a:r>
              <a:rPr lang="en-US" sz="1200" spc="-5" dirty="0">
                <a:latin typeface="+mn-lt"/>
                <a:cs typeface="Calibri"/>
              </a:rPr>
              <a:t>connection between the  </a:t>
            </a:r>
            <a:r>
              <a:rPr lang="en-US" sz="1200" spc="-20" dirty="0">
                <a:latin typeface="+mn-lt"/>
                <a:cs typeface="Calibri"/>
              </a:rPr>
              <a:t>cluster, </a:t>
            </a:r>
            <a:r>
              <a:rPr lang="en-US" sz="1200" spc="-10" dirty="0">
                <a:latin typeface="+mn-lt"/>
                <a:cs typeface="Calibri"/>
              </a:rPr>
              <a:t>selected program </a:t>
            </a:r>
            <a:r>
              <a:rPr lang="en-US" sz="1200" dirty="0">
                <a:latin typeface="+mn-lt"/>
                <a:cs typeface="Calibri"/>
              </a:rPr>
              <a:t>of </a:t>
            </a:r>
            <a:r>
              <a:rPr lang="en-US" sz="1200" spc="-10" dirty="0">
                <a:latin typeface="+mn-lt"/>
                <a:cs typeface="Calibri"/>
              </a:rPr>
              <a:t>study/pathway </a:t>
            </a:r>
            <a:r>
              <a:rPr lang="en-US" sz="1200" spc="-5" dirty="0">
                <a:latin typeface="+mn-lt"/>
                <a:cs typeface="Calibri"/>
              </a:rPr>
              <a:t>and possible </a:t>
            </a:r>
            <a:r>
              <a:rPr lang="en-US" sz="1200" spc="-10" dirty="0">
                <a:latin typeface="+mn-lt"/>
                <a:cs typeface="Calibri"/>
              </a:rPr>
              <a:t>career/occupations available </a:t>
            </a:r>
            <a:r>
              <a:rPr lang="en-US" sz="1200" spc="-5" dirty="0">
                <a:latin typeface="+mn-lt"/>
                <a:cs typeface="Calibri"/>
              </a:rPr>
              <a:t>to</a:t>
            </a:r>
            <a:r>
              <a:rPr lang="en-US" sz="1200" spc="229" dirty="0">
                <a:latin typeface="+mn-lt"/>
                <a:cs typeface="Calibri"/>
              </a:rPr>
              <a:t> </a:t>
            </a:r>
            <a:r>
              <a:rPr lang="en-US" sz="1200" spc="-5" dirty="0">
                <a:latin typeface="+mn-lt"/>
                <a:cs typeface="Calibri"/>
              </a:rPr>
              <a:t>them.</a:t>
            </a:r>
            <a:endParaRPr lang="en-US" sz="1200" dirty="0">
              <a:latin typeface="+mn-lt"/>
              <a:cs typeface="Calibri"/>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751866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txcte.org/course-binder/introduction-cosmetology" TargetMode="External"/><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txcte.org/resource/program-study-cosmetologist?binder=206531&amp;delta=1" TargetMode="External"/><Relationship Id="rId5" Type="http://schemas.openxmlformats.org/officeDocument/2006/relationships/hyperlink" Target="https://www.txcte.org/resource/program-study-sales-manager-apparel?binder=206531&amp;delta=2" TargetMode="External"/><Relationship Id="rId4" Type="http://schemas.openxmlformats.org/officeDocument/2006/relationships/hyperlink" Target="http://ritter.tea.state.tx.us/rules/tac/chapter130/ch130j.pd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1722114"/>
            <a:ext cx="7462935" cy="3413772"/>
          </a:xfrm>
        </p:spPr>
        <p:txBody>
          <a:bodyPr>
            <a:noAutofit/>
          </a:bodyPr>
          <a:lstStyle/>
          <a:p>
            <a:r>
              <a:rPr lang="en-US" dirty="0"/>
              <a:t>Introductory Lesson:</a:t>
            </a:r>
            <a:br>
              <a:rPr lang="en-US" dirty="0"/>
            </a:br>
            <a:r>
              <a:rPr lang="en-US" dirty="0"/>
              <a:t>Introduction to Cosmetology</a:t>
            </a:r>
            <a:br>
              <a:rPr lang="en-US" dirty="0"/>
            </a:br>
            <a:endParaRPr lang="en-US"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32B596-A305-4D4E-A9E2-777BA45E0B2C}"/>
              </a:ext>
            </a:extLst>
          </p:cNvPr>
          <p:cNvPicPr>
            <a:picLocks noChangeAspect="1"/>
          </p:cNvPicPr>
          <p:nvPr/>
        </p:nvPicPr>
        <p:blipFill>
          <a:blip r:embed="rId3"/>
          <a:stretch>
            <a:fillRect/>
          </a:stretch>
        </p:blipFill>
        <p:spPr>
          <a:xfrm>
            <a:off x="1368810" y="269630"/>
            <a:ext cx="9454380" cy="6318739"/>
          </a:xfrm>
          <a:prstGeom prst="rect">
            <a:avLst/>
          </a:prstGeom>
        </p:spPr>
      </p:pic>
      <p:sp>
        <p:nvSpPr>
          <p:cNvPr id="7" name="Oval 6">
            <a:extLst>
              <a:ext uri="{FF2B5EF4-FFF2-40B4-BE49-F238E27FC236}">
                <a16:creationId xmlns:a16="http://schemas.microsoft.com/office/drawing/2014/main" id="{7CAB6B9D-5F2D-478C-939E-EACA2F1D213A}"/>
              </a:ext>
            </a:extLst>
          </p:cNvPr>
          <p:cNvSpPr/>
          <p:nvPr/>
        </p:nvSpPr>
        <p:spPr>
          <a:xfrm>
            <a:off x="7027554" y="2718130"/>
            <a:ext cx="1343891" cy="17595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311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Human Services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3" y="1420420"/>
            <a:ext cx="8533965" cy="4734318"/>
          </a:xfrm>
        </p:spPr>
        <p:txBody>
          <a:bodyPr/>
          <a:lstStyle/>
          <a:p>
            <a:pPr lvl="1"/>
            <a:r>
              <a:rPr lang="en-US" dirty="0"/>
              <a:t>TEA recommended coherent sequence of courses</a:t>
            </a:r>
          </a:p>
          <a:p>
            <a:endParaRPr lang="en-US" dirty="0"/>
          </a:p>
        </p:txBody>
      </p:sp>
      <p:pic>
        <p:nvPicPr>
          <p:cNvPr id="4" name="Picture 3">
            <a:extLst>
              <a:ext uri="{FF2B5EF4-FFF2-40B4-BE49-F238E27FC236}">
                <a16:creationId xmlns:a16="http://schemas.microsoft.com/office/drawing/2014/main" id="{6BFF99BD-4B34-4A18-B2CC-1BBC16C24E7B}"/>
              </a:ext>
            </a:extLst>
          </p:cNvPr>
          <p:cNvPicPr>
            <a:picLocks noChangeAspect="1"/>
          </p:cNvPicPr>
          <p:nvPr/>
        </p:nvPicPr>
        <p:blipFill>
          <a:blip r:embed="rId3"/>
          <a:stretch>
            <a:fillRect/>
          </a:stretch>
        </p:blipFill>
        <p:spPr>
          <a:xfrm>
            <a:off x="845457" y="1872049"/>
            <a:ext cx="10210800" cy="4419600"/>
          </a:xfrm>
          <a:prstGeom prst="rect">
            <a:avLst/>
          </a:prstGeom>
        </p:spPr>
      </p:pic>
    </p:spTree>
    <p:extLst>
      <p:ext uri="{BB962C8B-B14F-4D97-AF65-F5344CB8AC3E}">
        <p14:creationId xmlns:p14="http://schemas.microsoft.com/office/powerpoint/2010/main" val="304695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83509"/>
            <a:ext cx="10928822" cy="4734318"/>
          </a:xfrm>
        </p:spPr>
        <p:txBody>
          <a:bodyPr/>
          <a:lstStyle/>
          <a:p>
            <a:pPr lvl="1"/>
            <a:r>
              <a:rPr lang="en-US" dirty="0"/>
              <a:t>Career Cluster: Human Services </a:t>
            </a:r>
          </a:p>
          <a:p>
            <a:pPr lvl="1"/>
            <a:r>
              <a:rPr lang="en-US" dirty="0">
                <a:hlinkClick r:id="rId3"/>
              </a:rPr>
              <a:t>Course Title: Introduction to Cosmetology </a:t>
            </a:r>
            <a:endParaRPr lang="en-US" dirty="0"/>
          </a:p>
          <a:p>
            <a:pPr lvl="1"/>
            <a:r>
              <a:rPr lang="en-US" dirty="0">
                <a:hlinkClick r:id="rId4"/>
              </a:rPr>
              <a:t>Human Services Career Cluster</a:t>
            </a:r>
            <a:r>
              <a:rPr lang="en-US" dirty="0">
                <a:latin typeface="Times New Roman" panose="02020603050405020304" pitchFamily="18" charset="0"/>
                <a:cs typeface="Times New Roman" panose="02020603050405020304" pitchFamily="18" charset="0"/>
                <a:hlinkClick r:id="rId4"/>
              </a:rPr>
              <a:t>®</a:t>
            </a:r>
            <a:r>
              <a:rPr lang="en-US" dirty="0">
                <a:hlinkClick r:id="rId4"/>
              </a:rPr>
              <a:t> TEKS</a:t>
            </a:r>
            <a:endParaRPr lang="en-US" dirty="0"/>
          </a:p>
          <a:p>
            <a:pPr lvl="1"/>
            <a:r>
              <a:rPr lang="en-US" dirty="0"/>
              <a:t>Programs of Study: </a:t>
            </a:r>
          </a:p>
          <a:p>
            <a:pPr lvl="2"/>
            <a:r>
              <a:rPr lang="en-US" sz="2400" dirty="0">
                <a:hlinkClick r:id="rId5"/>
              </a:rPr>
              <a:t>Sales Manager Apparel </a:t>
            </a:r>
            <a:endParaRPr lang="en-US" sz="2400" dirty="0"/>
          </a:p>
          <a:p>
            <a:pPr lvl="2"/>
            <a:r>
              <a:rPr lang="en-US" sz="2400" dirty="0">
                <a:hlinkClick r:id="rId6"/>
              </a:rPr>
              <a:t>Cosmetologist</a:t>
            </a:r>
            <a:endParaRPr lang="en-US" sz="2400" dirty="0"/>
          </a:p>
          <a:p>
            <a:pPr lvl="1"/>
            <a:r>
              <a:rPr lang="en-US" dirty="0"/>
              <a:t>Description: </a:t>
            </a:r>
          </a:p>
          <a:p>
            <a:pPr lvl="2"/>
            <a:r>
              <a:rPr lang="en-US" sz="2400" dirty="0"/>
              <a:t>In Introduction to Cosmetology, students explore careers in the cosmetology industry. To prepare for success, students must have academic and technical knowledge and skills relative to the industry. Students may begin to earn hours toward state licensing requirements.</a:t>
            </a:r>
            <a:endParaRPr lang="en-US" sz="3200" dirty="0"/>
          </a:p>
          <a:p>
            <a:endParaRPr lang="en-US" sz="3200" dirty="0"/>
          </a:p>
        </p:txBody>
      </p:sp>
      <p:pic>
        <p:nvPicPr>
          <p:cNvPr id="4" name="Picture 3">
            <a:extLst>
              <a:ext uri="{FF2B5EF4-FFF2-40B4-BE49-F238E27FC236}">
                <a16:creationId xmlns:a16="http://schemas.microsoft.com/office/drawing/2014/main" id="{F9B1C96D-E636-4FE5-9157-5BCD2666B304}"/>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956556" y="1753155"/>
            <a:ext cx="1634836" cy="2342856"/>
          </a:xfrm>
          <a:prstGeom prst="rect">
            <a:avLst/>
          </a:prstGeom>
          <a:noFill/>
          <a:ln>
            <a:noFill/>
          </a:ln>
        </p:spPr>
      </p:pic>
    </p:spTree>
    <p:extLst>
      <p:ext uri="{BB962C8B-B14F-4D97-AF65-F5344CB8AC3E}">
        <p14:creationId xmlns:p14="http://schemas.microsoft.com/office/powerpoint/2010/main" val="322810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a:extLst>
              <a:ext uri="{FF2B5EF4-FFF2-40B4-BE49-F238E27FC236}">
                <a16:creationId xmlns:a16="http://schemas.microsoft.com/office/drawing/2014/main" id="{3120495B-EA5A-4FD2-91E0-CB24143F2AE2}"/>
              </a:ext>
            </a:extLst>
          </p:cNvPr>
          <p:cNvSpPr>
            <a:spLocks noGrp="1"/>
          </p:cNvSpPr>
          <p:nvPr>
            <p:ph type="title"/>
          </p:nvPr>
        </p:nvSpPr>
        <p:spPr>
          <a:xfrm>
            <a:off x="778807" y="505066"/>
            <a:ext cx="10059452" cy="876300"/>
          </a:xfrm>
        </p:spPr>
        <p:txBody>
          <a:bodyPr/>
          <a:lstStyle/>
          <a:p>
            <a:r>
              <a:rPr lang="en-US" sz="2800" dirty="0"/>
              <a:t>Planning, managing and providing education and training services, and related learning support services</a:t>
            </a:r>
          </a:p>
        </p:txBody>
      </p:sp>
      <p:pic>
        <p:nvPicPr>
          <p:cNvPr id="2" name="Picture 1">
            <a:extLst>
              <a:ext uri="{FF2B5EF4-FFF2-40B4-BE49-F238E27FC236}">
                <a16:creationId xmlns:a16="http://schemas.microsoft.com/office/drawing/2014/main" id="{319F55D9-1F15-4802-AFA2-73B47B977730}"/>
              </a:ext>
            </a:extLst>
          </p:cNvPr>
          <p:cNvPicPr>
            <a:picLocks noChangeAspect="1"/>
          </p:cNvPicPr>
          <p:nvPr/>
        </p:nvPicPr>
        <p:blipFill>
          <a:blip r:embed="rId3"/>
          <a:stretch>
            <a:fillRect/>
          </a:stretch>
        </p:blipFill>
        <p:spPr>
          <a:xfrm>
            <a:off x="1982966" y="1381366"/>
            <a:ext cx="8226068" cy="5193605"/>
          </a:xfrm>
          <a:prstGeom prst="rect">
            <a:avLst/>
          </a:prstGeom>
        </p:spPr>
      </p:pic>
    </p:spTree>
    <p:extLst>
      <p:ext uri="{BB962C8B-B14F-4D97-AF65-F5344CB8AC3E}">
        <p14:creationId xmlns:p14="http://schemas.microsoft.com/office/powerpoint/2010/main" val="228990055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microsoft.com/office/infopath/2007/PartnerControls"/>
    <ds:schemaRef ds:uri="http://schemas.microsoft.com/sharepoint/v3"/>
    <ds:schemaRef ds:uri="http://purl.org/dc/terms/"/>
    <ds:schemaRef ds:uri="http://schemas.microsoft.com/office/2006/documentManagement/types"/>
    <ds:schemaRef ds:uri="http://schemas.openxmlformats.org/package/2006/metadata/core-properties"/>
    <ds:schemaRef ds:uri="56ea17bb-c96d-4826-b465-01eec0dd23dd"/>
    <ds:schemaRef ds:uri="http://purl.org/dc/elements/1.1/"/>
    <ds:schemaRef ds:uri="http://schemas.microsoft.com/office/2006/metadata/properties"/>
    <ds:schemaRef ds:uri="05d88611-e516-4d1a-b12e-39107e78b3d0"/>
    <ds:schemaRef ds:uri="http://www.w3.org/XML/1998/namespace"/>
    <ds:schemaRef ds:uri="http://purl.org/dc/dcmityp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356</TotalTime>
  <Words>876</Words>
  <Application>Microsoft Office PowerPoint</Application>
  <PresentationFormat>Widescreen</PresentationFormat>
  <Paragraphs>74</Paragraphs>
  <Slides>11</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.AppleSystemUIFont</vt:lpstr>
      <vt:lpstr>Arial</vt:lpstr>
      <vt:lpstr>Calibri</vt:lpstr>
      <vt:lpstr>Open Sans</vt:lpstr>
      <vt:lpstr>Open Sans SemiBold</vt:lpstr>
      <vt:lpstr>Times New Roman</vt:lpstr>
      <vt:lpstr>2_Office Theme</vt:lpstr>
      <vt:lpstr>3_Office Theme</vt:lpstr>
      <vt:lpstr>Introductory Lesson: Introduction to Cosmetology </vt:lpstr>
      <vt:lpstr>PowerPoint Presentation</vt:lpstr>
      <vt:lpstr>Career and Technical Education (CTE)</vt:lpstr>
      <vt:lpstr>Career and Technical Education (CTE)</vt:lpstr>
      <vt:lpstr>Career and Technical Education (CTE)</vt:lpstr>
      <vt:lpstr>PowerPoint Presentation</vt:lpstr>
      <vt:lpstr>Human Services</vt:lpstr>
      <vt:lpstr>Career and Technical Education (CTE)</vt:lpstr>
      <vt:lpstr>Planning, managing and providing education and training services, and related learning support services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26</cp:revision>
  <cp:lastPrinted>2017-07-07T16:17:37Z</cp:lastPrinted>
  <dcterms:created xsi:type="dcterms:W3CDTF">2017-07-11T23:58:30Z</dcterms:created>
  <dcterms:modified xsi:type="dcterms:W3CDTF">2018-01-03T09:18:34Z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