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0"/>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instructional objectives, vocabulary words and definitions.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237674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possess these skills as a leader?</a:t>
            </a:r>
          </a:p>
          <a:p>
            <a:endParaRPr lang="en-US" dirty="0"/>
          </a:p>
          <a:p>
            <a:r>
              <a:rPr lang="en-US" dirty="0"/>
              <a:t>You may refer to the full article which provides more of an explanation of these skills at:</a:t>
            </a:r>
          </a:p>
          <a:p>
            <a:endParaRPr lang="en-US" dirty="0"/>
          </a:p>
          <a:p>
            <a:r>
              <a:rPr lang="en-US" dirty="0"/>
              <a:t>Community Tool Box</a:t>
            </a:r>
          </a:p>
          <a:p>
            <a:r>
              <a:rPr lang="en-US" dirty="0"/>
              <a:t>Core Functions in Leadership</a:t>
            </a:r>
          </a:p>
          <a:p>
            <a:r>
              <a:rPr lang="en-US" dirty="0"/>
              <a:t>http://ctb.ku.edu/en/table-of-contents/leadership/leadership-functions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71536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leader will possess the qualities on the board. What qualities do you feel is missing from the list? Allow for a short discussion.</a:t>
            </a:r>
          </a:p>
          <a:p>
            <a:endParaRPr lang="en-US" dirty="0"/>
          </a:p>
          <a:p>
            <a:r>
              <a:rPr lang="en-US" dirty="0"/>
              <a:t>This link below is to the full article and will provide additional information of the listed characteristics of leaders.  </a:t>
            </a:r>
          </a:p>
          <a:p>
            <a:endParaRPr lang="en-US" dirty="0"/>
          </a:p>
          <a:p>
            <a:r>
              <a:rPr lang="en-US" dirty="0"/>
              <a:t>Forbes</a:t>
            </a:r>
          </a:p>
          <a:p>
            <a:r>
              <a:rPr lang="en-US" dirty="0"/>
              <a:t>The Most Successful Leaders Do 15 Things Automatically, Every Day</a:t>
            </a:r>
          </a:p>
          <a:p>
            <a:r>
              <a:rPr lang="en-US" dirty="0"/>
              <a:t>http://www.forbes.com/sites/glennllopis/2013/02/18/the-most-successful-leaders-do-15-things-automatically-every-day/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865711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great leaders of our country or the world. What are some examples of how they exhibit(</a:t>
            </a:r>
            <a:r>
              <a:rPr lang="en-US" dirty="0" err="1"/>
              <a:t>ed</a:t>
            </a:r>
            <a:r>
              <a:rPr lang="en-US" dirty="0"/>
              <a:t>) good leadership skills?</a:t>
            </a:r>
          </a:p>
          <a:p>
            <a:endParaRPr lang="en-US" dirty="0"/>
          </a:p>
          <a:p>
            <a:r>
              <a:rPr lang="en-US" dirty="0"/>
              <a:t>Allow for a short discussion.</a:t>
            </a:r>
          </a:p>
          <a:p>
            <a:endParaRPr lang="en-US" dirty="0"/>
          </a:p>
          <a:p>
            <a:r>
              <a:rPr lang="en-US" dirty="0"/>
              <a:t>United States Department of Labor</a:t>
            </a:r>
            <a:br>
              <a:rPr lang="en-US" dirty="0"/>
            </a:br>
            <a:r>
              <a:rPr lang="en-US" dirty="0"/>
              <a:t>Soft Skills – Professionalism</a:t>
            </a:r>
            <a:br>
              <a:rPr lang="en-US" dirty="0"/>
            </a:br>
            <a:r>
              <a:rPr lang="en-US" dirty="0"/>
              <a:t>http://youtu.be/7dPWVjQSad4</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773888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this means?</a:t>
            </a:r>
          </a:p>
          <a:p>
            <a:endParaRPr lang="en-US" dirty="0"/>
          </a:p>
          <a:p>
            <a:r>
              <a:rPr lang="en-US" dirty="0"/>
              <a:t>Discussion starters: Leadership must be learned because it is more than telling someone what to do. Leaders must be knowledgeable of their fields and keep up with new information. Leaders learn about the wants and needs of their employees. Leaders must know where they want to go (vision) and learn techniques to reach those goals.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47847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to problem solve? How do you solve problems?</a:t>
            </a:r>
          </a:p>
          <a:p>
            <a:endParaRPr lang="en-US" dirty="0"/>
          </a:p>
          <a:p>
            <a:r>
              <a:rPr lang="en-US" dirty="0"/>
              <a:t>Allow for a short discussion.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8300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simple steps to problem solving:</a:t>
            </a:r>
          </a:p>
          <a:p>
            <a:endParaRPr lang="en-US" dirty="0"/>
          </a:p>
          <a:p>
            <a:r>
              <a:rPr lang="en-US" dirty="0"/>
              <a:t>Identify the problem</a:t>
            </a:r>
          </a:p>
          <a:p>
            <a:r>
              <a:rPr lang="en-US" dirty="0"/>
              <a:t>Develop alternative solutions</a:t>
            </a:r>
          </a:p>
          <a:p>
            <a:r>
              <a:rPr lang="en-US" dirty="0"/>
              <a:t>Select the best choice</a:t>
            </a:r>
          </a:p>
          <a:p>
            <a:r>
              <a:rPr lang="en-US" dirty="0"/>
              <a:t>Implement the plan</a:t>
            </a:r>
          </a:p>
          <a:p>
            <a:r>
              <a:rPr lang="en-US" dirty="0"/>
              <a:t>Evaluate the outcome</a:t>
            </a:r>
          </a:p>
          <a:p>
            <a:endParaRPr lang="en-US" dirty="0"/>
          </a:p>
          <a:p>
            <a:r>
              <a:rPr lang="en-US" dirty="0"/>
              <a:t>This is the FCCLA Planning Process.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133694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 problem at hand, ask yourself the following questions:</a:t>
            </a:r>
          </a:p>
          <a:p>
            <a:endParaRPr lang="en-US" dirty="0"/>
          </a:p>
          <a:p>
            <a:r>
              <a:rPr lang="en-US" dirty="0"/>
              <a:t>What can you see that causes you to think there's a problem?</a:t>
            </a:r>
          </a:p>
          <a:p>
            <a:r>
              <a:rPr lang="en-US" dirty="0"/>
              <a:t>Where is it happening?</a:t>
            </a:r>
          </a:p>
          <a:p>
            <a:r>
              <a:rPr lang="en-US" dirty="0"/>
              <a:t>How is it happening?</a:t>
            </a:r>
          </a:p>
          <a:p>
            <a:r>
              <a:rPr lang="en-US" dirty="0"/>
              <a:t>When is it happening?</a:t>
            </a:r>
          </a:p>
          <a:p>
            <a:r>
              <a:rPr lang="en-US" dirty="0"/>
              <a:t>With whom is it happening? (HINT: Don't jump to "Who is causing the problem?" When we're stressed, blaming is often one of our first reactions. To be an effective manager, you need to address issues more than people.)</a:t>
            </a:r>
          </a:p>
          <a:p>
            <a:r>
              <a:rPr lang="en-US" dirty="0"/>
              <a:t>Why is it happening?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046272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Explore options for solving the problem. Continue to seek advice from others – it is possible that friends or family members may see a potential solution that you do not see. Don’t worry if your solutions to the problems are  not realistic, practical or effective. Sometimes a solution could be derived from one you might eliminate too quickly.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572613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weighing the possibilities, consider the following questions:</a:t>
            </a:r>
          </a:p>
          <a:p>
            <a:endParaRPr lang="en-US" dirty="0"/>
          </a:p>
          <a:p>
            <a:r>
              <a:rPr lang="en-US" dirty="0"/>
              <a:t>Which approach is the most likely to solve the problem for the long term?</a:t>
            </a:r>
          </a:p>
          <a:p>
            <a:r>
              <a:rPr lang="en-US" dirty="0"/>
              <a:t>Which approach is the most realistic to accomplish for now? Do you have the resources? Are they affordable? Do you have enough time to implement the approach?</a:t>
            </a:r>
          </a:p>
          <a:p>
            <a:r>
              <a:rPr lang="en-US" dirty="0"/>
              <a:t>What is the extent of risk associated with each alternative?</a:t>
            </a:r>
          </a:p>
          <a:p>
            <a:r>
              <a:rPr lang="en-US" dirty="0"/>
              <a:t>Is it relevant to my situation?</a:t>
            </a:r>
          </a:p>
          <a:p>
            <a:r>
              <a:rPr lang="en-US" dirty="0"/>
              <a:t>Is it realistic?</a:t>
            </a:r>
          </a:p>
          <a:p>
            <a:r>
              <a:rPr lang="en-US" dirty="0"/>
              <a:t>Is it manageable?</a:t>
            </a:r>
          </a:p>
          <a:p>
            <a:r>
              <a:rPr lang="en-US" dirty="0"/>
              <a:t>What are the consequences – both good and bad?</a:t>
            </a:r>
          </a:p>
          <a:p>
            <a:r>
              <a:rPr lang="en-US" dirty="0"/>
              <a:t>What is the likelihood that it is going to help me reach my goal?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292046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weighing all the possible choices, pick one solution and implement it.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191286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Strategy: Ask students to list other words or phrases to describe a team or work in groups to develop another acrostic. You may opt to assign a scribe to record all the words or phrases on the board. Lead students to give examples of characteristics cited and to list additional characteristics and practices of an effective team member.</a:t>
            </a:r>
          </a:p>
          <a:p>
            <a:endParaRPr lang="en-US" dirty="0"/>
          </a:p>
          <a:p>
            <a:r>
              <a:rPr lang="en-US" dirty="0"/>
              <a:t>Teacher note: You may opt to create a </a:t>
            </a:r>
            <a:r>
              <a:rPr lang="en-US" dirty="0" err="1"/>
              <a:t>Wordle</a:t>
            </a:r>
            <a:r>
              <a:rPr lang="en-US" dirty="0"/>
              <a:t> “word cloud” from words or phrases the students used to describe a team at www.wordle.net.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417229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step in problem solving is to evaluate the outcome – How effective is the solution? Did it achieve what I wanted? What consequences (good and bad) did it have in my situation? Are you seeing what you would expect from the indicators?</a:t>
            </a:r>
          </a:p>
          <a:p>
            <a:r>
              <a:rPr lang="en-US" dirty="0"/>
              <a:t>Will the plan be done according to schedule? </a:t>
            </a:r>
          </a:p>
          <a:p>
            <a:endParaRPr lang="en-US" dirty="0"/>
          </a:p>
          <a:p>
            <a:r>
              <a:rPr lang="en-US" dirty="0"/>
              <a:t>If you find the solution does not work, then it is back to the drawing board! Select a new solution and gage its effectiveness.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5032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team? What are other terms for “team”?</a:t>
            </a:r>
          </a:p>
          <a:p>
            <a:r>
              <a:rPr lang="en-US" dirty="0"/>
              <a:t>Group</a:t>
            </a:r>
          </a:p>
          <a:p>
            <a:r>
              <a:rPr lang="en-US" dirty="0"/>
              <a:t>Committee</a:t>
            </a:r>
          </a:p>
          <a:p>
            <a:r>
              <a:rPr lang="en-US" dirty="0"/>
              <a:t>Board (of directors)</a:t>
            </a:r>
          </a:p>
          <a:p>
            <a:r>
              <a:rPr lang="en-US" dirty="0"/>
              <a:t>Assembly</a:t>
            </a:r>
          </a:p>
          <a:p>
            <a:r>
              <a:rPr lang="en-US" dirty="0"/>
              <a:t>Unit</a:t>
            </a:r>
          </a:p>
          <a:p>
            <a:endParaRPr lang="en-US" dirty="0"/>
          </a:p>
          <a:p>
            <a:r>
              <a:rPr lang="en-US" dirty="0"/>
              <a:t>Allow for a class discussion on the definition.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03373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students to brainstorm. </a:t>
            </a:r>
          </a:p>
          <a:p>
            <a:r>
              <a:rPr lang="en-US" dirty="0"/>
              <a:t>ideas may include: </a:t>
            </a:r>
          </a:p>
          <a:p>
            <a:r>
              <a:rPr lang="en-US" dirty="0"/>
              <a:t>More people = more ideas</a:t>
            </a:r>
          </a:p>
          <a:p>
            <a:r>
              <a:rPr lang="en-US" dirty="0"/>
              <a:t>Members can help each other</a:t>
            </a:r>
          </a:p>
          <a:p>
            <a:r>
              <a:rPr lang="en-US" dirty="0"/>
              <a:t>More can get accomplished in a group than just one person doing all of the work</a:t>
            </a:r>
          </a:p>
          <a:p>
            <a:endParaRPr lang="en-US" dirty="0"/>
          </a:p>
          <a:p>
            <a:r>
              <a:rPr lang="en-US" dirty="0"/>
              <a:t>Allow time for students to discuss the answer.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151676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Teamwork is necessary in education and the workplace. It allows members to learn from each other, become more effective by collaborating with one another and helps team members to develop interpersonal skills.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46070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opportunity for students to add other ideas to the list.</a:t>
            </a:r>
          </a:p>
          <a:p>
            <a:endParaRPr lang="en-US" dirty="0"/>
          </a:p>
          <a:p>
            <a:r>
              <a:rPr lang="en-US" dirty="0"/>
              <a:t>effort</a:t>
            </a:r>
          </a:p>
          <a:p>
            <a:r>
              <a:rPr lang="en-US" dirty="0"/>
              <a:t>ideas</a:t>
            </a:r>
          </a:p>
          <a:p>
            <a:r>
              <a:rPr lang="en-US" dirty="0"/>
              <a:t>suggestions</a:t>
            </a:r>
          </a:p>
          <a:p>
            <a:endParaRPr lang="en-US" dirty="0"/>
          </a:p>
          <a:p>
            <a:r>
              <a:rPr lang="en-US" dirty="0"/>
              <a:t>Listens to other team members’ ideas</a:t>
            </a:r>
          </a:p>
          <a:p>
            <a:r>
              <a:rPr lang="en-US" dirty="0"/>
              <a:t>Provides encouragement to other team members</a:t>
            </a:r>
          </a:p>
          <a:p>
            <a:r>
              <a:rPr lang="en-US" dirty="0"/>
              <a:t>Resolves differences for the benefit of the team</a:t>
            </a:r>
          </a:p>
          <a:p>
            <a:endParaRPr lang="en-US" dirty="0"/>
          </a:p>
          <a:p>
            <a:r>
              <a:rPr lang="en-US" dirty="0"/>
              <a:t>United States Department of Labor</a:t>
            </a:r>
          </a:p>
          <a:p>
            <a:r>
              <a:rPr lang="en-US" dirty="0"/>
              <a:t>Soft Skills – Communication</a:t>
            </a:r>
          </a:p>
          <a:p>
            <a:r>
              <a:rPr lang="en-US" dirty="0"/>
              <a:t>http://youtu.be/X0voPlW2pSs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11168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difference between an effective team member and an ineffective team member?</a:t>
            </a:r>
          </a:p>
          <a:p>
            <a:endParaRPr lang="en-US" dirty="0"/>
          </a:p>
          <a:p>
            <a:r>
              <a:rPr lang="en-US" dirty="0"/>
              <a:t>Enrichment activity: Divide the class into groups. Give each group poster paper and markers. Have groups develop a list of items that create a successful team and present their posters to the class. These could be placed in the hall to share with the school.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88094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leader?</a:t>
            </a:r>
          </a:p>
          <a:p>
            <a:endParaRPr lang="en-US" dirty="0"/>
          </a:p>
          <a:p>
            <a:r>
              <a:rPr lang="en-US" dirty="0"/>
              <a:t>Allow students to discuss the answer.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850759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discuss the difference between someone who just tells everyone what do to and someone who inspires people do to their best. List characteristics of each.</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048625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It Takes Teamwork!</a:t>
            </a:r>
          </a:p>
          <a:p>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Boss versus Leader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Are a boss and leader always the same? </a:t>
            </a:r>
          </a:p>
          <a:p>
            <a:pPr lvl="1"/>
            <a:endParaRPr lang="en-US" dirty="0"/>
          </a:p>
        </p:txBody>
      </p:sp>
      <p:pic>
        <p:nvPicPr>
          <p:cNvPr id="4" name="Picture 3">
            <a:extLst>
              <a:ext uri="{FF2B5EF4-FFF2-40B4-BE49-F238E27FC236}">
                <a16:creationId xmlns:a16="http://schemas.microsoft.com/office/drawing/2014/main" id="{4625CAD6-296E-4F7E-A128-9E0FCC85C031}"/>
              </a:ext>
            </a:extLst>
          </p:cNvPr>
          <p:cNvPicPr>
            <a:picLocks noChangeAspect="1"/>
          </p:cNvPicPr>
          <p:nvPr/>
        </p:nvPicPr>
        <p:blipFill>
          <a:blip r:embed="rId3"/>
          <a:stretch>
            <a:fillRect/>
          </a:stretch>
        </p:blipFill>
        <p:spPr>
          <a:xfrm>
            <a:off x="5098143" y="2815771"/>
            <a:ext cx="2805924" cy="2805924"/>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Skills of Effective Leaders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Building and sustaining relationships</a:t>
            </a:r>
          </a:p>
          <a:p>
            <a:pPr lvl="1"/>
            <a:r>
              <a:rPr lang="en-US" dirty="0"/>
              <a:t>Developing and communicating a vision</a:t>
            </a:r>
          </a:p>
          <a:p>
            <a:pPr lvl="1"/>
            <a:r>
              <a:rPr lang="en-US" dirty="0"/>
              <a:t>Influencing people</a:t>
            </a:r>
          </a:p>
          <a:p>
            <a:pPr lvl="1"/>
            <a:r>
              <a:rPr lang="en-US" dirty="0"/>
              <a:t>Making decisions</a:t>
            </a:r>
          </a:p>
          <a:p>
            <a:pPr lvl="1"/>
            <a:r>
              <a:rPr lang="en-US" dirty="0"/>
              <a:t>Overcoming setbacks and adversity </a:t>
            </a:r>
          </a:p>
          <a:p>
            <a:pPr lvl="1"/>
            <a:r>
              <a:rPr lang="en-US" dirty="0"/>
              <a:t>Understanding people’s needs</a:t>
            </a:r>
          </a:p>
          <a:p>
            <a:pPr lvl="1"/>
            <a:endParaRPr lang="en-US" dirty="0"/>
          </a:p>
        </p:txBody>
      </p:sp>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Characteristics of a Good Leader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Challenge people to think</a:t>
            </a:r>
          </a:p>
          <a:p>
            <a:pPr lvl="1"/>
            <a:r>
              <a:rPr lang="en-US" dirty="0"/>
              <a:t>Communicate clear expectations</a:t>
            </a:r>
          </a:p>
          <a:p>
            <a:pPr lvl="1"/>
            <a:r>
              <a:rPr lang="en-US" dirty="0"/>
              <a:t>Lead by example</a:t>
            </a:r>
          </a:p>
          <a:p>
            <a:pPr lvl="1"/>
            <a:r>
              <a:rPr lang="en-US" dirty="0"/>
              <a:t>Make decisions</a:t>
            </a:r>
          </a:p>
          <a:p>
            <a:pPr lvl="1"/>
            <a:r>
              <a:rPr lang="en-US" dirty="0"/>
              <a:t>Make others feel safe to speak up</a:t>
            </a:r>
          </a:p>
          <a:p>
            <a:pPr lvl="1"/>
            <a:endParaRPr lang="en-US" dirty="0"/>
          </a:p>
        </p:txBody>
      </p:sp>
      <p:sp>
        <p:nvSpPr>
          <p:cNvPr id="4" name="Content Placeholder 3">
            <a:extLst>
              <a:ext uri="{FF2B5EF4-FFF2-40B4-BE49-F238E27FC236}">
                <a16:creationId xmlns:a16="http://schemas.microsoft.com/office/drawing/2014/main" id="{50D7281A-5F9C-409A-AB00-06090B43C190}"/>
              </a:ext>
            </a:extLst>
          </p:cNvPr>
          <p:cNvSpPr>
            <a:spLocks noGrp="1"/>
          </p:cNvSpPr>
          <p:nvPr>
            <p:ph sz="half" idx="10"/>
          </p:nvPr>
        </p:nvSpPr>
        <p:spPr/>
        <p:txBody>
          <a:bodyPr/>
          <a:lstStyle/>
          <a:p>
            <a:pPr lvl="1"/>
            <a:r>
              <a:rPr lang="en-US" dirty="0"/>
              <a:t>Measure and reward performance</a:t>
            </a:r>
          </a:p>
          <a:p>
            <a:pPr lvl="1"/>
            <a:r>
              <a:rPr lang="en-US" dirty="0"/>
              <a:t>Properly allocate and deploy talent</a:t>
            </a:r>
          </a:p>
          <a:p>
            <a:pPr lvl="1"/>
            <a:r>
              <a:rPr lang="en-US" dirty="0"/>
              <a:t>Provide continuous feedback-positive and negative</a:t>
            </a:r>
          </a:p>
          <a:p>
            <a:pPr lvl="1"/>
            <a:endParaRPr lang="en-US" dirty="0"/>
          </a:p>
        </p:txBody>
      </p:sp>
    </p:spTree>
    <p:extLst>
      <p:ext uri="{BB962C8B-B14F-4D97-AF65-F5344CB8AC3E}">
        <p14:creationId xmlns:p14="http://schemas.microsoft.com/office/powerpoint/2010/main" val="37401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Characteristics of a Good Leader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Are accountable to others</a:t>
            </a:r>
          </a:p>
          <a:p>
            <a:pPr lvl="1"/>
            <a:r>
              <a:rPr lang="en-US" dirty="0"/>
              <a:t>Are great teachers</a:t>
            </a:r>
          </a:p>
          <a:p>
            <a:pPr lvl="1"/>
            <a:r>
              <a:rPr lang="en-US" dirty="0"/>
              <a:t>Ask questions and seek counsel</a:t>
            </a:r>
          </a:p>
          <a:p>
            <a:pPr lvl="1"/>
            <a:r>
              <a:rPr lang="en-US" dirty="0"/>
              <a:t>Create a positive, energetic atmosphere</a:t>
            </a:r>
          </a:p>
          <a:p>
            <a:pPr lvl="1"/>
            <a:endParaRPr lang="en-US" dirty="0"/>
          </a:p>
        </p:txBody>
      </p:sp>
      <p:sp>
        <p:nvSpPr>
          <p:cNvPr id="4" name="Content Placeholder 3">
            <a:extLst>
              <a:ext uri="{FF2B5EF4-FFF2-40B4-BE49-F238E27FC236}">
                <a16:creationId xmlns:a16="http://schemas.microsoft.com/office/drawing/2014/main" id="{B69280AD-0F88-4D32-BB19-8FFC54300A11}"/>
              </a:ext>
            </a:extLst>
          </p:cNvPr>
          <p:cNvSpPr>
            <a:spLocks noGrp="1"/>
          </p:cNvSpPr>
          <p:nvPr>
            <p:ph sz="half" idx="10"/>
          </p:nvPr>
        </p:nvSpPr>
        <p:spPr/>
        <p:txBody>
          <a:bodyPr/>
          <a:lstStyle/>
          <a:p>
            <a:pPr lvl="1"/>
            <a:r>
              <a:rPr lang="en-US" dirty="0"/>
              <a:t>Genuinely enjoy responsibility</a:t>
            </a:r>
          </a:p>
          <a:p>
            <a:pPr lvl="1"/>
            <a:r>
              <a:rPr lang="en-US" dirty="0"/>
              <a:t>Invest in relationships</a:t>
            </a:r>
          </a:p>
          <a:p>
            <a:pPr lvl="1"/>
            <a:r>
              <a:rPr lang="en-US" dirty="0"/>
              <a:t>Problem solve without procrastinating</a:t>
            </a:r>
          </a:p>
          <a:p>
            <a:pPr lvl="1"/>
            <a:r>
              <a:rPr lang="en-US" dirty="0"/>
              <a:t>Are professional</a:t>
            </a:r>
          </a:p>
          <a:p>
            <a:pPr marL="0" lvl="1" indent="0">
              <a:buNone/>
            </a:pPr>
            <a:endParaRPr lang="en-US" dirty="0"/>
          </a:p>
        </p:txBody>
      </p:sp>
    </p:spTree>
    <p:extLst>
      <p:ext uri="{BB962C8B-B14F-4D97-AF65-F5344CB8AC3E}">
        <p14:creationId xmlns:p14="http://schemas.microsoft.com/office/powerpoint/2010/main" val="13956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010828" y="3081137"/>
            <a:ext cx="10059452" cy="876300"/>
          </a:xfrm>
        </p:spPr>
        <p:txBody>
          <a:bodyPr/>
          <a:lstStyle/>
          <a:p>
            <a:pPr algn="ctr"/>
            <a:r>
              <a:rPr lang="en-US" dirty="0"/>
              <a:t>Leadership and learning are indispensable. </a:t>
            </a:r>
            <a:br>
              <a:rPr lang="en-US" dirty="0"/>
            </a:br>
            <a:r>
              <a:rPr lang="en-US" dirty="0"/>
              <a:t>- </a:t>
            </a:r>
            <a:r>
              <a:rPr lang="en-US" sz="2800" dirty="0"/>
              <a:t>John F. Kennedy</a:t>
            </a:r>
          </a:p>
        </p:txBody>
      </p:sp>
    </p:spTree>
    <p:extLst>
      <p:ext uri="{BB962C8B-B14F-4D97-AF65-F5344CB8AC3E}">
        <p14:creationId xmlns:p14="http://schemas.microsoft.com/office/powerpoint/2010/main" val="2702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Problem Solving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endParaRPr lang="en-US" dirty="0"/>
          </a:p>
        </p:txBody>
      </p:sp>
      <p:pic>
        <p:nvPicPr>
          <p:cNvPr id="4" name="Picture 3">
            <a:extLst>
              <a:ext uri="{FF2B5EF4-FFF2-40B4-BE49-F238E27FC236}">
                <a16:creationId xmlns:a16="http://schemas.microsoft.com/office/drawing/2014/main" id="{BF1503EE-8D9E-4693-A00C-BCD9333040B6}"/>
              </a:ext>
            </a:extLst>
          </p:cNvPr>
          <p:cNvPicPr>
            <a:picLocks noChangeAspect="1"/>
          </p:cNvPicPr>
          <p:nvPr/>
        </p:nvPicPr>
        <p:blipFill>
          <a:blip r:embed="rId3"/>
          <a:stretch>
            <a:fillRect/>
          </a:stretch>
        </p:blipFill>
        <p:spPr>
          <a:xfrm>
            <a:off x="5290457" y="2276853"/>
            <a:ext cx="3175651" cy="2931072"/>
          </a:xfrm>
          <a:prstGeom prst="rect">
            <a:avLst/>
          </a:prstGeom>
        </p:spPr>
      </p:pic>
    </p:spTree>
    <p:extLst>
      <p:ext uri="{BB962C8B-B14F-4D97-AF65-F5344CB8AC3E}">
        <p14:creationId xmlns:p14="http://schemas.microsoft.com/office/powerpoint/2010/main" val="229632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Steps To Problem Solving</a:t>
            </a:r>
          </a:p>
        </p:txBody>
      </p:sp>
      <p:pic>
        <p:nvPicPr>
          <p:cNvPr id="4" name="Picture 3">
            <a:extLst>
              <a:ext uri="{FF2B5EF4-FFF2-40B4-BE49-F238E27FC236}">
                <a16:creationId xmlns:a16="http://schemas.microsoft.com/office/drawing/2014/main" id="{92174969-042B-416C-804C-27A2CCDB4E9D}"/>
              </a:ext>
            </a:extLst>
          </p:cNvPr>
          <p:cNvPicPr>
            <a:picLocks noChangeAspect="1"/>
          </p:cNvPicPr>
          <p:nvPr/>
        </p:nvPicPr>
        <p:blipFill>
          <a:blip r:embed="rId3"/>
          <a:stretch>
            <a:fillRect/>
          </a:stretch>
        </p:blipFill>
        <p:spPr>
          <a:xfrm>
            <a:off x="4180113" y="2158993"/>
            <a:ext cx="4764038" cy="3414710"/>
          </a:xfrm>
          <a:prstGeom prst="rect">
            <a:avLst/>
          </a:prstGeom>
        </p:spPr>
      </p:pic>
    </p:spTree>
    <p:extLst>
      <p:ext uri="{BB962C8B-B14F-4D97-AF65-F5344CB8AC3E}">
        <p14:creationId xmlns:p14="http://schemas.microsoft.com/office/powerpoint/2010/main" val="275858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Identify The Problem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Define the problem to be solved</a:t>
            </a:r>
          </a:p>
          <a:p>
            <a:pPr lvl="1"/>
            <a:r>
              <a:rPr lang="en-US" dirty="0"/>
              <a:t>Ask others for input</a:t>
            </a:r>
          </a:p>
          <a:p>
            <a:pPr lvl="1"/>
            <a:endParaRPr lang="en-US" dirty="0"/>
          </a:p>
        </p:txBody>
      </p:sp>
      <p:pic>
        <p:nvPicPr>
          <p:cNvPr id="4" name="Picture 3">
            <a:extLst>
              <a:ext uri="{FF2B5EF4-FFF2-40B4-BE49-F238E27FC236}">
                <a16:creationId xmlns:a16="http://schemas.microsoft.com/office/drawing/2014/main" id="{30186F83-256C-469D-8A28-142D2C0A77AF}"/>
              </a:ext>
            </a:extLst>
          </p:cNvPr>
          <p:cNvPicPr>
            <a:picLocks noChangeAspect="1"/>
          </p:cNvPicPr>
          <p:nvPr/>
        </p:nvPicPr>
        <p:blipFill>
          <a:blip r:embed="rId3"/>
          <a:stretch>
            <a:fillRect/>
          </a:stretch>
        </p:blipFill>
        <p:spPr>
          <a:xfrm>
            <a:off x="4717143" y="3124403"/>
            <a:ext cx="3472020" cy="2313177"/>
          </a:xfrm>
          <a:prstGeom prst="rect">
            <a:avLst/>
          </a:prstGeom>
        </p:spPr>
      </p:pic>
    </p:spTree>
    <p:extLst>
      <p:ext uri="{BB962C8B-B14F-4D97-AF65-F5344CB8AC3E}">
        <p14:creationId xmlns:p14="http://schemas.microsoft.com/office/powerpoint/2010/main" val="299902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Develop Alternative Solutions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Brainstorm a variety of solutions to the problem</a:t>
            </a:r>
          </a:p>
          <a:p>
            <a:pPr lvl="1"/>
            <a:endParaRPr lang="en-US" dirty="0"/>
          </a:p>
        </p:txBody>
      </p:sp>
      <p:pic>
        <p:nvPicPr>
          <p:cNvPr id="4" name="Picture 3">
            <a:extLst>
              <a:ext uri="{FF2B5EF4-FFF2-40B4-BE49-F238E27FC236}">
                <a16:creationId xmlns:a16="http://schemas.microsoft.com/office/drawing/2014/main" id="{2ED35157-4987-41FE-9CEF-FD7FF26E0E1A}"/>
              </a:ext>
            </a:extLst>
          </p:cNvPr>
          <p:cNvPicPr>
            <a:picLocks noChangeAspect="1"/>
          </p:cNvPicPr>
          <p:nvPr/>
        </p:nvPicPr>
        <p:blipFill>
          <a:blip r:embed="rId3"/>
          <a:stretch>
            <a:fillRect/>
          </a:stretch>
        </p:blipFill>
        <p:spPr>
          <a:xfrm>
            <a:off x="4622799" y="2830059"/>
            <a:ext cx="3366365" cy="2929829"/>
          </a:xfrm>
          <a:prstGeom prst="rect">
            <a:avLst/>
          </a:prstGeom>
        </p:spPr>
      </p:pic>
    </p:spTree>
    <p:extLst>
      <p:ext uri="{BB962C8B-B14F-4D97-AF65-F5344CB8AC3E}">
        <p14:creationId xmlns:p14="http://schemas.microsoft.com/office/powerpoint/2010/main" val="258310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Select the Best Alternative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Write down the advantages and disadvantages of each solution</a:t>
            </a:r>
          </a:p>
          <a:p>
            <a:pPr lvl="1"/>
            <a:r>
              <a:rPr lang="en-US" dirty="0"/>
              <a:t>Discuss each alternative in detail</a:t>
            </a:r>
          </a:p>
          <a:p>
            <a:pPr lvl="1"/>
            <a:endParaRPr lang="en-US" dirty="0"/>
          </a:p>
        </p:txBody>
      </p:sp>
      <p:pic>
        <p:nvPicPr>
          <p:cNvPr id="4" name="Picture 3">
            <a:extLst>
              <a:ext uri="{FF2B5EF4-FFF2-40B4-BE49-F238E27FC236}">
                <a16:creationId xmlns:a16="http://schemas.microsoft.com/office/drawing/2014/main" id="{413FA2AB-C8DB-4A23-B5D4-808EAB25AF8A}"/>
              </a:ext>
            </a:extLst>
          </p:cNvPr>
          <p:cNvPicPr>
            <a:picLocks noChangeAspect="1"/>
          </p:cNvPicPr>
          <p:nvPr/>
        </p:nvPicPr>
        <p:blipFill>
          <a:blip r:embed="rId3"/>
          <a:stretch>
            <a:fillRect/>
          </a:stretch>
        </p:blipFill>
        <p:spPr>
          <a:xfrm>
            <a:off x="3483637" y="3052964"/>
            <a:ext cx="5224725" cy="2682472"/>
          </a:xfrm>
          <a:prstGeom prst="rect">
            <a:avLst/>
          </a:prstGeom>
        </p:spPr>
      </p:pic>
    </p:spTree>
    <p:extLst>
      <p:ext uri="{BB962C8B-B14F-4D97-AF65-F5344CB8AC3E}">
        <p14:creationId xmlns:p14="http://schemas.microsoft.com/office/powerpoint/2010/main" val="271407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Implement A Solution</a:t>
            </a:r>
          </a:p>
        </p:txBody>
      </p:sp>
      <p:pic>
        <p:nvPicPr>
          <p:cNvPr id="4" name="Content Placeholder 3">
            <a:extLst>
              <a:ext uri="{FF2B5EF4-FFF2-40B4-BE49-F238E27FC236}">
                <a16:creationId xmlns:a16="http://schemas.microsoft.com/office/drawing/2014/main" id="{53579247-E3DF-41D3-A986-D7199EF69F24}"/>
              </a:ext>
            </a:extLst>
          </p:cNvPr>
          <p:cNvPicPr>
            <a:picLocks noGrp="1" noChangeAspect="1"/>
          </p:cNvPicPr>
          <p:nvPr>
            <p:ph sz="half" idx="1"/>
          </p:nvPr>
        </p:nvPicPr>
        <p:blipFill>
          <a:blip r:embed="rId3"/>
          <a:stretch>
            <a:fillRect/>
          </a:stretch>
        </p:blipFill>
        <p:spPr>
          <a:xfrm>
            <a:off x="4746170" y="2179121"/>
            <a:ext cx="3792679" cy="3496645"/>
          </a:xfrm>
          <a:prstGeom prst="rect">
            <a:avLst/>
          </a:prstGeom>
        </p:spPr>
      </p:pic>
    </p:spTree>
    <p:extLst>
      <p:ext uri="{BB962C8B-B14F-4D97-AF65-F5344CB8AC3E}">
        <p14:creationId xmlns:p14="http://schemas.microsoft.com/office/powerpoint/2010/main" val="143628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Evaluate the Outcome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Look over the solution – did it work?</a:t>
            </a:r>
          </a:p>
          <a:p>
            <a:pPr lvl="1"/>
            <a:endParaRPr lang="en-US" dirty="0"/>
          </a:p>
        </p:txBody>
      </p:sp>
    </p:spTree>
    <p:extLst>
      <p:ext uri="{BB962C8B-B14F-4D97-AF65-F5344CB8AC3E}">
        <p14:creationId xmlns:p14="http://schemas.microsoft.com/office/powerpoint/2010/main" val="33110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617CE6-691B-49E9-A238-D9B8818881C8}"/>
              </a:ext>
            </a:extLst>
          </p:cNvPr>
          <p:cNvPicPr>
            <a:picLocks noGrp="1" noChangeAspect="1"/>
          </p:cNvPicPr>
          <p:nvPr>
            <p:ph sz="half" idx="1"/>
          </p:nvPr>
        </p:nvPicPr>
        <p:blipFill>
          <a:blip r:embed="rId2"/>
          <a:stretch>
            <a:fillRect/>
          </a:stretch>
        </p:blipFill>
        <p:spPr>
          <a:xfrm>
            <a:off x="4368799" y="2105252"/>
            <a:ext cx="3846286" cy="3846286"/>
          </a:xfrm>
          <a:prstGeom prst="rect">
            <a:avLst/>
          </a:prstGeom>
        </p:spPr>
      </p:pic>
    </p:spTree>
    <p:extLst>
      <p:ext uri="{BB962C8B-B14F-4D97-AF65-F5344CB8AC3E}">
        <p14:creationId xmlns:p14="http://schemas.microsoft.com/office/powerpoint/2010/main" val="375583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Clip Art: Used with permission from Microsoft.</a:t>
            </a:r>
          </a:p>
          <a:p>
            <a:pPr lvl="1"/>
            <a:r>
              <a:rPr lang="en-US" sz="2000" dirty="0"/>
              <a:t>Textbooks:</a:t>
            </a:r>
          </a:p>
          <a:p>
            <a:pPr lvl="2"/>
            <a:r>
              <a:rPr lang="en-US" sz="2000" dirty="0"/>
              <a:t>Newberry, B. (2010). Life skills for the 21st century: Building a foundation for success. Boston: Prentice Hall.</a:t>
            </a:r>
          </a:p>
          <a:p>
            <a:pPr lvl="1"/>
            <a:r>
              <a:rPr lang="en-US" sz="2000" dirty="0"/>
              <a:t>Websites:</a:t>
            </a:r>
          </a:p>
          <a:p>
            <a:pPr lvl="2"/>
            <a:r>
              <a:rPr lang="en-US" sz="2000" dirty="0"/>
              <a:t>Community Tool Box</a:t>
            </a:r>
            <a:br>
              <a:rPr lang="en-US" sz="2000" dirty="0"/>
            </a:br>
            <a:r>
              <a:rPr lang="en-US" sz="2000" dirty="0"/>
              <a:t>Core Functions in Leadership</a:t>
            </a:r>
            <a:br>
              <a:rPr lang="en-US" sz="2000" dirty="0"/>
            </a:br>
            <a:r>
              <a:rPr lang="en-US" sz="2000" dirty="0"/>
              <a:t>http://ctb.ku.edu/en/table-of-contents/leadership/leadership-functions</a:t>
            </a:r>
          </a:p>
          <a:p>
            <a:pPr lvl="2"/>
            <a:r>
              <a:rPr lang="en-US" sz="2000" dirty="0"/>
              <a:t>Forbes</a:t>
            </a:r>
            <a:br>
              <a:rPr lang="en-US" sz="2000" dirty="0"/>
            </a:br>
            <a:r>
              <a:rPr lang="en-US" sz="2000" dirty="0"/>
              <a:t>Ten Steps You Can Take to Become a Successful Young Leader at Work</a:t>
            </a:r>
            <a:br>
              <a:rPr lang="en-US" sz="2000" dirty="0"/>
            </a:br>
            <a:r>
              <a:rPr lang="en-US" sz="2000" dirty="0"/>
              <a:t>http://www.forbes.com/pictures/elhm45edee/10-establish-relationships-with-superiors-and-find-a-mentor/</a:t>
            </a:r>
          </a:p>
        </p:txBody>
      </p:sp>
    </p:spTree>
    <p:extLst>
      <p:ext uri="{BB962C8B-B14F-4D97-AF65-F5344CB8AC3E}">
        <p14:creationId xmlns:p14="http://schemas.microsoft.com/office/powerpoint/2010/main" val="86399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2"/>
            <a:r>
              <a:rPr lang="en-US" sz="2000" dirty="0"/>
              <a:t>Forbes</a:t>
            </a:r>
            <a:br>
              <a:rPr lang="en-US" sz="2000" dirty="0"/>
            </a:br>
            <a:r>
              <a:rPr lang="en-US" sz="2000" dirty="0"/>
              <a:t>The Most Successful Leaders Do 15 Things Automatically, Every Day</a:t>
            </a:r>
            <a:br>
              <a:rPr lang="en-US" sz="2000" dirty="0"/>
            </a:br>
            <a:r>
              <a:rPr lang="en-US" sz="2000" dirty="0"/>
              <a:t>http://www.forbes.com/sites/glennllopis/2013/02/18/the-most-successful-leaders-do-15-things-automatically-every-day</a:t>
            </a:r>
          </a:p>
          <a:p>
            <a:pPr lvl="2"/>
            <a:r>
              <a:rPr lang="en-US" sz="2000" dirty="0"/>
              <a:t>Problem Solving and Decision Making </a:t>
            </a:r>
          </a:p>
          <a:p>
            <a:pPr lvl="2"/>
            <a:r>
              <a:rPr lang="en-US" sz="2000" dirty="0"/>
              <a:t>Free Management Library</a:t>
            </a:r>
          </a:p>
          <a:p>
            <a:pPr lvl="2"/>
            <a:r>
              <a:rPr lang="en-US" sz="2000" dirty="0"/>
              <a:t>http://managementhelp.org/personalproductivity/problem-solving.htm</a:t>
            </a:r>
          </a:p>
          <a:p>
            <a:pPr lvl="2"/>
            <a:r>
              <a:rPr lang="en-US" sz="2000" dirty="0"/>
              <a:t>Problem Solving</a:t>
            </a:r>
          </a:p>
          <a:p>
            <a:pPr lvl="2"/>
            <a:r>
              <a:rPr lang="en-US" sz="2000" dirty="0"/>
              <a:t>Lorain Community College</a:t>
            </a:r>
          </a:p>
          <a:p>
            <a:pPr lvl="2"/>
            <a:r>
              <a:rPr lang="en-US" sz="2000" dirty="0"/>
              <a:t>http://www.lorainccc.edu/Current+Students/Advising+and+Counseling/Counseling/Problem+Solving+-+2.htm</a:t>
            </a:r>
          </a:p>
          <a:p>
            <a:pPr lvl="1"/>
            <a:endParaRPr lang="en-US" dirty="0"/>
          </a:p>
        </p:txBody>
      </p:sp>
    </p:spTree>
    <p:extLst>
      <p:ext uri="{BB962C8B-B14F-4D97-AF65-F5344CB8AC3E}">
        <p14:creationId xmlns:p14="http://schemas.microsoft.com/office/powerpoint/2010/main" val="37628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TEAM</a:t>
            </a:r>
          </a:p>
        </p:txBody>
      </p:sp>
      <p:pic>
        <p:nvPicPr>
          <p:cNvPr id="4" name="Content Placeholder 3">
            <a:extLst>
              <a:ext uri="{FF2B5EF4-FFF2-40B4-BE49-F238E27FC236}">
                <a16:creationId xmlns:a16="http://schemas.microsoft.com/office/drawing/2014/main" id="{8B44FB05-77A4-47B7-8C40-DD75373B285E}"/>
              </a:ext>
            </a:extLst>
          </p:cNvPr>
          <p:cNvPicPr>
            <a:picLocks noGrp="1" noChangeAspect="1"/>
          </p:cNvPicPr>
          <p:nvPr>
            <p:ph sz="half" idx="1"/>
          </p:nvPr>
        </p:nvPicPr>
        <p:blipFill>
          <a:blip r:embed="rId3"/>
          <a:stretch>
            <a:fillRect/>
          </a:stretch>
        </p:blipFill>
        <p:spPr>
          <a:xfrm>
            <a:off x="1418795" y="2133155"/>
            <a:ext cx="6455206" cy="3164098"/>
          </a:xfrm>
          <a:prstGeom prst="rect">
            <a:avLst/>
          </a:prstGeom>
        </p:spPr>
      </p:pic>
      <p:pic>
        <p:nvPicPr>
          <p:cNvPr id="5" name="Picture 4">
            <a:extLst>
              <a:ext uri="{FF2B5EF4-FFF2-40B4-BE49-F238E27FC236}">
                <a16:creationId xmlns:a16="http://schemas.microsoft.com/office/drawing/2014/main" id="{04718FFB-134F-4E6B-8FC7-E2C516A03D3C}"/>
              </a:ext>
            </a:extLst>
          </p:cNvPr>
          <p:cNvPicPr>
            <a:picLocks noChangeAspect="1"/>
          </p:cNvPicPr>
          <p:nvPr/>
        </p:nvPicPr>
        <p:blipFill>
          <a:blip r:embed="rId4"/>
          <a:stretch>
            <a:fillRect/>
          </a:stretch>
        </p:blipFill>
        <p:spPr>
          <a:xfrm>
            <a:off x="6870762" y="3021500"/>
            <a:ext cx="3603048" cy="1932599"/>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Teamwork</a:t>
            </a:r>
          </a:p>
        </p:txBody>
      </p:sp>
      <p:pic>
        <p:nvPicPr>
          <p:cNvPr id="4" name="Content Placeholder 3">
            <a:extLst>
              <a:ext uri="{FF2B5EF4-FFF2-40B4-BE49-F238E27FC236}">
                <a16:creationId xmlns:a16="http://schemas.microsoft.com/office/drawing/2014/main" id="{CCE1B66B-508B-4B78-8450-5DC014C3127D}"/>
              </a:ext>
            </a:extLst>
          </p:cNvPr>
          <p:cNvPicPr>
            <a:picLocks noGrp="1" noChangeAspect="1"/>
          </p:cNvPicPr>
          <p:nvPr>
            <p:ph sz="half" idx="1"/>
          </p:nvPr>
        </p:nvPicPr>
        <p:blipFill>
          <a:blip r:embed="rId3"/>
          <a:stretch>
            <a:fillRect/>
          </a:stretch>
        </p:blipFill>
        <p:spPr>
          <a:xfrm>
            <a:off x="4854348" y="2344056"/>
            <a:ext cx="3083877" cy="3083877"/>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 Why work in teams or groups?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lgn="ctr">
              <a:buNone/>
            </a:pPr>
            <a:endParaRPr lang="en-US" dirty="0"/>
          </a:p>
          <a:p>
            <a:pPr marL="0" lvl="1" indent="0" algn="ctr">
              <a:buNone/>
            </a:pPr>
            <a:endParaRPr lang="en-US" dirty="0"/>
          </a:p>
          <a:p>
            <a:pPr marL="0" lvl="1" indent="0" algn="ctr">
              <a:buNone/>
            </a:pPr>
            <a:endParaRPr lang="en-US" dirty="0"/>
          </a:p>
          <a:p>
            <a:pPr marL="0" lvl="1" indent="0" algn="ctr">
              <a:buNone/>
            </a:pPr>
            <a:r>
              <a:rPr lang="en-US" dirty="0"/>
              <a:t>Why work in teams or groups?</a:t>
            </a:r>
          </a:p>
        </p:txBody>
      </p:sp>
      <p:pic>
        <p:nvPicPr>
          <p:cNvPr id="4" name="Picture 3">
            <a:extLst>
              <a:ext uri="{FF2B5EF4-FFF2-40B4-BE49-F238E27FC236}">
                <a16:creationId xmlns:a16="http://schemas.microsoft.com/office/drawing/2014/main" id="{4A715A71-9A7D-4B52-B285-D75956DEEDB6}"/>
              </a:ext>
            </a:extLst>
          </p:cNvPr>
          <p:cNvPicPr>
            <a:picLocks noChangeAspect="1"/>
          </p:cNvPicPr>
          <p:nvPr/>
        </p:nvPicPr>
        <p:blipFill>
          <a:blip r:embed="rId3"/>
          <a:stretch>
            <a:fillRect/>
          </a:stretch>
        </p:blipFill>
        <p:spPr>
          <a:xfrm>
            <a:off x="8022492" y="3673036"/>
            <a:ext cx="3084843" cy="2182557"/>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 Why work in teams?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We all can learn from each other</a:t>
            </a:r>
          </a:p>
          <a:p>
            <a:pPr lvl="1"/>
            <a:r>
              <a:rPr lang="en-US" dirty="0"/>
              <a:t>Teams can be more effective than individuals when working on complex projects </a:t>
            </a:r>
          </a:p>
          <a:p>
            <a:pPr lvl="1"/>
            <a:r>
              <a:rPr lang="en-US" dirty="0"/>
              <a:t>Teamwork helps develop interpersonal skills</a:t>
            </a:r>
          </a:p>
          <a:p>
            <a:pPr lvl="1"/>
            <a:endParaRPr lang="en-US" dirty="0"/>
          </a:p>
        </p:txBody>
      </p:sp>
      <p:pic>
        <p:nvPicPr>
          <p:cNvPr id="4" name="Picture 3">
            <a:extLst>
              <a:ext uri="{FF2B5EF4-FFF2-40B4-BE49-F238E27FC236}">
                <a16:creationId xmlns:a16="http://schemas.microsoft.com/office/drawing/2014/main" id="{05112B83-7814-43AC-8304-E23B680A3464}"/>
              </a:ext>
            </a:extLst>
          </p:cNvPr>
          <p:cNvPicPr>
            <a:picLocks noChangeAspect="1"/>
          </p:cNvPicPr>
          <p:nvPr/>
        </p:nvPicPr>
        <p:blipFill>
          <a:blip r:embed="rId3"/>
          <a:stretch>
            <a:fillRect/>
          </a:stretch>
        </p:blipFill>
        <p:spPr>
          <a:xfrm>
            <a:off x="4806839" y="3910211"/>
            <a:ext cx="3090940" cy="2182557"/>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Characteristics of Effective Team Members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Cooperate and contribute</a:t>
            </a:r>
          </a:p>
          <a:p>
            <a:pPr lvl="1"/>
            <a:r>
              <a:rPr lang="en-US" dirty="0"/>
              <a:t>Expect success - have a positive “Can do” attitude</a:t>
            </a:r>
          </a:p>
          <a:p>
            <a:pPr lvl="1"/>
            <a:r>
              <a:rPr lang="en-US" dirty="0"/>
              <a:t>Good communicators</a:t>
            </a:r>
          </a:p>
          <a:p>
            <a:pPr lvl="1"/>
            <a:r>
              <a:rPr lang="en-US" dirty="0"/>
              <a:t>Reliable</a:t>
            </a:r>
          </a:p>
          <a:p>
            <a:pPr lvl="1"/>
            <a:r>
              <a:rPr lang="en-US" dirty="0"/>
              <a:t>Respectful of other team members</a:t>
            </a:r>
          </a:p>
          <a:p>
            <a:pPr lvl="1"/>
            <a:r>
              <a:rPr lang="en-US" dirty="0"/>
              <a:t>Work to find solutions to problems</a:t>
            </a:r>
          </a:p>
          <a:p>
            <a:pPr lvl="1"/>
            <a:endParaRPr lang="en-US" dirty="0"/>
          </a:p>
        </p:txBody>
      </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 </a:t>
            </a:r>
            <a:br>
              <a:rPr lang="en-US" dirty="0"/>
            </a:br>
            <a:r>
              <a:rPr lang="en-US" dirty="0"/>
              <a:t>Characteristics of Ineffective Team Members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Aggressive</a:t>
            </a:r>
          </a:p>
          <a:p>
            <a:pPr lvl="1"/>
            <a:r>
              <a:rPr lang="en-US" dirty="0"/>
              <a:t>Continuously interrupt others</a:t>
            </a:r>
          </a:p>
          <a:p>
            <a:pPr lvl="1"/>
            <a:r>
              <a:rPr lang="en-US" dirty="0"/>
              <a:t>Disruptive </a:t>
            </a:r>
          </a:p>
          <a:p>
            <a:pPr lvl="1"/>
            <a:r>
              <a:rPr lang="en-US" dirty="0"/>
              <a:t>Dominating</a:t>
            </a:r>
          </a:p>
          <a:p>
            <a:pPr lvl="1"/>
            <a:r>
              <a:rPr lang="en-US" dirty="0"/>
              <a:t>Do not take projects/tasks seriously </a:t>
            </a:r>
          </a:p>
          <a:p>
            <a:pPr lvl="1"/>
            <a:r>
              <a:rPr lang="en-US" dirty="0"/>
              <a:t>Not dependable</a:t>
            </a:r>
          </a:p>
          <a:p>
            <a:pPr lvl="1"/>
            <a:r>
              <a:rPr lang="en-US" dirty="0"/>
              <a:t>Withdrawn and/or afraid to contribute</a:t>
            </a:r>
          </a:p>
          <a:p>
            <a:pPr lvl="1"/>
            <a:endParaRPr lang="en-US" dirty="0"/>
          </a:p>
        </p:txBody>
      </p:sp>
      <p:pic>
        <p:nvPicPr>
          <p:cNvPr id="4" name="Picture 3">
            <a:extLst>
              <a:ext uri="{FF2B5EF4-FFF2-40B4-BE49-F238E27FC236}">
                <a16:creationId xmlns:a16="http://schemas.microsoft.com/office/drawing/2014/main" id="{0A0799B2-721B-4282-A824-EBB77FEA8DA6}"/>
              </a:ext>
            </a:extLst>
          </p:cNvPr>
          <p:cNvPicPr>
            <a:picLocks noChangeAspect="1"/>
          </p:cNvPicPr>
          <p:nvPr/>
        </p:nvPicPr>
        <p:blipFill>
          <a:blip r:embed="rId3"/>
          <a:stretch>
            <a:fillRect/>
          </a:stretch>
        </p:blipFill>
        <p:spPr>
          <a:xfrm>
            <a:off x="8947597" y="3592285"/>
            <a:ext cx="2372784" cy="2441560"/>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Leadership Skills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lgn="ctr">
              <a:buNone/>
            </a:pPr>
            <a:endParaRPr lang="en-US" dirty="0"/>
          </a:p>
          <a:p>
            <a:pPr marL="0" lvl="1" indent="0" algn="ctr">
              <a:buNone/>
            </a:pPr>
            <a:r>
              <a:rPr lang="en-US" dirty="0"/>
              <a:t>Learning to Lead</a:t>
            </a:r>
          </a:p>
          <a:p>
            <a:pPr lvl="1"/>
            <a:endParaRPr lang="en-US" dirty="0"/>
          </a:p>
        </p:txBody>
      </p:sp>
      <p:pic>
        <p:nvPicPr>
          <p:cNvPr id="4" name="Picture 3">
            <a:extLst>
              <a:ext uri="{FF2B5EF4-FFF2-40B4-BE49-F238E27FC236}">
                <a16:creationId xmlns:a16="http://schemas.microsoft.com/office/drawing/2014/main" id="{C0A33B84-95CD-4E8A-9EA8-0E78A79B14F2}"/>
              </a:ext>
            </a:extLst>
          </p:cNvPr>
          <p:cNvPicPr>
            <a:picLocks noChangeAspect="1"/>
          </p:cNvPicPr>
          <p:nvPr/>
        </p:nvPicPr>
        <p:blipFill>
          <a:blip r:embed="rId3"/>
          <a:stretch>
            <a:fillRect/>
          </a:stretch>
        </p:blipFill>
        <p:spPr>
          <a:xfrm>
            <a:off x="4355934" y="2378947"/>
            <a:ext cx="3945929" cy="2958266"/>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schemas.microsoft.com/office/2006/metadata/properties"/>
    <ds:schemaRef ds:uri="http://schemas.microsoft.com/office/2006/documentManagement/types"/>
    <ds:schemaRef ds:uri="56ea17bb-c96d-4826-b465-01eec0dd23dd"/>
    <ds:schemaRef ds:uri="05d88611-e516-4d1a-b12e-39107e78b3d0"/>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sharepoint/v3"/>
    <ds:schemaRef ds:uri="http://purl.org/dc/dcmitype/"/>
    <ds:schemaRef ds:uri="http://purl.org/dc/terms/"/>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157</TotalTime>
  <Words>1365</Words>
  <Application>Microsoft Office PowerPoint</Application>
  <PresentationFormat>Widescreen</PresentationFormat>
  <Paragraphs>205</Paragraphs>
  <Slides>24</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TEAM</vt:lpstr>
      <vt:lpstr>Teamwork</vt:lpstr>
      <vt:lpstr> Why work in teams or groups?</vt:lpstr>
      <vt:lpstr> Why work in teams?</vt:lpstr>
      <vt:lpstr>Characteristics of Effective Team Members </vt:lpstr>
      <vt:lpstr>  Characteristics of Ineffective Team Members</vt:lpstr>
      <vt:lpstr>Leadership Skills</vt:lpstr>
      <vt:lpstr>Boss versus Leader</vt:lpstr>
      <vt:lpstr>Skills of Effective Leaders</vt:lpstr>
      <vt:lpstr>Characteristics of a Good Leader</vt:lpstr>
      <vt:lpstr>Characteristics of a Good Leader</vt:lpstr>
      <vt:lpstr>Leadership and learning are indispensable.  - John F. Kennedy</vt:lpstr>
      <vt:lpstr>Problem Solving</vt:lpstr>
      <vt:lpstr>Steps To Problem Solving</vt:lpstr>
      <vt:lpstr>Identify The Problem</vt:lpstr>
      <vt:lpstr>Develop Alternative Solutions</vt:lpstr>
      <vt:lpstr>Select the Best Alternative</vt:lpstr>
      <vt:lpstr>Implement A Solution</vt:lpstr>
      <vt:lpstr>Evaluate the Outcome</vt:lpstr>
      <vt:lpstr>PowerPoint Presentation</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6</cp:revision>
  <cp:lastPrinted>2017-07-07T16:17:37Z</cp:lastPrinted>
  <dcterms:created xsi:type="dcterms:W3CDTF">2017-07-11T23:58:30Z</dcterms:created>
  <dcterms:modified xsi:type="dcterms:W3CDTF">2017-11-20T20:54:11Z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