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6"/>
  </p:notesMasterIdLst>
  <p:handoutMasterIdLst>
    <p:handoutMasterId r:id="rId27"/>
  </p:handoutMasterIdLst>
  <p:sldIdLst>
    <p:sldId id="322" r:id="rId6"/>
    <p:sldId id="319" r:id="rId7"/>
    <p:sldId id="323" r:id="rId8"/>
    <p:sldId id="324" r:id="rId9"/>
    <p:sldId id="325" r:id="rId10"/>
    <p:sldId id="326" r:id="rId11"/>
    <p:sldId id="327" r:id="rId12"/>
    <p:sldId id="328" r:id="rId13"/>
    <p:sldId id="329" r:id="rId14"/>
    <p:sldId id="330" r:id="rId15"/>
    <p:sldId id="331" r:id="rId16"/>
    <p:sldId id="332" r:id="rId17"/>
    <p:sldId id="341" r:id="rId18"/>
    <p:sldId id="333" r:id="rId19"/>
    <p:sldId id="334" r:id="rId20"/>
    <p:sldId id="335" r:id="rId21"/>
    <p:sldId id="336" r:id="rId22"/>
    <p:sldId id="337" r:id="rId23"/>
    <p:sldId id="338" r:id="rId24"/>
    <p:sldId id="340"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44341" autoAdjust="0"/>
  </p:normalViewPr>
  <p:slideViewPr>
    <p:cSldViewPr snapToGrid="0">
      <p:cViewPr>
        <p:scale>
          <a:sx n="52" d="100"/>
          <a:sy n="52" d="100"/>
        </p:scale>
        <p:origin x="1248" y="24"/>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4" d="100"/>
          <a:sy n="64" d="100"/>
        </p:scale>
        <p:origin x="2395" y="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entley" userId="0cee5f03-a695-4a03-a07a-8c9ce1847e1e" providerId="ADAL" clId="{7ED1516F-7BFB-46BA-A0B9-242E42B9975B}"/>
    <pc:docChg chg="addSld modSld">
      <pc:chgData name="Caroline Bentley" userId="0cee5f03-a695-4a03-a07a-8c9ce1847e1e" providerId="ADAL" clId="{7ED1516F-7BFB-46BA-A0B9-242E42B9975B}" dt="2017-11-16T17:12:24.731" v="4" actId="14100"/>
      <pc:docMkLst>
        <pc:docMk/>
      </pc:docMkLst>
      <pc:sldChg chg="modSp add">
        <pc:chgData name="Caroline Bentley" userId="0cee5f03-a695-4a03-a07a-8c9ce1847e1e" providerId="ADAL" clId="{7ED1516F-7BFB-46BA-A0B9-242E42B9975B}" dt="2017-11-16T17:12:24.731" v="4" actId="14100"/>
        <pc:sldMkLst>
          <pc:docMk/>
          <pc:sldMk cId="2923985671" sldId="323"/>
        </pc:sldMkLst>
        <pc:spChg chg="mod">
          <ac:chgData name="Caroline Bentley" userId="0cee5f03-a695-4a03-a07a-8c9ce1847e1e" providerId="ADAL" clId="{7ED1516F-7BFB-46BA-A0B9-242E42B9975B}" dt="2017-11-16T17:12:24.731" v="4" actId="14100"/>
          <ac:spMkLst>
            <pc:docMk/>
            <pc:sldMk cId="2923985671" sldId="323"/>
            <ac:spMk id="3" creationId="{FDA232F6-5995-4EA9-82E9-6269FFB1F290}"/>
          </ac:spMkLst>
        </pc:spChg>
      </pc:sldChg>
    </pc:docChg>
  </pc:docChgLst>
  <pc:docChgLst>
    <pc:chgData name="Caroline Bentley" userId="0cee5f03-a695-4a03-a07a-8c9ce1847e1e" providerId="ADAL" clId="{D93B2387-2141-498B-B6EA-2E260FB3FD19}"/>
    <pc:docChg chg="modSld">
      <pc:chgData name="Caroline Bentley" userId="0cee5f03-a695-4a03-a07a-8c9ce1847e1e" providerId="ADAL" clId="{D93B2387-2141-498B-B6EA-2E260FB3FD19}" dt="2017-11-16T17:58:35.964" v="0"/>
      <pc:docMkLst>
        <pc:docMk/>
      </pc:docMkLst>
      <pc:sldChg chg="modSp">
        <pc:chgData name="Caroline Bentley" userId="0cee5f03-a695-4a03-a07a-8c9ce1847e1e" providerId="ADAL" clId="{D93B2387-2141-498B-B6EA-2E260FB3FD19}" dt="2017-11-16T17:58:35.964" v="0"/>
        <pc:sldMkLst>
          <pc:docMk/>
          <pc:sldMk cId="2923985671" sldId="323"/>
        </pc:sldMkLst>
        <pc:spChg chg="mod">
          <ac:chgData name="Caroline Bentley" userId="0cee5f03-a695-4a03-a07a-8c9ce1847e1e" providerId="ADAL" clId="{D93B2387-2141-498B-B6EA-2E260FB3FD19}" dt="2017-11-16T17:58:35.964" v="0"/>
          <ac:spMkLst>
            <pc:docMk/>
            <pc:sldMk cId="2923985671" sldId="323"/>
            <ac:spMk id="3" creationId="{FDA232F6-5995-4EA9-82E9-6269FFB1F2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B77C31-8667-4DE4-AD05-C5951A7DBCD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6F31A9-37CE-4598-85C2-C7A1286AE8F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8E2FD8-9EED-478F-BC83-18EDD001AAB5}" type="datetimeFigureOut">
              <a:rPr lang="en-US" smtClean="0"/>
              <a:t>04-Jan-18</a:t>
            </a:fld>
            <a:endParaRPr lang="en-US"/>
          </a:p>
        </p:txBody>
      </p:sp>
      <p:sp>
        <p:nvSpPr>
          <p:cNvPr id="4" name="Footer Placeholder 3">
            <a:extLst>
              <a:ext uri="{FF2B5EF4-FFF2-40B4-BE49-F238E27FC236}">
                <a16:creationId xmlns:a16="http://schemas.microsoft.com/office/drawing/2014/main" id="{90E9A851-F312-43DC-8602-0CAC696EB8E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E00B58-DF0B-4F7F-87D4-2A167E04E30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2886685-1DF0-4F10-A68E-3F2F3AEC1B21}" type="slidenum">
              <a:rPr lang="en-US" smtClean="0"/>
              <a:t>‹#›</a:t>
            </a:fld>
            <a:endParaRPr lang="en-US"/>
          </a:p>
        </p:txBody>
      </p:sp>
    </p:spTree>
    <p:extLst>
      <p:ext uri="{BB962C8B-B14F-4D97-AF65-F5344CB8AC3E}">
        <p14:creationId xmlns:p14="http://schemas.microsoft.com/office/powerpoint/2010/main" val="129118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04-Jan-18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Families in all the diverse patterns and sizes are the heart and soul of human society. From the beginning of humanity, people have grouped themselves into families to find emotional, physical and social support. Families are the basic foundational structure for individual growth and development. Families are the place where we learn how to survive and thrive in our world.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a:t>
            </a:fld>
            <a:endParaRPr lang="en-US"/>
          </a:p>
        </p:txBody>
      </p:sp>
    </p:spTree>
    <p:extLst>
      <p:ext uri="{BB962C8B-B14F-4D97-AF65-F5344CB8AC3E}">
        <p14:creationId xmlns:p14="http://schemas.microsoft.com/office/powerpoint/2010/main" val="367042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legal guardian has the financial and legal responsibilities for the child. A court may appoint a guardian when the child’s parents are neglecting, refusing, or unable to carry out parental duties, and when it is not in the child’s best interests for a petition to terminate parental rights to be filed. </a:t>
            </a:r>
          </a:p>
          <a:p>
            <a:r>
              <a:rPr lang="en-US" sz="1200" b="0" i="0" u="none" strike="noStrike" kern="1200" baseline="0" dirty="0">
                <a:solidFill>
                  <a:schemeClr val="tx1"/>
                </a:solidFill>
                <a:latin typeface="+mn-lt"/>
                <a:ea typeface="+mn-ea"/>
                <a:cs typeface="+mn-cs"/>
              </a:rPr>
              <a:t>For custody to be granted to someone other than a biological parent(s), the parent(s) must be unfit or unable to carry out parental duties or there must be compelling reasons (including abandonment or persistent neglect) for awarding custody to a third party.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7230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Children may be placed in a foster home waiting for an adoption to take place. If there is turmoil in the family, children may be placed in a foster home until the problems are solved. </a:t>
            </a:r>
          </a:p>
          <a:p>
            <a:r>
              <a:rPr lang="en-US" sz="1200" b="0" i="0" u="none" strike="noStrike" kern="1200" baseline="0" dirty="0">
                <a:solidFill>
                  <a:schemeClr val="tx1"/>
                </a:solidFill>
                <a:latin typeface="+mn-lt"/>
                <a:ea typeface="+mn-ea"/>
                <a:cs typeface="+mn-cs"/>
              </a:rPr>
              <a:t>Foster parents are required to be screened by social workers and are often trained. They receive a small amount of money from the state to help pay for the child’s expenses. Foster parents must be licensed through the state. </a:t>
            </a:r>
          </a:p>
          <a:p>
            <a:r>
              <a:rPr lang="en-US" sz="1200" b="0" i="0" u="none" strike="noStrike" kern="1200" baseline="0" dirty="0">
                <a:solidFill>
                  <a:schemeClr val="tx1"/>
                </a:solidFill>
                <a:latin typeface="+mn-lt"/>
                <a:ea typeface="+mn-ea"/>
                <a:cs typeface="+mn-cs"/>
              </a:rPr>
              <a:t>Being a foster parent can be rewarding but also be challenging. </a:t>
            </a:r>
          </a:p>
          <a:p>
            <a:r>
              <a:rPr lang="en-US" sz="1200" b="0" i="0" u="none" strike="noStrike" kern="1200" baseline="0" dirty="0">
                <a:solidFill>
                  <a:schemeClr val="tx1"/>
                </a:solidFill>
                <a:latin typeface="+mn-lt"/>
                <a:ea typeface="+mn-ea"/>
                <a:cs typeface="+mn-cs"/>
              </a:rPr>
              <a:t>6.3 children per 1,000 live in out-of-home foster care.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106677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How are the two families similar and/or different? What types of roles does each family have?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310503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clip is from the television show Fresh Prince of Bel Air. Discuss what type of family structure this show exemplifies.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158626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Everyone in a family has an important role to fulfill. </a:t>
            </a:r>
          </a:p>
          <a:p>
            <a:r>
              <a:rPr lang="en-US" sz="1200" b="0" i="0" u="none" strike="noStrike" kern="1200" baseline="0" dirty="0">
                <a:solidFill>
                  <a:schemeClr val="tx1"/>
                </a:solidFill>
                <a:latin typeface="+mn-lt"/>
                <a:ea typeface="+mn-ea"/>
                <a:cs typeface="+mn-cs"/>
              </a:rPr>
              <a:t>What resources are provided in the family? Who provides these resources? What happens to the family when these resources are no longer provided? </a:t>
            </a:r>
          </a:p>
          <a:p>
            <a:r>
              <a:rPr lang="en-US" sz="1200" b="0" i="0" u="none" strike="noStrike" kern="1200" baseline="0" dirty="0">
                <a:solidFill>
                  <a:schemeClr val="tx1"/>
                </a:solidFill>
                <a:latin typeface="+mn-lt"/>
                <a:ea typeface="+mn-ea"/>
                <a:cs typeface="+mn-cs"/>
              </a:rPr>
              <a:t>What is nurturing? Why is nurturing so important to a happy, productive family life? How can family members be supportive of each other? </a:t>
            </a:r>
          </a:p>
          <a:p>
            <a:r>
              <a:rPr lang="en-US" sz="1200" b="0" i="0" u="none" strike="noStrike" kern="1200" baseline="0" dirty="0">
                <a:solidFill>
                  <a:schemeClr val="tx1"/>
                </a:solidFill>
                <a:latin typeface="+mn-lt"/>
                <a:ea typeface="+mn-ea"/>
                <a:cs typeface="+mn-cs"/>
              </a:rPr>
              <a:t>Emotional, physical, social and intellectual developments are included in life skills. How can the family structure help with the four types of developments? Ask students for examples. </a:t>
            </a:r>
          </a:p>
          <a:p>
            <a:r>
              <a:rPr lang="en-US" sz="1200" b="0" i="0" u="none" strike="noStrike" kern="1200" baseline="0" dirty="0">
                <a:solidFill>
                  <a:schemeClr val="tx1"/>
                </a:solidFill>
                <a:latin typeface="+mn-lt"/>
                <a:ea typeface="+mn-ea"/>
                <a:cs typeface="+mn-cs"/>
              </a:rPr>
              <a:t>The management of the family’s day to day responsibilities involves many roles, including leadership, decision making, handling family finances, and maintaining appropriate roles with respect to extended family, friends and neighbors. What other responsibilities of this role can be included? (Examples: maintaining discipline and enforcing behavioral standards.) </a:t>
            </a:r>
          </a:p>
          <a:p>
            <a:r>
              <a:rPr lang="en-US" sz="1200" b="0" i="0" u="none" strike="noStrike" kern="1200" baseline="0" dirty="0">
                <a:solidFill>
                  <a:schemeClr val="tx1"/>
                </a:solidFill>
                <a:latin typeface="+mn-lt"/>
                <a:ea typeface="+mn-ea"/>
                <a:cs typeface="+mn-cs"/>
              </a:rPr>
              <a:t>What is your function within your family structure?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348702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Every culture has its own unique function within the family structure. </a:t>
            </a:r>
          </a:p>
          <a:p>
            <a:r>
              <a:rPr lang="en-US" sz="1200" b="0" i="0" u="none" strike="noStrike" kern="1200" baseline="0" dirty="0">
                <a:solidFill>
                  <a:schemeClr val="tx1"/>
                </a:solidFill>
                <a:latin typeface="+mn-lt"/>
                <a:ea typeface="+mn-ea"/>
                <a:cs typeface="+mn-cs"/>
              </a:rPr>
              <a:t>Basic or universe functions include those functions that are essential and common in all cultures and societies. They can be further classified into two types: </a:t>
            </a:r>
          </a:p>
          <a:p>
            <a:r>
              <a:rPr lang="en-US" sz="1200" b="0" i="0" u="none" strike="noStrike" kern="1200" baseline="0" dirty="0">
                <a:solidFill>
                  <a:schemeClr val="tx1"/>
                </a:solidFill>
                <a:latin typeface="+mn-lt"/>
                <a:ea typeface="+mn-ea"/>
                <a:cs typeface="+mn-cs"/>
              </a:rPr>
              <a:t>1. Biological functions-intimate relationships, having children and the nurture of children.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Psychological functions-feeling secure within the family unit (psychological security) Why is this important to the family structure?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Affection is another psychological function. How do we show affection to our family members? What happens if these two psychological functions are withheld from an infant? Child? Teenager? </a:t>
            </a:r>
          </a:p>
          <a:p>
            <a:r>
              <a:rPr lang="en-US" sz="1200" b="0" i="0" u="none" strike="noStrike" kern="1200" baseline="0" dirty="0">
                <a:solidFill>
                  <a:schemeClr val="tx1"/>
                </a:solidFill>
                <a:latin typeface="+mn-lt"/>
                <a:ea typeface="+mn-ea"/>
                <a:cs typeface="+mn-cs"/>
              </a:rPr>
              <a:t>Enculturation-is when one generation passes along what it has learned to the next generation. What enculturation has been passed on to you? Why is this so important to families? </a:t>
            </a:r>
          </a:p>
          <a:p>
            <a:r>
              <a:rPr lang="en-US" sz="1200" b="0" i="0" u="none" strike="noStrike" kern="1200" baseline="0" dirty="0">
                <a:solidFill>
                  <a:schemeClr val="tx1"/>
                </a:solidFill>
                <a:latin typeface="+mn-lt"/>
                <a:ea typeface="+mn-ea"/>
                <a:cs typeface="+mn-cs"/>
              </a:rPr>
              <a:t>How can we learn more about different cultures in our community?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83340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Culture can include: </a:t>
            </a:r>
          </a:p>
          <a:p>
            <a:r>
              <a:rPr lang="en-US" sz="1200" b="0" i="0" u="none" strike="noStrike" kern="1200" baseline="0" dirty="0">
                <a:solidFill>
                  <a:schemeClr val="tx1"/>
                </a:solidFill>
                <a:latin typeface="+mn-lt"/>
                <a:ea typeface="+mn-ea"/>
                <a:cs typeface="+mn-cs"/>
              </a:rPr>
              <a:t>•how people live </a:t>
            </a:r>
          </a:p>
          <a:p>
            <a:r>
              <a:rPr lang="en-US" sz="1200" b="0" i="0" u="none" strike="noStrike" kern="1200" baseline="0" dirty="0">
                <a:solidFill>
                  <a:schemeClr val="tx1"/>
                </a:solidFill>
                <a:latin typeface="+mn-lt"/>
                <a:ea typeface="+mn-ea"/>
                <a:cs typeface="+mn-cs"/>
              </a:rPr>
              <a:t>•role expectations </a:t>
            </a:r>
          </a:p>
          <a:p>
            <a:r>
              <a:rPr lang="en-US" sz="1200" b="0" i="0" u="none" strike="noStrike" kern="1200" baseline="0" dirty="0">
                <a:solidFill>
                  <a:schemeClr val="tx1"/>
                </a:solidFill>
                <a:latin typeface="+mn-lt"/>
                <a:ea typeface="+mn-ea"/>
                <a:cs typeface="+mn-cs"/>
              </a:rPr>
              <a:t>•child rearing practices </a:t>
            </a:r>
          </a:p>
          <a:p>
            <a:r>
              <a:rPr lang="en-US" sz="1200" b="0" i="0" u="none" strike="noStrike" kern="1200" baseline="0" dirty="0">
                <a:solidFill>
                  <a:schemeClr val="tx1"/>
                </a:solidFill>
                <a:latin typeface="+mn-lt"/>
                <a:ea typeface="+mn-ea"/>
                <a:cs typeface="+mn-cs"/>
              </a:rPr>
              <a:t>•attitudes about time or money </a:t>
            </a:r>
          </a:p>
          <a:p>
            <a:r>
              <a:rPr lang="en-US" sz="1200" b="0" i="0" u="none" strike="noStrike" kern="1200" baseline="0" dirty="0">
                <a:solidFill>
                  <a:schemeClr val="tx1"/>
                </a:solidFill>
                <a:latin typeface="+mn-lt"/>
                <a:ea typeface="+mn-ea"/>
                <a:cs typeface="+mn-cs"/>
              </a:rPr>
              <a:t>•definitions of achievement </a:t>
            </a:r>
          </a:p>
          <a:p>
            <a:r>
              <a:rPr lang="en-US" sz="1200" b="0" i="0" u="none" strike="noStrike" kern="1200" baseline="0" dirty="0">
                <a:solidFill>
                  <a:schemeClr val="tx1"/>
                </a:solidFill>
                <a:latin typeface="+mn-lt"/>
                <a:ea typeface="+mn-ea"/>
                <a:cs typeface="+mn-cs"/>
              </a:rPr>
              <a:t>•conceptions of beauty, art, music, food, and a host of other things.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are some examples how people differ in the above culture categories? </a:t>
            </a:r>
          </a:p>
          <a:p>
            <a:r>
              <a:rPr lang="en-US" sz="1200" b="0" i="0" u="none" strike="noStrike" kern="1200" baseline="0" dirty="0">
                <a:solidFill>
                  <a:schemeClr val="tx1"/>
                </a:solidFill>
                <a:latin typeface="+mn-lt"/>
                <a:ea typeface="+mn-ea"/>
                <a:cs typeface="+mn-cs"/>
              </a:rPr>
              <a:t>Nonetheless, culture is only one element of who a person is and how it influences their family dynamics.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177591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Predict the effects of societal, demographic, and economic trends on individuals and the family now and in the future? What will future families look like? Where will they live? Where will they work? How will families affect the job market? Will technology and the digital age affect the economic trends on individuals and the family? How? What about the social media? Will it have an effect on the individual and the family? How?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1227677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335119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120645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a:t>
            </a:fld>
            <a:endParaRPr lang="en-US"/>
          </a:p>
        </p:txBody>
      </p:sp>
    </p:spTree>
    <p:extLst>
      <p:ext uri="{BB962C8B-B14F-4D97-AF65-F5344CB8AC3E}">
        <p14:creationId xmlns:p14="http://schemas.microsoft.com/office/powerpoint/2010/main" val="3709029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58574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a wide range of family structures. We are going to take a look at eight of the more common structures or types of families. These types of families are: nuclear, single parent, blended, extended, adoptive, childless, legal guardians and foster families.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72248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nuclear family consists of a mother, father, and their biological children. For the parents, having another adult around can be beneficial in many ways. For the children in a nuclear family, having both parents in the household can result in more support and being able to spend more time with their parents.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408957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single parent family is one in which children are being raised by one parent. Being a single parent can be very rewarding and challenging. One parent must juggle the responsibilities such as providing the income and taking care of all the household tasks.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181330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Blended families consist of a husband, wife and children from previous marriages. Adjustments need to be made by both adults and children. With an extra effort, blended families can work with a lot of patience and understanding.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326515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extended family is a household that is made up of parents, children and other relatives, all living together. There are advantages and disadvantages of having other family members in your household. Let’s take a minute to brainstorm some advantages and disadvantages. The bottom line is, you will have to work together to help an extended family be a successful situation.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33390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Adoptive families are comprised of parents and their adopted children. The adopted child usually takes the family’s last name and is legally protected as a birth child. Each year, approximately 120,000 children are adopted.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28574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couples choose not to have children. These are called childless families. Their reasons for choosing not to have children are a personal choice. They may want to focus on careers and feel like they do not have the time it would take to devote to a child. Money could be another factor in deciding not to have children. They may look to other interests, family members and community events to fulfill their lives.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1019677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65361"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C40A44-36AE-481E-B090-1CC6ADC1BFB3}"/>
              </a:ext>
            </a:extLst>
          </p:cNvPr>
          <p:cNvSpPr>
            <a:spLocks noGrp="1"/>
          </p:cNvSpPr>
          <p:nvPr>
            <p:ph type="title"/>
          </p:nvPr>
        </p:nvSpPr>
        <p:spPr>
          <a:xfrm>
            <a:off x="4525346" y="477093"/>
            <a:ext cx="7462935" cy="3413772"/>
          </a:xfrm>
        </p:spPr>
        <p:txBody>
          <a:bodyPr>
            <a:normAutofit/>
          </a:bodyPr>
          <a:lstStyle>
            <a:lvl1pPr>
              <a:defRPr sz="7200">
                <a:solidFill>
                  <a:schemeClr val="bg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l">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LK_PNaS6d0&amp;feature=youtu.b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youtube.com/watch?v=nFY0HBkUm8o&amp;feature=youtu.b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3qHA366oRM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23808-E336-4296-8521-6F80DB5018F3}"/>
              </a:ext>
            </a:extLst>
          </p:cNvPr>
          <p:cNvSpPr>
            <a:spLocks noGrp="1"/>
          </p:cNvSpPr>
          <p:nvPr>
            <p:ph type="title"/>
          </p:nvPr>
        </p:nvSpPr>
        <p:spPr/>
        <p:txBody>
          <a:bodyPr>
            <a:normAutofit/>
          </a:bodyPr>
          <a:lstStyle/>
          <a:p>
            <a:r>
              <a:rPr lang="en-US" dirty="0"/>
              <a:t>It’s All in the Family </a:t>
            </a:r>
          </a:p>
        </p:txBody>
      </p:sp>
      <p:sp>
        <p:nvSpPr>
          <p:cNvPr id="2" name="Rectangle 1">
            <a:extLst>
              <a:ext uri="{FF2B5EF4-FFF2-40B4-BE49-F238E27FC236}">
                <a16:creationId xmlns:a16="http://schemas.microsoft.com/office/drawing/2014/main" id="{945DD42F-9B35-4866-B689-84AC5A85FECF}"/>
              </a:ext>
            </a:extLst>
          </p:cNvPr>
          <p:cNvSpPr/>
          <p:nvPr/>
        </p:nvSpPr>
        <p:spPr>
          <a:xfrm>
            <a:off x="4525346" y="3506144"/>
            <a:ext cx="6096000" cy="769441"/>
          </a:xfrm>
          <a:prstGeom prst="rect">
            <a:avLst/>
          </a:prstGeom>
        </p:spPr>
        <p:txBody>
          <a:bodyPr>
            <a:spAutoFit/>
          </a:bodyPr>
          <a:lstStyle/>
          <a:p>
            <a:pPr marR="45400"/>
            <a:r>
              <a:rPr lang="en-US" sz="4400" dirty="0">
                <a:solidFill>
                  <a:schemeClr val="accent2">
                    <a:lumMod val="60000"/>
                    <a:lumOff val="40000"/>
                  </a:schemeClr>
                </a:solidFill>
                <a:latin typeface="Open Sans"/>
              </a:rPr>
              <a:t>Family Structures</a:t>
            </a:r>
          </a:p>
        </p:txBody>
      </p:sp>
    </p:spTree>
    <p:extLst>
      <p:ext uri="{BB962C8B-B14F-4D97-AF65-F5344CB8AC3E}">
        <p14:creationId xmlns:p14="http://schemas.microsoft.com/office/powerpoint/2010/main" val="66819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Legal Guardians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A legal guardian is appointed by a court to provide care, have custody, and control of a minor. A guardian must provide the child with education, food, medical and dental care, and shelter</a:t>
            </a:r>
          </a:p>
        </p:txBody>
      </p:sp>
      <p:pic>
        <p:nvPicPr>
          <p:cNvPr id="4" name="Picture 3">
            <a:extLst>
              <a:ext uri="{FF2B5EF4-FFF2-40B4-BE49-F238E27FC236}">
                <a16:creationId xmlns:a16="http://schemas.microsoft.com/office/drawing/2014/main" id="{74FD8347-47C1-4EC7-B1A6-E8DF671A3EBE}"/>
              </a:ext>
            </a:extLst>
          </p:cNvPr>
          <p:cNvPicPr>
            <a:picLocks noChangeAspect="1"/>
          </p:cNvPicPr>
          <p:nvPr/>
        </p:nvPicPr>
        <p:blipFill>
          <a:blip r:embed="rId3"/>
          <a:stretch>
            <a:fillRect/>
          </a:stretch>
        </p:blipFill>
        <p:spPr>
          <a:xfrm>
            <a:off x="4778936" y="2914649"/>
            <a:ext cx="2263425" cy="3377000"/>
          </a:xfrm>
          <a:prstGeom prst="rect">
            <a:avLst/>
          </a:prstGeom>
        </p:spPr>
      </p:pic>
    </p:spTree>
    <p:extLst>
      <p:ext uri="{BB962C8B-B14F-4D97-AF65-F5344CB8AC3E}">
        <p14:creationId xmlns:p14="http://schemas.microsoft.com/office/powerpoint/2010/main" val="349702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Foster Family</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A foster family takes care of children on a temporary basis</a:t>
            </a:r>
          </a:p>
        </p:txBody>
      </p:sp>
      <p:pic>
        <p:nvPicPr>
          <p:cNvPr id="4" name="Picture 3">
            <a:extLst>
              <a:ext uri="{FF2B5EF4-FFF2-40B4-BE49-F238E27FC236}">
                <a16:creationId xmlns:a16="http://schemas.microsoft.com/office/drawing/2014/main" id="{CCC95071-5C0D-48EA-AE74-4235C5DCA107}"/>
              </a:ext>
            </a:extLst>
          </p:cNvPr>
          <p:cNvPicPr>
            <a:picLocks noChangeAspect="1"/>
          </p:cNvPicPr>
          <p:nvPr/>
        </p:nvPicPr>
        <p:blipFill>
          <a:blip r:embed="rId3"/>
          <a:stretch>
            <a:fillRect/>
          </a:stretch>
        </p:blipFill>
        <p:spPr>
          <a:xfrm>
            <a:off x="4648008" y="2335426"/>
            <a:ext cx="2420570" cy="3621815"/>
          </a:xfrm>
          <a:prstGeom prst="rect">
            <a:avLst/>
          </a:prstGeom>
        </p:spPr>
      </p:pic>
    </p:spTree>
    <p:extLst>
      <p:ext uri="{BB962C8B-B14F-4D97-AF65-F5344CB8AC3E}">
        <p14:creationId xmlns:p14="http://schemas.microsoft.com/office/powerpoint/2010/main" val="2873169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b="0" dirty="0"/>
              <a:t>Different Types of Families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400" dirty="0">
                <a:hlinkClick r:id="rId3"/>
              </a:rPr>
              <a:t>Leave It to Beaver </a:t>
            </a:r>
            <a:endParaRPr lang="en-US" sz="2400" dirty="0"/>
          </a:p>
          <a:p>
            <a:pPr lvl="1"/>
            <a:r>
              <a:rPr lang="en-US" sz="2400" dirty="0">
                <a:hlinkClick r:id="rId4"/>
              </a:rPr>
              <a:t>The Cosby Show</a:t>
            </a:r>
            <a:br>
              <a:rPr lang="en-US" sz="2400" dirty="0"/>
            </a:br>
            <a:r>
              <a:rPr lang="en-US" sz="2400" dirty="0"/>
              <a:t>(click on link) </a:t>
            </a:r>
            <a:endParaRPr lang="en-US" dirty="0"/>
          </a:p>
          <a:p>
            <a:endParaRPr lang="en-US" dirty="0"/>
          </a:p>
        </p:txBody>
      </p:sp>
    </p:spTree>
    <p:extLst>
      <p:ext uri="{BB962C8B-B14F-4D97-AF65-F5344CB8AC3E}">
        <p14:creationId xmlns:p14="http://schemas.microsoft.com/office/powerpoint/2010/main" val="282799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b="0" dirty="0"/>
              <a:t>Different Types of Families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400" dirty="0">
                <a:hlinkClick r:id="rId3"/>
              </a:rPr>
              <a:t>Fresh Prince of Belair </a:t>
            </a:r>
            <a:br>
              <a:rPr lang="en-US" sz="2400" dirty="0"/>
            </a:br>
            <a:r>
              <a:rPr lang="en-US" sz="2400" dirty="0"/>
              <a:t>(click on link) </a:t>
            </a:r>
            <a:endParaRPr lang="en-US" dirty="0"/>
          </a:p>
          <a:p>
            <a:endParaRPr lang="en-US" dirty="0"/>
          </a:p>
        </p:txBody>
      </p:sp>
    </p:spTree>
    <p:extLst>
      <p:ext uri="{BB962C8B-B14F-4D97-AF65-F5344CB8AC3E}">
        <p14:creationId xmlns:p14="http://schemas.microsoft.com/office/powerpoint/2010/main" val="3777085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Functions of Individuals Within the Family</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Four essential roles to a happy, productive family</a:t>
            </a:r>
          </a:p>
          <a:p>
            <a:pPr lvl="2"/>
            <a:r>
              <a:rPr lang="en-US" sz="2400" dirty="0"/>
              <a:t>Providing resources</a:t>
            </a:r>
          </a:p>
          <a:p>
            <a:pPr lvl="2"/>
            <a:r>
              <a:rPr lang="en-US" sz="2400" dirty="0"/>
              <a:t>Be nurturing and supportive</a:t>
            </a:r>
          </a:p>
          <a:p>
            <a:pPr lvl="2"/>
            <a:r>
              <a:rPr lang="en-US" sz="2400" dirty="0"/>
              <a:t>Teaching life skills</a:t>
            </a:r>
          </a:p>
          <a:p>
            <a:pPr lvl="2"/>
            <a:r>
              <a:rPr lang="en-US" sz="2400" dirty="0"/>
              <a:t>Management of the families day to day responsibilities</a:t>
            </a:r>
          </a:p>
        </p:txBody>
      </p:sp>
    </p:spTree>
    <p:extLst>
      <p:ext uri="{BB962C8B-B14F-4D97-AF65-F5344CB8AC3E}">
        <p14:creationId xmlns:p14="http://schemas.microsoft.com/office/powerpoint/2010/main" val="1838900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Functions of Families in Various Cultures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Through functions of family may differ with cultures, the two main categories are:</a:t>
            </a:r>
          </a:p>
          <a:p>
            <a:pPr lvl="2"/>
            <a:r>
              <a:rPr lang="en-US" sz="2400" dirty="0"/>
              <a:t>Basic or Universal Functions</a:t>
            </a:r>
          </a:p>
          <a:p>
            <a:pPr lvl="2"/>
            <a:r>
              <a:rPr lang="en-US" sz="2400" dirty="0"/>
              <a:t>Each generation passes along what they have learned to the next generation</a:t>
            </a:r>
          </a:p>
        </p:txBody>
      </p:sp>
      <p:pic>
        <p:nvPicPr>
          <p:cNvPr id="4" name="Picture 3">
            <a:extLst>
              <a:ext uri="{FF2B5EF4-FFF2-40B4-BE49-F238E27FC236}">
                <a16:creationId xmlns:a16="http://schemas.microsoft.com/office/drawing/2014/main" id="{A2D5D39B-790C-424D-83A5-25D1DF604101}"/>
              </a:ext>
            </a:extLst>
          </p:cNvPr>
          <p:cNvPicPr>
            <a:picLocks noChangeAspect="1"/>
          </p:cNvPicPr>
          <p:nvPr/>
        </p:nvPicPr>
        <p:blipFill>
          <a:blip r:embed="rId3"/>
          <a:stretch>
            <a:fillRect/>
          </a:stretch>
        </p:blipFill>
        <p:spPr>
          <a:xfrm>
            <a:off x="4175992" y="3787579"/>
            <a:ext cx="3494025" cy="2321000"/>
          </a:xfrm>
          <a:prstGeom prst="rect">
            <a:avLst/>
          </a:prstGeom>
        </p:spPr>
      </p:pic>
    </p:spTree>
    <p:extLst>
      <p:ext uri="{BB962C8B-B14F-4D97-AF65-F5344CB8AC3E}">
        <p14:creationId xmlns:p14="http://schemas.microsoft.com/office/powerpoint/2010/main" val="413133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Functions of Families in Various Cultures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Each culture has expectations covering:</a:t>
            </a:r>
          </a:p>
          <a:p>
            <a:pPr lvl="1"/>
            <a:r>
              <a:rPr lang="en-US" dirty="0"/>
              <a:t>Religion</a:t>
            </a:r>
          </a:p>
          <a:p>
            <a:pPr lvl="1"/>
            <a:r>
              <a:rPr lang="en-US" dirty="0"/>
              <a:t>Styles of communication</a:t>
            </a:r>
          </a:p>
          <a:p>
            <a:pPr lvl="1"/>
            <a:r>
              <a:rPr lang="en-US" dirty="0"/>
              <a:t>Attitudes about family relationships</a:t>
            </a:r>
          </a:p>
          <a:p>
            <a:pPr lvl="1"/>
            <a:r>
              <a:rPr lang="en-US" dirty="0"/>
              <a:t>Types of careers or businesses</a:t>
            </a:r>
          </a:p>
        </p:txBody>
      </p:sp>
      <p:pic>
        <p:nvPicPr>
          <p:cNvPr id="4" name="Picture 3">
            <a:extLst>
              <a:ext uri="{FF2B5EF4-FFF2-40B4-BE49-F238E27FC236}">
                <a16:creationId xmlns:a16="http://schemas.microsoft.com/office/drawing/2014/main" id="{62209448-06B4-445B-9AF3-ACC20DBCDF66}"/>
              </a:ext>
            </a:extLst>
          </p:cNvPr>
          <p:cNvPicPr>
            <a:picLocks noChangeAspect="1"/>
          </p:cNvPicPr>
          <p:nvPr/>
        </p:nvPicPr>
        <p:blipFill>
          <a:blip r:embed="rId3"/>
          <a:stretch>
            <a:fillRect/>
          </a:stretch>
        </p:blipFill>
        <p:spPr>
          <a:xfrm>
            <a:off x="7747130" y="2498442"/>
            <a:ext cx="3296250" cy="3294500"/>
          </a:xfrm>
          <a:prstGeom prst="rect">
            <a:avLst/>
          </a:prstGeom>
        </p:spPr>
      </p:pic>
    </p:spTree>
    <p:extLst>
      <p:ext uri="{BB962C8B-B14F-4D97-AF65-F5344CB8AC3E}">
        <p14:creationId xmlns:p14="http://schemas.microsoft.com/office/powerpoint/2010/main" val="242994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Trends on Individuals and the Family</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Societal</a:t>
            </a:r>
          </a:p>
          <a:p>
            <a:pPr lvl="1"/>
            <a:r>
              <a:rPr lang="en-US" dirty="0"/>
              <a:t>Demographic</a:t>
            </a:r>
          </a:p>
          <a:p>
            <a:pPr lvl="1"/>
            <a:r>
              <a:rPr lang="en-US" dirty="0"/>
              <a:t>Economic</a:t>
            </a:r>
          </a:p>
          <a:p>
            <a:pPr lvl="1"/>
            <a:r>
              <a:rPr lang="en-US" dirty="0"/>
              <a:t>Other</a:t>
            </a:r>
          </a:p>
        </p:txBody>
      </p:sp>
      <p:pic>
        <p:nvPicPr>
          <p:cNvPr id="4" name="Picture 3">
            <a:extLst>
              <a:ext uri="{FF2B5EF4-FFF2-40B4-BE49-F238E27FC236}">
                <a16:creationId xmlns:a16="http://schemas.microsoft.com/office/drawing/2014/main" id="{7B0AC084-4CD8-484D-BD24-F02C05350009}"/>
              </a:ext>
            </a:extLst>
          </p:cNvPr>
          <p:cNvPicPr>
            <a:picLocks noChangeAspect="1"/>
          </p:cNvPicPr>
          <p:nvPr/>
        </p:nvPicPr>
        <p:blipFill>
          <a:blip r:embed="rId3"/>
          <a:stretch>
            <a:fillRect/>
          </a:stretch>
        </p:blipFill>
        <p:spPr>
          <a:xfrm>
            <a:off x="4501582" y="3581378"/>
            <a:ext cx="3188835" cy="2120814"/>
          </a:xfrm>
          <a:prstGeom prst="rect">
            <a:avLst/>
          </a:prstGeom>
        </p:spPr>
      </p:pic>
    </p:spTree>
    <p:extLst>
      <p:ext uri="{BB962C8B-B14F-4D97-AF65-F5344CB8AC3E}">
        <p14:creationId xmlns:p14="http://schemas.microsoft.com/office/powerpoint/2010/main" val="429379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Questions?</a:t>
            </a:r>
          </a:p>
        </p:txBody>
      </p:sp>
      <p:pic>
        <p:nvPicPr>
          <p:cNvPr id="6" name="Picture 5">
            <a:extLst>
              <a:ext uri="{FF2B5EF4-FFF2-40B4-BE49-F238E27FC236}">
                <a16:creationId xmlns:a16="http://schemas.microsoft.com/office/drawing/2014/main" id="{90D1A49E-FDA8-4418-9D0A-A3FAE37DBFE0}"/>
              </a:ext>
            </a:extLst>
          </p:cNvPr>
          <p:cNvPicPr>
            <a:picLocks noChangeAspect="1"/>
          </p:cNvPicPr>
          <p:nvPr/>
        </p:nvPicPr>
        <p:blipFill>
          <a:blip r:embed="rId3"/>
          <a:stretch>
            <a:fillRect/>
          </a:stretch>
        </p:blipFill>
        <p:spPr>
          <a:xfrm>
            <a:off x="4362007" y="2087776"/>
            <a:ext cx="3467985" cy="3471930"/>
          </a:xfrm>
          <a:prstGeom prst="rect">
            <a:avLst/>
          </a:prstGeom>
        </p:spPr>
      </p:pic>
    </p:spTree>
    <p:extLst>
      <p:ext uri="{BB962C8B-B14F-4D97-AF65-F5344CB8AC3E}">
        <p14:creationId xmlns:p14="http://schemas.microsoft.com/office/powerpoint/2010/main" val="284123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Microsoft Clip Art: Used with permission from Microsoft</a:t>
            </a:r>
          </a:p>
          <a:p>
            <a:pPr lvl="1"/>
            <a:r>
              <a:rPr lang="en-US" sz="2000" dirty="0"/>
              <a:t>Textbooks:</a:t>
            </a:r>
          </a:p>
          <a:p>
            <a:pPr lvl="2"/>
            <a:r>
              <a:rPr lang="en-US" sz="2000" dirty="0" err="1"/>
              <a:t>Sasse</a:t>
            </a:r>
            <a:r>
              <a:rPr lang="en-US" sz="2000" dirty="0"/>
              <a:t> Connie. (2004). Families Today. (4th ed., pp. 96-101,105-122). New York: McGraw Hill.</a:t>
            </a:r>
          </a:p>
          <a:p>
            <a:pPr lvl="1"/>
            <a:r>
              <a:rPr lang="en-US" sz="2000" dirty="0"/>
              <a:t>Websites:</a:t>
            </a:r>
          </a:p>
          <a:p>
            <a:pPr lvl="2"/>
            <a:r>
              <a:rPr lang="en-US" sz="2000" dirty="0"/>
              <a:t>Family Matters: Family Structure and Child Outcomes</a:t>
            </a:r>
            <a:br>
              <a:rPr lang="en-US" sz="2000" dirty="0"/>
            </a:br>
            <a:r>
              <a:rPr lang="en-US" sz="2000" dirty="0"/>
              <a:t>Family Matters: An Alabama Policy Institute Study on Family Structure and Child Outcomes</a:t>
            </a:r>
            <a:br>
              <a:rPr lang="en-US" sz="2000" dirty="0"/>
            </a:br>
            <a:r>
              <a:rPr lang="en-US" sz="2000" dirty="0"/>
              <a:t>http://www.alabamapolicy.org/pdf/currentfamilystructure.pdf</a:t>
            </a:r>
          </a:p>
          <a:p>
            <a:pPr lvl="2"/>
            <a:r>
              <a:rPr lang="en-US" sz="2000" dirty="0"/>
              <a:t>Family Ties</a:t>
            </a:r>
            <a:br>
              <a:rPr lang="en-US" sz="2000" dirty="0"/>
            </a:br>
            <a:r>
              <a:rPr lang="en-US" sz="2000" dirty="0"/>
              <a:t>What is a family? What are the family types? Canadian Census of Families (may be used for information, but statistics are not applicable)</a:t>
            </a:r>
            <a:br>
              <a:rPr lang="en-US" sz="2000" dirty="0"/>
            </a:br>
            <a:r>
              <a:rPr lang="en-US" sz="2000" dirty="0"/>
              <a:t>http://www.edu.pe.ca/southernkings/familytypes.htm</a:t>
            </a:r>
          </a:p>
          <a:p>
            <a:pPr lvl="2"/>
            <a:r>
              <a:rPr lang="en-US" sz="2000" dirty="0"/>
              <a:t>Mapping America</a:t>
            </a:r>
            <a:br>
              <a:rPr lang="en-US" sz="2000" dirty="0"/>
            </a:br>
            <a:r>
              <a:rPr lang="en-US" sz="2000" dirty="0"/>
              <a:t>Family Research Council: Behavior Problems and Family Structure</a:t>
            </a:r>
            <a:br>
              <a:rPr lang="en-US" sz="2000" dirty="0"/>
            </a:br>
            <a:r>
              <a:rPr lang="en-US" sz="2000" dirty="0"/>
              <a:t>http://downloads.frc.org/EF/EF08K10.pdf</a:t>
            </a:r>
          </a:p>
        </p:txBody>
      </p:sp>
    </p:spTree>
    <p:extLst>
      <p:ext uri="{BB962C8B-B14F-4D97-AF65-F5344CB8AC3E}">
        <p14:creationId xmlns:p14="http://schemas.microsoft.com/office/powerpoint/2010/main" val="370114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Websites:</a:t>
            </a:r>
          </a:p>
          <a:p>
            <a:pPr lvl="2"/>
            <a:r>
              <a:rPr lang="en-US" sz="2000" dirty="0"/>
              <a:t>Teaching Tolerance</a:t>
            </a:r>
            <a:br>
              <a:rPr lang="en-US" sz="2000" dirty="0"/>
            </a:br>
            <a:r>
              <a:rPr lang="en-US" sz="2000" dirty="0"/>
              <a:t>A place for educators to find thought-provoking news, conversation and support for those who care about diversity, equal opportunity and respect for differences in schools</a:t>
            </a:r>
            <a:br>
              <a:rPr lang="en-US" sz="2000" dirty="0"/>
            </a:br>
            <a:r>
              <a:rPr lang="en-US" sz="2000" dirty="0"/>
              <a:t>http://www.tolerance.org/</a:t>
            </a:r>
          </a:p>
          <a:p>
            <a:pPr lvl="2"/>
            <a:r>
              <a:rPr lang="en-US" sz="2000" dirty="0"/>
              <a:t>United States Census Bureau</a:t>
            </a:r>
            <a:br>
              <a:rPr lang="en-US" sz="2000" dirty="0"/>
            </a:br>
            <a:r>
              <a:rPr lang="en-US" sz="2000" dirty="0"/>
              <a:t>America's families and living arrangements</a:t>
            </a:r>
            <a:br>
              <a:rPr lang="en-US" sz="2000" dirty="0"/>
            </a:br>
            <a:r>
              <a:rPr lang="en-US" sz="2000" dirty="0"/>
              <a:t>http://www.census.gov/population/www/socdemo/hh-fam/cps2011.html</a:t>
            </a:r>
          </a:p>
          <a:p>
            <a:pPr lvl="2"/>
            <a:r>
              <a:rPr lang="en-US" sz="2000" dirty="0"/>
              <a:t>Wikipedia (not a verified source, but can still be citied)</a:t>
            </a:r>
            <a:br>
              <a:rPr lang="en-US" sz="2000" dirty="0"/>
            </a:br>
            <a:r>
              <a:rPr lang="en-US" sz="2000" dirty="0"/>
              <a:t>American Family Structure</a:t>
            </a:r>
            <a:br>
              <a:rPr lang="en-US" sz="2000" dirty="0"/>
            </a:br>
            <a:r>
              <a:rPr lang="en-US" sz="2000" dirty="0"/>
              <a:t>http://en.wikipedia.org/wiki/American_family_structure</a:t>
            </a:r>
          </a:p>
        </p:txBody>
      </p:sp>
    </p:spTree>
    <p:extLst>
      <p:ext uri="{BB962C8B-B14F-4D97-AF65-F5344CB8AC3E}">
        <p14:creationId xmlns:p14="http://schemas.microsoft.com/office/powerpoint/2010/main" val="22294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Types of Families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Nuclear</a:t>
            </a:r>
          </a:p>
          <a:p>
            <a:pPr lvl="1"/>
            <a:r>
              <a:rPr lang="en-US" dirty="0"/>
              <a:t>Single Parent</a:t>
            </a:r>
          </a:p>
          <a:p>
            <a:pPr lvl="1"/>
            <a:r>
              <a:rPr lang="en-US" dirty="0"/>
              <a:t>Blended</a:t>
            </a:r>
          </a:p>
          <a:p>
            <a:pPr lvl="1"/>
            <a:r>
              <a:rPr lang="en-US" dirty="0"/>
              <a:t>Extended</a:t>
            </a:r>
          </a:p>
          <a:p>
            <a:pPr lvl="1"/>
            <a:r>
              <a:rPr lang="en-US" dirty="0"/>
              <a:t>Adoptive</a:t>
            </a:r>
          </a:p>
          <a:p>
            <a:pPr lvl="1"/>
            <a:r>
              <a:rPr lang="en-US" dirty="0"/>
              <a:t>Childless</a:t>
            </a:r>
          </a:p>
          <a:p>
            <a:pPr lvl="1"/>
            <a:r>
              <a:rPr lang="en-US" dirty="0"/>
              <a:t>Legal Guardians</a:t>
            </a:r>
          </a:p>
          <a:p>
            <a:pPr lvl="1"/>
            <a:r>
              <a:rPr lang="en-US" dirty="0"/>
              <a:t>Foster Families</a:t>
            </a:r>
          </a:p>
        </p:txBody>
      </p:sp>
    </p:spTree>
    <p:extLst>
      <p:ext uri="{BB962C8B-B14F-4D97-AF65-F5344CB8AC3E}">
        <p14:creationId xmlns:p14="http://schemas.microsoft.com/office/powerpoint/2010/main" val="29239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Nuclear</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Children raised by both their biological parents </a:t>
            </a:r>
          </a:p>
        </p:txBody>
      </p:sp>
      <p:pic>
        <p:nvPicPr>
          <p:cNvPr id="4" name="Picture 3">
            <a:extLst>
              <a:ext uri="{FF2B5EF4-FFF2-40B4-BE49-F238E27FC236}">
                <a16:creationId xmlns:a16="http://schemas.microsoft.com/office/drawing/2014/main" id="{1D3459AD-E9CC-4194-AE5B-628B4AFAB7C7}"/>
              </a:ext>
            </a:extLst>
          </p:cNvPr>
          <p:cNvPicPr>
            <a:picLocks noChangeAspect="1"/>
          </p:cNvPicPr>
          <p:nvPr/>
        </p:nvPicPr>
        <p:blipFill>
          <a:blip r:embed="rId3"/>
          <a:stretch>
            <a:fillRect/>
          </a:stretch>
        </p:blipFill>
        <p:spPr>
          <a:xfrm>
            <a:off x="3430052" y="2527408"/>
            <a:ext cx="4680676" cy="3113000"/>
          </a:xfrm>
          <a:prstGeom prst="rect">
            <a:avLst/>
          </a:prstGeom>
        </p:spPr>
      </p:pic>
    </p:spTree>
    <p:extLst>
      <p:ext uri="{BB962C8B-B14F-4D97-AF65-F5344CB8AC3E}">
        <p14:creationId xmlns:p14="http://schemas.microsoft.com/office/powerpoint/2010/main" val="2565227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Single Parent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Child raised by one parent</a:t>
            </a:r>
          </a:p>
          <a:p>
            <a:pPr marL="0" lvl="1" indent="0">
              <a:buNone/>
            </a:pPr>
            <a:endParaRPr lang="en-US" dirty="0"/>
          </a:p>
          <a:p>
            <a:endParaRPr lang="en-US" dirty="0"/>
          </a:p>
        </p:txBody>
      </p:sp>
      <p:pic>
        <p:nvPicPr>
          <p:cNvPr id="4" name="Picture 3">
            <a:extLst>
              <a:ext uri="{FF2B5EF4-FFF2-40B4-BE49-F238E27FC236}">
                <a16:creationId xmlns:a16="http://schemas.microsoft.com/office/drawing/2014/main" id="{32D25BFF-F3D6-48AF-8B03-3F6BD08D6A85}"/>
              </a:ext>
            </a:extLst>
          </p:cNvPr>
          <p:cNvPicPr>
            <a:picLocks noChangeAspect="1"/>
          </p:cNvPicPr>
          <p:nvPr/>
        </p:nvPicPr>
        <p:blipFill>
          <a:blip r:embed="rId3"/>
          <a:stretch>
            <a:fillRect/>
          </a:stretch>
        </p:blipFill>
        <p:spPr>
          <a:xfrm>
            <a:off x="4535842" y="2556010"/>
            <a:ext cx="2724900" cy="3426500"/>
          </a:xfrm>
          <a:prstGeom prst="rect">
            <a:avLst/>
          </a:prstGeom>
        </p:spPr>
      </p:pic>
    </p:spTree>
    <p:extLst>
      <p:ext uri="{BB962C8B-B14F-4D97-AF65-F5344CB8AC3E}">
        <p14:creationId xmlns:p14="http://schemas.microsoft.com/office/powerpoint/2010/main" val="91376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Blended </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Husband, wife and children from previous marriages</a:t>
            </a:r>
          </a:p>
        </p:txBody>
      </p:sp>
      <p:pic>
        <p:nvPicPr>
          <p:cNvPr id="4" name="Picture 3">
            <a:extLst>
              <a:ext uri="{FF2B5EF4-FFF2-40B4-BE49-F238E27FC236}">
                <a16:creationId xmlns:a16="http://schemas.microsoft.com/office/drawing/2014/main" id="{A71CF77D-0FC7-4B1A-A19A-4C04092180BE}"/>
              </a:ext>
            </a:extLst>
          </p:cNvPr>
          <p:cNvPicPr>
            <a:picLocks noChangeAspect="1"/>
          </p:cNvPicPr>
          <p:nvPr/>
        </p:nvPicPr>
        <p:blipFill>
          <a:blip r:embed="rId3"/>
          <a:stretch>
            <a:fillRect/>
          </a:stretch>
        </p:blipFill>
        <p:spPr>
          <a:xfrm>
            <a:off x="4593857" y="2644347"/>
            <a:ext cx="2827421" cy="3126865"/>
          </a:xfrm>
          <a:prstGeom prst="rect">
            <a:avLst/>
          </a:prstGeom>
        </p:spPr>
      </p:pic>
    </p:spTree>
    <p:extLst>
      <p:ext uri="{BB962C8B-B14F-4D97-AF65-F5344CB8AC3E}">
        <p14:creationId xmlns:p14="http://schemas.microsoft.com/office/powerpoint/2010/main" val="3780397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b="0" dirty="0"/>
              <a:t>Extended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A family in which relatives, in addition, to parents and children live in a single household</a:t>
            </a:r>
          </a:p>
        </p:txBody>
      </p:sp>
      <p:pic>
        <p:nvPicPr>
          <p:cNvPr id="4" name="Picture 3">
            <a:extLst>
              <a:ext uri="{FF2B5EF4-FFF2-40B4-BE49-F238E27FC236}">
                <a16:creationId xmlns:a16="http://schemas.microsoft.com/office/drawing/2014/main" id="{71349AD0-78A1-44F9-AF40-A7F4F584EFB0}"/>
              </a:ext>
            </a:extLst>
          </p:cNvPr>
          <p:cNvPicPr>
            <a:picLocks noChangeAspect="1"/>
          </p:cNvPicPr>
          <p:nvPr/>
        </p:nvPicPr>
        <p:blipFill>
          <a:blip r:embed="rId3"/>
          <a:stretch>
            <a:fillRect/>
          </a:stretch>
        </p:blipFill>
        <p:spPr>
          <a:xfrm>
            <a:off x="3570311" y="2725117"/>
            <a:ext cx="4680676" cy="3113000"/>
          </a:xfrm>
          <a:prstGeom prst="rect">
            <a:avLst/>
          </a:prstGeom>
        </p:spPr>
      </p:pic>
    </p:spTree>
    <p:extLst>
      <p:ext uri="{BB962C8B-B14F-4D97-AF65-F5344CB8AC3E}">
        <p14:creationId xmlns:p14="http://schemas.microsoft.com/office/powerpoint/2010/main" val="168525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Adoptive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Parents and their adopted children </a:t>
            </a:r>
          </a:p>
        </p:txBody>
      </p:sp>
      <p:pic>
        <p:nvPicPr>
          <p:cNvPr id="4" name="Picture 3">
            <a:extLst>
              <a:ext uri="{FF2B5EF4-FFF2-40B4-BE49-F238E27FC236}">
                <a16:creationId xmlns:a16="http://schemas.microsoft.com/office/drawing/2014/main" id="{507DF252-01CA-40E4-B254-B65F5FADB497}"/>
              </a:ext>
            </a:extLst>
          </p:cNvPr>
          <p:cNvPicPr>
            <a:picLocks noChangeAspect="1"/>
          </p:cNvPicPr>
          <p:nvPr/>
        </p:nvPicPr>
        <p:blipFill>
          <a:blip r:embed="rId3"/>
          <a:stretch>
            <a:fillRect/>
          </a:stretch>
        </p:blipFill>
        <p:spPr>
          <a:xfrm>
            <a:off x="3616543" y="2464795"/>
            <a:ext cx="4958913" cy="3311091"/>
          </a:xfrm>
          <a:prstGeom prst="rect">
            <a:avLst/>
          </a:prstGeom>
        </p:spPr>
      </p:pic>
    </p:spTree>
    <p:extLst>
      <p:ext uri="{BB962C8B-B14F-4D97-AF65-F5344CB8AC3E}">
        <p14:creationId xmlns:p14="http://schemas.microsoft.com/office/powerpoint/2010/main" val="1595495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Childless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Couples who choose to not have children </a:t>
            </a:r>
          </a:p>
        </p:txBody>
      </p:sp>
      <p:pic>
        <p:nvPicPr>
          <p:cNvPr id="4" name="Picture 3">
            <a:extLst>
              <a:ext uri="{FF2B5EF4-FFF2-40B4-BE49-F238E27FC236}">
                <a16:creationId xmlns:a16="http://schemas.microsoft.com/office/drawing/2014/main" id="{E9015AFD-FDCC-4559-825A-841EDF8ADA8C}"/>
              </a:ext>
            </a:extLst>
          </p:cNvPr>
          <p:cNvPicPr>
            <a:picLocks noChangeAspect="1"/>
          </p:cNvPicPr>
          <p:nvPr/>
        </p:nvPicPr>
        <p:blipFill>
          <a:blip r:embed="rId3"/>
          <a:stretch>
            <a:fillRect/>
          </a:stretch>
        </p:blipFill>
        <p:spPr>
          <a:xfrm>
            <a:off x="4830280" y="2656702"/>
            <a:ext cx="2911273" cy="2914584"/>
          </a:xfrm>
          <a:prstGeom prst="rect">
            <a:avLst/>
          </a:prstGeom>
        </p:spPr>
      </p:pic>
    </p:spTree>
    <p:extLst>
      <p:ext uri="{BB962C8B-B14F-4D97-AF65-F5344CB8AC3E}">
        <p14:creationId xmlns:p14="http://schemas.microsoft.com/office/powerpoint/2010/main" val="2833533606"/>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DCA1A3-838F-4DE4-BC5B-8F48DBF5C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B5C7F-2497-4FAB-9E2E-E6A7EB669C3E}">
  <ds:schemaRefs>
    <ds:schemaRef ds:uri="05d88611-e516-4d1a-b12e-39107e78b3d0"/>
    <ds:schemaRef ds:uri="http://www.w3.org/XML/1998/namespace"/>
    <ds:schemaRef ds:uri="http://purl.org/dc/terms/"/>
    <ds:schemaRef ds:uri="56ea17bb-c96d-4826-b465-01eec0dd23dd"/>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60</TotalTime>
  <Words>1515</Words>
  <Application>Microsoft Office PowerPoint</Application>
  <PresentationFormat>Widescreen</PresentationFormat>
  <Paragraphs>130</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.AppleSystemUIFont</vt:lpstr>
      <vt:lpstr>Arial</vt:lpstr>
      <vt:lpstr>Calibri</vt:lpstr>
      <vt:lpstr>Open Sans</vt:lpstr>
      <vt:lpstr>Open Sans SemiBold</vt:lpstr>
      <vt:lpstr>2_Office Theme</vt:lpstr>
      <vt:lpstr>3_Office Theme</vt:lpstr>
      <vt:lpstr>It’s All in the Family </vt:lpstr>
      <vt:lpstr>PowerPoint Presentation</vt:lpstr>
      <vt:lpstr>Types of Families</vt:lpstr>
      <vt:lpstr>Nuclear</vt:lpstr>
      <vt:lpstr>Single Parent</vt:lpstr>
      <vt:lpstr>Blended </vt:lpstr>
      <vt:lpstr>Extended </vt:lpstr>
      <vt:lpstr>Adoptive</vt:lpstr>
      <vt:lpstr>Childless</vt:lpstr>
      <vt:lpstr>Legal Guardians</vt:lpstr>
      <vt:lpstr>Foster Family</vt:lpstr>
      <vt:lpstr>Different Types of Families </vt:lpstr>
      <vt:lpstr>Different Types of Families </vt:lpstr>
      <vt:lpstr>Functions of Individuals Within the Family</vt:lpstr>
      <vt:lpstr>Functions of Families in Various Cultures</vt:lpstr>
      <vt:lpstr>Functions of Families in Various Cultures</vt:lpstr>
      <vt:lpstr>Trends on Individuals and the Family</vt:lpstr>
      <vt:lpstr>Questions?</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Madhuri Dhariwal</cp:lastModifiedBy>
  <cp:revision>7</cp:revision>
  <cp:lastPrinted>2017-07-07T16:17:37Z</cp:lastPrinted>
  <dcterms:created xsi:type="dcterms:W3CDTF">2017-07-11T23:58:30Z</dcterms:created>
  <dcterms:modified xsi:type="dcterms:W3CDTF">2018-01-04T13:23:11Z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