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5"/>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Samuel Moore "Sam" Walton was an American businessman and entrepreneur born in Kingfisher, Oklahoma. He is best known for founding the retailers Walmart and Sam's Club.</a:t>
            </a:r>
          </a:p>
          <a:p>
            <a:endParaRPr lang="en-US" dirty="0"/>
          </a:p>
          <a:p>
            <a:r>
              <a:rPr lang="en-US" dirty="0"/>
              <a:t>Have students discuss what they believe Sam Walton meant by this statement.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2922697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posture is important to all employees.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464187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sure to respond quickly when a guest has a question.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346595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travel and tourism employees should have a smile as part of their uniform.</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2003650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image to view video:</a:t>
            </a:r>
          </a:p>
          <a:p>
            <a:r>
              <a:rPr lang="en-US" dirty="0"/>
              <a:t>Beauty and the Beast - Be Our Guest </a:t>
            </a:r>
          </a:p>
          <a:p>
            <a:r>
              <a:rPr lang="en-US" dirty="0"/>
              <a:t>Be Our Guest song from Beauty and the Beast</a:t>
            </a:r>
          </a:p>
          <a:p>
            <a:r>
              <a:rPr lang="en-US" dirty="0"/>
              <a:t>http://youtu.be/afzmwAKUppU</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1700770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Abraham Maslow was a psychologist who studied the needs that affect human behavior.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411860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Maslow identified five levels of human needs and placed them in a pyramid.</a:t>
            </a:r>
          </a:p>
          <a:p>
            <a:endParaRPr lang="en-US" dirty="0"/>
          </a:p>
          <a:p>
            <a:r>
              <a:rPr lang="en-US" dirty="0"/>
              <a:t>Most travel and tourism businesses are able to fulfill guests’ basic physical and safety needs (the first two levels).</a:t>
            </a:r>
          </a:p>
          <a:p>
            <a:endParaRPr lang="en-US" dirty="0"/>
          </a:p>
          <a:p>
            <a:r>
              <a:rPr lang="en-US" dirty="0"/>
              <a:t>What are some examples of guests’ needs at the lower levels?</a:t>
            </a:r>
          </a:p>
          <a:p>
            <a:endParaRPr lang="en-US" dirty="0"/>
          </a:p>
          <a:p>
            <a:r>
              <a:rPr lang="en-US" dirty="0"/>
              <a:t>Physical Needs – food, water, shelter, warmth and physical activity</a:t>
            </a:r>
          </a:p>
          <a:p>
            <a:r>
              <a:rPr lang="en-US" dirty="0"/>
              <a:t>Safety and Security – protection from harm or injury and for security from threats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4069261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travel and tourism businesses also provide ways to meet the higher level needs of their guests.</a:t>
            </a:r>
          </a:p>
          <a:p>
            <a:endParaRPr lang="en-US" dirty="0"/>
          </a:p>
          <a:p>
            <a:r>
              <a:rPr lang="en-US" dirty="0"/>
              <a:t>Can you think of some examples for the upper level needs?</a:t>
            </a:r>
          </a:p>
          <a:p>
            <a:endParaRPr lang="en-US" dirty="0"/>
          </a:p>
          <a:p>
            <a:r>
              <a:rPr lang="en-US" dirty="0"/>
              <a:t>Sense of belonging – eating with friends at a restaurant, attending a conference and going to family functions</a:t>
            </a:r>
          </a:p>
          <a:p>
            <a:r>
              <a:rPr lang="en-US" dirty="0"/>
              <a:t>Self-esteem – staying at a luxury hotel, eating at a five-star restaurant and traveling to major destinations</a:t>
            </a:r>
          </a:p>
          <a:p>
            <a:r>
              <a:rPr lang="en-US" dirty="0"/>
              <a:t>Self-actualization – traveling to foreign countries or taking educational tours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4209091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Travel and tourism businesses can also meet the higher levels of the hierarchy by providing guests with quality service.</a:t>
            </a:r>
          </a:p>
          <a:p>
            <a:endParaRPr lang="en-US" dirty="0"/>
          </a:p>
          <a:p>
            <a:r>
              <a:rPr lang="en-US" dirty="0"/>
              <a:t>Quality service is service that meets or exceeds customer satisfaction.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47353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guests have a great experience in traveling on a tour, they are more likely to return and become repeat customers.</a:t>
            </a:r>
          </a:p>
          <a:p>
            <a:endParaRPr lang="en-US" dirty="0"/>
          </a:p>
          <a:p>
            <a:r>
              <a:rPr lang="en-US" dirty="0"/>
              <a:t>They will also talk about this experience with their family and friends, thus increasing the business customer base.</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2975008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guest's name acknowledges their identity and boosts their self-esteem.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137069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travel and tourism businesses have uniform guidelines that employees must follow.</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2379057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Making eye contact with the guest lets them know that you are giving them your total attention.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0424795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afzmwAKUppU"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It’s All About Customer Service </a:t>
            </a:r>
          </a:p>
          <a:p>
            <a:endParaRPr lang="en-US" dirty="0"/>
          </a:p>
          <a:p>
            <a:pPr lvl="1"/>
            <a:r>
              <a:rPr lang="en-US" dirty="0"/>
              <a:t>Travel and tourism management</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Well-groomed</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Image is important</a:t>
            </a:r>
          </a:p>
          <a:p>
            <a:pPr lvl="1"/>
            <a:r>
              <a:rPr lang="en-US" dirty="0"/>
              <a:t>Employees seen by the public should have:</a:t>
            </a:r>
          </a:p>
          <a:p>
            <a:pPr lvl="2"/>
            <a:r>
              <a:rPr lang="en-US" sz="2400" dirty="0"/>
              <a:t>A clean uniform</a:t>
            </a:r>
          </a:p>
          <a:p>
            <a:pPr lvl="2"/>
            <a:r>
              <a:rPr lang="en-US" sz="2400" dirty="0"/>
              <a:t>A good appearance</a:t>
            </a:r>
          </a:p>
          <a:p>
            <a:pPr lvl="2"/>
            <a:r>
              <a:rPr lang="en-US" sz="2400" dirty="0"/>
              <a:t>Good grooming</a:t>
            </a:r>
          </a:p>
          <a:p>
            <a:pPr lvl="1"/>
            <a:endParaRPr lang="en-US" dirty="0"/>
          </a:p>
        </p:txBody>
      </p:sp>
      <p:pic>
        <p:nvPicPr>
          <p:cNvPr id="4" name="Picture 3">
            <a:extLst>
              <a:ext uri="{FF2B5EF4-FFF2-40B4-BE49-F238E27FC236}">
                <a16:creationId xmlns:a16="http://schemas.microsoft.com/office/drawing/2014/main" id="{DEF59C10-87F7-4C49-B471-B9F1042F48F6}"/>
              </a:ext>
            </a:extLst>
          </p:cNvPr>
          <p:cNvPicPr>
            <a:picLocks noChangeAspect="1"/>
          </p:cNvPicPr>
          <p:nvPr/>
        </p:nvPicPr>
        <p:blipFill>
          <a:blip r:embed="rId3"/>
          <a:stretch>
            <a:fillRect/>
          </a:stretch>
        </p:blipFill>
        <p:spPr>
          <a:xfrm>
            <a:off x="4949372" y="3661228"/>
            <a:ext cx="3204960" cy="2136640"/>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Eye Contact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 powerful act of communication</a:t>
            </a:r>
          </a:p>
          <a:p>
            <a:pPr lvl="1"/>
            <a:r>
              <a:rPr lang="en-US" dirty="0"/>
              <a:t>Indicates a willingness to serve</a:t>
            </a:r>
          </a:p>
          <a:p>
            <a:pPr lvl="1"/>
            <a:r>
              <a:rPr lang="en-US" dirty="0"/>
              <a:t>Shows interest</a:t>
            </a:r>
          </a:p>
          <a:p>
            <a:pPr lvl="1"/>
            <a:endParaRPr lang="en-US" dirty="0"/>
          </a:p>
        </p:txBody>
      </p:sp>
      <p:pic>
        <p:nvPicPr>
          <p:cNvPr id="4" name="Picture 3">
            <a:extLst>
              <a:ext uri="{FF2B5EF4-FFF2-40B4-BE49-F238E27FC236}">
                <a16:creationId xmlns:a16="http://schemas.microsoft.com/office/drawing/2014/main" id="{CB0DEE2C-01C5-478B-859C-7030CBA0ADAC}"/>
              </a:ext>
            </a:extLst>
          </p:cNvPr>
          <p:cNvPicPr>
            <a:picLocks noChangeAspect="1"/>
          </p:cNvPicPr>
          <p:nvPr/>
        </p:nvPicPr>
        <p:blipFill>
          <a:blip r:embed="rId3"/>
          <a:stretch>
            <a:fillRect/>
          </a:stretch>
        </p:blipFill>
        <p:spPr>
          <a:xfrm>
            <a:off x="5442857" y="3137057"/>
            <a:ext cx="1962749" cy="2748663"/>
          </a:xfrm>
          <a:prstGeom prst="rect">
            <a:avLst/>
          </a:prstGeom>
        </p:spPr>
      </p:pic>
    </p:spTree>
    <p:extLst>
      <p:ext uri="{BB962C8B-B14F-4D97-AF65-F5344CB8AC3E}">
        <p14:creationId xmlns:p14="http://schemas.microsoft.com/office/powerpoint/2010/main" val="28793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Posture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Should be relaxed, but alert</a:t>
            </a:r>
          </a:p>
          <a:p>
            <a:pPr lvl="1"/>
            <a:r>
              <a:rPr lang="en-US" dirty="0"/>
              <a:t>Head up</a:t>
            </a:r>
          </a:p>
          <a:p>
            <a:pPr lvl="1"/>
            <a:r>
              <a:rPr lang="en-US" dirty="0"/>
              <a:t>Face should look interested</a:t>
            </a:r>
          </a:p>
          <a:p>
            <a:pPr lvl="1"/>
            <a:r>
              <a:rPr lang="en-US" dirty="0"/>
              <a:t>Project a positive attitude</a:t>
            </a:r>
          </a:p>
          <a:p>
            <a:pPr lvl="1"/>
            <a:endParaRPr lang="en-US" dirty="0"/>
          </a:p>
        </p:txBody>
      </p:sp>
      <p:pic>
        <p:nvPicPr>
          <p:cNvPr id="4" name="Picture 3">
            <a:extLst>
              <a:ext uri="{FF2B5EF4-FFF2-40B4-BE49-F238E27FC236}">
                <a16:creationId xmlns:a16="http://schemas.microsoft.com/office/drawing/2014/main" id="{F34DBF24-B1EB-4C8F-880D-D2C929D32E9F}"/>
              </a:ext>
            </a:extLst>
          </p:cNvPr>
          <p:cNvPicPr>
            <a:picLocks noChangeAspect="1"/>
          </p:cNvPicPr>
          <p:nvPr/>
        </p:nvPicPr>
        <p:blipFill>
          <a:blip r:embed="rId3"/>
          <a:stretch>
            <a:fillRect/>
          </a:stretch>
        </p:blipFill>
        <p:spPr>
          <a:xfrm>
            <a:off x="5021943" y="3429000"/>
            <a:ext cx="3154160" cy="2102774"/>
          </a:xfrm>
          <a:prstGeom prst="rect">
            <a:avLst/>
          </a:prstGeom>
        </p:spPr>
      </p:pic>
    </p:spTree>
    <p:extLst>
      <p:ext uri="{BB962C8B-B14F-4D97-AF65-F5344CB8AC3E}">
        <p14:creationId xmlns:p14="http://schemas.microsoft.com/office/powerpoint/2010/main" val="374010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Respond quickly</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Attitude should be positive</a:t>
            </a:r>
          </a:p>
          <a:p>
            <a:pPr lvl="1"/>
            <a:r>
              <a:rPr lang="en-US" dirty="0"/>
              <a:t>Demonstrate willingness to help</a:t>
            </a:r>
          </a:p>
          <a:p>
            <a:pPr lvl="1"/>
            <a:r>
              <a:rPr lang="en-US" dirty="0"/>
              <a:t>Response should be competent</a:t>
            </a:r>
          </a:p>
          <a:p>
            <a:pPr lvl="1"/>
            <a:r>
              <a:rPr lang="en-US" dirty="0"/>
              <a:t>Show concern</a:t>
            </a:r>
          </a:p>
          <a:p>
            <a:pPr lvl="1"/>
            <a:endParaRPr lang="en-US" dirty="0"/>
          </a:p>
        </p:txBody>
      </p:sp>
      <p:pic>
        <p:nvPicPr>
          <p:cNvPr id="4" name="Picture 3">
            <a:extLst>
              <a:ext uri="{FF2B5EF4-FFF2-40B4-BE49-F238E27FC236}">
                <a16:creationId xmlns:a16="http://schemas.microsoft.com/office/drawing/2014/main" id="{ED656A74-2E90-40D8-B8CD-99D248E279BC}"/>
              </a:ext>
            </a:extLst>
          </p:cNvPr>
          <p:cNvPicPr>
            <a:picLocks noChangeAspect="1"/>
          </p:cNvPicPr>
          <p:nvPr/>
        </p:nvPicPr>
        <p:blipFill>
          <a:blip r:embed="rId3"/>
          <a:stretch>
            <a:fillRect/>
          </a:stretch>
        </p:blipFill>
        <p:spPr>
          <a:xfrm>
            <a:off x="5551714" y="3309257"/>
            <a:ext cx="1794074" cy="2691111"/>
          </a:xfrm>
          <a:prstGeom prst="rect">
            <a:avLst/>
          </a:prstGeom>
        </p:spPr>
      </p:pic>
    </p:spTree>
    <p:extLst>
      <p:ext uri="{BB962C8B-B14F-4D97-AF65-F5344CB8AC3E}">
        <p14:creationId xmlns:p14="http://schemas.microsoft.com/office/powerpoint/2010/main" val="139561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Smile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Demonstrates:</a:t>
            </a:r>
          </a:p>
          <a:p>
            <a:pPr lvl="2"/>
            <a:r>
              <a:rPr lang="en-US" sz="2400" dirty="0"/>
              <a:t>An eagerness to help</a:t>
            </a:r>
          </a:p>
          <a:p>
            <a:pPr lvl="2"/>
            <a:r>
              <a:rPr lang="en-US" sz="2400" dirty="0"/>
              <a:t>Care and warmth</a:t>
            </a:r>
          </a:p>
          <a:p>
            <a:pPr lvl="2"/>
            <a:r>
              <a:rPr lang="en-US" sz="2400" dirty="0"/>
              <a:t>Friendliness </a:t>
            </a:r>
          </a:p>
          <a:p>
            <a:pPr lvl="2"/>
            <a:r>
              <a:rPr lang="en-US" sz="2400" dirty="0"/>
              <a:t>Respect</a:t>
            </a:r>
          </a:p>
          <a:p>
            <a:pPr lvl="1"/>
            <a:r>
              <a:rPr lang="en-US" dirty="0"/>
              <a:t>Also shows you enjoy your job!</a:t>
            </a:r>
          </a:p>
          <a:p>
            <a:pPr lvl="1"/>
            <a:endParaRPr lang="en-US" dirty="0"/>
          </a:p>
        </p:txBody>
      </p:sp>
      <p:pic>
        <p:nvPicPr>
          <p:cNvPr id="4" name="Picture 3">
            <a:extLst>
              <a:ext uri="{FF2B5EF4-FFF2-40B4-BE49-F238E27FC236}">
                <a16:creationId xmlns:a16="http://schemas.microsoft.com/office/drawing/2014/main" id="{87D062D3-5C02-4DFC-9FCD-77CD3B8A1942}"/>
              </a:ext>
            </a:extLst>
          </p:cNvPr>
          <p:cNvPicPr>
            <a:picLocks noChangeAspect="1"/>
          </p:cNvPicPr>
          <p:nvPr/>
        </p:nvPicPr>
        <p:blipFill>
          <a:blip r:embed="rId3"/>
          <a:stretch>
            <a:fillRect/>
          </a:stretch>
        </p:blipFill>
        <p:spPr>
          <a:xfrm>
            <a:off x="8178799" y="3486347"/>
            <a:ext cx="2307063" cy="2310821"/>
          </a:xfrm>
          <a:prstGeom prst="rect">
            <a:avLst/>
          </a:prstGeom>
        </p:spPr>
      </p:pic>
    </p:spTree>
    <p:extLst>
      <p:ext uri="{BB962C8B-B14F-4D97-AF65-F5344CB8AC3E}">
        <p14:creationId xmlns:p14="http://schemas.microsoft.com/office/powerpoint/2010/main" val="27024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lgn="ctr">
              <a:buNone/>
            </a:pPr>
            <a:endParaRPr lang="en-US" sz="5400" dirty="0">
              <a:solidFill>
                <a:srgbClr val="624D38">
                  <a:lumMod val="75000"/>
                </a:srgbClr>
              </a:solidFill>
              <a:latin typeface="Century Gothic"/>
              <a:ea typeface="+mj-ea"/>
              <a:cs typeface="+mj-cs"/>
              <a:hlinkClick r:id="rId3"/>
            </a:endParaRPr>
          </a:p>
          <a:p>
            <a:pPr marL="0" lvl="1" indent="0" algn="ctr">
              <a:buNone/>
            </a:pPr>
            <a:r>
              <a:rPr lang="en-US" sz="5400" dirty="0">
                <a:solidFill>
                  <a:srgbClr val="624D38">
                    <a:lumMod val="75000"/>
                  </a:srgbClr>
                </a:solidFill>
                <a:latin typeface="Century Gothic"/>
                <a:ea typeface="+mj-ea"/>
                <a:cs typeface="+mj-cs"/>
                <a:hlinkClick r:id="rId3"/>
              </a:rPr>
              <a:t>Beauty and the Beast</a:t>
            </a:r>
            <a:br>
              <a:rPr lang="en-US" sz="5400" dirty="0">
                <a:solidFill>
                  <a:srgbClr val="624D38">
                    <a:lumMod val="75000"/>
                  </a:srgbClr>
                </a:solidFill>
                <a:latin typeface="Century Gothic"/>
                <a:ea typeface="+mj-ea"/>
                <a:cs typeface="+mj-cs"/>
                <a:hlinkClick r:id="rId3"/>
              </a:rPr>
            </a:br>
            <a:r>
              <a:rPr lang="en-US" sz="5400" dirty="0">
                <a:solidFill>
                  <a:srgbClr val="624D38">
                    <a:lumMod val="75000"/>
                  </a:srgbClr>
                </a:solidFill>
                <a:latin typeface="Century Gothic"/>
                <a:ea typeface="+mj-ea"/>
                <a:cs typeface="+mj-cs"/>
                <a:hlinkClick r:id="rId3"/>
              </a:rPr>
              <a:t>Be Our Guest</a:t>
            </a:r>
            <a:endParaRPr lang="en-US" sz="5400" dirty="0">
              <a:solidFill>
                <a:srgbClr val="624D38">
                  <a:lumMod val="75000"/>
                </a:srgbClr>
              </a:solidFill>
              <a:latin typeface="Century Gothic"/>
              <a:ea typeface="+mj-ea"/>
              <a:cs typeface="+mj-cs"/>
            </a:endParaRPr>
          </a:p>
          <a:p>
            <a:pPr marL="0" lvl="1" indent="0" algn="ctr">
              <a:buNone/>
            </a:pPr>
            <a:endParaRPr lang="en-US" sz="5400" dirty="0">
              <a:solidFill>
                <a:srgbClr val="624D38">
                  <a:lumMod val="75000"/>
                </a:srgbClr>
              </a:solidFill>
              <a:latin typeface="Century Gothic"/>
              <a:ea typeface="+mj-ea"/>
              <a:cs typeface="+mj-cs"/>
            </a:endParaRPr>
          </a:p>
          <a:p>
            <a:pPr marL="0" lvl="1" indent="0" algn="ctr">
              <a:buNone/>
            </a:pPr>
            <a:endParaRPr lang="en-US" dirty="0"/>
          </a:p>
        </p:txBody>
      </p:sp>
      <p:pic>
        <p:nvPicPr>
          <p:cNvPr id="4" name="Picture 3">
            <a:extLst>
              <a:ext uri="{FF2B5EF4-FFF2-40B4-BE49-F238E27FC236}">
                <a16:creationId xmlns:a16="http://schemas.microsoft.com/office/drawing/2014/main" id="{D840F4F6-7AD6-43D7-ADE8-D226E652C784}"/>
              </a:ext>
            </a:extLst>
          </p:cNvPr>
          <p:cNvPicPr>
            <a:picLocks noChangeAspect="1"/>
          </p:cNvPicPr>
          <p:nvPr/>
        </p:nvPicPr>
        <p:blipFill>
          <a:blip r:embed="rId4"/>
          <a:stretch>
            <a:fillRect/>
          </a:stretch>
        </p:blipFill>
        <p:spPr>
          <a:xfrm>
            <a:off x="5151044" y="4179617"/>
            <a:ext cx="1737511" cy="493819"/>
          </a:xfrm>
          <a:prstGeom prst="rect">
            <a:avLst/>
          </a:prstGeom>
        </p:spPr>
      </p:pic>
    </p:spTree>
    <p:extLst>
      <p:ext uri="{BB962C8B-B14F-4D97-AF65-F5344CB8AC3E}">
        <p14:creationId xmlns:p14="http://schemas.microsoft.com/office/powerpoint/2010/main" val="229632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7DD12A88-F59F-46C5-92ED-A09301A65A8D}"/>
              </a:ext>
            </a:extLst>
          </p:cNvPr>
          <p:cNvPicPr>
            <a:picLocks noGrp="1" noChangeAspect="1"/>
          </p:cNvPicPr>
          <p:nvPr>
            <p:ph sz="half" idx="1"/>
          </p:nvPr>
        </p:nvPicPr>
        <p:blipFill>
          <a:blip r:embed="rId2"/>
          <a:stretch>
            <a:fillRect/>
          </a:stretch>
        </p:blipFill>
        <p:spPr>
          <a:xfrm>
            <a:off x="4593770" y="2808591"/>
            <a:ext cx="3578889" cy="2568321"/>
          </a:xfrm>
          <a:prstGeom prst="rect">
            <a:avLst/>
          </a:prstGeom>
        </p:spPr>
      </p:pic>
    </p:spTree>
    <p:extLst>
      <p:ext uri="{BB962C8B-B14F-4D97-AF65-F5344CB8AC3E}">
        <p14:creationId xmlns:p14="http://schemas.microsoft.com/office/powerpoint/2010/main" val="275858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299902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Book:</a:t>
            </a:r>
          </a:p>
          <a:p>
            <a:pPr lvl="2"/>
            <a:r>
              <a:rPr lang="en-US" sz="2000" dirty="0"/>
              <a:t>Remarkable service: a guide to winning and keeping customers for servers, managers and restaurant owners. (2009). Hoboken, NJ: John Wiley &amp; Sons.</a:t>
            </a:r>
          </a:p>
          <a:p>
            <a:pPr lvl="1"/>
            <a:r>
              <a:rPr lang="en-US" sz="2000" dirty="0"/>
              <a:t>Images:</a:t>
            </a:r>
          </a:p>
          <a:p>
            <a:pPr lvl="2"/>
            <a:r>
              <a:rPr lang="en-US" sz="2000" dirty="0"/>
              <a:t>Microsoft Office Clip Art: Used with permission from Microsoft</a:t>
            </a:r>
          </a:p>
          <a:p>
            <a:pPr lvl="1"/>
            <a:r>
              <a:rPr lang="en-US" sz="2000" dirty="0"/>
              <a:t>Textbooks:</a:t>
            </a:r>
          </a:p>
          <a:p>
            <a:pPr lvl="2"/>
            <a:r>
              <a:rPr lang="en-US" sz="2000" dirty="0"/>
              <a:t>Hospitality services reference book. (2001). The Curriculum Center for Family and Consumer Sciences. Lubbock, TX.</a:t>
            </a:r>
          </a:p>
          <a:p>
            <a:pPr lvl="2"/>
            <a:r>
              <a:rPr lang="en-US" sz="2000" dirty="0"/>
              <a:t>Reynolds, J. S. (2010). Hospitality services: Food &amp; lodging. Tinley Park, IL: </a:t>
            </a:r>
            <a:r>
              <a:rPr lang="en-US" sz="2000" dirty="0" err="1"/>
              <a:t>Goodheart</a:t>
            </a:r>
            <a:r>
              <a:rPr lang="en-US" sz="2000" dirty="0"/>
              <a:t>-Wilcox Company.</a:t>
            </a:r>
          </a:p>
          <a:p>
            <a:pPr lvl="1"/>
            <a:endParaRPr lang="en-US" dirty="0"/>
          </a:p>
        </p:txBody>
      </p:sp>
    </p:spTree>
    <p:extLst>
      <p:ext uri="{BB962C8B-B14F-4D97-AF65-F5344CB8AC3E}">
        <p14:creationId xmlns:p14="http://schemas.microsoft.com/office/powerpoint/2010/main" val="258310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2000" dirty="0"/>
              <a:t>Website:</a:t>
            </a:r>
          </a:p>
          <a:p>
            <a:pPr lvl="2"/>
            <a:r>
              <a:rPr lang="en-US" sz="2000" dirty="0"/>
              <a:t>Texas A &amp; M </a:t>
            </a:r>
            <a:r>
              <a:rPr lang="en-US" sz="2000" dirty="0" err="1"/>
              <a:t>Agrilife</a:t>
            </a:r>
            <a:r>
              <a:rPr lang="en-US" sz="2000" dirty="0"/>
              <a:t> Extension</a:t>
            </a:r>
          </a:p>
          <a:p>
            <a:pPr lvl="2"/>
            <a:r>
              <a:rPr lang="en-US" sz="2000" dirty="0"/>
              <a:t>Online courses and programs</a:t>
            </a:r>
          </a:p>
          <a:p>
            <a:pPr lvl="2"/>
            <a:r>
              <a:rPr lang="en-US" sz="2000" dirty="0"/>
              <a:t>For everyday people interested in learning more about a variety of topics</a:t>
            </a:r>
          </a:p>
          <a:p>
            <a:pPr lvl="2"/>
            <a:r>
              <a:rPr lang="en-US" sz="2000" dirty="0"/>
              <a:t>https://extensiononline.tamu.edu/secure_index.php</a:t>
            </a:r>
          </a:p>
          <a:p>
            <a:pPr lvl="1"/>
            <a:r>
              <a:rPr lang="en-US" sz="2000" dirty="0"/>
              <a:t>YouTube(tm) video:</a:t>
            </a:r>
          </a:p>
          <a:p>
            <a:pPr lvl="2"/>
            <a:r>
              <a:rPr lang="en-US" sz="2000" dirty="0"/>
              <a:t>Beauty and the Beast - Be Our Guest </a:t>
            </a:r>
          </a:p>
          <a:p>
            <a:pPr lvl="2"/>
            <a:r>
              <a:rPr lang="en-US" sz="2000" dirty="0"/>
              <a:t>Be Our Guest song from Beauty and the Beast</a:t>
            </a:r>
          </a:p>
          <a:p>
            <a:pPr lvl="2"/>
            <a:r>
              <a:rPr lang="en-US" sz="2000" dirty="0"/>
              <a:t>http://youtu.be/afzmwAKUppU</a:t>
            </a:r>
          </a:p>
          <a:p>
            <a:pPr lvl="1"/>
            <a:endParaRPr lang="en-US" dirty="0"/>
          </a:p>
        </p:txBody>
      </p:sp>
    </p:spTree>
    <p:extLst>
      <p:ext uri="{BB962C8B-B14F-4D97-AF65-F5344CB8AC3E}">
        <p14:creationId xmlns:p14="http://schemas.microsoft.com/office/powerpoint/2010/main" val="271407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Customer Service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total customer experience with that business</a:t>
            </a:r>
          </a:p>
          <a:p>
            <a:pPr lvl="1"/>
            <a:endParaRPr lang="en-US" dirty="0"/>
          </a:p>
          <a:p>
            <a:pPr marL="0" lvl="1" indent="0" algn="ctr">
              <a:buNone/>
            </a:pPr>
            <a:r>
              <a:rPr lang="en-US" dirty="0"/>
              <a:t>“There is only one boss. </a:t>
            </a:r>
          </a:p>
          <a:p>
            <a:pPr marL="0" lvl="1" indent="0" algn="ctr">
              <a:buNone/>
            </a:pPr>
            <a:r>
              <a:rPr lang="en-US" dirty="0"/>
              <a:t>The customer. </a:t>
            </a:r>
          </a:p>
          <a:p>
            <a:pPr marL="0" lvl="1" indent="0" algn="ctr">
              <a:buNone/>
            </a:pPr>
            <a:r>
              <a:rPr lang="en-US" dirty="0"/>
              <a:t>	And he can fire everybody in the company from the chairman on     down, simply by spending his money somewhere else.”</a:t>
            </a:r>
          </a:p>
          <a:p>
            <a:pPr marL="0" lvl="1" indent="0" algn="ctr">
              <a:buNone/>
            </a:pPr>
            <a:r>
              <a:rPr lang="en-US" dirty="0"/>
              <a:t>							- Sam Walton</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Guest Needs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906918" y="3034144"/>
            <a:ext cx="11055750" cy="699655"/>
          </a:xfrm>
        </p:spPr>
        <p:txBody>
          <a:bodyPr/>
          <a:lstStyle/>
          <a:p>
            <a:pPr marL="0" lvl="1" indent="0" algn="ctr">
              <a:buNone/>
            </a:pPr>
            <a:r>
              <a:rPr lang="en-US" dirty="0"/>
              <a:t>Abraham Maslow</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Maslow’s Hierarchy of Needs in Travel and Tourism</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needs of the lower level of the pyramid must be met before the next higher need on the pyramid can be met</a:t>
            </a:r>
          </a:p>
          <a:p>
            <a:pPr lvl="1"/>
            <a:endParaRPr lang="en-US" dirty="0"/>
          </a:p>
        </p:txBody>
      </p:sp>
      <p:pic>
        <p:nvPicPr>
          <p:cNvPr id="4" name="Picture 3">
            <a:extLst>
              <a:ext uri="{FF2B5EF4-FFF2-40B4-BE49-F238E27FC236}">
                <a16:creationId xmlns:a16="http://schemas.microsoft.com/office/drawing/2014/main" id="{A7998ACB-C170-4F9C-90D2-5748D69E1181}"/>
              </a:ext>
            </a:extLst>
          </p:cNvPr>
          <p:cNvPicPr>
            <a:picLocks noChangeAspect="1"/>
          </p:cNvPicPr>
          <p:nvPr/>
        </p:nvPicPr>
        <p:blipFill>
          <a:blip r:embed="rId3"/>
          <a:stretch>
            <a:fillRect/>
          </a:stretch>
        </p:blipFill>
        <p:spPr>
          <a:xfrm>
            <a:off x="4274457" y="2763506"/>
            <a:ext cx="3837432" cy="3312714"/>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Basic Needs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 high-level needs are more complex but are as important for human development</a:t>
            </a:r>
          </a:p>
          <a:p>
            <a:pPr lvl="1"/>
            <a:endParaRPr lang="en-US" dirty="0"/>
          </a:p>
        </p:txBody>
      </p:sp>
      <p:pic>
        <p:nvPicPr>
          <p:cNvPr id="4" name="Picture 3">
            <a:extLst>
              <a:ext uri="{FF2B5EF4-FFF2-40B4-BE49-F238E27FC236}">
                <a16:creationId xmlns:a16="http://schemas.microsoft.com/office/drawing/2014/main" id="{160C5567-25E4-4624-B125-DC8824321920}"/>
              </a:ext>
            </a:extLst>
          </p:cNvPr>
          <p:cNvPicPr>
            <a:picLocks noChangeAspect="1"/>
          </p:cNvPicPr>
          <p:nvPr/>
        </p:nvPicPr>
        <p:blipFill>
          <a:blip r:embed="rId3"/>
          <a:stretch>
            <a:fillRect/>
          </a:stretch>
        </p:blipFill>
        <p:spPr>
          <a:xfrm>
            <a:off x="4470398" y="2764497"/>
            <a:ext cx="3844689" cy="3318979"/>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a:xfrm>
            <a:off x="4250482" y="2680689"/>
            <a:ext cx="3947450" cy="876300"/>
          </a:xfrm>
        </p:spPr>
        <p:txBody>
          <a:bodyPr/>
          <a:lstStyle/>
          <a:p>
            <a:pPr algn="ctr"/>
            <a:r>
              <a:rPr lang="en-US" dirty="0"/>
              <a:t>Quality Service</a:t>
            </a:r>
          </a:p>
        </p:txBody>
      </p:sp>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Travel and Tourism Employees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Employees who are focused on guest needs have these characteristics:</a:t>
            </a:r>
          </a:p>
          <a:p>
            <a:pPr lvl="2"/>
            <a:r>
              <a:rPr lang="en-US" sz="2400" dirty="0"/>
              <a:t>Address guests by name</a:t>
            </a:r>
          </a:p>
          <a:p>
            <a:pPr lvl="2"/>
            <a:r>
              <a:rPr lang="en-US" sz="2400" dirty="0"/>
              <a:t>Are well-groomed</a:t>
            </a:r>
          </a:p>
          <a:p>
            <a:pPr lvl="2"/>
            <a:r>
              <a:rPr lang="en-US" sz="2400" dirty="0"/>
              <a:t>Have good posture</a:t>
            </a:r>
          </a:p>
          <a:p>
            <a:pPr lvl="2"/>
            <a:r>
              <a:rPr lang="en-US" sz="2400" dirty="0"/>
              <a:t>Make eye contact</a:t>
            </a:r>
          </a:p>
          <a:p>
            <a:pPr lvl="2"/>
            <a:r>
              <a:rPr lang="en-US" sz="2400" dirty="0"/>
              <a:t>Respond quickly to requests</a:t>
            </a:r>
          </a:p>
          <a:p>
            <a:pPr lvl="2"/>
            <a:r>
              <a:rPr lang="en-US" sz="2400" dirty="0"/>
              <a:t>Smile</a:t>
            </a:r>
          </a:p>
          <a:p>
            <a:pPr lvl="1"/>
            <a:endParaRPr lang="en-US" dirty="0"/>
          </a:p>
        </p:txBody>
      </p:sp>
      <p:pic>
        <p:nvPicPr>
          <p:cNvPr id="4" name="Picture 3">
            <a:extLst>
              <a:ext uri="{FF2B5EF4-FFF2-40B4-BE49-F238E27FC236}">
                <a16:creationId xmlns:a16="http://schemas.microsoft.com/office/drawing/2014/main" id="{2D63430A-F57D-40A8-AA4D-78D8DD812CA4}"/>
              </a:ext>
            </a:extLst>
          </p:cNvPr>
          <p:cNvPicPr>
            <a:picLocks noChangeAspect="1"/>
          </p:cNvPicPr>
          <p:nvPr/>
        </p:nvPicPr>
        <p:blipFill>
          <a:blip r:embed="rId3"/>
          <a:stretch>
            <a:fillRect/>
          </a:stretch>
        </p:blipFill>
        <p:spPr>
          <a:xfrm>
            <a:off x="8680431" y="3265715"/>
            <a:ext cx="1854443" cy="2773273"/>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Guest’s Name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Use the guest’s name whenever possible</a:t>
            </a:r>
          </a:p>
          <a:p>
            <a:pPr lvl="1"/>
            <a:r>
              <a:rPr lang="en-US" dirty="0"/>
              <a:t>Guests feel important and welcome</a:t>
            </a:r>
          </a:p>
          <a:p>
            <a:pPr lvl="1"/>
            <a:r>
              <a:rPr lang="en-US" dirty="0"/>
              <a:t>Are more likely to return</a:t>
            </a:r>
          </a:p>
          <a:p>
            <a:pPr lvl="1"/>
            <a:endParaRPr lang="en-US" dirty="0"/>
          </a:p>
        </p:txBody>
      </p:sp>
      <p:pic>
        <p:nvPicPr>
          <p:cNvPr id="4" name="Picture 3">
            <a:extLst>
              <a:ext uri="{FF2B5EF4-FFF2-40B4-BE49-F238E27FC236}">
                <a16:creationId xmlns:a16="http://schemas.microsoft.com/office/drawing/2014/main" id="{3A6B41F0-3006-47D3-8FDE-005BC4804898}"/>
              </a:ext>
            </a:extLst>
          </p:cNvPr>
          <p:cNvPicPr>
            <a:picLocks noChangeAspect="1"/>
          </p:cNvPicPr>
          <p:nvPr/>
        </p:nvPicPr>
        <p:blipFill>
          <a:blip r:embed="rId3"/>
          <a:stretch>
            <a:fillRect/>
          </a:stretch>
        </p:blipFill>
        <p:spPr>
          <a:xfrm>
            <a:off x="5406573" y="3429000"/>
            <a:ext cx="2537810" cy="2326326"/>
          </a:xfrm>
          <a:prstGeom prst="rect">
            <a:avLst/>
          </a:prstGeom>
        </p:spPr>
      </p:pic>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microsoft.com/office/2006/documentManagement/types"/>
    <ds:schemaRef ds:uri="http://schemas.microsoft.com/sharepoint/v3"/>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purl.org/dc/elements/1.1/"/>
    <ds:schemaRef ds:uri="http://www.w3.org/XML/1998/namespace"/>
    <ds:schemaRef ds:uri="05d88611-e516-4d1a-b12e-39107e78b3d0"/>
    <ds:schemaRef ds:uri="56ea17bb-c96d-4826-b465-01eec0dd23dd"/>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280</TotalTime>
  <Words>796</Words>
  <Application>Microsoft Office PowerPoint</Application>
  <PresentationFormat>Widescreen</PresentationFormat>
  <Paragraphs>127</Paragraphs>
  <Slides>19</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.AppleSystemUIFont</vt:lpstr>
      <vt:lpstr>Arial</vt:lpstr>
      <vt:lpstr>Calibri</vt:lpstr>
      <vt:lpstr>Century Gothic</vt:lpstr>
      <vt:lpstr>Open Sans</vt:lpstr>
      <vt:lpstr>Open Sans SemiBold</vt:lpstr>
      <vt:lpstr>2_Office Theme</vt:lpstr>
      <vt:lpstr>3_Office Theme</vt:lpstr>
      <vt:lpstr>PowerPoint Presentation</vt:lpstr>
      <vt:lpstr>PowerPoint Presentation</vt:lpstr>
      <vt:lpstr>Customer Service</vt:lpstr>
      <vt:lpstr>Guest Needs</vt:lpstr>
      <vt:lpstr>Maslow’s Hierarchy of Needs in Travel and Tourism</vt:lpstr>
      <vt:lpstr>Basic Needs</vt:lpstr>
      <vt:lpstr>Quality Service</vt:lpstr>
      <vt:lpstr>Travel and Tourism Employees</vt:lpstr>
      <vt:lpstr>Guest’s Name</vt:lpstr>
      <vt:lpstr>Well-groomed</vt:lpstr>
      <vt:lpstr>Eye Contact</vt:lpstr>
      <vt:lpstr>Posture</vt:lpstr>
      <vt:lpstr>Respond quickly</vt:lpstr>
      <vt:lpstr>Smile</vt:lpstr>
      <vt:lpstr>PowerPoint Presentation</vt:lpstr>
      <vt:lpstr>PowerPoint Presentation</vt:lpstr>
      <vt:lpstr>References and Resources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8</cp:revision>
  <cp:lastPrinted>2017-07-07T16:17:37Z</cp:lastPrinted>
  <dcterms:created xsi:type="dcterms:W3CDTF">2017-07-11T23:58:30Z</dcterms:created>
  <dcterms:modified xsi:type="dcterms:W3CDTF">2017-11-20T20:08:56Z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