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handoutMasterIdLst>
    <p:handoutMasterId r:id="rId23"/>
  </p:handoutMasterIdLst>
  <p:sldIdLst>
    <p:sldId id="322" r:id="rId6"/>
    <p:sldId id="319" r:id="rId7"/>
    <p:sldId id="580" r:id="rId8"/>
    <p:sldId id="593" r:id="rId9"/>
    <p:sldId id="594" r:id="rId10"/>
    <p:sldId id="595" r:id="rId11"/>
    <p:sldId id="596" r:id="rId12"/>
    <p:sldId id="597" r:id="rId13"/>
    <p:sldId id="598" r:id="rId14"/>
    <p:sldId id="599" r:id="rId15"/>
    <p:sldId id="600" r:id="rId16"/>
    <p:sldId id="601" r:id="rId17"/>
    <p:sldId id="602" r:id="rId18"/>
    <p:sldId id="604" r:id="rId19"/>
    <p:sldId id="437" r:id="rId20"/>
    <p:sldId id="603"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118" autoAdjust="0"/>
    <p:restoredTop sz="91071" autoAdjust="0"/>
  </p:normalViewPr>
  <p:slideViewPr>
    <p:cSldViewPr snapToGrid="0">
      <p:cViewPr varScale="1">
        <p:scale>
          <a:sx n="87" d="100"/>
          <a:sy n="87" d="100"/>
        </p:scale>
        <p:origin x="256" y="18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Never let anyone discourage you from aiming for or achieving your life goals. Many individuals have overcome adversity and achieved greatness – you can TOO!</a:t>
            </a:r>
          </a:p>
          <a:p>
            <a:endParaRPr lang="en-US" dirty="0"/>
          </a:p>
          <a:p>
            <a:r>
              <a:rPr lang="en-US" dirty="0"/>
              <a:t>Individuals/Obstacles</a:t>
            </a:r>
          </a:p>
          <a:p>
            <a:r>
              <a:rPr lang="en-US" dirty="0"/>
              <a:t>Thomas Edison: ADHD</a:t>
            </a:r>
          </a:p>
          <a:p>
            <a:r>
              <a:rPr lang="en-US" dirty="0"/>
              <a:t>Edgar Allan Poe: Death of loved ones</a:t>
            </a:r>
          </a:p>
          <a:p>
            <a:r>
              <a:rPr lang="en-US" dirty="0"/>
              <a:t>Helen Keller: Deaf and blind</a:t>
            </a:r>
          </a:p>
          <a:p>
            <a:r>
              <a:rPr lang="en-US" dirty="0"/>
              <a:t>Albert Einstein: Dyslexia</a:t>
            </a:r>
          </a:p>
          <a:p>
            <a:r>
              <a:rPr lang="en-US" dirty="0"/>
              <a:t>Beethoven: Deaf</a:t>
            </a:r>
          </a:p>
          <a:p>
            <a:r>
              <a:rPr lang="en-US" dirty="0"/>
              <a:t>Stevie Wonder: Blind</a:t>
            </a:r>
          </a:p>
          <a:p>
            <a:r>
              <a:rPr lang="en-US" dirty="0"/>
              <a:t>Maya Angelou: Molestation</a:t>
            </a:r>
          </a:p>
          <a:p>
            <a:r>
              <a:rPr lang="en-US" dirty="0"/>
              <a:t>Julius Caesar: Epilepsy</a:t>
            </a:r>
          </a:p>
          <a:p>
            <a:r>
              <a:rPr lang="en-US" dirty="0"/>
              <a:t>Johann Sebastian Bach: Orphaned at age 8</a:t>
            </a:r>
          </a:p>
          <a:p>
            <a:endParaRPr lang="en-US" dirty="0"/>
          </a:p>
          <a:p>
            <a:r>
              <a:rPr lang="en-US" dirty="0"/>
              <a:t>All of these individuals overcame adversities in their lives to become famous for different reasons.</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2761173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areas in your life in which to make goals. Today we will plan our academic and personal goals.</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dirty="0"/>
          </a:p>
        </p:txBody>
      </p:sp>
    </p:spTree>
    <p:extLst>
      <p:ext uri="{BB962C8B-B14F-4D97-AF65-F5344CB8AC3E}">
        <p14:creationId xmlns:p14="http://schemas.microsoft.com/office/powerpoint/2010/main" val="1889696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Personal Timeline (see All Lesson Attachments tab)</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dirty="0"/>
          </a:p>
        </p:txBody>
      </p:sp>
    </p:spTree>
    <p:extLst>
      <p:ext uri="{BB962C8B-B14F-4D97-AF65-F5344CB8AC3E}">
        <p14:creationId xmlns:p14="http://schemas.microsoft.com/office/powerpoint/2010/main" val="618471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Eight Year Plan Project and Project Rubric</a:t>
            </a:r>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dirty="0"/>
          </a:p>
        </p:txBody>
      </p:sp>
    </p:spTree>
    <p:extLst>
      <p:ext uri="{BB962C8B-B14F-4D97-AF65-F5344CB8AC3E}">
        <p14:creationId xmlns:p14="http://schemas.microsoft.com/office/powerpoint/2010/main" val="2338153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dirty="0"/>
          </a:p>
        </p:txBody>
      </p:sp>
    </p:spTree>
    <p:extLst>
      <p:ext uri="{BB962C8B-B14F-4D97-AF65-F5344CB8AC3E}">
        <p14:creationId xmlns:p14="http://schemas.microsoft.com/office/powerpoint/2010/main" val="172339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dirty="0"/>
          </a:p>
        </p:txBody>
      </p:sp>
    </p:spTree>
    <p:extLst>
      <p:ext uri="{BB962C8B-B14F-4D97-AF65-F5344CB8AC3E}">
        <p14:creationId xmlns:p14="http://schemas.microsoft.com/office/powerpoint/2010/main" val="3209388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dirty="0"/>
          </a:p>
        </p:txBody>
      </p:sp>
    </p:spTree>
    <p:extLst>
      <p:ext uri="{BB962C8B-B14F-4D97-AF65-F5344CB8AC3E}">
        <p14:creationId xmlns:p14="http://schemas.microsoft.com/office/powerpoint/2010/main" val="333865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14887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809369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Goals need to be realistic, specific and measurable. A person cannot expect to lose 100 pounds in a month. Make sure the goal is something you can realistically attain within a set time period. Short goals can be reached within a short time period, usually within one year. A short-term goal can be a stepping stone toward a long-term goal – a goal that takes more than a year to accomplish.</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2271709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the students 10 minutes to write down their goals. Then have them pair up to discuss the goals by answering the questions above.</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3124681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Play the song “I Believe I Can Fly” by R. Kelly</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2555765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some obstacles in your life? Give students time to reflect and share personal stories.</a:t>
            </a:r>
          </a:p>
          <a:p>
            <a:endParaRPr lang="en-US" dirty="0"/>
          </a:p>
          <a:p>
            <a:r>
              <a:rPr lang="en-US" dirty="0"/>
              <a:t>Everyone has obstacles at one time or another during their lifetime. Obstacles teach you to how to face adversity. The key to overcoming difficulties in your path is to believe in yourself! You must have the drive, perseverance and ambition to continue going and reach your goals.</a:t>
            </a:r>
          </a:p>
          <a:p>
            <a:endParaRPr lang="en-US" dirty="0"/>
          </a:p>
          <a:p>
            <a:r>
              <a:rPr lang="en-US" dirty="0"/>
              <a:t>People around you will see the way you handle obstacles in your life and will learn about your character by your actions. At some point in your life, you will have an obstacle, from challenging school work, to challenges at work to medical concerns. Think about the way you choose to handle each obstacle that comes your way. If you choose to handle it with confidence, determination and willpower, you will over come the obstacle. If you avoid the obstacle, you will never overcome the adversity. Either way, the manner in which you handle the obstacle will teach you about yourself.</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2891836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individuals who were either born into adversity or who experienced it during their lifetime. Obstacles are events we all must go through before attaining our goals.</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dirty="0"/>
          </a:p>
        </p:txBody>
      </p:sp>
    </p:spTree>
    <p:extLst>
      <p:ext uri="{BB962C8B-B14F-4D97-AF65-F5344CB8AC3E}">
        <p14:creationId xmlns:p14="http://schemas.microsoft.com/office/powerpoint/2010/main" val="11564654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successlink.org/GTI/lesson_unit-viewer.asp?lid=8116"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www.merriam-webster.com/dictionary/personal" TargetMode="External"/><Relationship Id="rId5" Type="http://schemas.openxmlformats.org/officeDocument/2006/relationships/hyperlink" Target="http://www.merriam-webster.com/dictionary/lifestyle" TargetMode="External"/><Relationship Id="rId4" Type="http://schemas.openxmlformats.org/officeDocument/2006/relationships/hyperlink" Target="http://ncld-youth.info/index.php?id=1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merriam-webster.com/dictionary/realism"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http://www.merriam-webster.com/dictionary/value" TargetMode="External"/><Relationship Id="rId4" Type="http://schemas.openxmlformats.org/officeDocument/2006/relationships/hyperlink" Target="http://www.uen.org/Lessonplan/preview.cgi?LPid=2914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It’s My Life!</a:t>
            </a:r>
            <a:endParaRPr lang="en-US" sz="4400" spc="-165"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D1A608-BDCC-DC49-A1FE-733FF12A9E77}"/>
              </a:ext>
            </a:extLst>
          </p:cNvPr>
          <p:cNvSpPr>
            <a:spLocks noGrp="1"/>
          </p:cNvSpPr>
          <p:nvPr>
            <p:ph type="title"/>
          </p:nvPr>
        </p:nvSpPr>
        <p:spPr/>
        <p:txBody>
          <a:bodyPr/>
          <a:lstStyle/>
          <a:p>
            <a:r>
              <a:rPr lang="en-US" dirty="0"/>
              <a:t>Individuals Who Overcame Adversity</a:t>
            </a:r>
          </a:p>
        </p:txBody>
      </p:sp>
      <p:sp>
        <p:nvSpPr>
          <p:cNvPr id="5" name="Content Placeholder 4">
            <a:extLst>
              <a:ext uri="{FF2B5EF4-FFF2-40B4-BE49-F238E27FC236}">
                <a16:creationId xmlns:a16="http://schemas.microsoft.com/office/drawing/2014/main" id="{F4B84085-F61D-E041-A684-1F5C73870810}"/>
              </a:ext>
            </a:extLst>
          </p:cNvPr>
          <p:cNvSpPr>
            <a:spLocks noGrp="1"/>
          </p:cNvSpPr>
          <p:nvPr>
            <p:ph sz="half" idx="1"/>
          </p:nvPr>
        </p:nvSpPr>
        <p:spPr>
          <a:xfrm>
            <a:off x="740664" y="1420420"/>
            <a:ext cx="4806696" cy="4734318"/>
          </a:xfrm>
        </p:spPr>
        <p:txBody>
          <a:bodyPr/>
          <a:lstStyle/>
          <a:p>
            <a:pPr lvl="1"/>
            <a:r>
              <a:rPr lang="en-US" dirty="0"/>
              <a:t>Celebrity  </a:t>
            </a:r>
          </a:p>
          <a:p>
            <a:pPr lvl="2"/>
            <a:r>
              <a:rPr lang="en-US" dirty="0"/>
              <a:t>Thomas Edison  </a:t>
            </a:r>
          </a:p>
          <a:p>
            <a:pPr lvl="2"/>
            <a:r>
              <a:rPr lang="en-US" dirty="0"/>
              <a:t>Edgar Allan Poe  </a:t>
            </a:r>
          </a:p>
          <a:p>
            <a:pPr lvl="2"/>
            <a:r>
              <a:rPr lang="en-US" dirty="0"/>
              <a:t>Helen Keller  </a:t>
            </a:r>
          </a:p>
          <a:p>
            <a:pPr lvl="2"/>
            <a:r>
              <a:rPr lang="en-US" dirty="0"/>
              <a:t>Albert Einstein  </a:t>
            </a:r>
          </a:p>
          <a:p>
            <a:pPr lvl="2"/>
            <a:r>
              <a:rPr lang="en-US" dirty="0"/>
              <a:t>Beethoven  </a:t>
            </a:r>
          </a:p>
          <a:p>
            <a:pPr lvl="2"/>
            <a:r>
              <a:rPr lang="en-US" dirty="0"/>
              <a:t>Stevie Wonder  </a:t>
            </a:r>
          </a:p>
          <a:p>
            <a:pPr lvl="2"/>
            <a:r>
              <a:rPr lang="en-US" dirty="0"/>
              <a:t>Maya Angelou  </a:t>
            </a:r>
          </a:p>
          <a:p>
            <a:pPr lvl="2"/>
            <a:r>
              <a:rPr lang="en-US" dirty="0"/>
              <a:t>Julius Caesar</a:t>
            </a:r>
          </a:p>
          <a:p>
            <a:pPr lvl="2"/>
            <a:r>
              <a:rPr lang="en-US" dirty="0"/>
              <a:t>Johann Sebastian Bach</a:t>
            </a:r>
          </a:p>
          <a:p>
            <a:pPr lvl="2"/>
            <a:endParaRPr lang="en-US" dirty="0"/>
          </a:p>
        </p:txBody>
      </p:sp>
      <p:sp>
        <p:nvSpPr>
          <p:cNvPr id="6" name="Content Placeholder 5">
            <a:extLst>
              <a:ext uri="{FF2B5EF4-FFF2-40B4-BE49-F238E27FC236}">
                <a16:creationId xmlns:a16="http://schemas.microsoft.com/office/drawing/2014/main" id="{326F431D-4AB5-7A45-AF10-B251D635AE7E}"/>
              </a:ext>
            </a:extLst>
          </p:cNvPr>
          <p:cNvSpPr>
            <a:spLocks noGrp="1"/>
          </p:cNvSpPr>
          <p:nvPr>
            <p:ph sz="half" idx="10"/>
          </p:nvPr>
        </p:nvSpPr>
        <p:spPr>
          <a:xfrm>
            <a:off x="6477000" y="1420420"/>
            <a:ext cx="4323116" cy="4734318"/>
          </a:xfrm>
        </p:spPr>
        <p:txBody>
          <a:bodyPr/>
          <a:lstStyle/>
          <a:p>
            <a:pPr lvl="1"/>
            <a:r>
              <a:rPr lang="en-US" dirty="0"/>
              <a:t>Obstacle</a:t>
            </a:r>
          </a:p>
          <a:p>
            <a:pPr lvl="2"/>
            <a:r>
              <a:rPr lang="en-US" dirty="0"/>
              <a:t>ADHD</a:t>
            </a:r>
          </a:p>
          <a:p>
            <a:pPr lvl="2"/>
            <a:r>
              <a:rPr lang="en-US" dirty="0"/>
              <a:t>Death of loved ones </a:t>
            </a:r>
          </a:p>
          <a:p>
            <a:pPr lvl="2"/>
            <a:r>
              <a:rPr lang="en-US" dirty="0"/>
              <a:t>Deaf and blind  </a:t>
            </a:r>
          </a:p>
          <a:p>
            <a:pPr lvl="2"/>
            <a:r>
              <a:rPr lang="en-US" dirty="0"/>
              <a:t>Dyslexia</a:t>
            </a:r>
          </a:p>
          <a:p>
            <a:pPr lvl="2"/>
            <a:r>
              <a:rPr lang="en-US" dirty="0"/>
              <a:t>Deaf  </a:t>
            </a:r>
          </a:p>
          <a:p>
            <a:pPr lvl="2"/>
            <a:r>
              <a:rPr lang="en-US" dirty="0"/>
              <a:t>Blind</a:t>
            </a:r>
          </a:p>
          <a:p>
            <a:pPr lvl="2"/>
            <a:r>
              <a:rPr lang="en-US" dirty="0"/>
              <a:t>Molestation  </a:t>
            </a:r>
          </a:p>
          <a:p>
            <a:pPr lvl="2"/>
            <a:r>
              <a:rPr lang="en-US" dirty="0"/>
              <a:t>Epilepsy  </a:t>
            </a:r>
          </a:p>
          <a:p>
            <a:pPr lvl="2"/>
            <a:r>
              <a:rPr lang="en-US" dirty="0"/>
              <a:t>Orphaned at age 8</a:t>
            </a:r>
          </a:p>
          <a:p>
            <a:pPr marL="457200" lvl="2" indent="0">
              <a:buNone/>
            </a:pPr>
            <a:endParaRPr lang="en-US" dirty="0"/>
          </a:p>
        </p:txBody>
      </p:sp>
      <p:sp>
        <p:nvSpPr>
          <p:cNvPr id="8" name="object 9">
            <a:extLst>
              <a:ext uri="{FF2B5EF4-FFF2-40B4-BE49-F238E27FC236}">
                <a16:creationId xmlns:a16="http://schemas.microsoft.com/office/drawing/2014/main" id="{86842B98-E02B-5544-B266-3BAF0A9ED8A6}"/>
              </a:ext>
            </a:extLst>
          </p:cNvPr>
          <p:cNvSpPr/>
          <p:nvPr/>
        </p:nvSpPr>
        <p:spPr>
          <a:xfrm>
            <a:off x="5119480" y="1704646"/>
            <a:ext cx="1301820" cy="416586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56234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Goals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lvl="1"/>
            <a:r>
              <a:rPr lang="en-US" dirty="0"/>
              <a:t>Academic – relates to your education and training</a:t>
            </a:r>
          </a:p>
          <a:p>
            <a:pPr lvl="1"/>
            <a:r>
              <a:rPr lang="en-US" dirty="0"/>
              <a:t>Personal – relates to your individual interests</a:t>
            </a:r>
          </a:p>
          <a:p>
            <a:pPr lvl="1"/>
            <a:endParaRPr lang="en-US" dirty="0"/>
          </a:p>
          <a:p>
            <a:endParaRPr lang="en-US" dirty="0"/>
          </a:p>
        </p:txBody>
      </p:sp>
      <p:sp>
        <p:nvSpPr>
          <p:cNvPr id="5" name="object 6">
            <a:extLst>
              <a:ext uri="{FF2B5EF4-FFF2-40B4-BE49-F238E27FC236}">
                <a16:creationId xmlns:a16="http://schemas.microsoft.com/office/drawing/2014/main" id="{8F01FFCD-EFCE-6C4B-A3F3-3261E8F3CE3A}"/>
              </a:ext>
            </a:extLst>
          </p:cNvPr>
          <p:cNvSpPr/>
          <p:nvPr/>
        </p:nvSpPr>
        <p:spPr>
          <a:xfrm>
            <a:off x="9063383" y="4327514"/>
            <a:ext cx="1736733" cy="1827224"/>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57145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My Personal Timeline</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marL="0" lvl="1" indent="0">
              <a:buNone/>
            </a:pPr>
            <a:endParaRPr lang="en-US" dirty="0"/>
          </a:p>
          <a:p>
            <a:endParaRPr lang="en-US" dirty="0"/>
          </a:p>
        </p:txBody>
      </p:sp>
      <p:pic>
        <p:nvPicPr>
          <p:cNvPr id="6" name="Picture 5">
            <a:extLst>
              <a:ext uri="{FF2B5EF4-FFF2-40B4-BE49-F238E27FC236}">
                <a16:creationId xmlns:a16="http://schemas.microsoft.com/office/drawing/2014/main" id="{FA9192A7-78FB-7649-BBD9-13A8796990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2290" y="1730179"/>
            <a:ext cx="7127421" cy="4114800"/>
          </a:xfrm>
          <a:prstGeom prst="rect">
            <a:avLst/>
          </a:prstGeom>
        </p:spPr>
      </p:pic>
    </p:spTree>
    <p:extLst>
      <p:ext uri="{BB962C8B-B14F-4D97-AF65-F5344CB8AC3E}">
        <p14:creationId xmlns:p14="http://schemas.microsoft.com/office/powerpoint/2010/main" val="2329015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My Eight Year Plan</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marL="0" lvl="1" indent="0">
              <a:buNone/>
            </a:pPr>
            <a:endParaRPr lang="en-US" dirty="0"/>
          </a:p>
          <a:p>
            <a:endParaRPr lang="en-US" dirty="0"/>
          </a:p>
        </p:txBody>
      </p:sp>
      <p:pic>
        <p:nvPicPr>
          <p:cNvPr id="5" name="Picture 4">
            <a:extLst>
              <a:ext uri="{FF2B5EF4-FFF2-40B4-BE49-F238E27FC236}">
                <a16:creationId xmlns:a16="http://schemas.microsoft.com/office/drawing/2014/main" id="{92D91151-3D12-B840-BF49-BC2DBB97A0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0028" y="1730179"/>
            <a:ext cx="6911945" cy="4114800"/>
          </a:xfrm>
          <a:prstGeom prst="rect">
            <a:avLst/>
          </a:prstGeom>
        </p:spPr>
      </p:pic>
      <p:pic>
        <p:nvPicPr>
          <p:cNvPr id="8" name="Picture 7">
            <a:extLst>
              <a:ext uri="{FF2B5EF4-FFF2-40B4-BE49-F238E27FC236}">
                <a16:creationId xmlns:a16="http://schemas.microsoft.com/office/drawing/2014/main" id="{B7EC207D-3E54-6241-93E4-E4966B27A3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0664" y="4249738"/>
            <a:ext cx="1422400" cy="1905000"/>
          </a:xfrm>
          <a:prstGeom prst="rect">
            <a:avLst/>
          </a:prstGeom>
        </p:spPr>
      </p:pic>
    </p:spTree>
    <p:extLst>
      <p:ext uri="{BB962C8B-B14F-4D97-AF65-F5344CB8AC3E}">
        <p14:creationId xmlns:p14="http://schemas.microsoft.com/office/powerpoint/2010/main" val="116597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862584" y="2911279"/>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pPr algn="ctr"/>
            <a:r>
              <a:rPr lang="en-US" dirty="0"/>
              <a:t>Questions?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marL="0" lvl="1" indent="0">
              <a:buNone/>
            </a:pPr>
            <a:endParaRPr lang="en-US" dirty="0"/>
          </a:p>
          <a:p>
            <a:endParaRPr lang="en-US" dirty="0"/>
          </a:p>
        </p:txBody>
      </p:sp>
    </p:spTree>
    <p:extLst>
      <p:ext uri="{BB962C8B-B14F-4D97-AF65-F5344CB8AC3E}">
        <p14:creationId xmlns:p14="http://schemas.microsoft.com/office/powerpoint/2010/main" val="623015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lnSpcReduction="10000"/>
          </a:bodyPr>
          <a:lstStyle/>
          <a:p>
            <a:pPr marL="0" lvl="1" indent="0">
              <a:buNone/>
            </a:pPr>
            <a:endParaRPr lang="en-US" sz="1600" dirty="0"/>
          </a:p>
          <a:p>
            <a:pPr lvl="1"/>
            <a:r>
              <a:rPr lang="en-US" sz="1900" dirty="0"/>
              <a:t>Images:</a:t>
            </a:r>
          </a:p>
          <a:p>
            <a:pPr lvl="2"/>
            <a:r>
              <a:rPr lang="en-US" sz="1700" dirty="0"/>
              <a:t>Microsoft Office Clip Art: Used with permission from Microsoft.</a:t>
            </a:r>
          </a:p>
          <a:p>
            <a:pPr lvl="2"/>
            <a:endParaRPr lang="en-US" sz="1700" dirty="0"/>
          </a:p>
          <a:p>
            <a:pPr lvl="1"/>
            <a:r>
              <a:rPr lang="en-US" sz="1900" dirty="0"/>
              <a:t>Websites:</a:t>
            </a:r>
          </a:p>
          <a:p>
            <a:pPr lvl="2"/>
            <a:r>
              <a:rPr lang="en-US" sz="1700" dirty="0"/>
              <a:t>Collier-</a:t>
            </a:r>
            <a:r>
              <a:rPr lang="en-US" sz="1700" dirty="0" err="1"/>
              <a:t>Brannin</a:t>
            </a:r>
            <a:r>
              <a:rPr lang="en-US" sz="1700" dirty="0"/>
              <a:t>, S. (2012). Great teaching ideas. Retrieved from   </a:t>
            </a:r>
          </a:p>
          <a:p>
            <a:pPr marL="457200" lvl="2" indent="0">
              <a:buNone/>
            </a:pPr>
            <a:r>
              <a:rPr lang="en-US" sz="1700" dirty="0">
                <a:hlinkClick r:id="rId3"/>
              </a:rPr>
              <a:t>http://www.successlink.org/GTI/lesson_unit-viewer.asp?lid=8116</a:t>
            </a:r>
            <a:endParaRPr lang="en-US" sz="1700" dirty="0"/>
          </a:p>
          <a:p>
            <a:pPr marL="457200" lvl="2" indent="0">
              <a:buNone/>
            </a:pPr>
            <a:endParaRPr lang="en-US" sz="1700" dirty="0"/>
          </a:p>
          <a:p>
            <a:pPr lvl="2"/>
            <a:r>
              <a:rPr lang="en-US" sz="1700" dirty="0"/>
              <a:t>Institute for Educational Leadership. (</a:t>
            </a:r>
            <a:r>
              <a:rPr lang="en-US" sz="1700" dirty="0" err="1"/>
              <a:t>n.d.</a:t>
            </a:r>
            <a:r>
              <a:rPr lang="en-US" sz="1700" dirty="0"/>
              <a:t>). Glossary &amp; terms. Retrieved from  </a:t>
            </a:r>
          </a:p>
          <a:p>
            <a:pPr marL="457200" lvl="2" indent="0">
              <a:buNone/>
            </a:pPr>
            <a:r>
              <a:rPr lang="en-US" sz="1700" dirty="0">
                <a:hlinkClick r:id="rId4"/>
              </a:rPr>
              <a:t>http://ncld-youth.info/index.php?id=18</a:t>
            </a:r>
            <a:endParaRPr lang="en-US" sz="1700" dirty="0"/>
          </a:p>
          <a:p>
            <a:pPr lvl="2"/>
            <a:endParaRPr lang="en-US" sz="1700" dirty="0"/>
          </a:p>
          <a:p>
            <a:pPr lvl="2"/>
            <a:r>
              <a:rPr lang="en-US" sz="1700" dirty="0"/>
              <a:t>Lifestyle. 2012. In Merriam-</a:t>
            </a:r>
            <a:r>
              <a:rPr lang="en-US" sz="1700" dirty="0" err="1"/>
              <a:t>Webster.com</a:t>
            </a:r>
            <a:r>
              <a:rPr lang="en-US" sz="1700" dirty="0"/>
              <a:t>. Retrieved June 4, 2012, from  </a:t>
            </a:r>
          </a:p>
          <a:p>
            <a:pPr marL="457200" lvl="2" indent="0">
              <a:buNone/>
            </a:pPr>
            <a:r>
              <a:rPr lang="en-US" sz="1700" dirty="0">
                <a:hlinkClick r:id="rId5"/>
              </a:rPr>
              <a:t>http://www.merriam-webster.com/dictionary/lifestyle</a:t>
            </a:r>
            <a:endParaRPr lang="en-US" sz="1700" dirty="0"/>
          </a:p>
          <a:p>
            <a:pPr marL="457200" lvl="2" indent="0">
              <a:buNone/>
            </a:pPr>
            <a:endParaRPr lang="en-US" sz="1700" dirty="0"/>
          </a:p>
          <a:p>
            <a:pPr lvl="2"/>
            <a:r>
              <a:rPr lang="en-US" sz="1700" dirty="0"/>
              <a:t>Personal. 2012. In Merriam-</a:t>
            </a:r>
            <a:r>
              <a:rPr lang="en-US" sz="1700" dirty="0" err="1"/>
              <a:t>Webster.com</a:t>
            </a:r>
            <a:r>
              <a:rPr lang="en-US" sz="1700" dirty="0"/>
              <a:t>. Retrieved June 4, 2012, from  </a:t>
            </a:r>
          </a:p>
          <a:p>
            <a:pPr marL="457200" lvl="2" indent="0">
              <a:buNone/>
            </a:pPr>
            <a:r>
              <a:rPr lang="en-US" sz="1700" dirty="0">
                <a:hlinkClick r:id="rId6"/>
              </a:rPr>
              <a:t>http://www.merriam-webster.com/dictionary/personal</a:t>
            </a:r>
            <a:endParaRPr lang="en-US" sz="1700" dirty="0"/>
          </a:p>
          <a:p>
            <a:pPr lvl="2"/>
            <a:endParaRPr lang="en-US" sz="2000" dirty="0"/>
          </a:p>
          <a:p>
            <a:pPr lvl="1"/>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a:bodyPr>
          <a:lstStyle/>
          <a:p>
            <a:pPr lvl="1"/>
            <a:r>
              <a:rPr lang="en-US" sz="1900" dirty="0"/>
              <a:t>Websites:</a:t>
            </a:r>
          </a:p>
          <a:p>
            <a:pPr lvl="2"/>
            <a:r>
              <a:rPr lang="en-US" sz="1700" dirty="0"/>
              <a:t>Realism. 2012. In Merriam-</a:t>
            </a:r>
            <a:r>
              <a:rPr lang="en-US" sz="1700" dirty="0" err="1"/>
              <a:t>Webster.com</a:t>
            </a:r>
            <a:r>
              <a:rPr lang="en-US" sz="1700" dirty="0"/>
              <a:t>. Retrieved June 4, 2012, from  </a:t>
            </a:r>
          </a:p>
          <a:p>
            <a:pPr marL="457200" lvl="2" indent="0">
              <a:buNone/>
            </a:pPr>
            <a:r>
              <a:rPr lang="en-US" sz="1700" dirty="0">
                <a:hlinkClick r:id="rId3"/>
              </a:rPr>
              <a:t>http://www.merriam-webster.com/dictionary/realism</a:t>
            </a:r>
            <a:endParaRPr lang="en-US" sz="1700" dirty="0"/>
          </a:p>
          <a:p>
            <a:pPr marL="457200" lvl="2" indent="0">
              <a:buNone/>
            </a:pPr>
            <a:endParaRPr lang="en-US" sz="1700" dirty="0"/>
          </a:p>
          <a:p>
            <a:pPr lvl="2"/>
            <a:r>
              <a:rPr lang="en-US" sz="1700" dirty="0"/>
              <a:t>Utah Education Network. (2011, Aug. 05). Goals. Retrieved from</a:t>
            </a:r>
          </a:p>
          <a:p>
            <a:pPr marL="457200" lvl="2" indent="0">
              <a:buNone/>
            </a:pPr>
            <a:r>
              <a:rPr lang="en-US" sz="1700" dirty="0">
                <a:hlinkClick r:id="rId4"/>
              </a:rPr>
              <a:t>http://www.uen.org/Lessonplan/preview.cgi?LPid=29142</a:t>
            </a:r>
            <a:endParaRPr lang="en-US" sz="1700" dirty="0"/>
          </a:p>
          <a:p>
            <a:pPr marL="457200" lvl="2" indent="0">
              <a:buNone/>
            </a:pPr>
            <a:endParaRPr lang="en-US" sz="1700" dirty="0"/>
          </a:p>
          <a:p>
            <a:pPr lvl="2"/>
            <a:r>
              <a:rPr lang="en-US" sz="1700" dirty="0"/>
              <a:t>Value. 2012. In Merriam-</a:t>
            </a:r>
            <a:r>
              <a:rPr lang="en-US" sz="1700" dirty="0" err="1"/>
              <a:t>Webster.com</a:t>
            </a:r>
            <a:r>
              <a:rPr lang="en-US" sz="1700" dirty="0"/>
              <a:t>. Retrieved June 4, 2012, from  </a:t>
            </a:r>
          </a:p>
          <a:p>
            <a:pPr marL="457200" lvl="2" indent="0">
              <a:buNone/>
            </a:pPr>
            <a:r>
              <a:rPr lang="en-US" sz="1700" dirty="0">
                <a:hlinkClick r:id="rId5"/>
              </a:rPr>
              <a:t>http://www.merriam-webster.com/dictionary/value</a:t>
            </a:r>
            <a:endParaRPr lang="en-US" sz="1700" dirty="0"/>
          </a:p>
          <a:p>
            <a:pPr lvl="2"/>
            <a:endParaRPr lang="en-US" sz="1700" dirty="0"/>
          </a:p>
          <a:p>
            <a:pPr lvl="2"/>
            <a:endParaRPr lang="en-US" sz="2000" dirty="0"/>
          </a:p>
          <a:p>
            <a:pPr lvl="1"/>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260882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Terms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4" y="1420420"/>
            <a:ext cx="10059452" cy="4734318"/>
          </a:xfrm>
        </p:spPr>
        <p:txBody>
          <a:bodyPr/>
          <a:lstStyle/>
          <a:p>
            <a:pPr lvl="1"/>
            <a:r>
              <a:rPr lang="en-US" sz="2400" dirty="0"/>
              <a:t>Academic Goal: A goal that relates to your education or training.</a:t>
            </a:r>
          </a:p>
          <a:p>
            <a:pPr lvl="1"/>
            <a:r>
              <a:rPr lang="en-US" sz="2400" dirty="0"/>
              <a:t>Career Preparation: Core activities that help youth become prepared for a successful future in careers or post secondary education institutions including career awareness activities that expose young people to information about the job market, job related skills, the  wide variety of jobs that exist and the education and training they require, as well as the work environment  where they are performed.</a:t>
            </a:r>
          </a:p>
          <a:p>
            <a:pPr lvl="1"/>
            <a:r>
              <a:rPr lang="en-US" sz="2400" dirty="0"/>
              <a:t>Goal: A statement of something a person wants or needs to do.</a:t>
            </a:r>
          </a:p>
          <a:p>
            <a:pPr lvl="1"/>
            <a:r>
              <a:rPr lang="en-US" sz="2400" dirty="0"/>
              <a:t>Lifestyle: The typical way of life of an individual, group, or culture.</a:t>
            </a:r>
          </a:p>
          <a:p>
            <a:endParaRPr lang="en-US" dirty="0"/>
          </a:p>
        </p:txBody>
      </p:sp>
    </p:spTree>
    <p:extLst>
      <p:ext uri="{BB962C8B-B14F-4D97-AF65-F5344CB8AC3E}">
        <p14:creationId xmlns:p14="http://schemas.microsoft.com/office/powerpoint/2010/main" val="372365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Terms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4" y="1420420"/>
            <a:ext cx="10059452" cy="4734318"/>
          </a:xfrm>
        </p:spPr>
        <p:txBody>
          <a:bodyPr/>
          <a:lstStyle/>
          <a:p>
            <a:pPr lvl="1"/>
            <a:r>
              <a:rPr lang="en-US" sz="2400" dirty="0"/>
              <a:t>Long-term Goal: A goal that will take more than a year to achieve.</a:t>
            </a:r>
          </a:p>
          <a:p>
            <a:pPr lvl="1"/>
            <a:r>
              <a:rPr lang="en-US" sz="2400" dirty="0"/>
              <a:t>Personal Goal: A goal that is related to your individual interests.</a:t>
            </a:r>
          </a:p>
          <a:p>
            <a:pPr lvl="1"/>
            <a:r>
              <a:rPr lang="en-US" sz="2400" dirty="0"/>
              <a:t>Priorities: Something given or meriting attention before competing alternatives.</a:t>
            </a:r>
          </a:p>
          <a:p>
            <a:pPr lvl="1"/>
            <a:r>
              <a:rPr lang="en-US" sz="2400" dirty="0"/>
              <a:t>Realism: Concern for fact or reality and rejection of the impractical and visionary.</a:t>
            </a:r>
          </a:p>
          <a:p>
            <a:pPr lvl="1"/>
            <a:r>
              <a:rPr lang="en-US" sz="2400" dirty="0"/>
              <a:t>Short-term Goal: A goal that can be achieved within a year.</a:t>
            </a:r>
          </a:p>
          <a:p>
            <a:pPr lvl="1"/>
            <a:r>
              <a:rPr lang="en-US" sz="2400" dirty="0"/>
              <a:t>Values: Relative worth, utility, or importance.</a:t>
            </a:r>
          </a:p>
          <a:p>
            <a:pPr lvl="1"/>
            <a:endParaRPr lang="en-US" dirty="0"/>
          </a:p>
          <a:p>
            <a:endParaRPr lang="en-US" dirty="0"/>
          </a:p>
        </p:txBody>
      </p:sp>
    </p:spTree>
    <p:extLst>
      <p:ext uri="{BB962C8B-B14F-4D97-AF65-F5344CB8AC3E}">
        <p14:creationId xmlns:p14="http://schemas.microsoft.com/office/powerpoint/2010/main" val="417150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D1A608-BDCC-DC49-A1FE-733FF12A9E77}"/>
              </a:ext>
            </a:extLst>
          </p:cNvPr>
          <p:cNvSpPr>
            <a:spLocks noGrp="1"/>
          </p:cNvSpPr>
          <p:nvPr>
            <p:ph type="title"/>
          </p:nvPr>
        </p:nvSpPr>
        <p:spPr/>
        <p:txBody>
          <a:bodyPr/>
          <a:lstStyle/>
          <a:p>
            <a:r>
              <a:rPr lang="en-US" dirty="0"/>
              <a:t>Long Term Vs. Short Term Goals</a:t>
            </a:r>
          </a:p>
        </p:txBody>
      </p:sp>
      <p:sp>
        <p:nvSpPr>
          <p:cNvPr id="5" name="Content Placeholder 4">
            <a:extLst>
              <a:ext uri="{FF2B5EF4-FFF2-40B4-BE49-F238E27FC236}">
                <a16:creationId xmlns:a16="http://schemas.microsoft.com/office/drawing/2014/main" id="{F4B84085-F61D-E041-A684-1F5C73870810}"/>
              </a:ext>
            </a:extLst>
          </p:cNvPr>
          <p:cNvSpPr>
            <a:spLocks noGrp="1"/>
          </p:cNvSpPr>
          <p:nvPr>
            <p:ph sz="half" idx="1"/>
          </p:nvPr>
        </p:nvSpPr>
        <p:spPr>
          <a:xfrm>
            <a:off x="740664" y="1420420"/>
            <a:ext cx="4806696" cy="4734318"/>
          </a:xfrm>
        </p:spPr>
        <p:txBody>
          <a:bodyPr/>
          <a:lstStyle/>
          <a:p>
            <a:pPr lvl="1"/>
            <a:r>
              <a:rPr lang="en-US" dirty="0"/>
              <a:t>Long Term</a:t>
            </a:r>
          </a:p>
          <a:p>
            <a:pPr lvl="2"/>
            <a:r>
              <a:rPr lang="en-US" dirty="0"/>
              <a:t>A goal that will take more than a year to achieve. </a:t>
            </a:r>
          </a:p>
          <a:p>
            <a:pPr lvl="2"/>
            <a:r>
              <a:rPr lang="en-US" dirty="0"/>
              <a:t>Ex: go to college, save for your dream car</a:t>
            </a:r>
          </a:p>
          <a:p>
            <a:pPr lvl="2"/>
            <a:endParaRPr lang="en-US" dirty="0"/>
          </a:p>
        </p:txBody>
      </p:sp>
      <p:sp>
        <p:nvSpPr>
          <p:cNvPr id="6" name="Content Placeholder 5">
            <a:extLst>
              <a:ext uri="{FF2B5EF4-FFF2-40B4-BE49-F238E27FC236}">
                <a16:creationId xmlns:a16="http://schemas.microsoft.com/office/drawing/2014/main" id="{326F431D-4AB5-7A45-AF10-B251D635AE7E}"/>
              </a:ext>
            </a:extLst>
          </p:cNvPr>
          <p:cNvSpPr>
            <a:spLocks noGrp="1"/>
          </p:cNvSpPr>
          <p:nvPr>
            <p:ph sz="half" idx="10"/>
          </p:nvPr>
        </p:nvSpPr>
        <p:spPr>
          <a:xfrm>
            <a:off x="6477000" y="1420420"/>
            <a:ext cx="4323116" cy="4734318"/>
          </a:xfrm>
        </p:spPr>
        <p:txBody>
          <a:bodyPr/>
          <a:lstStyle/>
          <a:p>
            <a:pPr lvl="1"/>
            <a:r>
              <a:rPr lang="en-US" dirty="0"/>
              <a:t>Short Term</a:t>
            </a:r>
          </a:p>
          <a:p>
            <a:pPr lvl="2"/>
            <a:r>
              <a:rPr lang="en-US" dirty="0"/>
              <a:t>A goal that can be achieved within a year. </a:t>
            </a:r>
          </a:p>
          <a:p>
            <a:pPr lvl="2"/>
            <a:r>
              <a:rPr lang="en-US" dirty="0"/>
              <a:t>Ex: study for a test, finish an essay, do chores, plan for the  summer </a:t>
            </a:r>
          </a:p>
          <a:p>
            <a:pPr lvl="2"/>
            <a:r>
              <a:rPr lang="en-US" dirty="0"/>
              <a:t>*can be a stepping stone for a long term goal</a:t>
            </a:r>
          </a:p>
          <a:p>
            <a:pPr lvl="2"/>
            <a:endParaRPr lang="en-US" dirty="0"/>
          </a:p>
        </p:txBody>
      </p:sp>
      <p:sp>
        <p:nvSpPr>
          <p:cNvPr id="7" name="object 30">
            <a:extLst>
              <a:ext uri="{FF2B5EF4-FFF2-40B4-BE49-F238E27FC236}">
                <a16:creationId xmlns:a16="http://schemas.microsoft.com/office/drawing/2014/main" id="{B81E92CC-34D7-2E47-A53A-1AF1E8D1AE6B}"/>
              </a:ext>
            </a:extLst>
          </p:cNvPr>
          <p:cNvSpPr/>
          <p:nvPr/>
        </p:nvSpPr>
        <p:spPr>
          <a:xfrm>
            <a:off x="9411626" y="4592639"/>
            <a:ext cx="1388490" cy="156209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0775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Terms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lvl="1"/>
            <a:r>
              <a:rPr lang="en-US" dirty="0"/>
              <a:t>Jot down 3 short-term goals and 3 long-term goals</a:t>
            </a:r>
          </a:p>
          <a:p>
            <a:pPr lvl="1"/>
            <a:r>
              <a:rPr lang="en-US" dirty="0"/>
              <a:t>Make at least 1 short-term goal lead to a long-term goal</a:t>
            </a:r>
          </a:p>
          <a:p>
            <a:pPr lvl="1"/>
            <a:r>
              <a:rPr lang="en-US" dirty="0"/>
              <a:t>Share your goals with a partner</a:t>
            </a:r>
          </a:p>
          <a:p>
            <a:pPr lvl="2"/>
            <a:r>
              <a:rPr lang="en-US" dirty="0"/>
              <a:t>Answer the following:</a:t>
            </a:r>
          </a:p>
          <a:p>
            <a:pPr lvl="3"/>
            <a:r>
              <a:rPr lang="en-US" dirty="0"/>
              <a:t>Do the goals fit in the right categories?</a:t>
            </a:r>
          </a:p>
          <a:p>
            <a:pPr lvl="3"/>
            <a:r>
              <a:rPr lang="en-US" dirty="0"/>
              <a:t>Are the goals realistic? Why or why not?</a:t>
            </a:r>
          </a:p>
          <a:p>
            <a:pPr lvl="3"/>
            <a:r>
              <a:rPr lang="en-US" dirty="0"/>
              <a:t>If not, what can be done to make the goal(s) realistic?</a:t>
            </a:r>
          </a:p>
          <a:p>
            <a:pPr lvl="1"/>
            <a:endParaRPr lang="en-US" dirty="0"/>
          </a:p>
          <a:p>
            <a:endParaRPr lang="en-US" dirty="0"/>
          </a:p>
        </p:txBody>
      </p:sp>
      <p:sp>
        <p:nvSpPr>
          <p:cNvPr id="5" name="object 6">
            <a:extLst>
              <a:ext uri="{FF2B5EF4-FFF2-40B4-BE49-F238E27FC236}">
                <a16:creationId xmlns:a16="http://schemas.microsoft.com/office/drawing/2014/main" id="{ACA0ABBB-72CE-3749-9A6F-48F0442CE7A9}"/>
              </a:ext>
            </a:extLst>
          </p:cNvPr>
          <p:cNvSpPr/>
          <p:nvPr/>
        </p:nvSpPr>
        <p:spPr>
          <a:xfrm>
            <a:off x="8674448" y="4636911"/>
            <a:ext cx="2268675" cy="151782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16408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Believe To Achieve!</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lvl="1"/>
            <a:r>
              <a:rPr lang="en-US" dirty="0"/>
              <a:t>In order to </a:t>
            </a:r>
            <a:r>
              <a:rPr lang="en-US" sz="3600" b="1" spc="-60" dirty="0">
                <a:solidFill>
                  <a:schemeClr val="accent2"/>
                </a:solidFill>
                <a:latin typeface="Open Sans SemiBold" charset="0"/>
                <a:ea typeface="Open Sans SemiBold" charset="0"/>
                <a:cs typeface="Open Sans SemiBold" charset="0"/>
              </a:rPr>
              <a:t>Reach</a:t>
            </a:r>
            <a:r>
              <a:rPr lang="en-US" dirty="0"/>
              <a:t> your goals, you must </a:t>
            </a:r>
            <a:r>
              <a:rPr lang="en-US" sz="3600" b="1" spc="-60" dirty="0">
                <a:solidFill>
                  <a:schemeClr val="accent2"/>
                </a:solidFill>
                <a:latin typeface="Open Sans SemiBold" charset="0"/>
                <a:ea typeface="Open Sans SemiBold" charset="0"/>
                <a:cs typeface="Open Sans SemiBold" charset="0"/>
              </a:rPr>
              <a:t>Believe</a:t>
            </a:r>
            <a:r>
              <a:rPr lang="en-US" dirty="0"/>
              <a:t> in yourself!</a:t>
            </a:r>
          </a:p>
          <a:p>
            <a:pPr lvl="1"/>
            <a:r>
              <a:rPr lang="en-US" dirty="0"/>
              <a:t>Write down a list of things you think you cannot do.</a:t>
            </a:r>
          </a:p>
          <a:p>
            <a:pPr lvl="1"/>
            <a:r>
              <a:rPr lang="en-US" dirty="0"/>
              <a:t>Then, cross out “I cannot” and write “I can”</a:t>
            </a:r>
          </a:p>
          <a:p>
            <a:pPr lvl="2"/>
            <a:r>
              <a:rPr lang="en-US" dirty="0"/>
              <a:t>Ex: I Cannot I can be a great cook!</a:t>
            </a:r>
          </a:p>
          <a:p>
            <a:pPr lvl="2"/>
            <a:r>
              <a:rPr lang="en-US" dirty="0"/>
              <a:t>Ex: I Cannot I can run a marathon!</a:t>
            </a:r>
          </a:p>
          <a:p>
            <a:pPr lvl="2"/>
            <a:r>
              <a:rPr lang="en-US" dirty="0"/>
              <a:t>Ex: I Cannot I can ace the math test!</a:t>
            </a:r>
          </a:p>
          <a:p>
            <a:pPr lvl="1"/>
            <a:endParaRPr lang="en-US" dirty="0"/>
          </a:p>
          <a:p>
            <a:endParaRPr lang="en-US" dirty="0"/>
          </a:p>
        </p:txBody>
      </p:sp>
      <p:sp>
        <p:nvSpPr>
          <p:cNvPr id="7" name="object 6">
            <a:extLst>
              <a:ext uri="{FF2B5EF4-FFF2-40B4-BE49-F238E27FC236}">
                <a16:creationId xmlns:a16="http://schemas.microsoft.com/office/drawing/2014/main" id="{F0159515-88CB-8743-ACAC-FB6DC057666E}"/>
              </a:ext>
            </a:extLst>
          </p:cNvPr>
          <p:cNvSpPr/>
          <p:nvPr/>
        </p:nvSpPr>
        <p:spPr>
          <a:xfrm>
            <a:off x="9179332" y="4252947"/>
            <a:ext cx="1620784" cy="190179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57198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Remember!</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a:xfrm>
            <a:off x="740665" y="1420420"/>
            <a:ext cx="10059452" cy="4734318"/>
          </a:xfrm>
        </p:spPr>
        <p:txBody>
          <a:bodyPr/>
          <a:lstStyle/>
          <a:p>
            <a:pPr lvl="1"/>
            <a:r>
              <a:rPr lang="en-US" dirty="0"/>
              <a:t>Always work toward your goal! If not, you’re working against your goal.</a:t>
            </a:r>
          </a:p>
          <a:p>
            <a:pPr lvl="1"/>
            <a:r>
              <a:rPr lang="en-US" dirty="0"/>
              <a:t>Believe in yourself!</a:t>
            </a:r>
          </a:p>
          <a:p>
            <a:pPr lvl="1"/>
            <a:r>
              <a:rPr lang="en-US" dirty="0"/>
              <a:t>There will always be obstacles! The way to determine success is by the way you handle them!</a:t>
            </a:r>
          </a:p>
          <a:p>
            <a:pPr lvl="1"/>
            <a:endParaRPr lang="en-US" dirty="0"/>
          </a:p>
          <a:p>
            <a:pPr lvl="1"/>
            <a:endParaRPr lang="en-US" dirty="0"/>
          </a:p>
          <a:p>
            <a:endParaRPr lang="en-US" dirty="0"/>
          </a:p>
        </p:txBody>
      </p:sp>
      <p:pic>
        <p:nvPicPr>
          <p:cNvPr id="5" name="Picture 4">
            <a:extLst>
              <a:ext uri="{FF2B5EF4-FFF2-40B4-BE49-F238E27FC236}">
                <a16:creationId xmlns:a16="http://schemas.microsoft.com/office/drawing/2014/main" id="{31C1A5B6-A4C6-4B43-A2E6-D3AFEC90B1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0783" y="4555334"/>
            <a:ext cx="1593850" cy="1431764"/>
          </a:xfrm>
          <a:prstGeom prst="rect">
            <a:avLst/>
          </a:prstGeom>
        </p:spPr>
      </p:pic>
      <p:pic>
        <p:nvPicPr>
          <p:cNvPr id="8" name="Picture 7">
            <a:extLst>
              <a:ext uri="{FF2B5EF4-FFF2-40B4-BE49-F238E27FC236}">
                <a16:creationId xmlns:a16="http://schemas.microsoft.com/office/drawing/2014/main" id="{8101F5C9-8B32-064F-B0D9-9BE897361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84633" y="3654908"/>
            <a:ext cx="1634526" cy="2332190"/>
          </a:xfrm>
          <a:prstGeom prst="rect">
            <a:avLst/>
          </a:prstGeom>
        </p:spPr>
      </p:pic>
    </p:spTree>
    <p:extLst>
      <p:ext uri="{BB962C8B-B14F-4D97-AF65-F5344CB8AC3E}">
        <p14:creationId xmlns:p14="http://schemas.microsoft.com/office/powerpoint/2010/main" val="362063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D1A608-BDCC-DC49-A1FE-733FF12A9E77}"/>
              </a:ext>
            </a:extLst>
          </p:cNvPr>
          <p:cNvSpPr>
            <a:spLocks noGrp="1"/>
          </p:cNvSpPr>
          <p:nvPr>
            <p:ph type="title"/>
          </p:nvPr>
        </p:nvSpPr>
        <p:spPr/>
        <p:txBody>
          <a:bodyPr/>
          <a:lstStyle/>
          <a:p>
            <a:r>
              <a:rPr lang="en-US" dirty="0"/>
              <a:t>Individuals Who Overcame Adversity</a:t>
            </a:r>
          </a:p>
        </p:txBody>
      </p:sp>
      <p:sp>
        <p:nvSpPr>
          <p:cNvPr id="5" name="Content Placeholder 4">
            <a:extLst>
              <a:ext uri="{FF2B5EF4-FFF2-40B4-BE49-F238E27FC236}">
                <a16:creationId xmlns:a16="http://schemas.microsoft.com/office/drawing/2014/main" id="{F4B84085-F61D-E041-A684-1F5C73870810}"/>
              </a:ext>
            </a:extLst>
          </p:cNvPr>
          <p:cNvSpPr>
            <a:spLocks noGrp="1"/>
          </p:cNvSpPr>
          <p:nvPr>
            <p:ph sz="half" idx="1"/>
          </p:nvPr>
        </p:nvSpPr>
        <p:spPr>
          <a:xfrm>
            <a:off x="740664" y="1420420"/>
            <a:ext cx="4806696" cy="4734318"/>
          </a:xfrm>
        </p:spPr>
        <p:txBody>
          <a:bodyPr/>
          <a:lstStyle/>
          <a:p>
            <a:pPr lvl="1"/>
            <a:r>
              <a:rPr lang="en-US" dirty="0"/>
              <a:t>Celebrity  </a:t>
            </a:r>
          </a:p>
          <a:p>
            <a:pPr lvl="2"/>
            <a:r>
              <a:rPr lang="en-US" dirty="0"/>
              <a:t>Thomas Edison  </a:t>
            </a:r>
          </a:p>
          <a:p>
            <a:pPr lvl="2"/>
            <a:r>
              <a:rPr lang="en-US" dirty="0"/>
              <a:t>Edgar Allan Poe  </a:t>
            </a:r>
          </a:p>
          <a:p>
            <a:pPr lvl="2"/>
            <a:r>
              <a:rPr lang="en-US" dirty="0"/>
              <a:t>Helen Keller  </a:t>
            </a:r>
          </a:p>
          <a:p>
            <a:pPr lvl="2"/>
            <a:r>
              <a:rPr lang="en-US" dirty="0"/>
              <a:t>Albert Einstein  </a:t>
            </a:r>
          </a:p>
          <a:p>
            <a:pPr lvl="2"/>
            <a:r>
              <a:rPr lang="en-US" dirty="0"/>
              <a:t>Beethoven  </a:t>
            </a:r>
          </a:p>
          <a:p>
            <a:pPr lvl="2"/>
            <a:r>
              <a:rPr lang="en-US" dirty="0"/>
              <a:t>Stevie Wonder  </a:t>
            </a:r>
          </a:p>
          <a:p>
            <a:pPr lvl="2"/>
            <a:r>
              <a:rPr lang="en-US" dirty="0"/>
              <a:t>Maya Angelou  </a:t>
            </a:r>
          </a:p>
          <a:p>
            <a:pPr lvl="2"/>
            <a:r>
              <a:rPr lang="en-US" dirty="0"/>
              <a:t>Oprah Winfrey  </a:t>
            </a:r>
          </a:p>
          <a:p>
            <a:pPr lvl="2"/>
            <a:r>
              <a:rPr lang="en-US" dirty="0"/>
              <a:t>Julius Caesar</a:t>
            </a:r>
          </a:p>
          <a:p>
            <a:pPr lvl="2"/>
            <a:r>
              <a:rPr lang="en-US" dirty="0"/>
              <a:t>Johann Sebastian Bach</a:t>
            </a:r>
          </a:p>
          <a:p>
            <a:pPr lvl="2"/>
            <a:endParaRPr lang="en-US" dirty="0"/>
          </a:p>
        </p:txBody>
      </p:sp>
      <p:sp>
        <p:nvSpPr>
          <p:cNvPr id="8" name="object 9">
            <a:extLst>
              <a:ext uri="{FF2B5EF4-FFF2-40B4-BE49-F238E27FC236}">
                <a16:creationId xmlns:a16="http://schemas.microsoft.com/office/drawing/2014/main" id="{86842B98-E02B-5544-B266-3BAF0A9ED8A6}"/>
              </a:ext>
            </a:extLst>
          </p:cNvPr>
          <p:cNvSpPr/>
          <p:nvPr/>
        </p:nvSpPr>
        <p:spPr>
          <a:xfrm>
            <a:off x="5119480" y="1704646"/>
            <a:ext cx="1301820" cy="416586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3017586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1824</TotalTime>
  <Words>1244</Words>
  <Application>Microsoft Macintosh PowerPoint</Application>
  <PresentationFormat>Widescreen</PresentationFormat>
  <Paragraphs>166</Paragraphs>
  <Slides>16</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It’s My Life!</vt:lpstr>
      <vt:lpstr>PowerPoint Presentation</vt:lpstr>
      <vt:lpstr>PowerPoint Presentation</vt:lpstr>
      <vt:lpstr>PowerPoint Presentation</vt:lpstr>
      <vt:lpstr>Long Term Vs. Short Term Goals</vt:lpstr>
      <vt:lpstr>PowerPoint Presentation</vt:lpstr>
      <vt:lpstr>PowerPoint Presentation</vt:lpstr>
      <vt:lpstr>PowerPoint Presentation</vt:lpstr>
      <vt:lpstr>Individuals Who Overcame Adversity</vt:lpstr>
      <vt:lpstr>Individuals Who Overcame Adversity</vt:lpstr>
      <vt:lpstr>PowerPoint Presentation</vt:lpstr>
      <vt:lpstr>PowerPoint Presentation</vt:lpstr>
      <vt:lpstr>PowerPoint Presentation</vt:lpstr>
      <vt:lpstr>PowerPoint Presentation</vt:lpstr>
      <vt:lpstr>References/Resources</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175</cp:revision>
  <cp:lastPrinted>2017-07-07T16:17:37Z</cp:lastPrinted>
  <dcterms:created xsi:type="dcterms:W3CDTF">2017-07-11T23:58:30Z</dcterms:created>
  <dcterms:modified xsi:type="dcterms:W3CDTF">2018-02-01T17:00:04Z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