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5970" autoAdjust="0"/>
  </p:normalViewPr>
  <p:slideViewPr>
    <p:cSldViewPr snapToGrid="0">
      <p:cViewPr varScale="1">
        <p:scale>
          <a:sx n="65" d="100"/>
          <a:sy n="65" d="100"/>
        </p:scale>
        <p:origin x="80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1/26/2018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Brainstorm—define.</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935812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some ways you like to relax and have fun? </a:t>
            </a:r>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529325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as a class.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79271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 a longer list which includes but is not limited to: butterflies in stomach, feeling nauseous, faster heart beat</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725369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and add to list.</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094516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Counseling and Mental Health Professions that relate directly to working with children.</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302844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Counseling and Mental Health Professions that relate directly to working with adolescents. Discuss each bullet point in detail. Have students to look closely at their habits, attitudes, life style and excuses. What are some other sources of stress during adolescence?</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81729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Counseling and Mental Health Professions that relate directly to working with adults. </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28426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Counseling and Mental Health Professions that relate directly to working with seniors and the elderly population. </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163239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a nap and waking up feeling refreshed is a great stress reliever; however, sleeping TOO much and not wanting to get out of bed to face the challenges of the day (or your life) is unhealthy.</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861606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88024" y="1400824"/>
            <a:ext cx="7462935" cy="3413772"/>
          </a:xfrm>
        </p:spPr>
        <p:txBody>
          <a:bodyPr>
            <a:normAutofit fontScale="90000"/>
          </a:bodyPr>
          <a:lstStyle/>
          <a:p>
            <a:r>
              <a:rPr lang="en-US" sz="6000" dirty="0"/>
              <a:t>Just Chill: Don’t Stress Out!</a:t>
            </a:r>
            <a:br>
              <a:rPr lang="en-US" sz="6000" dirty="0"/>
            </a:br>
            <a:br>
              <a:rPr lang="en-US" sz="6000" dirty="0"/>
            </a:br>
            <a:r>
              <a:rPr lang="en-US" sz="4400" dirty="0"/>
              <a:t>Counseling and Mental Health</a:t>
            </a: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C1744-B07D-4BB2-8F92-4557C8DB35FF}"/>
              </a:ext>
            </a:extLst>
          </p:cNvPr>
          <p:cNvSpPr>
            <a:spLocks noGrp="1"/>
          </p:cNvSpPr>
          <p:nvPr>
            <p:ph type="title"/>
          </p:nvPr>
        </p:nvSpPr>
        <p:spPr/>
        <p:txBody>
          <a:bodyPr/>
          <a:lstStyle/>
          <a:p>
            <a:r>
              <a:rPr lang="en-US" dirty="0"/>
              <a:t>Sources of Stress during the Senior Years</a:t>
            </a:r>
          </a:p>
        </p:txBody>
      </p:sp>
      <p:sp>
        <p:nvSpPr>
          <p:cNvPr id="3" name="Content Placeholder 2">
            <a:extLst>
              <a:ext uri="{FF2B5EF4-FFF2-40B4-BE49-F238E27FC236}">
                <a16:creationId xmlns:a16="http://schemas.microsoft.com/office/drawing/2014/main" id="{11C19573-5923-459D-864D-B7429ABA8790}"/>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Getting injuries/accident</a:t>
            </a:r>
          </a:p>
          <a:p>
            <a:pPr marL="457200" indent="-457200">
              <a:buClr>
                <a:schemeClr val="accent1"/>
              </a:buClr>
              <a:buFont typeface="Open Sans" panose="020B0606030504020204" pitchFamily="34" charset="0"/>
              <a:buChar char="&gt;"/>
            </a:pPr>
            <a:r>
              <a:rPr lang="en-US" dirty="0"/>
              <a:t>physical/health problems</a:t>
            </a:r>
          </a:p>
          <a:p>
            <a:pPr marL="457200" indent="-457200">
              <a:buClr>
                <a:schemeClr val="accent1"/>
              </a:buClr>
              <a:buFont typeface="Open Sans" panose="020B0606030504020204" pitchFamily="34" charset="0"/>
              <a:buChar char="&gt;"/>
            </a:pPr>
            <a:r>
              <a:rPr lang="en-US" dirty="0"/>
              <a:t>losing spouse/friends</a:t>
            </a:r>
          </a:p>
          <a:p>
            <a:endParaRPr lang="en-US" dirty="0"/>
          </a:p>
        </p:txBody>
      </p:sp>
    </p:spTree>
    <p:extLst>
      <p:ext uri="{BB962C8B-B14F-4D97-AF65-F5344CB8AC3E}">
        <p14:creationId xmlns:p14="http://schemas.microsoft.com/office/powerpoint/2010/main" val="157945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7B8A-0A89-441A-8F36-01A3BE357EBE}"/>
              </a:ext>
            </a:extLst>
          </p:cNvPr>
          <p:cNvSpPr>
            <a:spLocks noGrp="1"/>
          </p:cNvSpPr>
          <p:nvPr>
            <p:ph type="title"/>
          </p:nvPr>
        </p:nvSpPr>
        <p:spPr/>
        <p:txBody>
          <a:bodyPr/>
          <a:lstStyle/>
          <a:p>
            <a:r>
              <a:rPr lang="en-US" dirty="0"/>
              <a:t>Healthy Ways to Manage with Stress</a:t>
            </a:r>
          </a:p>
        </p:txBody>
      </p:sp>
      <p:sp>
        <p:nvSpPr>
          <p:cNvPr id="3" name="Content Placeholder 2">
            <a:extLst>
              <a:ext uri="{FF2B5EF4-FFF2-40B4-BE49-F238E27FC236}">
                <a16:creationId xmlns:a16="http://schemas.microsoft.com/office/drawing/2014/main" id="{6FE58528-60E7-47C2-A4B5-5968B71CCB9B}"/>
              </a:ext>
            </a:extLst>
          </p:cNvPr>
          <p:cNvSpPr>
            <a:spLocks noGrp="1"/>
          </p:cNvSpPr>
          <p:nvPr>
            <p:ph sz="half" idx="1"/>
          </p:nvPr>
        </p:nvSpPr>
        <p:spPr>
          <a:xfrm>
            <a:off x="740664" y="1420420"/>
            <a:ext cx="4428495" cy="4734318"/>
          </a:xfrm>
        </p:spPr>
        <p:txBody>
          <a:bodyPr/>
          <a:lstStyle/>
          <a:p>
            <a:pPr marL="457200" indent="-457200">
              <a:buClr>
                <a:schemeClr val="accent1"/>
              </a:buClr>
              <a:buFont typeface="Open Sans" panose="020B0606030504020204" pitchFamily="34" charset="0"/>
              <a:buChar char="&gt;"/>
            </a:pPr>
            <a:r>
              <a:rPr lang="en-US" dirty="0"/>
              <a:t>Talk to someone</a:t>
            </a:r>
          </a:p>
          <a:p>
            <a:pPr marL="457200" indent="-457200">
              <a:buClr>
                <a:schemeClr val="accent1"/>
              </a:buClr>
              <a:buFont typeface="Open Sans" panose="020B0606030504020204" pitchFamily="34" charset="0"/>
              <a:buChar char="&gt;"/>
            </a:pPr>
            <a:r>
              <a:rPr lang="en-US" dirty="0"/>
              <a:t>Go for a walk</a:t>
            </a:r>
          </a:p>
          <a:p>
            <a:pPr marL="457200" indent="-457200">
              <a:buClr>
                <a:schemeClr val="accent1"/>
              </a:buClr>
              <a:buFont typeface="Open Sans" panose="020B0606030504020204" pitchFamily="34" charset="0"/>
              <a:buChar char="&gt;"/>
            </a:pPr>
            <a:r>
              <a:rPr lang="en-US" dirty="0"/>
              <a:t>Listen to music</a:t>
            </a:r>
          </a:p>
          <a:p>
            <a:pPr marL="457200" indent="-457200">
              <a:buClr>
                <a:schemeClr val="accent1"/>
              </a:buClr>
              <a:buFont typeface="Open Sans" panose="020B0606030504020204" pitchFamily="34" charset="0"/>
              <a:buChar char="&gt;"/>
            </a:pPr>
            <a:r>
              <a:rPr lang="en-US" dirty="0"/>
              <a:t>Play with a pet</a:t>
            </a:r>
          </a:p>
          <a:p>
            <a:endParaRPr lang="en-US" dirty="0"/>
          </a:p>
        </p:txBody>
      </p:sp>
      <p:sp>
        <p:nvSpPr>
          <p:cNvPr id="4" name="object 4">
            <a:extLst>
              <a:ext uri="{FF2B5EF4-FFF2-40B4-BE49-F238E27FC236}">
                <a16:creationId xmlns:a16="http://schemas.microsoft.com/office/drawing/2014/main" id="{BB12E1EA-119D-4024-9AD6-E05D17DB26F2}"/>
              </a:ext>
            </a:extLst>
          </p:cNvPr>
          <p:cNvSpPr/>
          <p:nvPr/>
        </p:nvSpPr>
        <p:spPr>
          <a:xfrm>
            <a:off x="6568751" y="1502486"/>
            <a:ext cx="3890865" cy="467557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9018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2A415-0D7D-4C23-B2D6-AE8460908E38}"/>
              </a:ext>
            </a:extLst>
          </p:cNvPr>
          <p:cNvSpPr>
            <a:spLocks noGrp="1"/>
          </p:cNvSpPr>
          <p:nvPr>
            <p:ph type="title"/>
          </p:nvPr>
        </p:nvSpPr>
        <p:spPr/>
        <p:txBody>
          <a:bodyPr/>
          <a:lstStyle/>
          <a:p>
            <a:r>
              <a:rPr lang="en-US" dirty="0"/>
              <a:t>Taking a Nap vs. Sleeping TOO Much</a:t>
            </a:r>
          </a:p>
        </p:txBody>
      </p:sp>
      <p:sp>
        <p:nvSpPr>
          <p:cNvPr id="4" name="object 3">
            <a:extLst>
              <a:ext uri="{FF2B5EF4-FFF2-40B4-BE49-F238E27FC236}">
                <a16:creationId xmlns:a16="http://schemas.microsoft.com/office/drawing/2014/main" id="{FE31B2BC-81AF-416A-B5BA-CF9D59F1D6F5}"/>
              </a:ext>
            </a:extLst>
          </p:cNvPr>
          <p:cNvSpPr/>
          <p:nvPr/>
        </p:nvSpPr>
        <p:spPr>
          <a:xfrm>
            <a:off x="2823288" y="1642188"/>
            <a:ext cx="6545424" cy="458291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3365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0E7B-28C3-47F6-9830-B26E56C7FED4}"/>
              </a:ext>
            </a:extLst>
          </p:cNvPr>
          <p:cNvSpPr>
            <a:spLocks noGrp="1"/>
          </p:cNvSpPr>
          <p:nvPr>
            <p:ph type="title"/>
          </p:nvPr>
        </p:nvSpPr>
        <p:spPr/>
        <p:txBody>
          <a:bodyPr/>
          <a:lstStyle/>
          <a:p>
            <a:r>
              <a:rPr lang="en-US" dirty="0"/>
              <a:t>Relax and Have FUN!</a:t>
            </a:r>
          </a:p>
        </p:txBody>
      </p:sp>
      <p:sp>
        <p:nvSpPr>
          <p:cNvPr id="3" name="Content Placeholder 2">
            <a:extLst>
              <a:ext uri="{FF2B5EF4-FFF2-40B4-BE49-F238E27FC236}">
                <a16:creationId xmlns:a16="http://schemas.microsoft.com/office/drawing/2014/main" id="{47B6B266-9773-4D42-8AC6-2BE12AFC4B18}"/>
              </a:ext>
            </a:extLst>
          </p:cNvPr>
          <p:cNvSpPr>
            <a:spLocks noGrp="1"/>
          </p:cNvSpPr>
          <p:nvPr>
            <p:ph sz="half" idx="1"/>
          </p:nvPr>
        </p:nvSpPr>
        <p:spPr>
          <a:xfrm>
            <a:off x="740664" y="1420420"/>
            <a:ext cx="4335189" cy="4734318"/>
          </a:xfrm>
        </p:spPr>
        <p:txBody>
          <a:bodyPr/>
          <a:lstStyle/>
          <a:p>
            <a:pPr marL="457200" indent="-457200">
              <a:buClr>
                <a:schemeClr val="accent1"/>
              </a:buClr>
              <a:buFont typeface="Open Sans" panose="020B0606030504020204" pitchFamily="34" charset="0"/>
              <a:buChar char="&gt;"/>
            </a:pPr>
            <a:r>
              <a:rPr lang="en-US" dirty="0"/>
              <a:t>Take a soothing bath</a:t>
            </a:r>
          </a:p>
          <a:p>
            <a:pPr marL="457200" indent="-457200">
              <a:buClr>
                <a:schemeClr val="accent1"/>
              </a:buClr>
              <a:buFont typeface="Open Sans" panose="020B0606030504020204" pitchFamily="34" charset="0"/>
              <a:buChar char="&gt;"/>
            </a:pPr>
            <a:r>
              <a:rPr lang="en-US" dirty="0"/>
              <a:t>Go see a movie</a:t>
            </a:r>
          </a:p>
          <a:p>
            <a:pPr marL="457200" indent="-457200">
              <a:buClr>
                <a:schemeClr val="accent1"/>
              </a:buClr>
              <a:buFont typeface="Open Sans" panose="020B0606030504020204" pitchFamily="34" charset="0"/>
              <a:buChar char="&gt;"/>
            </a:pPr>
            <a:r>
              <a:rPr lang="en-US" dirty="0"/>
              <a:t>Read a good book</a:t>
            </a:r>
          </a:p>
          <a:p>
            <a:pPr marL="457200" indent="-457200">
              <a:buClr>
                <a:schemeClr val="accent1"/>
              </a:buClr>
              <a:buFont typeface="Open Sans" panose="020B0606030504020204" pitchFamily="34" charset="0"/>
              <a:buChar char="&gt;"/>
            </a:pPr>
            <a:r>
              <a:rPr lang="en-US" dirty="0"/>
              <a:t>Write in a journal</a:t>
            </a:r>
          </a:p>
          <a:p>
            <a:pPr marL="457200" indent="-457200">
              <a:buClr>
                <a:schemeClr val="accent1"/>
              </a:buClr>
              <a:buFont typeface="Open Sans" panose="020B0606030504020204" pitchFamily="34" charset="0"/>
              <a:buChar char="&gt;"/>
            </a:pPr>
            <a:r>
              <a:rPr lang="en-US" dirty="0"/>
              <a:t>Get a massage</a:t>
            </a:r>
          </a:p>
          <a:p>
            <a:pPr marL="457200" indent="-457200">
              <a:buClr>
                <a:schemeClr val="accent1"/>
              </a:buClr>
              <a:buFont typeface="Open Sans" panose="020B0606030504020204" pitchFamily="34" charset="0"/>
              <a:buChar char="&gt;"/>
            </a:pPr>
            <a:r>
              <a:rPr lang="en-US" dirty="0"/>
              <a:t>Meditate</a:t>
            </a:r>
          </a:p>
          <a:p>
            <a:endParaRPr lang="en-US" dirty="0"/>
          </a:p>
        </p:txBody>
      </p:sp>
      <p:sp>
        <p:nvSpPr>
          <p:cNvPr id="4" name="object 4">
            <a:extLst>
              <a:ext uri="{FF2B5EF4-FFF2-40B4-BE49-F238E27FC236}">
                <a16:creationId xmlns:a16="http://schemas.microsoft.com/office/drawing/2014/main" id="{F07CBCF3-348E-4263-A15B-843CC67D49EF}"/>
              </a:ext>
            </a:extLst>
          </p:cNvPr>
          <p:cNvSpPr/>
          <p:nvPr/>
        </p:nvSpPr>
        <p:spPr>
          <a:xfrm>
            <a:off x="6596743" y="1270646"/>
            <a:ext cx="4048892" cy="503386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82495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80F-A2A3-4782-AF31-6F0B19424F4D}"/>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0DA983C5-0BEA-49C5-B364-7F1EB34D8AFD}"/>
              </a:ext>
            </a:extLst>
          </p:cNvPr>
          <p:cNvSpPr>
            <a:spLocks noGrp="1"/>
          </p:cNvSpPr>
          <p:nvPr>
            <p:ph sz="half" idx="1"/>
          </p:nvPr>
        </p:nvSpPr>
        <p:spPr/>
        <p:txBody>
          <a:bodyPr/>
          <a:lstStyle/>
          <a:p>
            <a:r>
              <a:rPr lang="en-US" sz="2400" dirty="0"/>
              <a:t>Causes of Stress</a:t>
            </a:r>
          </a:p>
          <a:p>
            <a:pPr marL="342900" indent="-342900">
              <a:buClr>
                <a:schemeClr val="accent1"/>
              </a:buClr>
              <a:buFont typeface="Open Sans" panose="020B0606030504020204" pitchFamily="34" charset="0"/>
              <a:buChar char="&gt;"/>
            </a:pPr>
            <a:r>
              <a:rPr lang="en-US" sz="2400" dirty="0"/>
              <a:t>Source: Changing Minds</a:t>
            </a:r>
          </a:p>
          <a:p>
            <a:pPr marL="342900" indent="-342900">
              <a:buClr>
                <a:schemeClr val="accent1"/>
              </a:buClr>
              <a:buFont typeface="Open Sans" panose="020B0606030504020204" pitchFamily="34" charset="0"/>
              <a:buChar char="&gt;"/>
            </a:pPr>
            <a:r>
              <a:rPr lang="en-US" sz="2400" dirty="0"/>
              <a:t>Stress affects us all. If you can spot the symptoms, you can manage  them.</a:t>
            </a:r>
          </a:p>
          <a:p>
            <a:pPr marL="342900" indent="-342900">
              <a:buClr>
                <a:schemeClr val="accent1"/>
              </a:buClr>
              <a:buFont typeface="Open Sans" panose="020B0606030504020204" pitchFamily="34" charset="0"/>
              <a:buChar char="&gt;"/>
            </a:pPr>
            <a:r>
              <a:rPr lang="en-US" sz="2400" dirty="0"/>
              <a:t>http://changingminds.org/explinations/stress/stress_causes.htm</a:t>
            </a:r>
          </a:p>
          <a:p>
            <a:endParaRPr lang="en-US" sz="2400" dirty="0"/>
          </a:p>
          <a:p>
            <a:r>
              <a:rPr lang="en-US" sz="2400" dirty="0"/>
              <a:t>Effective Stress Management</a:t>
            </a:r>
          </a:p>
          <a:p>
            <a:pPr marL="342900" indent="-342900">
              <a:buClr>
                <a:schemeClr val="accent1"/>
              </a:buClr>
              <a:buFont typeface="Open Sans" panose="020B0606030504020204" pitchFamily="34" charset="0"/>
              <a:buChar char="&gt;"/>
            </a:pPr>
            <a:r>
              <a:rPr lang="en-US" sz="2400" dirty="0"/>
              <a:t>Source: NASA Occupational Health</a:t>
            </a:r>
          </a:p>
          <a:p>
            <a:pPr marL="342900" indent="-342900">
              <a:buClr>
                <a:schemeClr val="accent1"/>
              </a:buClr>
              <a:buFont typeface="Open Sans" panose="020B0606030504020204" pitchFamily="34" charset="0"/>
              <a:buChar char="&gt;"/>
            </a:pPr>
            <a:r>
              <a:rPr lang="en-US" sz="2400" dirty="0"/>
              <a:t>Factors that can trigger stress</a:t>
            </a:r>
          </a:p>
          <a:p>
            <a:pPr marL="342900" indent="-342900">
              <a:buClr>
                <a:schemeClr val="accent1"/>
              </a:buClr>
              <a:buFont typeface="Open Sans" panose="020B0606030504020204" pitchFamily="34" charset="0"/>
              <a:buChar char="&gt;"/>
            </a:pPr>
            <a:r>
              <a:rPr lang="en-US" sz="2400" dirty="0"/>
              <a:t>http://ohp.nasa.gov/cope/stress_sources.htm</a:t>
            </a:r>
          </a:p>
          <a:p>
            <a:endParaRPr lang="en-US" sz="2400" dirty="0"/>
          </a:p>
        </p:txBody>
      </p:sp>
    </p:spTree>
    <p:extLst>
      <p:ext uri="{BB962C8B-B14F-4D97-AF65-F5344CB8AC3E}">
        <p14:creationId xmlns:p14="http://schemas.microsoft.com/office/powerpoint/2010/main" val="1567977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EFE3-1011-4E27-A63C-0B1CE6012500}"/>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609E3929-6594-4621-9BAF-84C961409351}"/>
              </a:ext>
            </a:extLst>
          </p:cNvPr>
          <p:cNvSpPr>
            <a:spLocks noGrp="1"/>
          </p:cNvSpPr>
          <p:nvPr>
            <p:ph sz="half" idx="1"/>
          </p:nvPr>
        </p:nvSpPr>
        <p:spPr/>
        <p:txBody>
          <a:bodyPr/>
          <a:lstStyle/>
          <a:p>
            <a:r>
              <a:rPr lang="en-US" sz="2400" dirty="0"/>
              <a:t>Stress Management</a:t>
            </a:r>
          </a:p>
          <a:p>
            <a:pPr marL="342900" indent="-342900">
              <a:buClr>
                <a:schemeClr val="accent1"/>
              </a:buClr>
              <a:buFont typeface="Open Sans" panose="020B0606030504020204" pitchFamily="34" charset="0"/>
              <a:buChar char="&gt;"/>
            </a:pPr>
            <a:r>
              <a:rPr lang="en-US" sz="2400" dirty="0"/>
              <a:t>Source: Help Guide, a trusted non-profit resource</a:t>
            </a:r>
          </a:p>
          <a:p>
            <a:pPr marL="342900" indent="-342900">
              <a:buClr>
                <a:schemeClr val="accent1"/>
              </a:buClr>
              <a:buFont typeface="Open Sans" panose="020B0606030504020204" pitchFamily="34" charset="0"/>
              <a:buChar char="&gt;"/>
            </a:pPr>
            <a:r>
              <a:rPr lang="en-US" sz="2400" dirty="0"/>
              <a:t>How to reduce, prevent and cope with stress.</a:t>
            </a:r>
          </a:p>
          <a:p>
            <a:pPr marL="342900" indent="-342900">
              <a:buClr>
                <a:schemeClr val="accent1"/>
              </a:buClr>
              <a:buFont typeface="Open Sans" panose="020B0606030504020204" pitchFamily="34" charset="0"/>
              <a:buChar char="&gt;"/>
            </a:pPr>
            <a:r>
              <a:rPr lang="en-US" sz="2400" dirty="0"/>
              <a:t>Http://helpguide.org/mental/stress_management_relief_coping.htm</a:t>
            </a:r>
          </a:p>
          <a:p>
            <a:endParaRPr lang="en-US" sz="2400" dirty="0"/>
          </a:p>
          <a:p>
            <a:r>
              <a:rPr lang="en-US" sz="2400" dirty="0"/>
              <a:t>Stress Today</a:t>
            </a:r>
          </a:p>
          <a:p>
            <a:pPr marL="342900" indent="-342900">
              <a:buClr>
                <a:schemeClr val="accent1"/>
              </a:buClr>
              <a:buFont typeface="Open Sans" panose="020B0606030504020204" pitchFamily="34" charset="0"/>
              <a:buChar char="&gt;"/>
            </a:pPr>
            <a:r>
              <a:rPr lang="en-US" sz="2400" dirty="0"/>
              <a:t>Source: The American Institute of Stress</a:t>
            </a:r>
          </a:p>
          <a:p>
            <a:pPr marL="342900" indent="-342900">
              <a:buClr>
                <a:schemeClr val="accent1"/>
              </a:buClr>
              <a:buFont typeface="Open Sans" panose="020B0606030504020204" pitchFamily="34" charset="0"/>
              <a:buChar char="&gt;"/>
            </a:pPr>
            <a:r>
              <a:rPr lang="en-US" sz="2400" dirty="0"/>
              <a:t>Dealing with stress and how stress levels are increasing in children,  teenagers, and the elderly</a:t>
            </a:r>
          </a:p>
          <a:p>
            <a:pPr marL="342900" indent="-342900">
              <a:buClr>
                <a:schemeClr val="accent1"/>
              </a:buClr>
              <a:buFont typeface="Open Sans" panose="020B0606030504020204" pitchFamily="34" charset="0"/>
              <a:buChar char="&gt;"/>
            </a:pPr>
            <a:r>
              <a:rPr lang="en-US" sz="2400" dirty="0"/>
              <a:t>www.stress.org/americas.htm</a:t>
            </a:r>
          </a:p>
          <a:p>
            <a:endParaRPr lang="en-US" sz="2400" dirty="0"/>
          </a:p>
        </p:txBody>
      </p:sp>
    </p:spTree>
    <p:extLst>
      <p:ext uri="{BB962C8B-B14F-4D97-AF65-F5344CB8AC3E}">
        <p14:creationId xmlns:p14="http://schemas.microsoft.com/office/powerpoint/2010/main" val="2330061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E231-8886-4841-AE36-ECB0DAB96B8E}"/>
              </a:ext>
            </a:extLst>
          </p:cNvPr>
          <p:cNvSpPr>
            <a:spLocks noGrp="1"/>
          </p:cNvSpPr>
          <p:nvPr>
            <p:ph type="title"/>
          </p:nvPr>
        </p:nvSpPr>
        <p:spPr>
          <a:xfrm>
            <a:off x="1066274" y="2552700"/>
            <a:ext cx="10059452" cy="876300"/>
          </a:xfrm>
        </p:spPr>
        <p:txBody>
          <a:bodyPr/>
          <a:lstStyle/>
          <a:p>
            <a:pPr algn="ctr"/>
            <a:r>
              <a:rPr lang="en-US" dirty="0"/>
              <a:t>What is stress?</a:t>
            </a:r>
          </a:p>
        </p:txBody>
      </p:sp>
    </p:spTree>
    <p:extLst>
      <p:ext uri="{BB962C8B-B14F-4D97-AF65-F5344CB8AC3E}">
        <p14:creationId xmlns:p14="http://schemas.microsoft.com/office/powerpoint/2010/main" val="256645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16F06-D433-4A50-A5DB-D5D6B7E585CC}"/>
              </a:ext>
            </a:extLst>
          </p:cNvPr>
          <p:cNvSpPr>
            <a:spLocks noGrp="1"/>
          </p:cNvSpPr>
          <p:nvPr>
            <p:ph type="title"/>
          </p:nvPr>
        </p:nvSpPr>
        <p:spPr>
          <a:xfrm>
            <a:off x="1066274" y="2990850"/>
            <a:ext cx="10059452" cy="876300"/>
          </a:xfrm>
        </p:spPr>
        <p:txBody>
          <a:bodyPr/>
          <a:lstStyle/>
          <a:p>
            <a:pPr algn="ctr"/>
            <a:r>
              <a:rPr lang="en-US" dirty="0"/>
              <a:t>How can learning about Stress Management help you succeed in a Guidance and Counseling  Career field?</a:t>
            </a:r>
          </a:p>
        </p:txBody>
      </p:sp>
    </p:spTree>
    <p:extLst>
      <p:ext uri="{BB962C8B-B14F-4D97-AF65-F5344CB8AC3E}">
        <p14:creationId xmlns:p14="http://schemas.microsoft.com/office/powerpoint/2010/main" val="60881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21900-707F-4322-97A1-AD5C3DAC8F1C}"/>
              </a:ext>
            </a:extLst>
          </p:cNvPr>
          <p:cNvSpPr>
            <a:spLocks noGrp="1"/>
          </p:cNvSpPr>
          <p:nvPr>
            <p:ph type="title"/>
          </p:nvPr>
        </p:nvSpPr>
        <p:spPr/>
        <p:txBody>
          <a:bodyPr/>
          <a:lstStyle/>
          <a:p>
            <a:r>
              <a:rPr lang="en-US" dirty="0"/>
              <a:t>Common Symptoms of Stress</a:t>
            </a:r>
          </a:p>
        </p:txBody>
      </p:sp>
      <p:sp>
        <p:nvSpPr>
          <p:cNvPr id="3" name="Content Placeholder 2">
            <a:extLst>
              <a:ext uri="{FF2B5EF4-FFF2-40B4-BE49-F238E27FC236}">
                <a16:creationId xmlns:a16="http://schemas.microsoft.com/office/drawing/2014/main" id="{2A2D046F-9818-4D6E-9A2E-9DD374BF15B2}"/>
              </a:ext>
            </a:extLst>
          </p:cNvPr>
          <p:cNvSpPr>
            <a:spLocks noGrp="1"/>
          </p:cNvSpPr>
          <p:nvPr>
            <p:ph sz="half" idx="1"/>
          </p:nvPr>
        </p:nvSpPr>
        <p:spPr>
          <a:xfrm>
            <a:off x="740664" y="1420420"/>
            <a:ext cx="4027279" cy="4734318"/>
          </a:xfrm>
        </p:spPr>
        <p:txBody>
          <a:bodyPr/>
          <a:lstStyle/>
          <a:p>
            <a:pPr marL="457200" indent="-457200">
              <a:buClr>
                <a:schemeClr val="accent1"/>
              </a:buClr>
              <a:buFont typeface="Open Sans" panose="020B0606030504020204" pitchFamily="34" charset="0"/>
              <a:buChar char="&gt;"/>
            </a:pPr>
            <a:r>
              <a:rPr lang="en-US" dirty="0"/>
              <a:t>stomachache</a:t>
            </a:r>
          </a:p>
          <a:p>
            <a:pPr marL="457200" indent="-457200">
              <a:buClr>
                <a:schemeClr val="accent1"/>
              </a:buClr>
              <a:buFont typeface="Open Sans" panose="020B0606030504020204" pitchFamily="34" charset="0"/>
              <a:buChar char="&gt;"/>
            </a:pPr>
            <a:r>
              <a:rPr lang="en-US" dirty="0"/>
              <a:t>sweaty palms</a:t>
            </a:r>
          </a:p>
          <a:p>
            <a:pPr marL="457200" indent="-457200">
              <a:buClr>
                <a:schemeClr val="accent1"/>
              </a:buClr>
              <a:buFont typeface="Open Sans" panose="020B0606030504020204" pitchFamily="34" charset="0"/>
              <a:buChar char="&gt;"/>
            </a:pPr>
            <a:r>
              <a:rPr lang="en-US" dirty="0"/>
              <a:t>nervousness</a:t>
            </a:r>
          </a:p>
          <a:p>
            <a:endParaRPr lang="en-US" dirty="0"/>
          </a:p>
          <a:p>
            <a:r>
              <a:rPr lang="en-US" dirty="0"/>
              <a:t>Can you think of more?</a:t>
            </a:r>
          </a:p>
          <a:p>
            <a:endParaRPr lang="en-US" dirty="0"/>
          </a:p>
        </p:txBody>
      </p:sp>
      <p:sp>
        <p:nvSpPr>
          <p:cNvPr id="4" name="object 4">
            <a:extLst>
              <a:ext uri="{FF2B5EF4-FFF2-40B4-BE49-F238E27FC236}">
                <a16:creationId xmlns:a16="http://schemas.microsoft.com/office/drawing/2014/main" id="{93C28E92-9B9C-4AF6-92A0-00E87FC141E9}"/>
              </a:ext>
            </a:extLst>
          </p:cNvPr>
          <p:cNvSpPr/>
          <p:nvPr/>
        </p:nvSpPr>
        <p:spPr>
          <a:xfrm>
            <a:off x="7333276" y="2231848"/>
            <a:ext cx="3023703" cy="2165644"/>
          </a:xfrm>
          <a:custGeom>
            <a:avLst/>
            <a:gdLst/>
            <a:ahLst/>
            <a:cxnLst/>
            <a:rect l="l" t="t" r="r" b="b"/>
            <a:pathLst>
              <a:path w="2378709" h="1915160">
                <a:moveTo>
                  <a:pt x="0" y="0"/>
                </a:moveTo>
                <a:lnTo>
                  <a:pt x="40770" y="1854816"/>
                </a:lnTo>
                <a:lnTo>
                  <a:pt x="2057566" y="1915091"/>
                </a:lnTo>
                <a:lnTo>
                  <a:pt x="2378297" y="71233"/>
                </a:lnTo>
                <a:lnTo>
                  <a:pt x="0" y="0"/>
                </a:lnTo>
                <a:close/>
              </a:path>
            </a:pathLst>
          </a:custGeom>
          <a:solidFill>
            <a:srgbClr val="FF9E3F"/>
          </a:solidFill>
        </p:spPr>
        <p:txBody>
          <a:bodyPr wrap="square" lIns="0" tIns="0" rIns="0" bIns="0" rtlCol="0"/>
          <a:lstStyle/>
          <a:p>
            <a:endParaRPr/>
          </a:p>
        </p:txBody>
      </p:sp>
      <p:sp>
        <p:nvSpPr>
          <p:cNvPr id="5" name="object 5">
            <a:extLst>
              <a:ext uri="{FF2B5EF4-FFF2-40B4-BE49-F238E27FC236}">
                <a16:creationId xmlns:a16="http://schemas.microsoft.com/office/drawing/2014/main" id="{C1BBEB47-FE0D-4E68-8BE8-FA5F9A07A7DB}"/>
              </a:ext>
            </a:extLst>
          </p:cNvPr>
          <p:cNvSpPr/>
          <p:nvPr/>
        </p:nvSpPr>
        <p:spPr>
          <a:xfrm>
            <a:off x="6987177" y="2938706"/>
            <a:ext cx="589243" cy="678559"/>
          </a:xfrm>
          <a:custGeom>
            <a:avLst/>
            <a:gdLst/>
            <a:ahLst/>
            <a:cxnLst/>
            <a:rect l="l" t="t" r="r" b="b"/>
            <a:pathLst>
              <a:path w="463550" h="600075">
                <a:moveTo>
                  <a:pt x="462974" y="0"/>
                </a:moveTo>
                <a:lnTo>
                  <a:pt x="414049" y="13698"/>
                </a:lnTo>
                <a:lnTo>
                  <a:pt x="365124" y="32877"/>
                </a:lnTo>
                <a:lnTo>
                  <a:pt x="321635" y="52055"/>
                </a:lnTo>
                <a:lnTo>
                  <a:pt x="240093" y="101371"/>
                </a:lnTo>
                <a:lnTo>
                  <a:pt x="169424" y="156166"/>
                </a:lnTo>
                <a:lnTo>
                  <a:pt x="139525" y="186303"/>
                </a:lnTo>
                <a:lnTo>
                  <a:pt x="109627" y="219183"/>
                </a:lnTo>
                <a:lnTo>
                  <a:pt x="85164" y="249318"/>
                </a:lnTo>
                <a:lnTo>
                  <a:pt x="63420" y="282195"/>
                </a:lnTo>
                <a:lnTo>
                  <a:pt x="28085" y="347949"/>
                </a:lnTo>
                <a:lnTo>
                  <a:pt x="3623" y="410963"/>
                </a:lnTo>
                <a:lnTo>
                  <a:pt x="0" y="431051"/>
                </a:lnTo>
                <a:lnTo>
                  <a:pt x="0" y="498638"/>
                </a:lnTo>
                <a:lnTo>
                  <a:pt x="17213" y="542472"/>
                </a:lnTo>
                <a:lnTo>
                  <a:pt x="55266" y="578089"/>
                </a:lnTo>
                <a:lnTo>
                  <a:pt x="101473" y="597267"/>
                </a:lnTo>
                <a:lnTo>
                  <a:pt x="125935" y="600007"/>
                </a:lnTo>
                <a:lnTo>
                  <a:pt x="150398" y="597267"/>
                </a:lnTo>
                <a:lnTo>
                  <a:pt x="196604" y="575349"/>
                </a:lnTo>
                <a:lnTo>
                  <a:pt x="234657" y="536992"/>
                </a:lnTo>
                <a:lnTo>
                  <a:pt x="250966" y="484937"/>
                </a:lnTo>
                <a:lnTo>
                  <a:pt x="259120" y="424662"/>
                </a:lnTo>
                <a:lnTo>
                  <a:pt x="269992" y="358908"/>
                </a:lnTo>
                <a:lnTo>
                  <a:pt x="280864" y="295893"/>
                </a:lnTo>
                <a:lnTo>
                  <a:pt x="297172" y="230139"/>
                </a:lnTo>
                <a:lnTo>
                  <a:pt x="321635" y="167125"/>
                </a:lnTo>
                <a:lnTo>
                  <a:pt x="356970" y="106850"/>
                </a:lnTo>
                <a:lnTo>
                  <a:pt x="403177" y="52055"/>
                </a:lnTo>
                <a:lnTo>
                  <a:pt x="462974" y="0"/>
                </a:lnTo>
                <a:close/>
              </a:path>
            </a:pathLst>
          </a:custGeom>
          <a:solidFill>
            <a:srgbClr val="000000"/>
          </a:solidFill>
        </p:spPr>
        <p:txBody>
          <a:bodyPr wrap="square" lIns="0" tIns="0" rIns="0" bIns="0" rtlCol="0"/>
          <a:lstStyle/>
          <a:p>
            <a:endParaRPr/>
          </a:p>
        </p:txBody>
      </p:sp>
      <p:sp>
        <p:nvSpPr>
          <p:cNvPr id="6" name="object 6">
            <a:extLst>
              <a:ext uri="{FF2B5EF4-FFF2-40B4-BE49-F238E27FC236}">
                <a16:creationId xmlns:a16="http://schemas.microsoft.com/office/drawing/2014/main" id="{5921FAE6-F839-4992-A90D-9560158235D5}"/>
              </a:ext>
            </a:extLst>
          </p:cNvPr>
          <p:cNvSpPr/>
          <p:nvPr/>
        </p:nvSpPr>
        <p:spPr>
          <a:xfrm>
            <a:off x="7417535" y="2207191"/>
            <a:ext cx="2608812" cy="2971298"/>
          </a:xfrm>
          <a:custGeom>
            <a:avLst/>
            <a:gdLst/>
            <a:ahLst/>
            <a:cxnLst/>
            <a:rect l="l" t="t" r="r" b="b"/>
            <a:pathLst>
              <a:path w="2052320" h="2627629">
                <a:moveTo>
                  <a:pt x="103286" y="2194546"/>
                </a:moveTo>
                <a:lnTo>
                  <a:pt x="84259" y="2194546"/>
                </a:lnTo>
                <a:lnTo>
                  <a:pt x="65230" y="2197286"/>
                </a:lnTo>
                <a:lnTo>
                  <a:pt x="19023" y="2230163"/>
                </a:lnTo>
                <a:lnTo>
                  <a:pt x="0" y="2282218"/>
                </a:lnTo>
                <a:lnTo>
                  <a:pt x="5436" y="2317835"/>
                </a:lnTo>
                <a:lnTo>
                  <a:pt x="21744" y="2350712"/>
                </a:lnTo>
                <a:lnTo>
                  <a:pt x="48924" y="2375370"/>
                </a:lnTo>
                <a:lnTo>
                  <a:pt x="529977" y="2627091"/>
                </a:lnTo>
                <a:lnTo>
                  <a:pt x="549538" y="2627091"/>
                </a:lnTo>
                <a:lnTo>
                  <a:pt x="648084" y="2364411"/>
                </a:lnTo>
                <a:lnTo>
                  <a:pt x="443042" y="2364411"/>
                </a:lnTo>
                <a:lnTo>
                  <a:pt x="138618" y="2205505"/>
                </a:lnTo>
                <a:lnTo>
                  <a:pt x="119594" y="2197286"/>
                </a:lnTo>
                <a:lnTo>
                  <a:pt x="103286" y="2194546"/>
                </a:lnTo>
                <a:close/>
              </a:path>
              <a:path w="2052320" h="2627629">
                <a:moveTo>
                  <a:pt x="1565546" y="1978105"/>
                </a:moveTo>
                <a:lnTo>
                  <a:pt x="1331846" y="1978105"/>
                </a:lnTo>
                <a:lnTo>
                  <a:pt x="1590061" y="2358931"/>
                </a:lnTo>
                <a:lnTo>
                  <a:pt x="1282921" y="2452083"/>
                </a:lnTo>
                <a:lnTo>
                  <a:pt x="1250304" y="2468522"/>
                </a:lnTo>
                <a:lnTo>
                  <a:pt x="1225842" y="2498659"/>
                </a:lnTo>
                <a:lnTo>
                  <a:pt x="1214967" y="2534276"/>
                </a:lnTo>
                <a:lnTo>
                  <a:pt x="1217685" y="2572633"/>
                </a:lnTo>
                <a:lnTo>
                  <a:pt x="1225842" y="2591811"/>
                </a:lnTo>
                <a:lnTo>
                  <a:pt x="1236714" y="2605510"/>
                </a:lnTo>
                <a:lnTo>
                  <a:pt x="1250304" y="2619209"/>
                </a:lnTo>
                <a:lnTo>
                  <a:pt x="1260078" y="2627091"/>
                </a:lnTo>
                <a:lnTo>
                  <a:pt x="1375126" y="2627091"/>
                </a:lnTo>
                <a:lnTo>
                  <a:pt x="1897201" y="2471262"/>
                </a:lnTo>
                <a:lnTo>
                  <a:pt x="1565546" y="1978105"/>
                </a:lnTo>
                <a:close/>
              </a:path>
              <a:path w="2052320" h="2627629">
                <a:moveTo>
                  <a:pt x="1100811" y="0"/>
                </a:moveTo>
                <a:lnTo>
                  <a:pt x="1051886" y="0"/>
                </a:lnTo>
                <a:lnTo>
                  <a:pt x="948598" y="5479"/>
                </a:lnTo>
                <a:lnTo>
                  <a:pt x="850748" y="19178"/>
                </a:lnTo>
                <a:lnTo>
                  <a:pt x="752898" y="43836"/>
                </a:lnTo>
                <a:lnTo>
                  <a:pt x="660487" y="79452"/>
                </a:lnTo>
                <a:lnTo>
                  <a:pt x="573509" y="120549"/>
                </a:lnTo>
                <a:lnTo>
                  <a:pt x="491967" y="172604"/>
                </a:lnTo>
                <a:lnTo>
                  <a:pt x="413144" y="230139"/>
                </a:lnTo>
                <a:lnTo>
                  <a:pt x="342474" y="293154"/>
                </a:lnTo>
                <a:lnTo>
                  <a:pt x="277241" y="364387"/>
                </a:lnTo>
                <a:lnTo>
                  <a:pt x="220162" y="443840"/>
                </a:lnTo>
                <a:lnTo>
                  <a:pt x="168519" y="526033"/>
                </a:lnTo>
                <a:lnTo>
                  <a:pt x="127748" y="613705"/>
                </a:lnTo>
                <a:lnTo>
                  <a:pt x="95131" y="706857"/>
                </a:lnTo>
                <a:lnTo>
                  <a:pt x="67948" y="802749"/>
                </a:lnTo>
                <a:lnTo>
                  <a:pt x="54361" y="901380"/>
                </a:lnTo>
                <a:lnTo>
                  <a:pt x="48924" y="1005491"/>
                </a:lnTo>
                <a:lnTo>
                  <a:pt x="54361" y="1106862"/>
                </a:lnTo>
                <a:lnTo>
                  <a:pt x="67948" y="1205493"/>
                </a:lnTo>
                <a:lnTo>
                  <a:pt x="92411" y="1301385"/>
                </a:lnTo>
                <a:lnTo>
                  <a:pt x="125030" y="1394537"/>
                </a:lnTo>
                <a:lnTo>
                  <a:pt x="165798" y="1482209"/>
                </a:lnTo>
                <a:lnTo>
                  <a:pt x="217444" y="1567141"/>
                </a:lnTo>
                <a:lnTo>
                  <a:pt x="274523" y="1646594"/>
                </a:lnTo>
                <a:lnTo>
                  <a:pt x="342474" y="1720568"/>
                </a:lnTo>
                <a:lnTo>
                  <a:pt x="372373" y="1750705"/>
                </a:lnTo>
                <a:lnTo>
                  <a:pt x="437606" y="1805500"/>
                </a:lnTo>
                <a:lnTo>
                  <a:pt x="470223" y="1830158"/>
                </a:lnTo>
                <a:lnTo>
                  <a:pt x="505555" y="1854816"/>
                </a:lnTo>
                <a:lnTo>
                  <a:pt x="538174" y="1876734"/>
                </a:lnTo>
                <a:lnTo>
                  <a:pt x="576227" y="1895912"/>
                </a:lnTo>
                <a:lnTo>
                  <a:pt x="611562" y="1915091"/>
                </a:lnTo>
                <a:lnTo>
                  <a:pt x="443042" y="2364411"/>
                </a:lnTo>
                <a:lnTo>
                  <a:pt x="648084" y="2364411"/>
                </a:lnTo>
                <a:lnTo>
                  <a:pt x="790953" y="1983585"/>
                </a:lnTo>
                <a:lnTo>
                  <a:pt x="1310102" y="1983585"/>
                </a:lnTo>
                <a:lnTo>
                  <a:pt x="1331846" y="1978105"/>
                </a:lnTo>
                <a:lnTo>
                  <a:pt x="1565546" y="1978105"/>
                </a:lnTo>
                <a:lnTo>
                  <a:pt x="1513956" y="1901392"/>
                </a:lnTo>
                <a:lnTo>
                  <a:pt x="1611806" y="1843857"/>
                </a:lnTo>
                <a:lnTo>
                  <a:pt x="1731397" y="1747965"/>
                </a:lnTo>
                <a:lnTo>
                  <a:pt x="1758580" y="1720568"/>
                </a:lnTo>
                <a:lnTo>
                  <a:pt x="1826529" y="1646594"/>
                </a:lnTo>
                <a:lnTo>
                  <a:pt x="1883611" y="1567141"/>
                </a:lnTo>
                <a:lnTo>
                  <a:pt x="1935254" y="1482209"/>
                </a:lnTo>
                <a:lnTo>
                  <a:pt x="1976022" y="1394537"/>
                </a:lnTo>
                <a:lnTo>
                  <a:pt x="2008641" y="1301385"/>
                </a:lnTo>
                <a:lnTo>
                  <a:pt x="2033104" y="1205493"/>
                </a:lnTo>
                <a:lnTo>
                  <a:pt x="2046691" y="1106862"/>
                </a:lnTo>
                <a:lnTo>
                  <a:pt x="2052130" y="1005491"/>
                </a:lnTo>
                <a:lnTo>
                  <a:pt x="2046691" y="906860"/>
                </a:lnTo>
                <a:lnTo>
                  <a:pt x="2033104" y="808228"/>
                </a:lnTo>
                <a:lnTo>
                  <a:pt x="2008641" y="712337"/>
                </a:lnTo>
                <a:lnTo>
                  <a:pt x="1976022" y="619185"/>
                </a:lnTo>
                <a:lnTo>
                  <a:pt x="1935254" y="531513"/>
                </a:lnTo>
                <a:lnTo>
                  <a:pt x="1883611" y="446580"/>
                </a:lnTo>
                <a:lnTo>
                  <a:pt x="1826529" y="367127"/>
                </a:lnTo>
                <a:lnTo>
                  <a:pt x="1758580" y="293154"/>
                </a:lnTo>
                <a:lnTo>
                  <a:pt x="1723246" y="257537"/>
                </a:lnTo>
                <a:lnTo>
                  <a:pt x="1647140" y="197262"/>
                </a:lnTo>
                <a:lnTo>
                  <a:pt x="1606367" y="167125"/>
                </a:lnTo>
                <a:lnTo>
                  <a:pt x="1565599" y="142467"/>
                </a:lnTo>
                <a:lnTo>
                  <a:pt x="1522110" y="117809"/>
                </a:lnTo>
                <a:lnTo>
                  <a:pt x="1478621" y="95891"/>
                </a:lnTo>
                <a:lnTo>
                  <a:pt x="1435129" y="76713"/>
                </a:lnTo>
                <a:lnTo>
                  <a:pt x="1388922" y="57534"/>
                </a:lnTo>
                <a:lnTo>
                  <a:pt x="1296511" y="30137"/>
                </a:lnTo>
                <a:lnTo>
                  <a:pt x="1247586" y="19178"/>
                </a:lnTo>
                <a:lnTo>
                  <a:pt x="1198661" y="10959"/>
                </a:lnTo>
                <a:lnTo>
                  <a:pt x="1100811" y="0"/>
                </a:lnTo>
                <a:close/>
              </a:path>
              <a:path w="2052320" h="2627629">
                <a:moveTo>
                  <a:pt x="1310102" y="1983585"/>
                </a:moveTo>
                <a:lnTo>
                  <a:pt x="790953" y="1983585"/>
                </a:lnTo>
                <a:lnTo>
                  <a:pt x="823567" y="1991804"/>
                </a:lnTo>
                <a:lnTo>
                  <a:pt x="853468" y="1997283"/>
                </a:lnTo>
                <a:lnTo>
                  <a:pt x="918702" y="2008242"/>
                </a:lnTo>
                <a:lnTo>
                  <a:pt x="1019267" y="2016462"/>
                </a:lnTo>
                <a:lnTo>
                  <a:pt x="1087221" y="2016462"/>
                </a:lnTo>
                <a:lnTo>
                  <a:pt x="1157891" y="2010982"/>
                </a:lnTo>
                <a:lnTo>
                  <a:pt x="1263892" y="1994544"/>
                </a:lnTo>
                <a:lnTo>
                  <a:pt x="1299229" y="1986324"/>
                </a:lnTo>
                <a:lnTo>
                  <a:pt x="1310102" y="1983585"/>
                </a:lnTo>
                <a:close/>
              </a:path>
            </a:pathLst>
          </a:custGeom>
          <a:solidFill>
            <a:srgbClr val="000000"/>
          </a:solidFill>
        </p:spPr>
        <p:txBody>
          <a:bodyPr wrap="square" lIns="0" tIns="0" rIns="0" bIns="0" rtlCol="0"/>
          <a:lstStyle/>
          <a:p>
            <a:endParaRPr/>
          </a:p>
        </p:txBody>
      </p:sp>
      <p:sp>
        <p:nvSpPr>
          <p:cNvPr id="7" name="object 7">
            <a:extLst>
              <a:ext uri="{FF2B5EF4-FFF2-40B4-BE49-F238E27FC236}">
                <a16:creationId xmlns:a16="http://schemas.microsoft.com/office/drawing/2014/main" id="{993BE643-6661-4D1D-AB2E-B145918400EB}"/>
              </a:ext>
            </a:extLst>
          </p:cNvPr>
          <p:cNvSpPr/>
          <p:nvPr/>
        </p:nvSpPr>
        <p:spPr>
          <a:xfrm>
            <a:off x="7656721" y="2398974"/>
            <a:ext cx="2063157" cy="1846829"/>
          </a:xfrm>
          <a:custGeom>
            <a:avLst/>
            <a:gdLst/>
            <a:ahLst/>
            <a:cxnLst/>
            <a:rect l="l" t="t" r="r" b="b"/>
            <a:pathLst>
              <a:path w="1623059" h="1633220">
                <a:moveTo>
                  <a:pt x="676798" y="1257549"/>
                </a:moveTo>
                <a:lnTo>
                  <a:pt x="584381" y="1257549"/>
                </a:lnTo>
                <a:lnTo>
                  <a:pt x="478380" y="1268508"/>
                </a:lnTo>
                <a:lnTo>
                  <a:pt x="426737" y="1279467"/>
                </a:lnTo>
                <a:lnTo>
                  <a:pt x="377812" y="1287686"/>
                </a:lnTo>
                <a:lnTo>
                  <a:pt x="328887" y="1301385"/>
                </a:lnTo>
                <a:lnTo>
                  <a:pt x="282680" y="1312344"/>
                </a:lnTo>
                <a:lnTo>
                  <a:pt x="236473" y="1328782"/>
                </a:lnTo>
                <a:lnTo>
                  <a:pt x="195699" y="1342481"/>
                </a:lnTo>
                <a:lnTo>
                  <a:pt x="217444" y="1369879"/>
                </a:lnTo>
                <a:lnTo>
                  <a:pt x="239191" y="1391797"/>
                </a:lnTo>
                <a:lnTo>
                  <a:pt x="298988" y="1446589"/>
                </a:lnTo>
                <a:lnTo>
                  <a:pt x="328887" y="1471247"/>
                </a:lnTo>
                <a:lnTo>
                  <a:pt x="361503" y="1495905"/>
                </a:lnTo>
                <a:lnTo>
                  <a:pt x="396838" y="1517826"/>
                </a:lnTo>
                <a:lnTo>
                  <a:pt x="464787" y="1553442"/>
                </a:lnTo>
                <a:lnTo>
                  <a:pt x="502842" y="1569878"/>
                </a:lnTo>
                <a:lnTo>
                  <a:pt x="538174" y="1586320"/>
                </a:lnTo>
                <a:lnTo>
                  <a:pt x="614282" y="1608238"/>
                </a:lnTo>
                <a:lnTo>
                  <a:pt x="652335" y="1616457"/>
                </a:lnTo>
                <a:lnTo>
                  <a:pt x="693106" y="1624676"/>
                </a:lnTo>
                <a:lnTo>
                  <a:pt x="731156" y="1630156"/>
                </a:lnTo>
                <a:lnTo>
                  <a:pt x="771930" y="1632895"/>
                </a:lnTo>
                <a:lnTo>
                  <a:pt x="812700" y="1632895"/>
                </a:lnTo>
                <a:lnTo>
                  <a:pt x="894242" y="1627416"/>
                </a:lnTo>
                <a:lnTo>
                  <a:pt x="975781" y="1616457"/>
                </a:lnTo>
                <a:lnTo>
                  <a:pt x="1051886" y="1597279"/>
                </a:lnTo>
                <a:lnTo>
                  <a:pt x="1127995" y="1567141"/>
                </a:lnTo>
                <a:lnTo>
                  <a:pt x="1198661" y="1534264"/>
                </a:lnTo>
                <a:lnTo>
                  <a:pt x="1263897" y="1493168"/>
                </a:lnTo>
                <a:lnTo>
                  <a:pt x="1326413" y="1446589"/>
                </a:lnTo>
                <a:lnTo>
                  <a:pt x="1386210" y="1391797"/>
                </a:lnTo>
                <a:lnTo>
                  <a:pt x="1400965" y="1375358"/>
                </a:lnTo>
                <a:lnTo>
                  <a:pt x="1212254" y="1375358"/>
                </a:lnTo>
                <a:lnTo>
                  <a:pt x="1204100" y="1372616"/>
                </a:lnTo>
                <a:lnTo>
                  <a:pt x="1193228" y="1369879"/>
                </a:lnTo>
                <a:lnTo>
                  <a:pt x="1185074" y="1367139"/>
                </a:lnTo>
                <a:lnTo>
                  <a:pt x="1138867" y="1347958"/>
                </a:lnTo>
                <a:lnTo>
                  <a:pt x="1092660" y="1331522"/>
                </a:lnTo>
                <a:lnTo>
                  <a:pt x="1043735" y="1315084"/>
                </a:lnTo>
                <a:lnTo>
                  <a:pt x="992092" y="1301385"/>
                </a:lnTo>
                <a:lnTo>
                  <a:pt x="940449" y="1290426"/>
                </a:lnTo>
                <a:lnTo>
                  <a:pt x="886088" y="1279467"/>
                </a:lnTo>
                <a:lnTo>
                  <a:pt x="829006" y="1271247"/>
                </a:lnTo>
                <a:lnTo>
                  <a:pt x="771930" y="1265768"/>
                </a:lnTo>
                <a:lnTo>
                  <a:pt x="747467" y="1263028"/>
                </a:lnTo>
                <a:lnTo>
                  <a:pt x="725723" y="1260288"/>
                </a:lnTo>
                <a:lnTo>
                  <a:pt x="701260" y="1260288"/>
                </a:lnTo>
                <a:lnTo>
                  <a:pt x="676798" y="1257549"/>
                </a:lnTo>
                <a:close/>
              </a:path>
              <a:path w="1623059" h="1633220">
                <a:moveTo>
                  <a:pt x="1602435" y="994532"/>
                </a:moveTo>
                <a:lnTo>
                  <a:pt x="687670" y="994532"/>
                </a:lnTo>
                <a:lnTo>
                  <a:pt x="723005" y="997272"/>
                </a:lnTo>
                <a:lnTo>
                  <a:pt x="755619" y="997272"/>
                </a:lnTo>
                <a:lnTo>
                  <a:pt x="856187" y="1005491"/>
                </a:lnTo>
                <a:lnTo>
                  <a:pt x="886088" y="1010970"/>
                </a:lnTo>
                <a:lnTo>
                  <a:pt x="918704" y="1013710"/>
                </a:lnTo>
                <a:lnTo>
                  <a:pt x="948603" y="1019190"/>
                </a:lnTo>
                <a:lnTo>
                  <a:pt x="981220" y="1024669"/>
                </a:lnTo>
                <a:lnTo>
                  <a:pt x="1011118" y="1030149"/>
                </a:lnTo>
                <a:lnTo>
                  <a:pt x="1041017" y="1038368"/>
                </a:lnTo>
                <a:lnTo>
                  <a:pt x="1070915" y="1043847"/>
                </a:lnTo>
                <a:lnTo>
                  <a:pt x="1125274" y="1060286"/>
                </a:lnTo>
                <a:lnTo>
                  <a:pt x="1155175" y="1068505"/>
                </a:lnTo>
                <a:lnTo>
                  <a:pt x="1182356" y="1076722"/>
                </a:lnTo>
                <a:lnTo>
                  <a:pt x="1206818" y="1087684"/>
                </a:lnTo>
                <a:lnTo>
                  <a:pt x="1233999" y="1095903"/>
                </a:lnTo>
                <a:lnTo>
                  <a:pt x="1282924" y="1117821"/>
                </a:lnTo>
                <a:lnTo>
                  <a:pt x="1323695" y="1145218"/>
                </a:lnTo>
                <a:lnTo>
                  <a:pt x="1348157" y="1175353"/>
                </a:lnTo>
                <a:lnTo>
                  <a:pt x="1364465" y="1213712"/>
                </a:lnTo>
                <a:lnTo>
                  <a:pt x="1367181" y="1235631"/>
                </a:lnTo>
                <a:lnTo>
                  <a:pt x="1367181" y="1257549"/>
                </a:lnTo>
                <a:lnTo>
                  <a:pt x="1350875" y="1306864"/>
                </a:lnTo>
                <a:lnTo>
                  <a:pt x="1318256" y="1345221"/>
                </a:lnTo>
                <a:lnTo>
                  <a:pt x="1274770" y="1369879"/>
                </a:lnTo>
                <a:lnTo>
                  <a:pt x="1250307" y="1375358"/>
                </a:lnTo>
                <a:lnTo>
                  <a:pt x="1400965" y="1375358"/>
                </a:lnTo>
                <a:lnTo>
                  <a:pt x="1437853" y="1334262"/>
                </a:lnTo>
                <a:lnTo>
                  <a:pt x="1484060" y="1271247"/>
                </a:lnTo>
                <a:lnTo>
                  <a:pt x="1524831" y="1202753"/>
                </a:lnTo>
                <a:lnTo>
                  <a:pt x="1560165" y="1131520"/>
                </a:lnTo>
                <a:lnTo>
                  <a:pt x="1587343" y="1057546"/>
                </a:lnTo>
                <a:lnTo>
                  <a:pt x="1602435" y="994532"/>
                </a:lnTo>
                <a:close/>
              </a:path>
              <a:path w="1623059" h="1633220">
                <a:moveTo>
                  <a:pt x="853468" y="0"/>
                </a:moveTo>
                <a:lnTo>
                  <a:pt x="771930" y="0"/>
                </a:lnTo>
                <a:lnTo>
                  <a:pt x="731156" y="2739"/>
                </a:lnTo>
                <a:lnTo>
                  <a:pt x="693106" y="8219"/>
                </a:lnTo>
                <a:lnTo>
                  <a:pt x="652335" y="16435"/>
                </a:lnTo>
                <a:lnTo>
                  <a:pt x="576230" y="32877"/>
                </a:lnTo>
                <a:lnTo>
                  <a:pt x="538174" y="46575"/>
                </a:lnTo>
                <a:lnTo>
                  <a:pt x="464787" y="76713"/>
                </a:lnTo>
                <a:lnTo>
                  <a:pt x="429455" y="93151"/>
                </a:lnTo>
                <a:lnTo>
                  <a:pt x="396838" y="115067"/>
                </a:lnTo>
                <a:lnTo>
                  <a:pt x="361503" y="134248"/>
                </a:lnTo>
                <a:lnTo>
                  <a:pt x="328887" y="158905"/>
                </a:lnTo>
                <a:lnTo>
                  <a:pt x="298988" y="183563"/>
                </a:lnTo>
                <a:lnTo>
                  <a:pt x="239191" y="238356"/>
                </a:lnTo>
                <a:lnTo>
                  <a:pt x="184830" y="298633"/>
                </a:lnTo>
                <a:lnTo>
                  <a:pt x="135905" y="361645"/>
                </a:lnTo>
                <a:lnTo>
                  <a:pt x="95131" y="430142"/>
                </a:lnTo>
                <a:lnTo>
                  <a:pt x="62517" y="501375"/>
                </a:lnTo>
                <a:lnTo>
                  <a:pt x="35337" y="578089"/>
                </a:lnTo>
                <a:lnTo>
                  <a:pt x="16311" y="654802"/>
                </a:lnTo>
                <a:lnTo>
                  <a:pt x="2720" y="734255"/>
                </a:lnTo>
                <a:lnTo>
                  <a:pt x="0" y="813708"/>
                </a:lnTo>
                <a:lnTo>
                  <a:pt x="2720" y="893161"/>
                </a:lnTo>
                <a:lnTo>
                  <a:pt x="16311" y="969874"/>
                </a:lnTo>
                <a:lnTo>
                  <a:pt x="32619" y="1043847"/>
                </a:lnTo>
                <a:lnTo>
                  <a:pt x="57081" y="1115081"/>
                </a:lnTo>
                <a:lnTo>
                  <a:pt x="62517" y="1112341"/>
                </a:lnTo>
                <a:lnTo>
                  <a:pt x="70669" y="1106862"/>
                </a:lnTo>
                <a:lnTo>
                  <a:pt x="78826" y="1104122"/>
                </a:lnTo>
                <a:lnTo>
                  <a:pt x="84262" y="1101380"/>
                </a:lnTo>
                <a:lnTo>
                  <a:pt x="89698" y="1095903"/>
                </a:lnTo>
                <a:lnTo>
                  <a:pt x="114160" y="1087684"/>
                </a:lnTo>
                <a:lnTo>
                  <a:pt x="138623" y="1076722"/>
                </a:lnTo>
                <a:lnTo>
                  <a:pt x="165804" y="1068505"/>
                </a:lnTo>
                <a:lnTo>
                  <a:pt x="190266" y="1060286"/>
                </a:lnTo>
                <a:lnTo>
                  <a:pt x="244624" y="1043847"/>
                </a:lnTo>
                <a:lnTo>
                  <a:pt x="274526" y="1038368"/>
                </a:lnTo>
                <a:lnTo>
                  <a:pt x="301706" y="1030149"/>
                </a:lnTo>
                <a:lnTo>
                  <a:pt x="391399" y="1013710"/>
                </a:lnTo>
                <a:lnTo>
                  <a:pt x="421301" y="1010970"/>
                </a:lnTo>
                <a:lnTo>
                  <a:pt x="451199" y="1005491"/>
                </a:lnTo>
                <a:lnTo>
                  <a:pt x="581666" y="994532"/>
                </a:lnTo>
                <a:lnTo>
                  <a:pt x="1602435" y="994532"/>
                </a:lnTo>
                <a:lnTo>
                  <a:pt x="1606372" y="978090"/>
                </a:lnTo>
                <a:lnTo>
                  <a:pt x="1617244" y="898640"/>
                </a:lnTo>
                <a:lnTo>
                  <a:pt x="1622680" y="813708"/>
                </a:lnTo>
                <a:lnTo>
                  <a:pt x="1619962" y="734255"/>
                </a:lnTo>
                <a:lnTo>
                  <a:pt x="1606372" y="654802"/>
                </a:lnTo>
                <a:lnTo>
                  <a:pt x="1587343" y="578089"/>
                </a:lnTo>
                <a:lnTo>
                  <a:pt x="1560165" y="501375"/>
                </a:lnTo>
                <a:lnTo>
                  <a:pt x="1527549" y="430142"/>
                </a:lnTo>
                <a:lnTo>
                  <a:pt x="1486778" y="361645"/>
                </a:lnTo>
                <a:lnTo>
                  <a:pt x="1437853" y="298633"/>
                </a:lnTo>
                <a:lnTo>
                  <a:pt x="1383492" y="238356"/>
                </a:lnTo>
                <a:lnTo>
                  <a:pt x="1323695" y="183563"/>
                </a:lnTo>
                <a:lnTo>
                  <a:pt x="1293793" y="158905"/>
                </a:lnTo>
                <a:lnTo>
                  <a:pt x="1261179" y="134248"/>
                </a:lnTo>
                <a:lnTo>
                  <a:pt x="1225845" y="115067"/>
                </a:lnTo>
                <a:lnTo>
                  <a:pt x="1193228" y="93151"/>
                </a:lnTo>
                <a:lnTo>
                  <a:pt x="1122556" y="60274"/>
                </a:lnTo>
                <a:lnTo>
                  <a:pt x="1046453" y="32877"/>
                </a:lnTo>
                <a:lnTo>
                  <a:pt x="932295" y="8219"/>
                </a:lnTo>
                <a:lnTo>
                  <a:pt x="891524" y="2739"/>
                </a:lnTo>
                <a:lnTo>
                  <a:pt x="853468" y="0"/>
                </a:lnTo>
                <a:close/>
              </a:path>
            </a:pathLst>
          </a:custGeom>
          <a:solidFill>
            <a:srgbClr val="FF9E3F"/>
          </a:solidFill>
        </p:spPr>
        <p:txBody>
          <a:bodyPr wrap="square" lIns="0" tIns="0" rIns="0" bIns="0" rtlCol="0"/>
          <a:lstStyle/>
          <a:p>
            <a:endParaRPr/>
          </a:p>
        </p:txBody>
      </p:sp>
      <p:sp>
        <p:nvSpPr>
          <p:cNvPr id="8" name="object 8">
            <a:extLst>
              <a:ext uri="{FF2B5EF4-FFF2-40B4-BE49-F238E27FC236}">
                <a16:creationId xmlns:a16="http://schemas.microsoft.com/office/drawing/2014/main" id="{A4D63A1B-12A7-4CA5-BAFF-7AA2B1FC92A0}"/>
              </a:ext>
            </a:extLst>
          </p:cNvPr>
          <p:cNvSpPr/>
          <p:nvPr/>
        </p:nvSpPr>
        <p:spPr>
          <a:xfrm>
            <a:off x="8453115" y="2818159"/>
            <a:ext cx="179662" cy="161100"/>
          </a:xfrm>
          <a:prstGeom prst="rect">
            <a:avLst/>
          </a:prstGeom>
          <a:blipFill>
            <a:blip r:embed="rId3" cstate="print"/>
            <a:stretch>
              <a:fillRect/>
            </a:stretch>
          </a:blipFill>
        </p:spPr>
        <p:txBody>
          <a:bodyPr wrap="square" lIns="0" tIns="0" rIns="0" bIns="0" rtlCol="0"/>
          <a:lstStyle/>
          <a:p>
            <a:endParaRPr/>
          </a:p>
        </p:txBody>
      </p:sp>
      <p:sp>
        <p:nvSpPr>
          <p:cNvPr id="9" name="object 9">
            <a:extLst>
              <a:ext uri="{FF2B5EF4-FFF2-40B4-BE49-F238E27FC236}">
                <a16:creationId xmlns:a16="http://schemas.microsoft.com/office/drawing/2014/main" id="{5465EF1E-CE95-472B-828D-D4482A6AD862}"/>
              </a:ext>
            </a:extLst>
          </p:cNvPr>
          <p:cNvSpPr/>
          <p:nvPr/>
        </p:nvSpPr>
        <p:spPr>
          <a:xfrm>
            <a:off x="7692058" y="2505826"/>
            <a:ext cx="808796" cy="706563"/>
          </a:xfrm>
          <a:custGeom>
            <a:avLst/>
            <a:gdLst/>
            <a:ahLst/>
            <a:cxnLst/>
            <a:rect l="l" t="t" r="r" b="b"/>
            <a:pathLst>
              <a:path w="636270" h="624839">
                <a:moveTo>
                  <a:pt x="318012" y="0"/>
                </a:moveTo>
                <a:lnTo>
                  <a:pt x="252779" y="5479"/>
                </a:lnTo>
                <a:lnTo>
                  <a:pt x="192981" y="24657"/>
                </a:lnTo>
                <a:lnTo>
                  <a:pt x="138620" y="52055"/>
                </a:lnTo>
                <a:lnTo>
                  <a:pt x="92413" y="90412"/>
                </a:lnTo>
                <a:lnTo>
                  <a:pt x="54361" y="136990"/>
                </a:lnTo>
                <a:lnTo>
                  <a:pt x="24462" y="191783"/>
                </a:lnTo>
                <a:lnTo>
                  <a:pt x="5436" y="249318"/>
                </a:lnTo>
                <a:lnTo>
                  <a:pt x="0" y="312332"/>
                </a:lnTo>
                <a:lnTo>
                  <a:pt x="5436" y="372607"/>
                </a:lnTo>
                <a:lnTo>
                  <a:pt x="35334" y="457542"/>
                </a:lnTo>
                <a:lnTo>
                  <a:pt x="70669" y="506858"/>
                </a:lnTo>
                <a:lnTo>
                  <a:pt x="114158" y="550691"/>
                </a:lnTo>
                <a:lnTo>
                  <a:pt x="165801" y="586308"/>
                </a:lnTo>
                <a:lnTo>
                  <a:pt x="222880" y="610966"/>
                </a:lnTo>
                <a:lnTo>
                  <a:pt x="318012" y="624664"/>
                </a:lnTo>
                <a:lnTo>
                  <a:pt x="380527" y="619185"/>
                </a:lnTo>
                <a:lnTo>
                  <a:pt x="440324" y="600007"/>
                </a:lnTo>
                <a:lnTo>
                  <a:pt x="497403" y="569869"/>
                </a:lnTo>
                <a:lnTo>
                  <a:pt x="546328" y="528776"/>
                </a:lnTo>
                <a:lnTo>
                  <a:pt x="584381" y="482200"/>
                </a:lnTo>
                <a:lnTo>
                  <a:pt x="622434" y="402744"/>
                </a:lnTo>
                <a:lnTo>
                  <a:pt x="636024" y="312332"/>
                </a:lnTo>
                <a:lnTo>
                  <a:pt x="630588" y="252057"/>
                </a:lnTo>
                <a:lnTo>
                  <a:pt x="600689" y="167125"/>
                </a:lnTo>
                <a:lnTo>
                  <a:pt x="565355" y="117809"/>
                </a:lnTo>
                <a:lnTo>
                  <a:pt x="521866" y="73973"/>
                </a:lnTo>
                <a:lnTo>
                  <a:pt x="470223" y="38359"/>
                </a:lnTo>
                <a:lnTo>
                  <a:pt x="413144" y="13701"/>
                </a:lnTo>
                <a:lnTo>
                  <a:pt x="318012" y="0"/>
                </a:lnTo>
                <a:close/>
              </a:path>
            </a:pathLst>
          </a:custGeom>
          <a:solidFill>
            <a:srgbClr val="000000"/>
          </a:solidFill>
        </p:spPr>
        <p:txBody>
          <a:bodyPr wrap="square" lIns="0" tIns="0" rIns="0" bIns="0" rtlCol="0"/>
          <a:lstStyle/>
          <a:p>
            <a:endParaRPr/>
          </a:p>
        </p:txBody>
      </p:sp>
      <p:sp>
        <p:nvSpPr>
          <p:cNvPr id="10" name="object 10">
            <a:extLst>
              <a:ext uri="{FF2B5EF4-FFF2-40B4-BE49-F238E27FC236}">
                <a16:creationId xmlns:a16="http://schemas.microsoft.com/office/drawing/2014/main" id="{98EF664F-74E4-4D79-B4CB-D4453F9206CE}"/>
              </a:ext>
            </a:extLst>
          </p:cNvPr>
          <p:cNvSpPr/>
          <p:nvPr/>
        </p:nvSpPr>
        <p:spPr>
          <a:xfrm>
            <a:off x="7811654" y="2626377"/>
            <a:ext cx="504488" cy="434421"/>
          </a:xfrm>
          <a:custGeom>
            <a:avLst/>
            <a:gdLst/>
            <a:ahLst/>
            <a:cxnLst/>
            <a:rect l="l" t="t" r="r" b="b"/>
            <a:pathLst>
              <a:path w="396875" h="384175">
                <a:moveTo>
                  <a:pt x="217444" y="0"/>
                </a:moveTo>
                <a:lnTo>
                  <a:pt x="179391" y="0"/>
                </a:lnTo>
                <a:lnTo>
                  <a:pt x="157647" y="2739"/>
                </a:lnTo>
                <a:lnTo>
                  <a:pt x="119594" y="16438"/>
                </a:lnTo>
                <a:lnTo>
                  <a:pt x="84259" y="35616"/>
                </a:lnTo>
                <a:lnTo>
                  <a:pt x="54361" y="60274"/>
                </a:lnTo>
                <a:lnTo>
                  <a:pt x="13590" y="120549"/>
                </a:lnTo>
                <a:lnTo>
                  <a:pt x="0" y="191783"/>
                </a:lnTo>
                <a:lnTo>
                  <a:pt x="2718" y="227399"/>
                </a:lnTo>
                <a:lnTo>
                  <a:pt x="29898" y="295893"/>
                </a:lnTo>
                <a:lnTo>
                  <a:pt x="67951" y="336990"/>
                </a:lnTo>
                <a:lnTo>
                  <a:pt x="103286" y="358908"/>
                </a:lnTo>
                <a:lnTo>
                  <a:pt x="138620" y="375346"/>
                </a:lnTo>
                <a:lnTo>
                  <a:pt x="179391" y="383566"/>
                </a:lnTo>
                <a:lnTo>
                  <a:pt x="198417" y="383566"/>
                </a:lnTo>
                <a:lnTo>
                  <a:pt x="239188" y="380826"/>
                </a:lnTo>
                <a:lnTo>
                  <a:pt x="309858" y="350689"/>
                </a:lnTo>
                <a:lnTo>
                  <a:pt x="339756" y="326031"/>
                </a:lnTo>
                <a:lnTo>
                  <a:pt x="380527" y="265756"/>
                </a:lnTo>
                <a:lnTo>
                  <a:pt x="394117" y="230139"/>
                </a:lnTo>
                <a:lnTo>
                  <a:pt x="396835" y="191783"/>
                </a:lnTo>
                <a:lnTo>
                  <a:pt x="394117" y="156166"/>
                </a:lnTo>
                <a:lnTo>
                  <a:pt x="380527" y="120549"/>
                </a:lnTo>
                <a:lnTo>
                  <a:pt x="339756" y="60274"/>
                </a:lnTo>
                <a:lnTo>
                  <a:pt x="293549" y="24657"/>
                </a:lnTo>
                <a:lnTo>
                  <a:pt x="258215" y="8219"/>
                </a:lnTo>
                <a:lnTo>
                  <a:pt x="217444" y="0"/>
                </a:lnTo>
                <a:close/>
              </a:path>
            </a:pathLst>
          </a:custGeom>
          <a:solidFill>
            <a:srgbClr val="FFFFFF"/>
          </a:solidFill>
        </p:spPr>
        <p:txBody>
          <a:bodyPr wrap="square" lIns="0" tIns="0" rIns="0" bIns="0" rtlCol="0"/>
          <a:lstStyle/>
          <a:p>
            <a:endParaRPr/>
          </a:p>
        </p:txBody>
      </p:sp>
      <p:sp>
        <p:nvSpPr>
          <p:cNvPr id="11" name="object 11">
            <a:extLst>
              <a:ext uri="{FF2B5EF4-FFF2-40B4-BE49-F238E27FC236}">
                <a16:creationId xmlns:a16="http://schemas.microsoft.com/office/drawing/2014/main" id="{78F85373-71C8-4B4E-8A4F-46258F51E4EE}"/>
              </a:ext>
            </a:extLst>
          </p:cNvPr>
          <p:cNvSpPr/>
          <p:nvPr/>
        </p:nvSpPr>
        <p:spPr>
          <a:xfrm>
            <a:off x="7904069" y="2815422"/>
            <a:ext cx="179659" cy="16110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0139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988D-8456-473C-8B85-03CEC92B3485}"/>
              </a:ext>
            </a:extLst>
          </p:cNvPr>
          <p:cNvSpPr>
            <a:spLocks noGrp="1"/>
          </p:cNvSpPr>
          <p:nvPr>
            <p:ph type="title"/>
          </p:nvPr>
        </p:nvSpPr>
        <p:spPr/>
        <p:txBody>
          <a:bodyPr/>
          <a:lstStyle/>
          <a:p>
            <a:r>
              <a:rPr lang="en-US" dirty="0"/>
              <a:t>Common Signs of Stress</a:t>
            </a:r>
          </a:p>
        </p:txBody>
      </p:sp>
      <p:sp>
        <p:nvSpPr>
          <p:cNvPr id="3" name="Content Placeholder 2">
            <a:extLst>
              <a:ext uri="{FF2B5EF4-FFF2-40B4-BE49-F238E27FC236}">
                <a16:creationId xmlns:a16="http://schemas.microsoft.com/office/drawing/2014/main" id="{9070093E-B53A-463A-9A29-A0E14897A8BA}"/>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nail biting</a:t>
            </a:r>
          </a:p>
          <a:p>
            <a:pPr marL="457200" indent="-457200">
              <a:buClr>
                <a:schemeClr val="accent1"/>
              </a:buClr>
              <a:buFont typeface="Open Sans" panose="020B0606030504020204" pitchFamily="34" charset="0"/>
              <a:buChar char="&gt;"/>
            </a:pPr>
            <a:r>
              <a:rPr lang="en-US" dirty="0"/>
              <a:t>over eating</a:t>
            </a:r>
          </a:p>
          <a:p>
            <a:pPr marL="457200" indent="-457200">
              <a:buClr>
                <a:schemeClr val="accent1"/>
              </a:buClr>
              <a:buFont typeface="Open Sans" panose="020B0606030504020204" pitchFamily="34" charset="0"/>
              <a:buChar char="&gt;"/>
            </a:pPr>
            <a:r>
              <a:rPr lang="en-US" dirty="0"/>
              <a:t>withdrawing from friends, family and activities</a:t>
            </a:r>
          </a:p>
          <a:p>
            <a:pPr marL="457200" indent="-457200">
              <a:buClr>
                <a:schemeClr val="accent1"/>
              </a:buClr>
              <a:buFont typeface="Open Sans" panose="020B0606030504020204" pitchFamily="34" charset="0"/>
              <a:buChar char="&gt;"/>
            </a:pPr>
            <a:r>
              <a:rPr lang="en-US" dirty="0"/>
              <a:t>sleeping too much</a:t>
            </a:r>
          </a:p>
          <a:p>
            <a:endParaRPr lang="en-US" dirty="0"/>
          </a:p>
        </p:txBody>
      </p:sp>
    </p:spTree>
    <p:extLst>
      <p:ext uri="{BB962C8B-B14F-4D97-AF65-F5344CB8AC3E}">
        <p14:creationId xmlns:p14="http://schemas.microsoft.com/office/powerpoint/2010/main" val="29346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1C2E-6321-4401-9D14-013BDE70DEA4}"/>
              </a:ext>
            </a:extLst>
          </p:cNvPr>
          <p:cNvSpPr>
            <a:spLocks noGrp="1"/>
          </p:cNvSpPr>
          <p:nvPr>
            <p:ph type="title"/>
          </p:nvPr>
        </p:nvSpPr>
        <p:spPr/>
        <p:txBody>
          <a:bodyPr/>
          <a:lstStyle/>
          <a:p>
            <a:r>
              <a:rPr lang="en-US" dirty="0"/>
              <a:t>Sources of Stress during Childhood</a:t>
            </a:r>
          </a:p>
        </p:txBody>
      </p:sp>
      <p:sp>
        <p:nvSpPr>
          <p:cNvPr id="3" name="Content Placeholder 2">
            <a:extLst>
              <a:ext uri="{FF2B5EF4-FFF2-40B4-BE49-F238E27FC236}">
                <a16:creationId xmlns:a16="http://schemas.microsoft.com/office/drawing/2014/main" id="{9A717022-6DD9-4055-9F1B-FC956BE1951D}"/>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losing a pet</a:t>
            </a:r>
          </a:p>
          <a:p>
            <a:pPr marL="457200" indent="-457200">
              <a:buClr>
                <a:schemeClr val="accent1"/>
              </a:buClr>
              <a:buFont typeface="Open Sans" panose="020B0606030504020204" pitchFamily="34" charset="0"/>
              <a:buChar char="&gt;"/>
            </a:pPr>
            <a:r>
              <a:rPr lang="en-US" dirty="0"/>
              <a:t>parents divorce/separate</a:t>
            </a:r>
          </a:p>
          <a:p>
            <a:pPr marL="457200" indent="-457200">
              <a:buClr>
                <a:schemeClr val="accent1"/>
              </a:buClr>
              <a:buFont typeface="Open Sans" panose="020B0606030504020204" pitchFamily="34" charset="0"/>
              <a:buChar char="&gt;"/>
            </a:pPr>
            <a:r>
              <a:rPr lang="en-US" dirty="0"/>
              <a:t>a new school</a:t>
            </a:r>
          </a:p>
          <a:p>
            <a:pPr marL="457200" indent="-457200">
              <a:buClr>
                <a:schemeClr val="accent1"/>
              </a:buClr>
              <a:buFont typeface="Open Sans" panose="020B0606030504020204" pitchFamily="34" charset="0"/>
              <a:buChar char="&gt;"/>
            </a:pPr>
            <a:r>
              <a:rPr lang="en-US" dirty="0"/>
              <a:t>change in physical appearance (glasses, braces)</a:t>
            </a:r>
          </a:p>
          <a:p>
            <a:endParaRPr lang="en-US" dirty="0"/>
          </a:p>
        </p:txBody>
      </p:sp>
    </p:spTree>
    <p:extLst>
      <p:ext uri="{BB962C8B-B14F-4D97-AF65-F5344CB8AC3E}">
        <p14:creationId xmlns:p14="http://schemas.microsoft.com/office/powerpoint/2010/main" val="1511057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DB3D-CB19-46C0-8683-67E1C09876C9}"/>
              </a:ext>
            </a:extLst>
          </p:cNvPr>
          <p:cNvSpPr>
            <a:spLocks noGrp="1"/>
          </p:cNvSpPr>
          <p:nvPr>
            <p:ph type="title"/>
          </p:nvPr>
        </p:nvSpPr>
        <p:spPr/>
        <p:txBody>
          <a:bodyPr/>
          <a:lstStyle/>
          <a:p>
            <a:r>
              <a:rPr lang="en-US" dirty="0"/>
              <a:t>Sources of Stress during Adolescence</a:t>
            </a:r>
          </a:p>
        </p:txBody>
      </p:sp>
      <p:sp>
        <p:nvSpPr>
          <p:cNvPr id="3" name="Content Placeholder 2">
            <a:extLst>
              <a:ext uri="{FF2B5EF4-FFF2-40B4-BE49-F238E27FC236}">
                <a16:creationId xmlns:a16="http://schemas.microsoft.com/office/drawing/2014/main" id="{84AAFF78-7DC7-41AD-A0AA-405699E79CAB}"/>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school, tests, state exams</a:t>
            </a:r>
          </a:p>
          <a:p>
            <a:pPr marL="457200" indent="-457200">
              <a:buClr>
                <a:schemeClr val="accent1"/>
              </a:buClr>
              <a:buFont typeface="Open Sans" panose="020B0606030504020204" pitchFamily="34" charset="0"/>
              <a:buChar char="&gt;"/>
            </a:pPr>
            <a:r>
              <a:rPr lang="en-US" dirty="0"/>
              <a:t>disagreements with family or friends</a:t>
            </a:r>
          </a:p>
          <a:p>
            <a:pPr marL="457200" indent="-457200">
              <a:buClr>
                <a:schemeClr val="accent1"/>
              </a:buClr>
              <a:buFont typeface="Open Sans" panose="020B0606030504020204" pitchFamily="34" charset="0"/>
              <a:buChar char="&gt;"/>
            </a:pPr>
            <a:r>
              <a:rPr lang="en-US" dirty="0"/>
              <a:t>issues with peers</a:t>
            </a:r>
          </a:p>
          <a:p>
            <a:pPr marL="457200" indent="-457200">
              <a:buClr>
                <a:schemeClr val="accent1"/>
              </a:buClr>
              <a:buFont typeface="Open Sans" panose="020B0606030504020204" pitchFamily="34" charset="0"/>
              <a:buChar char="&gt;"/>
            </a:pPr>
            <a:r>
              <a:rPr lang="en-US" dirty="0"/>
              <a:t>physical problems</a:t>
            </a:r>
          </a:p>
          <a:p>
            <a:endParaRPr lang="en-US" dirty="0"/>
          </a:p>
        </p:txBody>
      </p:sp>
    </p:spTree>
    <p:extLst>
      <p:ext uri="{BB962C8B-B14F-4D97-AF65-F5344CB8AC3E}">
        <p14:creationId xmlns:p14="http://schemas.microsoft.com/office/powerpoint/2010/main" val="174849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CAAF8-B441-40B7-8D05-AE8264E20ED1}"/>
              </a:ext>
            </a:extLst>
          </p:cNvPr>
          <p:cNvSpPr>
            <a:spLocks noGrp="1"/>
          </p:cNvSpPr>
          <p:nvPr>
            <p:ph type="title"/>
          </p:nvPr>
        </p:nvSpPr>
        <p:spPr/>
        <p:txBody>
          <a:bodyPr/>
          <a:lstStyle/>
          <a:p>
            <a:r>
              <a:rPr lang="en-US" dirty="0"/>
              <a:t>Sources of Stress during Adulthood</a:t>
            </a:r>
          </a:p>
        </p:txBody>
      </p:sp>
      <p:sp>
        <p:nvSpPr>
          <p:cNvPr id="3" name="Content Placeholder 2">
            <a:extLst>
              <a:ext uri="{FF2B5EF4-FFF2-40B4-BE49-F238E27FC236}">
                <a16:creationId xmlns:a16="http://schemas.microsoft.com/office/drawing/2014/main" id="{8CFB6D66-604A-47D6-899C-D2F70874957D}"/>
              </a:ext>
            </a:extLst>
          </p:cNvPr>
          <p:cNvSpPr>
            <a:spLocks noGrp="1"/>
          </p:cNvSpPr>
          <p:nvPr>
            <p:ph sz="half" idx="1"/>
          </p:nvPr>
        </p:nvSpPr>
        <p:spPr/>
        <p:txBody>
          <a:bodyPr/>
          <a:lstStyle/>
          <a:p>
            <a:pPr marL="514350" indent="-514350">
              <a:buClr>
                <a:schemeClr val="accent1"/>
              </a:buClr>
              <a:buFont typeface="Open Sans" panose="020B0606030504020204" pitchFamily="34" charset="0"/>
              <a:buChar char="&gt;"/>
            </a:pPr>
            <a:r>
              <a:rPr lang="en-US" dirty="0"/>
              <a:t>starting/losing a job</a:t>
            </a:r>
          </a:p>
          <a:p>
            <a:pPr marL="514350" indent="-514350">
              <a:buClr>
                <a:schemeClr val="accent1"/>
              </a:buClr>
              <a:buFont typeface="Open Sans" panose="020B0606030504020204" pitchFamily="34" charset="0"/>
              <a:buChar char="&gt;"/>
            </a:pPr>
            <a:r>
              <a:rPr lang="en-US" dirty="0"/>
              <a:t>family member getting married</a:t>
            </a:r>
          </a:p>
          <a:p>
            <a:pPr marL="514350" indent="-514350">
              <a:buClr>
                <a:schemeClr val="accent1"/>
              </a:buClr>
              <a:buFont typeface="Open Sans" panose="020B0606030504020204" pitchFamily="34" charset="0"/>
              <a:buChar char="&gt;"/>
            </a:pPr>
            <a:r>
              <a:rPr lang="en-US" dirty="0"/>
              <a:t>moving to a new home</a:t>
            </a:r>
          </a:p>
          <a:p>
            <a:pPr marL="514350" indent="-514350">
              <a:buClr>
                <a:schemeClr val="accent1"/>
              </a:buClr>
              <a:buFont typeface="Open Sans" panose="020B0606030504020204" pitchFamily="34" charset="0"/>
              <a:buChar char="&gt;"/>
            </a:pPr>
            <a:r>
              <a:rPr lang="en-US" dirty="0"/>
              <a:t>family member having trouble with addiction</a:t>
            </a:r>
          </a:p>
          <a:p>
            <a:pPr marL="514350" indent="-514350">
              <a:buClr>
                <a:schemeClr val="accent1"/>
              </a:buClr>
              <a:buFont typeface="Open Sans" panose="020B0606030504020204" pitchFamily="34" charset="0"/>
              <a:buChar char="&gt;"/>
            </a:pPr>
            <a:r>
              <a:rPr lang="en-US" dirty="0"/>
              <a:t>financial problems</a:t>
            </a:r>
          </a:p>
          <a:p>
            <a:endParaRPr lang="en-US" dirty="0"/>
          </a:p>
        </p:txBody>
      </p:sp>
    </p:spTree>
    <p:extLst>
      <p:ext uri="{BB962C8B-B14F-4D97-AF65-F5344CB8AC3E}">
        <p14:creationId xmlns:p14="http://schemas.microsoft.com/office/powerpoint/2010/main" val="388341385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openxmlformats.org/package/2006/metadata/core-properties"/>
    <ds:schemaRef ds:uri="http://purl.org/dc/dcmitype/"/>
    <ds:schemaRef ds:uri="http://purl.org/dc/terms/"/>
    <ds:schemaRef ds:uri="http://schemas.microsoft.com/office/infopath/2007/PartnerControls"/>
    <ds:schemaRef ds:uri="http://schemas.microsoft.com/office/2006/documentManagement/types"/>
    <ds:schemaRef ds:uri="http://purl.org/dc/elements/1.1/"/>
    <ds:schemaRef ds:uri="http://schemas.microsoft.com/sharepoint/v3"/>
    <ds:schemaRef ds:uri="56ea17bb-c96d-4826-b465-01eec0dd23dd"/>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48</TotalTime>
  <Words>544</Words>
  <Application>Microsoft Office PowerPoint</Application>
  <PresentationFormat>Widescreen</PresentationFormat>
  <Paragraphs>87</Paragraphs>
  <Slides>15</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Just Chill: Don’t Stress Out!  Counseling and Mental Health</vt:lpstr>
      <vt:lpstr>PowerPoint Presentation</vt:lpstr>
      <vt:lpstr>What is stress?</vt:lpstr>
      <vt:lpstr>How can learning about Stress Management help you succeed in a Guidance and Counseling  Career field?</vt:lpstr>
      <vt:lpstr>Common Symptoms of Stress</vt:lpstr>
      <vt:lpstr>Common Signs of Stress</vt:lpstr>
      <vt:lpstr>Sources of Stress during Childhood</vt:lpstr>
      <vt:lpstr>Sources of Stress during Adolescence</vt:lpstr>
      <vt:lpstr>Sources of Stress during Adulthood</vt:lpstr>
      <vt:lpstr>Sources of Stress during the Senior Years</vt:lpstr>
      <vt:lpstr>Healthy Ways to Manage with Stress</vt:lpstr>
      <vt:lpstr>Taking a Nap vs. Sleeping TOO Much</vt:lpstr>
      <vt:lpstr>Relax and Have FUN!</vt:lpstr>
      <vt:lpstr>Resources and References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6</cp:revision>
  <cp:lastPrinted>2017-07-07T16:17:37Z</cp:lastPrinted>
  <dcterms:created xsi:type="dcterms:W3CDTF">2017-07-11T23:58:30Z</dcterms:created>
  <dcterms:modified xsi:type="dcterms:W3CDTF">2018-01-26T19:31:36Z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