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5"/>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any lab experiments, we must first learn about safety.</a:t>
            </a:r>
          </a:p>
          <a:p>
            <a:endParaRPr lang="en-US" dirty="0"/>
          </a:p>
          <a:p>
            <a:r>
              <a:rPr lang="en-US" dirty="0"/>
              <a:t>We need to make sure that you will be safe during the lab experiments and that everyone around you will be safe.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72353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Electrical equipment with frayed cords or exposed wires should not be used.</a:t>
            </a:r>
          </a:p>
          <a:p>
            <a:endParaRPr lang="en-US" dirty="0"/>
          </a:p>
          <a:p>
            <a:r>
              <a:rPr lang="en-US" dirty="0"/>
              <a:t>Remember to handle electrical equipment with dry hands.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51924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symbol similar to this will remind you of using specialized equipment safely.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550910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only the equipment required for the lab and be sure to return it to its proper location after use.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59387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symbol similar to this reminds us to keep our eyes covered during an experiment.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725192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goggles should be worn when heating substances or working with chemicals.</a:t>
            </a:r>
          </a:p>
          <a:p>
            <a:endParaRPr lang="en-US" dirty="0"/>
          </a:p>
          <a:p>
            <a:r>
              <a:rPr lang="en-US" dirty="0"/>
              <a:t>Wearing contacts may absorb vapors under the safety goggles and could be difficult to remove in an emergency.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443639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symbol similar to this reminds us that fire may be used as a source of heat in the experiment.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51189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flammable objects such as paper towels and pot holders away from open flames.</a:t>
            </a:r>
          </a:p>
          <a:p>
            <a:endParaRPr lang="en-US" dirty="0"/>
          </a:p>
          <a:p>
            <a:r>
              <a:rPr lang="en-US" dirty="0"/>
              <a:t>Never leave an open flame unattended. </a:t>
            </a:r>
          </a:p>
          <a:p>
            <a:endParaRPr lang="en-US" dirty="0"/>
          </a:p>
          <a:p>
            <a:r>
              <a:rPr lang="en-US" dirty="0"/>
              <a:t>Take a look around the room and locate the following:</a:t>
            </a:r>
          </a:p>
          <a:p>
            <a:r>
              <a:rPr lang="en-US" dirty="0"/>
              <a:t>fire alarm</a:t>
            </a:r>
          </a:p>
          <a:p>
            <a:r>
              <a:rPr lang="en-US" dirty="0"/>
              <a:t>fire blanket</a:t>
            </a:r>
          </a:p>
          <a:p>
            <a:r>
              <a:rPr lang="en-US" dirty="0"/>
              <a:t>fire extinguisher</a:t>
            </a:r>
          </a:p>
          <a:p>
            <a:r>
              <a:rPr lang="en-US" dirty="0"/>
              <a:t>safety shower</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227982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symbol similar to this reminds us that our hands can easily be hurt or contaminated with bacteria.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86561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items that have been heated to cool before handling.</a:t>
            </a:r>
          </a:p>
          <a:p>
            <a:endParaRPr lang="en-US" dirty="0"/>
          </a:p>
          <a:p>
            <a:r>
              <a:rPr lang="en-US" dirty="0"/>
              <a:t>Use tongs to handle hot containers.</a:t>
            </a:r>
          </a:p>
          <a:p>
            <a:endParaRPr lang="en-US" dirty="0"/>
          </a:p>
          <a:p>
            <a:r>
              <a:rPr lang="en-US" dirty="0"/>
              <a:t>Knife safety:</a:t>
            </a:r>
          </a:p>
          <a:p>
            <a:r>
              <a:rPr lang="en-US" dirty="0"/>
              <a:t>carry with point turned down and away from others</a:t>
            </a:r>
          </a:p>
          <a:p>
            <a:r>
              <a:rPr lang="en-US" dirty="0"/>
              <a:t>cut away from your body when slicing food</a:t>
            </a:r>
          </a:p>
          <a:p>
            <a:r>
              <a:rPr lang="en-US" dirty="0"/>
              <a:t>store knives safely</a:t>
            </a:r>
          </a:p>
          <a:p>
            <a:r>
              <a:rPr lang="en-US" dirty="0"/>
              <a:t>use only for intended purpose</a:t>
            </a:r>
          </a:p>
          <a:p>
            <a:r>
              <a:rPr lang="en-US" dirty="0"/>
              <a:t>Never:</a:t>
            </a:r>
          </a:p>
          <a:p>
            <a:r>
              <a:rPr lang="en-US" dirty="0"/>
              <a:t>try to catch a falling knife</a:t>
            </a:r>
          </a:p>
          <a:p>
            <a:r>
              <a:rPr lang="en-US" dirty="0"/>
              <a:t>point with a knife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176393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symbol similar to this reminds us of safe personal habits.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69927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is the freedom from danger or risk of injury.</a:t>
            </a:r>
          </a:p>
          <a:p>
            <a:endParaRPr lang="en-US" dirty="0"/>
          </a:p>
          <a:p>
            <a:r>
              <a:rPr lang="en-US" dirty="0"/>
              <a:t>What do you think safety means to you?</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922111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wash your hands after:</a:t>
            </a:r>
          </a:p>
          <a:p>
            <a:r>
              <a:rPr lang="en-US" dirty="0"/>
              <a:t>handling chemicals</a:t>
            </a:r>
          </a:p>
          <a:p>
            <a:r>
              <a:rPr lang="en-US" dirty="0"/>
              <a:t>handling containers that hold chemicals</a:t>
            </a:r>
          </a:p>
          <a:p>
            <a:r>
              <a:rPr lang="en-US" dirty="0"/>
              <a:t>cleanup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350672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symbol similar to this reminds us to be careful with glass equipment.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51203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clean up broken glassware, use a damp paper towel. Never use your bare hands.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211215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symbol similar to this reminds us of proper disposal of all chemicals or waste.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413783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 disposal of chemicals or waste is very important as chemicals can be corrosive.</a:t>
            </a:r>
          </a:p>
          <a:p>
            <a:endParaRPr lang="en-US" dirty="0"/>
          </a:p>
          <a:p>
            <a:r>
              <a:rPr lang="en-US" dirty="0"/>
              <a:t>Never discard any materials in a sink. </a:t>
            </a:r>
          </a:p>
          <a:p>
            <a:endParaRPr lang="en-US" dirty="0"/>
          </a:p>
          <a:p>
            <a:r>
              <a:rPr lang="en-US" dirty="0"/>
              <a:t>Note to teacher: Check with your school district for specific information on how to properly dispose of potentially hazardous materials.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4134674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image to view the video:</a:t>
            </a:r>
          </a:p>
          <a:p>
            <a:r>
              <a:rPr lang="en-US" dirty="0" err="1"/>
              <a:t>Flinn</a:t>
            </a:r>
            <a:r>
              <a:rPr lang="en-US" dirty="0"/>
              <a:t> Scientific Laboratory Safety Challenge</a:t>
            </a:r>
          </a:p>
          <a:p>
            <a:r>
              <a:rPr lang="en-US" dirty="0"/>
              <a:t>Witnessing lab procedures gone awry may make students think twice about some of their own safety shortcomings. Featuring Sue </a:t>
            </a:r>
            <a:r>
              <a:rPr lang="en-US" dirty="0" err="1"/>
              <a:t>Bober</a:t>
            </a:r>
            <a:r>
              <a:rPr lang="en-US" dirty="0"/>
              <a:t>, Schaumburg High School, IL. This video is part of the </a:t>
            </a:r>
            <a:r>
              <a:rPr lang="en-US" dirty="0" err="1"/>
              <a:t>Flinn</a:t>
            </a:r>
            <a:r>
              <a:rPr lang="en-US" dirty="0"/>
              <a:t> Scientific Teaching Chemistry video series.</a:t>
            </a:r>
          </a:p>
          <a:p>
            <a:r>
              <a:rPr lang="en-US" dirty="0"/>
              <a:t>http://youtu.be/V-fNpaOX0-g</a:t>
            </a:r>
          </a:p>
          <a:p>
            <a:endParaRPr lang="en-US" dirty="0"/>
          </a:p>
          <a:p>
            <a:r>
              <a:rPr lang="en-US" dirty="0"/>
              <a:t>Optional video:</a:t>
            </a:r>
          </a:p>
          <a:p>
            <a:r>
              <a:rPr lang="en-US" dirty="0"/>
              <a:t>The (Lab) Safety Dance</a:t>
            </a:r>
          </a:p>
          <a:p>
            <a:r>
              <a:rPr lang="en-US" dirty="0"/>
              <a:t>An homage to the infamous Chemistry Lab Safety Video produced by the </a:t>
            </a:r>
            <a:r>
              <a:rPr lang="en-US" dirty="0" err="1"/>
              <a:t>Quigg</a:t>
            </a:r>
            <a:r>
              <a:rPr lang="en-US" dirty="0"/>
              <a:t> Lab and set to the dulcet tones of Men Without Hats!</a:t>
            </a:r>
          </a:p>
          <a:p>
            <a:r>
              <a:rPr lang="en-US" dirty="0"/>
              <a:t>http://youtu.be/1_HBM_NwrRE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61713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in the lab is serious business.</a:t>
            </a:r>
          </a:p>
          <a:p>
            <a:endParaRPr lang="en-US" dirty="0"/>
          </a:p>
          <a:p>
            <a:r>
              <a:rPr lang="en-US" dirty="0"/>
              <a:t>Behave in a responsible manner at all times.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35388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is the condition of being protected from or unlikely to cause danger, risk or injury.</a:t>
            </a:r>
          </a:p>
          <a:p>
            <a:endParaRPr lang="en-US" dirty="0"/>
          </a:p>
          <a:p>
            <a:r>
              <a:rPr lang="en-US" dirty="0"/>
              <a:t>A symbol is a thing that represents or stands for something else, especially a material object representing something abstract</a:t>
            </a:r>
          </a:p>
          <a:p>
            <a:endParaRPr lang="en-US" dirty="0"/>
          </a:p>
          <a:p>
            <a:r>
              <a:rPr lang="en-US" dirty="0"/>
              <a:t>Safety symbols should be easily recognized.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34001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Toxic chemicals may bear a symbol similar to this. </a:t>
            </a:r>
          </a:p>
          <a:p>
            <a:endParaRPr lang="en-US" dirty="0"/>
          </a:p>
          <a:p>
            <a:r>
              <a:rPr lang="en-US" dirty="0"/>
              <a:t>Be sure to handle chemicals with this symbol carefully.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10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a:t>
            </a:r>
          </a:p>
          <a:p>
            <a:r>
              <a:rPr lang="en-US" dirty="0"/>
              <a:t>use the exact amount of a chemical needed</a:t>
            </a:r>
          </a:p>
          <a:p>
            <a:r>
              <a:rPr lang="en-US" dirty="0"/>
              <a:t>read the chemical labels twice to make sure you have the correct container</a:t>
            </a:r>
          </a:p>
          <a:p>
            <a:r>
              <a:rPr lang="en-US" dirty="0"/>
              <a:t>wear safety goggles if working with dangerous chemicals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30089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symbol like this will remind you to wear protective clothing while performing experiments.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79351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Appropriate dress will include:</a:t>
            </a:r>
          </a:p>
          <a:p>
            <a:r>
              <a:rPr lang="en-US" dirty="0"/>
              <a:t>Tying back long hair</a:t>
            </a:r>
          </a:p>
          <a:p>
            <a:r>
              <a:rPr lang="en-US" dirty="0"/>
              <a:t>Wearing closed-toe shoes to protect your feet from falling objects or spills</a:t>
            </a:r>
          </a:p>
          <a:p>
            <a:r>
              <a:rPr lang="en-US" dirty="0"/>
              <a:t>Removing loose-fitting jackets and dangling earrings</a:t>
            </a:r>
          </a:p>
          <a:p>
            <a:r>
              <a:rPr lang="en-US" dirty="0"/>
              <a:t>Wearing an apron or lab coat to protect you while working on experiments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066340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symbol similar to this will remind you to use caution with electrical appliances.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358547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ideo" Target="https://www.youtube.com/embed/V-fNpaOX0-g" TargetMode="External"/><Relationship Id="rId5" Type="http://schemas.openxmlformats.org/officeDocument/2006/relationships/image" Target="../media/image27.jpe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Keeping it Safe in the Food Science Lab </a:t>
            </a:r>
          </a:p>
          <a:p>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Electrical Symbol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Alerts you that the procedure requires electrical equipment and electrical safety practices</a:t>
            </a:r>
          </a:p>
          <a:p>
            <a:pPr lvl="1"/>
            <a:endParaRPr lang="en-US" dirty="0"/>
          </a:p>
        </p:txBody>
      </p:sp>
      <p:pic>
        <p:nvPicPr>
          <p:cNvPr id="5" name="Picture 4">
            <a:extLst>
              <a:ext uri="{FF2B5EF4-FFF2-40B4-BE49-F238E27FC236}">
                <a16:creationId xmlns:a16="http://schemas.microsoft.com/office/drawing/2014/main" id="{0B3375F3-C090-4822-AB19-7E4EEA55D776}"/>
              </a:ext>
            </a:extLst>
          </p:cNvPr>
          <p:cNvPicPr>
            <a:picLocks noChangeAspect="1"/>
          </p:cNvPicPr>
          <p:nvPr/>
        </p:nvPicPr>
        <p:blipFill>
          <a:blip r:embed="rId3"/>
          <a:stretch>
            <a:fillRect/>
          </a:stretch>
        </p:blipFill>
        <p:spPr>
          <a:xfrm>
            <a:off x="4742570" y="2983301"/>
            <a:ext cx="2706859" cy="2560542"/>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Electrical Safety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Check all equipment before use</a:t>
            </a:r>
          </a:p>
          <a:p>
            <a:pPr lvl="1"/>
            <a:r>
              <a:rPr lang="en-US" dirty="0"/>
              <a:t>Keep cords clear of hazards such as heat or water sources</a:t>
            </a:r>
          </a:p>
          <a:p>
            <a:pPr lvl="1"/>
            <a:r>
              <a:rPr lang="en-US" dirty="0"/>
              <a:t>Never leave appliances or equipment unattended</a:t>
            </a:r>
          </a:p>
          <a:p>
            <a:pPr lvl="1"/>
            <a:endParaRPr lang="en-US" dirty="0"/>
          </a:p>
        </p:txBody>
      </p:sp>
      <p:pic>
        <p:nvPicPr>
          <p:cNvPr id="4" name="Picture 3">
            <a:extLst>
              <a:ext uri="{FF2B5EF4-FFF2-40B4-BE49-F238E27FC236}">
                <a16:creationId xmlns:a16="http://schemas.microsoft.com/office/drawing/2014/main" id="{F3B70C9B-8777-4407-8398-F57452C2734A}"/>
              </a:ext>
            </a:extLst>
          </p:cNvPr>
          <p:cNvPicPr>
            <a:picLocks noChangeAspect="1"/>
          </p:cNvPicPr>
          <p:nvPr/>
        </p:nvPicPr>
        <p:blipFill>
          <a:blip r:embed="rId3"/>
          <a:stretch>
            <a:fillRect/>
          </a:stretch>
        </p:blipFill>
        <p:spPr>
          <a:xfrm>
            <a:off x="4796971" y="3429000"/>
            <a:ext cx="2754277" cy="2336387"/>
          </a:xfrm>
          <a:prstGeom prst="rect">
            <a:avLst/>
          </a:prstGeom>
        </p:spPr>
      </p:pic>
    </p:spTree>
    <p:extLst>
      <p:ext uri="{BB962C8B-B14F-4D97-AF65-F5344CB8AC3E}">
        <p14:creationId xmlns:p14="http://schemas.microsoft.com/office/powerpoint/2010/main" val="28793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Equipment Symbol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Reminds you of general rules for using the specialized equipment of a lab</a:t>
            </a:r>
          </a:p>
          <a:p>
            <a:pPr lvl="1"/>
            <a:endParaRPr lang="en-US" dirty="0"/>
          </a:p>
        </p:txBody>
      </p:sp>
      <p:pic>
        <p:nvPicPr>
          <p:cNvPr id="4" name="Picture 3">
            <a:extLst>
              <a:ext uri="{FF2B5EF4-FFF2-40B4-BE49-F238E27FC236}">
                <a16:creationId xmlns:a16="http://schemas.microsoft.com/office/drawing/2014/main" id="{937A93B5-D7AB-4AD5-86B1-CFE3175E9B36}"/>
              </a:ext>
            </a:extLst>
          </p:cNvPr>
          <p:cNvPicPr>
            <a:picLocks noChangeAspect="1"/>
          </p:cNvPicPr>
          <p:nvPr/>
        </p:nvPicPr>
        <p:blipFill>
          <a:blip r:embed="rId3"/>
          <a:stretch>
            <a:fillRect/>
          </a:stretch>
        </p:blipFill>
        <p:spPr>
          <a:xfrm>
            <a:off x="5030943" y="3223807"/>
            <a:ext cx="2475191" cy="2456901"/>
          </a:xfrm>
          <a:prstGeom prst="rect">
            <a:avLst/>
          </a:prstGeom>
        </p:spPr>
      </p:pic>
    </p:spTree>
    <p:extLst>
      <p:ext uri="{BB962C8B-B14F-4D97-AF65-F5344CB8AC3E}">
        <p14:creationId xmlns:p14="http://schemas.microsoft.com/office/powerpoint/2010/main" val="374010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Equipment Safety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 familiar with all equipment before using it in the lab</a:t>
            </a:r>
          </a:p>
          <a:p>
            <a:pPr lvl="1"/>
            <a:r>
              <a:rPr lang="en-US" dirty="0"/>
              <a:t>Transport equipment properly</a:t>
            </a:r>
          </a:p>
          <a:p>
            <a:pPr lvl="1"/>
            <a:r>
              <a:rPr lang="en-US" dirty="0"/>
              <a:t>Use equipment only for its designated purpose</a:t>
            </a:r>
          </a:p>
          <a:p>
            <a:pPr lvl="1"/>
            <a:endParaRPr lang="en-US" dirty="0"/>
          </a:p>
        </p:txBody>
      </p:sp>
      <p:pic>
        <p:nvPicPr>
          <p:cNvPr id="4" name="Picture 3">
            <a:extLst>
              <a:ext uri="{FF2B5EF4-FFF2-40B4-BE49-F238E27FC236}">
                <a16:creationId xmlns:a16="http://schemas.microsoft.com/office/drawing/2014/main" id="{830A7322-2C76-4FF6-B80B-F0BB2F9547E7}"/>
              </a:ext>
            </a:extLst>
          </p:cNvPr>
          <p:cNvPicPr>
            <a:picLocks noChangeAspect="1"/>
          </p:cNvPicPr>
          <p:nvPr/>
        </p:nvPicPr>
        <p:blipFill>
          <a:blip r:embed="rId3"/>
          <a:stretch>
            <a:fillRect/>
          </a:stretch>
        </p:blipFill>
        <p:spPr>
          <a:xfrm>
            <a:off x="5219019" y="3213516"/>
            <a:ext cx="2099040" cy="2941222"/>
          </a:xfrm>
          <a:prstGeom prst="rect">
            <a:avLst/>
          </a:prstGeom>
        </p:spPr>
      </p:pic>
    </p:spTree>
    <p:extLst>
      <p:ext uri="{BB962C8B-B14F-4D97-AF65-F5344CB8AC3E}">
        <p14:creationId xmlns:p14="http://schemas.microsoft.com/office/powerpoint/2010/main" val="13956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Eye Symbol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Alerts you that some conditions of the experiment require extra attention to eye safety</a:t>
            </a:r>
          </a:p>
          <a:p>
            <a:pPr lvl="1"/>
            <a:endParaRPr lang="en-US" dirty="0"/>
          </a:p>
        </p:txBody>
      </p:sp>
      <p:pic>
        <p:nvPicPr>
          <p:cNvPr id="4" name="Picture 3">
            <a:extLst>
              <a:ext uri="{FF2B5EF4-FFF2-40B4-BE49-F238E27FC236}">
                <a16:creationId xmlns:a16="http://schemas.microsoft.com/office/drawing/2014/main" id="{CEB5F095-CE8C-4E13-8366-E33AF4342BAE}"/>
              </a:ext>
            </a:extLst>
          </p:cNvPr>
          <p:cNvPicPr>
            <a:picLocks noChangeAspect="1"/>
          </p:cNvPicPr>
          <p:nvPr/>
        </p:nvPicPr>
        <p:blipFill>
          <a:blip r:embed="rId3"/>
          <a:stretch>
            <a:fillRect/>
          </a:stretch>
        </p:blipFill>
        <p:spPr>
          <a:xfrm>
            <a:off x="4536984" y="3156591"/>
            <a:ext cx="3346994" cy="2780017"/>
          </a:xfrm>
          <a:prstGeom prst="rect">
            <a:avLst/>
          </a:prstGeom>
        </p:spPr>
      </p:pic>
    </p:spTree>
    <p:extLst>
      <p:ext uri="{BB962C8B-B14F-4D97-AF65-F5344CB8AC3E}">
        <p14:creationId xmlns:p14="http://schemas.microsoft.com/office/powerpoint/2010/main" val="27024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Eye Safety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Avoid wearing contacts, if possible</a:t>
            </a:r>
          </a:p>
          <a:p>
            <a:pPr lvl="1"/>
            <a:r>
              <a:rPr lang="en-US" dirty="0"/>
              <a:t>Know the location of the emergency eye wash station</a:t>
            </a:r>
          </a:p>
          <a:p>
            <a:pPr lvl="1"/>
            <a:r>
              <a:rPr lang="en-US" dirty="0"/>
              <a:t>Wear approved safety goggles</a:t>
            </a:r>
          </a:p>
          <a:p>
            <a:pPr lvl="1"/>
            <a:endParaRPr lang="en-US" dirty="0"/>
          </a:p>
        </p:txBody>
      </p:sp>
      <p:pic>
        <p:nvPicPr>
          <p:cNvPr id="4" name="Picture 3">
            <a:extLst>
              <a:ext uri="{FF2B5EF4-FFF2-40B4-BE49-F238E27FC236}">
                <a16:creationId xmlns:a16="http://schemas.microsoft.com/office/drawing/2014/main" id="{CB908E15-57EE-4F96-9C63-BA61DDED1AC2}"/>
              </a:ext>
            </a:extLst>
          </p:cNvPr>
          <p:cNvPicPr>
            <a:picLocks noChangeAspect="1"/>
          </p:cNvPicPr>
          <p:nvPr/>
        </p:nvPicPr>
        <p:blipFill>
          <a:blip r:embed="rId3"/>
          <a:stretch>
            <a:fillRect/>
          </a:stretch>
        </p:blipFill>
        <p:spPr>
          <a:xfrm>
            <a:off x="4920343" y="3429000"/>
            <a:ext cx="2638583" cy="2448984"/>
          </a:xfrm>
          <a:prstGeom prst="rect">
            <a:avLst/>
          </a:prstGeom>
        </p:spPr>
      </p:pic>
    </p:spTree>
    <p:extLst>
      <p:ext uri="{BB962C8B-B14F-4D97-AF65-F5344CB8AC3E}">
        <p14:creationId xmlns:p14="http://schemas.microsoft.com/office/powerpoint/2010/main" val="229632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Fire Symbol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Alerts you that the procedure involves the use of a burner or other source of heat</a:t>
            </a:r>
          </a:p>
          <a:p>
            <a:pPr lvl="1"/>
            <a:endParaRPr lang="en-US" dirty="0"/>
          </a:p>
        </p:txBody>
      </p:sp>
      <p:pic>
        <p:nvPicPr>
          <p:cNvPr id="4" name="Picture 3">
            <a:extLst>
              <a:ext uri="{FF2B5EF4-FFF2-40B4-BE49-F238E27FC236}">
                <a16:creationId xmlns:a16="http://schemas.microsoft.com/office/drawing/2014/main" id="{41671678-EEFE-42AE-901B-4035B7B27EC9}"/>
              </a:ext>
            </a:extLst>
          </p:cNvPr>
          <p:cNvPicPr>
            <a:picLocks noChangeAspect="1"/>
          </p:cNvPicPr>
          <p:nvPr/>
        </p:nvPicPr>
        <p:blipFill>
          <a:blip r:embed="rId3"/>
          <a:stretch>
            <a:fillRect/>
          </a:stretch>
        </p:blipFill>
        <p:spPr>
          <a:xfrm>
            <a:off x="4593206" y="3044686"/>
            <a:ext cx="3005588" cy="2786113"/>
          </a:xfrm>
          <a:prstGeom prst="rect">
            <a:avLst/>
          </a:prstGeom>
        </p:spPr>
      </p:pic>
    </p:spTree>
    <p:extLst>
      <p:ext uri="{BB962C8B-B14F-4D97-AF65-F5344CB8AC3E}">
        <p14:creationId xmlns:p14="http://schemas.microsoft.com/office/powerpoint/2010/main" val="275858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Fire Safety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Never reach across an open flame</a:t>
            </a:r>
          </a:p>
          <a:p>
            <a:pPr lvl="1"/>
            <a:r>
              <a:rPr lang="en-US" dirty="0"/>
              <a:t>Turn off burners when not in use</a:t>
            </a:r>
          </a:p>
          <a:p>
            <a:pPr lvl="1"/>
            <a:r>
              <a:rPr lang="en-US" dirty="0"/>
              <a:t>Never use an open flame when working with volatile liquids, such as alcohol</a:t>
            </a:r>
          </a:p>
          <a:p>
            <a:pPr lvl="1"/>
            <a:r>
              <a:rPr lang="en-US" dirty="0"/>
              <a:t>Know how to use the fire extinguisher, fire blanket and safety shower.</a:t>
            </a:r>
          </a:p>
          <a:p>
            <a:pPr lvl="1"/>
            <a:endParaRPr lang="en-US" dirty="0"/>
          </a:p>
        </p:txBody>
      </p:sp>
      <p:pic>
        <p:nvPicPr>
          <p:cNvPr id="4" name="Picture 3">
            <a:extLst>
              <a:ext uri="{FF2B5EF4-FFF2-40B4-BE49-F238E27FC236}">
                <a16:creationId xmlns:a16="http://schemas.microsoft.com/office/drawing/2014/main" id="{CB09D037-0ABA-4FB4-81BE-3ED659193D20}"/>
              </a:ext>
            </a:extLst>
          </p:cNvPr>
          <p:cNvPicPr>
            <a:picLocks noChangeAspect="1"/>
          </p:cNvPicPr>
          <p:nvPr/>
        </p:nvPicPr>
        <p:blipFill>
          <a:blip r:embed="rId3"/>
          <a:stretch>
            <a:fillRect/>
          </a:stretch>
        </p:blipFill>
        <p:spPr>
          <a:xfrm>
            <a:off x="5099440" y="4100286"/>
            <a:ext cx="2113544" cy="2350505"/>
          </a:xfrm>
          <a:prstGeom prst="rect">
            <a:avLst/>
          </a:prstGeom>
        </p:spPr>
      </p:pic>
    </p:spTree>
    <p:extLst>
      <p:ext uri="{BB962C8B-B14F-4D97-AF65-F5344CB8AC3E}">
        <p14:creationId xmlns:p14="http://schemas.microsoft.com/office/powerpoint/2010/main" val="299902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Hand Symbol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Tells you that some steps in the experiment call for particular attention to hand safety</a:t>
            </a:r>
          </a:p>
          <a:p>
            <a:pPr lvl="1"/>
            <a:endParaRPr lang="en-US" dirty="0"/>
          </a:p>
        </p:txBody>
      </p:sp>
      <p:pic>
        <p:nvPicPr>
          <p:cNvPr id="4" name="Picture 3">
            <a:extLst>
              <a:ext uri="{FF2B5EF4-FFF2-40B4-BE49-F238E27FC236}">
                <a16:creationId xmlns:a16="http://schemas.microsoft.com/office/drawing/2014/main" id="{CD5E288A-DD28-4AEA-AC76-60CCEC53A2EB}"/>
              </a:ext>
            </a:extLst>
          </p:cNvPr>
          <p:cNvPicPr>
            <a:picLocks noChangeAspect="1"/>
          </p:cNvPicPr>
          <p:nvPr/>
        </p:nvPicPr>
        <p:blipFill>
          <a:blip r:embed="rId3"/>
          <a:stretch>
            <a:fillRect/>
          </a:stretch>
        </p:blipFill>
        <p:spPr>
          <a:xfrm>
            <a:off x="4836480" y="3194905"/>
            <a:ext cx="2664183" cy="2877561"/>
          </a:xfrm>
          <a:prstGeom prst="rect">
            <a:avLst/>
          </a:prstGeom>
        </p:spPr>
      </p:pic>
    </p:spTree>
    <p:extLst>
      <p:ext uri="{BB962C8B-B14F-4D97-AF65-F5344CB8AC3E}">
        <p14:creationId xmlns:p14="http://schemas.microsoft.com/office/powerpoint/2010/main" val="258310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Hand Safety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Wear approved gloves and equipment to protect yourself from heat and sharp objects</a:t>
            </a:r>
          </a:p>
          <a:p>
            <a:pPr lvl="1"/>
            <a:r>
              <a:rPr lang="en-US" dirty="0"/>
              <a:t>Use caution when working with knives and other sharp objects</a:t>
            </a:r>
          </a:p>
          <a:p>
            <a:pPr lvl="1"/>
            <a:endParaRPr lang="en-US" dirty="0"/>
          </a:p>
        </p:txBody>
      </p:sp>
      <p:pic>
        <p:nvPicPr>
          <p:cNvPr id="4" name="Picture 3">
            <a:extLst>
              <a:ext uri="{FF2B5EF4-FFF2-40B4-BE49-F238E27FC236}">
                <a16:creationId xmlns:a16="http://schemas.microsoft.com/office/drawing/2014/main" id="{8BE98236-B2E8-4438-A226-F2DEF8F6634D}"/>
              </a:ext>
            </a:extLst>
          </p:cNvPr>
          <p:cNvPicPr>
            <a:picLocks noChangeAspect="1"/>
          </p:cNvPicPr>
          <p:nvPr/>
        </p:nvPicPr>
        <p:blipFill>
          <a:blip r:embed="rId3"/>
          <a:stretch>
            <a:fillRect/>
          </a:stretch>
        </p:blipFill>
        <p:spPr>
          <a:xfrm>
            <a:off x="4434889" y="3574781"/>
            <a:ext cx="3322222" cy="2446031"/>
          </a:xfrm>
          <a:prstGeom prst="rect">
            <a:avLst/>
          </a:prstGeom>
        </p:spPr>
      </p:pic>
    </p:spTree>
    <p:extLst>
      <p:ext uri="{BB962C8B-B14F-4D97-AF65-F5344CB8AC3E}">
        <p14:creationId xmlns:p14="http://schemas.microsoft.com/office/powerpoint/2010/main" val="271407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Personal Hygiene Symbol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Serves as a reminder for safe personal habits in the lab</a:t>
            </a:r>
          </a:p>
          <a:p>
            <a:pPr lvl="1"/>
            <a:endParaRPr lang="en-US" dirty="0"/>
          </a:p>
        </p:txBody>
      </p:sp>
      <p:pic>
        <p:nvPicPr>
          <p:cNvPr id="4" name="Picture 3">
            <a:extLst>
              <a:ext uri="{FF2B5EF4-FFF2-40B4-BE49-F238E27FC236}">
                <a16:creationId xmlns:a16="http://schemas.microsoft.com/office/drawing/2014/main" id="{B364E40E-E05C-4097-B3BE-9FD10A1FBEFF}"/>
              </a:ext>
            </a:extLst>
          </p:cNvPr>
          <p:cNvPicPr>
            <a:picLocks noChangeAspect="1"/>
          </p:cNvPicPr>
          <p:nvPr/>
        </p:nvPicPr>
        <p:blipFill>
          <a:blip r:embed="rId3"/>
          <a:stretch>
            <a:fillRect/>
          </a:stretch>
        </p:blipFill>
        <p:spPr>
          <a:xfrm>
            <a:off x="4855028" y="3357187"/>
            <a:ext cx="2595741" cy="2482489"/>
          </a:xfrm>
          <a:prstGeom prst="rect">
            <a:avLst/>
          </a:prstGeom>
        </p:spPr>
      </p:pic>
    </p:spTree>
    <p:extLst>
      <p:ext uri="{BB962C8B-B14F-4D97-AF65-F5344CB8AC3E}">
        <p14:creationId xmlns:p14="http://schemas.microsoft.com/office/powerpoint/2010/main" val="143628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Personal Hygiene Safety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Wash hands with soap and water before and after lab</a:t>
            </a:r>
          </a:p>
          <a:p>
            <a:pPr lvl="1"/>
            <a:r>
              <a:rPr lang="en-US" dirty="0"/>
              <a:t>Handle microorganisms grown in a petri dish or test tube with care</a:t>
            </a:r>
          </a:p>
          <a:p>
            <a:pPr lvl="1"/>
            <a:r>
              <a:rPr lang="en-US" dirty="0"/>
              <a:t>Avoid touching your eyes, face or mouth with your hands</a:t>
            </a:r>
          </a:p>
          <a:p>
            <a:pPr lvl="1"/>
            <a:endParaRPr lang="en-US" dirty="0"/>
          </a:p>
        </p:txBody>
      </p:sp>
      <p:pic>
        <p:nvPicPr>
          <p:cNvPr id="4" name="Picture 3">
            <a:extLst>
              <a:ext uri="{FF2B5EF4-FFF2-40B4-BE49-F238E27FC236}">
                <a16:creationId xmlns:a16="http://schemas.microsoft.com/office/drawing/2014/main" id="{1AE2F220-178B-4D34-AE38-DE3D41D515DB}"/>
              </a:ext>
            </a:extLst>
          </p:cNvPr>
          <p:cNvPicPr>
            <a:picLocks noChangeAspect="1"/>
          </p:cNvPicPr>
          <p:nvPr/>
        </p:nvPicPr>
        <p:blipFill>
          <a:blip r:embed="rId3"/>
          <a:stretch>
            <a:fillRect/>
          </a:stretch>
        </p:blipFill>
        <p:spPr>
          <a:xfrm>
            <a:off x="4688116" y="3367083"/>
            <a:ext cx="2379760" cy="2729082"/>
          </a:xfrm>
          <a:prstGeom prst="rect">
            <a:avLst/>
          </a:prstGeom>
        </p:spPr>
      </p:pic>
    </p:spTree>
    <p:extLst>
      <p:ext uri="{BB962C8B-B14F-4D97-AF65-F5344CB8AC3E}">
        <p14:creationId xmlns:p14="http://schemas.microsoft.com/office/powerpoint/2010/main" val="33110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Sharp Object Symbol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Reminds you to take precautions when using lab glassware</a:t>
            </a:r>
          </a:p>
          <a:p>
            <a:pPr lvl="1"/>
            <a:endParaRPr lang="en-US" dirty="0"/>
          </a:p>
        </p:txBody>
      </p:sp>
      <p:pic>
        <p:nvPicPr>
          <p:cNvPr id="4" name="Picture 3">
            <a:extLst>
              <a:ext uri="{FF2B5EF4-FFF2-40B4-BE49-F238E27FC236}">
                <a16:creationId xmlns:a16="http://schemas.microsoft.com/office/drawing/2014/main" id="{4C814C6F-EE14-4C6F-B2AE-813BDAC78797}"/>
              </a:ext>
            </a:extLst>
          </p:cNvPr>
          <p:cNvPicPr>
            <a:picLocks noChangeAspect="1"/>
          </p:cNvPicPr>
          <p:nvPr/>
        </p:nvPicPr>
        <p:blipFill>
          <a:blip r:embed="rId3"/>
          <a:stretch>
            <a:fillRect/>
          </a:stretch>
        </p:blipFill>
        <p:spPr>
          <a:xfrm>
            <a:off x="4835740" y="3139744"/>
            <a:ext cx="2999492" cy="3151905"/>
          </a:xfrm>
          <a:prstGeom prst="rect">
            <a:avLst/>
          </a:prstGeom>
        </p:spPr>
      </p:pic>
    </p:spTree>
    <p:extLst>
      <p:ext uri="{BB962C8B-B14F-4D97-AF65-F5344CB8AC3E}">
        <p14:creationId xmlns:p14="http://schemas.microsoft.com/office/powerpoint/2010/main" val="375583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Sharp Object Safety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Do not use broken, chipped or cracked glassware</a:t>
            </a:r>
          </a:p>
          <a:p>
            <a:pPr lvl="1"/>
            <a:r>
              <a:rPr lang="en-US" dirty="0"/>
              <a:t>Keep glassware away from the edge of the table</a:t>
            </a:r>
          </a:p>
          <a:p>
            <a:pPr lvl="1"/>
            <a:r>
              <a:rPr lang="en-US" dirty="0"/>
              <a:t>Use precautions when handling heated glassware</a:t>
            </a:r>
          </a:p>
          <a:p>
            <a:pPr lvl="1"/>
            <a:endParaRPr lang="en-US" dirty="0"/>
          </a:p>
        </p:txBody>
      </p:sp>
      <p:pic>
        <p:nvPicPr>
          <p:cNvPr id="4" name="Picture 3">
            <a:extLst>
              <a:ext uri="{FF2B5EF4-FFF2-40B4-BE49-F238E27FC236}">
                <a16:creationId xmlns:a16="http://schemas.microsoft.com/office/drawing/2014/main" id="{7ADEC928-1FA8-4E06-84E1-0AE5E3BBBF43}"/>
              </a:ext>
            </a:extLst>
          </p:cNvPr>
          <p:cNvPicPr>
            <a:picLocks noChangeAspect="1"/>
          </p:cNvPicPr>
          <p:nvPr/>
        </p:nvPicPr>
        <p:blipFill>
          <a:blip r:embed="rId3"/>
          <a:stretch>
            <a:fillRect/>
          </a:stretch>
        </p:blipFill>
        <p:spPr>
          <a:xfrm>
            <a:off x="4622800" y="3787579"/>
            <a:ext cx="3179273" cy="2132879"/>
          </a:xfrm>
          <a:prstGeom prst="rect">
            <a:avLst/>
          </a:prstGeom>
        </p:spPr>
      </p:pic>
    </p:spTree>
    <p:extLst>
      <p:ext uri="{BB962C8B-B14F-4D97-AF65-F5344CB8AC3E}">
        <p14:creationId xmlns:p14="http://schemas.microsoft.com/office/powerpoint/2010/main" val="86399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Waste Disposal Symbol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Refers to the appropriate disposal of chemicals or waste</a:t>
            </a:r>
          </a:p>
          <a:p>
            <a:pPr lvl="1"/>
            <a:endParaRPr lang="en-US" dirty="0"/>
          </a:p>
        </p:txBody>
      </p:sp>
      <p:pic>
        <p:nvPicPr>
          <p:cNvPr id="5" name="Picture 4">
            <a:extLst>
              <a:ext uri="{FF2B5EF4-FFF2-40B4-BE49-F238E27FC236}">
                <a16:creationId xmlns:a16="http://schemas.microsoft.com/office/drawing/2014/main" id="{A04E52A1-3C1D-47FB-B81D-9C9654C07E43}"/>
              </a:ext>
            </a:extLst>
          </p:cNvPr>
          <p:cNvPicPr>
            <a:picLocks noChangeAspect="1"/>
          </p:cNvPicPr>
          <p:nvPr/>
        </p:nvPicPr>
        <p:blipFill>
          <a:blip r:embed="rId3"/>
          <a:stretch>
            <a:fillRect/>
          </a:stretch>
        </p:blipFill>
        <p:spPr>
          <a:xfrm>
            <a:off x="4913333" y="3126524"/>
            <a:ext cx="2816596" cy="2810500"/>
          </a:xfrm>
          <a:prstGeom prst="rect">
            <a:avLst/>
          </a:prstGeom>
        </p:spPr>
      </p:pic>
    </p:spTree>
    <p:extLst>
      <p:ext uri="{BB962C8B-B14F-4D97-AF65-F5344CB8AC3E}">
        <p14:creationId xmlns:p14="http://schemas.microsoft.com/office/powerpoint/2010/main" val="376281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Waste Disposal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Follow teacher’s instructions for:</a:t>
            </a:r>
          </a:p>
          <a:p>
            <a:pPr lvl="2"/>
            <a:r>
              <a:rPr lang="en-US" sz="2400" dirty="0"/>
              <a:t>Broken glass and substances</a:t>
            </a:r>
          </a:p>
          <a:p>
            <a:pPr lvl="2"/>
            <a:r>
              <a:rPr lang="en-US" sz="2400" dirty="0"/>
              <a:t>Chemical and microbial materials</a:t>
            </a:r>
          </a:p>
          <a:p>
            <a:pPr lvl="2"/>
            <a:r>
              <a:rPr lang="en-US" sz="2400" dirty="0"/>
              <a:t>Paper toweling and other disposable cleaning supplies</a:t>
            </a:r>
          </a:p>
          <a:p>
            <a:pPr lvl="1"/>
            <a:endParaRPr lang="en-US" dirty="0"/>
          </a:p>
        </p:txBody>
      </p:sp>
      <p:pic>
        <p:nvPicPr>
          <p:cNvPr id="4" name="Picture 3">
            <a:extLst>
              <a:ext uri="{FF2B5EF4-FFF2-40B4-BE49-F238E27FC236}">
                <a16:creationId xmlns:a16="http://schemas.microsoft.com/office/drawing/2014/main" id="{1E218D23-961D-4361-946B-3A06E9FCDFF4}"/>
              </a:ext>
            </a:extLst>
          </p:cNvPr>
          <p:cNvPicPr>
            <a:picLocks noChangeAspect="1"/>
          </p:cNvPicPr>
          <p:nvPr/>
        </p:nvPicPr>
        <p:blipFill>
          <a:blip r:embed="rId3"/>
          <a:stretch>
            <a:fillRect/>
          </a:stretch>
        </p:blipFill>
        <p:spPr>
          <a:xfrm>
            <a:off x="5058229" y="3624497"/>
            <a:ext cx="2242895" cy="2530241"/>
          </a:xfrm>
          <a:prstGeom prst="rect">
            <a:avLst/>
          </a:prstGeom>
        </p:spPr>
      </p:pic>
    </p:spTree>
    <p:extLst>
      <p:ext uri="{BB962C8B-B14F-4D97-AF65-F5344CB8AC3E}">
        <p14:creationId xmlns:p14="http://schemas.microsoft.com/office/powerpoint/2010/main" val="4274122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err="1"/>
              <a:t>Flinn</a:t>
            </a:r>
            <a:r>
              <a:rPr lang="en-US" dirty="0"/>
              <a:t> Scientific Laboratory Safety Challenge</a:t>
            </a:r>
          </a:p>
        </p:txBody>
      </p:sp>
      <p:pic>
        <p:nvPicPr>
          <p:cNvPr id="8" name="Picture 7">
            <a:extLst>
              <a:ext uri="{FF2B5EF4-FFF2-40B4-BE49-F238E27FC236}">
                <a16:creationId xmlns:a16="http://schemas.microsoft.com/office/drawing/2014/main" id="{186DE9FF-5754-4B91-B83F-06FA6537EC7F}"/>
              </a:ext>
            </a:extLst>
          </p:cNvPr>
          <p:cNvPicPr>
            <a:picLocks noChangeAspect="1"/>
          </p:cNvPicPr>
          <p:nvPr/>
        </p:nvPicPr>
        <p:blipFill>
          <a:blip r:embed="rId4"/>
          <a:stretch>
            <a:fillRect/>
          </a:stretch>
        </p:blipFill>
        <p:spPr>
          <a:xfrm>
            <a:off x="4626064" y="4937665"/>
            <a:ext cx="3907875" cy="499915"/>
          </a:xfrm>
          <a:prstGeom prst="rect">
            <a:avLst/>
          </a:prstGeom>
        </p:spPr>
      </p:pic>
      <p:pic>
        <p:nvPicPr>
          <p:cNvPr id="9" name="V-fNpaOX0-g">
            <a:extLst>
              <a:ext uri="{FF2B5EF4-FFF2-40B4-BE49-F238E27FC236}">
                <a16:creationId xmlns:a16="http://schemas.microsoft.com/office/drawing/2014/main" id="{AA3F41D9-3806-44FE-AE62-6D676C50DD9D}"/>
              </a:ext>
            </a:extLst>
          </p:cNvPr>
          <p:cNvPicPr>
            <a:picLocks noRot="1" noChangeAspect="1"/>
          </p:cNvPicPr>
          <p:nvPr>
            <a:videoFile r:link="rId1"/>
          </p:nvPr>
        </p:nvPicPr>
        <p:blipFill>
          <a:blip r:embed="rId5"/>
          <a:stretch>
            <a:fillRect/>
          </a:stretch>
        </p:blipFill>
        <p:spPr>
          <a:xfrm>
            <a:off x="3247293" y="1920335"/>
            <a:ext cx="6183785" cy="3478379"/>
          </a:xfrm>
          <a:prstGeom prst="rect">
            <a:avLst/>
          </a:prstGeom>
        </p:spPr>
      </p:pic>
      <p:pic>
        <p:nvPicPr>
          <p:cNvPr id="10" name="Picture 9">
            <a:extLst>
              <a:ext uri="{FF2B5EF4-FFF2-40B4-BE49-F238E27FC236}">
                <a16:creationId xmlns:a16="http://schemas.microsoft.com/office/drawing/2014/main" id="{006C84D7-BA13-4FA2-B9CA-9A80CA6F6FE9}"/>
              </a:ext>
            </a:extLst>
          </p:cNvPr>
          <p:cNvPicPr>
            <a:picLocks noChangeAspect="1"/>
          </p:cNvPicPr>
          <p:nvPr/>
        </p:nvPicPr>
        <p:blipFill>
          <a:blip r:embed="rId4"/>
          <a:stretch>
            <a:fillRect/>
          </a:stretch>
        </p:blipFill>
        <p:spPr>
          <a:xfrm>
            <a:off x="4385247" y="4898224"/>
            <a:ext cx="3907875" cy="499915"/>
          </a:xfrm>
          <a:prstGeom prst="rect">
            <a:avLst/>
          </a:prstGeom>
        </p:spPr>
      </p:pic>
    </p:spTree>
    <p:extLst>
      <p:ext uri="{BB962C8B-B14F-4D97-AF65-F5344CB8AC3E}">
        <p14:creationId xmlns:p14="http://schemas.microsoft.com/office/powerpoint/2010/main" val="103559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58C0C591-472A-45A3-BD5B-1AB49B3835C1}"/>
              </a:ext>
            </a:extLst>
          </p:cNvPr>
          <p:cNvPicPr>
            <a:picLocks noGrp="1" noChangeAspect="1"/>
          </p:cNvPicPr>
          <p:nvPr>
            <p:ph sz="half" idx="1"/>
          </p:nvPr>
        </p:nvPicPr>
        <p:blipFill>
          <a:blip r:embed="rId2"/>
          <a:stretch>
            <a:fillRect/>
          </a:stretch>
        </p:blipFill>
        <p:spPr>
          <a:xfrm>
            <a:off x="4939995" y="2047216"/>
            <a:ext cx="2658086" cy="3481118"/>
          </a:xfrm>
          <a:prstGeom prst="rect">
            <a:avLst/>
          </a:prstGeom>
        </p:spPr>
      </p:pic>
    </p:spTree>
    <p:extLst>
      <p:ext uri="{BB962C8B-B14F-4D97-AF65-F5344CB8AC3E}">
        <p14:creationId xmlns:p14="http://schemas.microsoft.com/office/powerpoint/2010/main" val="451062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1800" dirty="0"/>
              <a:t>Microsoft Office Clip Art: Used with permission from Microsoft.</a:t>
            </a:r>
          </a:p>
          <a:p>
            <a:pPr lvl="1"/>
            <a:r>
              <a:rPr lang="en-US" sz="2000" dirty="0"/>
              <a:t>Textbook(s):</a:t>
            </a:r>
          </a:p>
          <a:p>
            <a:pPr lvl="2"/>
            <a:r>
              <a:rPr lang="en-US" sz="1800" dirty="0" err="1"/>
              <a:t>Mehas</a:t>
            </a:r>
            <a:r>
              <a:rPr lang="en-US" sz="1800" dirty="0"/>
              <a:t>, K. Y., &amp; Rodgers, S. L. (2002). Food science: The biochemistry of food and nutrition. New York, NY: </a:t>
            </a:r>
            <a:r>
              <a:rPr lang="en-US" sz="1800" dirty="0" err="1"/>
              <a:t>Glenco</a:t>
            </a:r>
            <a:r>
              <a:rPr lang="en-US" sz="1800" dirty="0"/>
              <a:t>/McGraw-Hill.</a:t>
            </a:r>
          </a:p>
          <a:p>
            <a:pPr lvl="2"/>
            <a:r>
              <a:rPr lang="en-US" sz="1800" dirty="0"/>
              <a:t>Ward, J. D., &amp; Ward, L. T. (2013). Principles of food science. Tinley Park, IL: </a:t>
            </a:r>
            <a:r>
              <a:rPr lang="en-US" sz="1800" dirty="0" err="1"/>
              <a:t>Goodheart</a:t>
            </a:r>
            <a:r>
              <a:rPr lang="en-US" sz="1800" dirty="0"/>
              <a:t>-Wilcox Company.</a:t>
            </a:r>
          </a:p>
          <a:p>
            <a:pPr lvl="1"/>
            <a:r>
              <a:rPr lang="en-US" sz="2000" dirty="0"/>
              <a:t>Website:</a:t>
            </a:r>
          </a:p>
          <a:p>
            <a:pPr lvl="2"/>
            <a:r>
              <a:rPr lang="en-US" sz="1800" dirty="0"/>
              <a:t>Centers for Disease Control</a:t>
            </a:r>
          </a:p>
          <a:p>
            <a:pPr lvl="2"/>
            <a:r>
              <a:rPr lang="en-US" sz="1800" dirty="0"/>
              <a:t>Handwashing: Clean Hands Save Lives</a:t>
            </a:r>
          </a:p>
          <a:p>
            <a:pPr lvl="2"/>
            <a:r>
              <a:rPr lang="en-US" sz="1800" dirty="0"/>
              <a:t>http://www.cdc.gov/handwashing/when-how-handwashing.html</a:t>
            </a:r>
          </a:p>
          <a:p>
            <a:pPr lvl="2"/>
            <a:r>
              <a:rPr lang="en-US" sz="1800" dirty="0"/>
              <a:t>National Science Teachers Association</a:t>
            </a:r>
          </a:p>
          <a:p>
            <a:pPr lvl="2"/>
            <a:r>
              <a:rPr lang="en-US" sz="1800" dirty="0"/>
              <a:t>NSTA works with other science teaching and education professionals</a:t>
            </a:r>
          </a:p>
          <a:p>
            <a:pPr lvl="2"/>
            <a:r>
              <a:rPr lang="en-US" sz="1800" dirty="0"/>
              <a:t>http://www.nsta.org/</a:t>
            </a:r>
          </a:p>
          <a:p>
            <a:pPr lvl="1"/>
            <a:endParaRPr lang="en-US" dirty="0"/>
          </a:p>
        </p:txBody>
      </p:sp>
    </p:spTree>
    <p:extLst>
      <p:ext uri="{BB962C8B-B14F-4D97-AF65-F5344CB8AC3E}">
        <p14:creationId xmlns:p14="http://schemas.microsoft.com/office/powerpoint/2010/main" val="847367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YouTube™:</a:t>
            </a:r>
          </a:p>
          <a:p>
            <a:pPr lvl="2"/>
            <a:r>
              <a:rPr lang="en-US" sz="1800" dirty="0" err="1"/>
              <a:t>Flinn</a:t>
            </a:r>
            <a:r>
              <a:rPr lang="en-US" sz="1800" dirty="0"/>
              <a:t> Scientific Laboratory Safety Challenge</a:t>
            </a:r>
          </a:p>
          <a:p>
            <a:pPr lvl="2"/>
            <a:r>
              <a:rPr lang="en-US" sz="1800" dirty="0"/>
              <a:t>Witnessing lab procedures gone awry may make students think twice about some of their own safety shortcomings. Featuring Sue </a:t>
            </a:r>
            <a:r>
              <a:rPr lang="en-US" sz="1800" dirty="0" err="1"/>
              <a:t>Bober</a:t>
            </a:r>
            <a:r>
              <a:rPr lang="en-US" sz="1800" dirty="0"/>
              <a:t>, Schaumburg High School, IL. This video is part of the </a:t>
            </a:r>
            <a:r>
              <a:rPr lang="en-US" sz="1800" dirty="0" err="1"/>
              <a:t>Flinn</a:t>
            </a:r>
            <a:r>
              <a:rPr lang="en-US" sz="1800" dirty="0"/>
              <a:t> Scientific Teaching Chemistry video series.</a:t>
            </a:r>
          </a:p>
          <a:p>
            <a:pPr lvl="2"/>
            <a:r>
              <a:rPr lang="en-US" sz="1800" dirty="0"/>
              <a:t>http://youtu.be/V-fNpaOX0-g</a:t>
            </a:r>
          </a:p>
          <a:p>
            <a:pPr lvl="1"/>
            <a:endParaRPr lang="en-US" dirty="0"/>
          </a:p>
        </p:txBody>
      </p:sp>
    </p:spTree>
    <p:extLst>
      <p:ext uri="{BB962C8B-B14F-4D97-AF65-F5344CB8AC3E}">
        <p14:creationId xmlns:p14="http://schemas.microsoft.com/office/powerpoint/2010/main" val="43961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Safety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condition of being protected from or unlikely to cause danger, risk or injury</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Basic Rules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Do</a:t>
            </a:r>
          </a:p>
          <a:p>
            <a:pPr lvl="2"/>
            <a:r>
              <a:rPr lang="en-US" dirty="0"/>
              <a:t>Act responsibly</a:t>
            </a:r>
          </a:p>
          <a:p>
            <a:pPr lvl="2"/>
            <a:r>
              <a:rPr lang="en-US" dirty="0"/>
              <a:t>Know the location of all safety equipment</a:t>
            </a:r>
          </a:p>
          <a:p>
            <a:pPr lvl="2"/>
            <a:r>
              <a:rPr lang="en-US" dirty="0"/>
              <a:t>Read lab procedures ahead of time</a:t>
            </a:r>
          </a:p>
          <a:p>
            <a:pPr lvl="2"/>
            <a:r>
              <a:rPr lang="en-US" dirty="0"/>
              <a:t>Report accidents , spills and injuries to your instructor</a:t>
            </a:r>
          </a:p>
          <a:p>
            <a:pPr lvl="2"/>
            <a:endParaRPr lang="en-US" dirty="0"/>
          </a:p>
          <a:p>
            <a:pPr lvl="1"/>
            <a:endParaRPr lang="en-US" dirty="0"/>
          </a:p>
        </p:txBody>
      </p:sp>
      <p:sp>
        <p:nvSpPr>
          <p:cNvPr id="4" name="Content Placeholder 3">
            <a:extLst>
              <a:ext uri="{FF2B5EF4-FFF2-40B4-BE49-F238E27FC236}">
                <a16:creationId xmlns:a16="http://schemas.microsoft.com/office/drawing/2014/main" id="{366D5E8D-5F93-4327-806B-0F4741245958}"/>
              </a:ext>
            </a:extLst>
          </p:cNvPr>
          <p:cNvSpPr>
            <a:spLocks noGrp="1"/>
          </p:cNvSpPr>
          <p:nvPr>
            <p:ph sz="half" idx="10"/>
          </p:nvPr>
        </p:nvSpPr>
        <p:spPr/>
        <p:txBody>
          <a:bodyPr/>
          <a:lstStyle/>
          <a:p>
            <a:pPr lvl="1"/>
            <a:r>
              <a:rPr lang="en-US" dirty="0"/>
              <a:t>Do Not</a:t>
            </a:r>
          </a:p>
          <a:p>
            <a:pPr lvl="2"/>
            <a:r>
              <a:rPr lang="en-US" dirty="0"/>
              <a:t>Eat</a:t>
            </a:r>
          </a:p>
          <a:p>
            <a:pPr lvl="2"/>
            <a:r>
              <a:rPr lang="en-US" dirty="0"/>
              <a:t>Drink </a:t>
            </a:r>
          </a:p>
          <a:p>
            <a:pPr lvl="2"/>
            <a:r>
              <a:rPr lang="en-US" dirty="0"/>
              <a:t>Chew gum</a:t>
            </a:r>
          </a:p>
          <a:p>
            <a:pPr lvl="2"/>
            <a:r>
              <a:rPr lang="en-US" dirty="0"/>
              <a:t>Throw items</a:t>
            </a:r>
          </a:p>
          <a:p>
            <a:pPr lvl="2"/>
            <a:r>
              <a:rPr lang="en-US" dirty="0"/>
              <a:t>Work alone</a:t>
            </a:r>
          </a:p>
          <a:p>
            <a:pPr lvl="2"/>
            <a:r>
              <a:rPr lang="en-US" dirty="0"/>
              <a:t>Remove chemicals or equipment from the lab</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Safety Symbols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400" dirty="0"/>
              <a:t>Chemical</a:t>
            </a:r>
          </a:p>
          <a:p>
            <a:pPr lvl="1"/>
            <a:r>
              <a:rPr lang="en-US" sz="2400" dirty="0"/>
              <a:t>Clothing</a:t>
            </a:r>
          </a:p>
          <a:p>
            <a:pPr lvl="1"/>
            <a:r>
              <a:rPr lang="en-US" sz="2400" dirty="0"/>
              <a:t>Electrical</a:t>
            </a:r>
          </a:p>
          <a:p>
            <a:pPr lvl="1"/>
            <a:r>
              <a:rPr lang="en-US" sz="2400" dirty="0"/>
              <a:t>Equipment</a:t>
            </a:r>
          </a:p>
          <a:p>
            <a:pPr lvl="1"/>
            <a:r>
              <a:rPr lang="en-US" sz="2400" dirty="0"/>
              <a:t>Eye</a:t>
            </a:r>
          </a:p>
          <a:p>
            <a:pPr lvl="1"/>
            <a:r>
              <a:rPr lang="en-US" sz="2400" dirty="0"/>
              <a:t>Fire </a:t>
            </a:r>
          </a:p>
          <a:p>
            <a:pPr lvl="1"/>
            <a:r>
              <a:rPr lang="en-US" sz="2400" dirty="0"/>
              <a:t>Hand </a:t>
            </a:r>
          </a:p>
          <a:p>
            <a:pPr lvl="1"/>
            <a:r>
              <a:rPr lang="en-US" sz="2400" dirty="0"/>
              <a:t>Personal Hygiene</a:t>
            </a:r>
          </a:p>
          <a:p>
            <a:pPr lvl="1"/>
            <a:r>
              <a:rPr lang="en-US" sz="2400" dirty="0"/>
              <a:t>Sharp Objects</a:t>
            </a:r>
          </a:p>
          <a:p>
            <a:pPr lvl="1"/>
            <a:r>
              <a:rPr lang="en-US" sz="2400" dirty="0"/>
              <a:t>Waste Disposal</a:t>
            </a:r>
          </a:p>
          <a:p>
            <a:pPr lvl="1"/>
            <a:endParaRPr lang="en-US" dirty="0"/>
          </a:p>
        </p:txBody>
      </p:sp>
      <p:pic>
        <p:nvPicPr>
          <p:cNvPr id="4" name="Picture 3">
            <a:extLst>
              <a:ext uri="{FF2B5EF4-FFF2-40B4-BE49-F238E27FC236}">
                <a16:creationId xmlns:a16="http://schemas.microsoft.com/office/drawing/2014/main" id="{AA9B48FE-9D93-4FE8-820A-5948D4691161}"/>
              </a:ext>
            </a:extLst>
          </p:cNvPr>
          <p:cNvPicPr>
            <a:picLocks noChangeAspect="1"/>
          </p:cNvPicPr>
          <p:nvPr/>
        </p:nvPicPr>
        <p:blipFill>
          <a:blip r:embed="rId3"/>
          <a:stretch>
            <a:fillRect/>
          </a:stretch>
        </p:blipFill>
        <p:spPr>
          <a:xfrm>
            <a:off x="7574920" y="3374570"/>
            <a:ext cx="3320329" cy="2367601"/>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Chemical Symbol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Alerts you that substances used in the experiment require special handling and precautions</a:t>
            </a:r>
          </a:p>
          <a:p>
            <a:pPr lvl="1"/>
            <a:endParaRPr lang="en-US" dirty="0"/>
          </a:p>
        </p:txBody>
      </p:sp>
      <p:pic>
        <p:nvPicPr>
          <p:cNvPr id="4" name="Picture 3">
            <a:extLst>
              <a:ext uri="{FF2B5EF4-FFF2-40B4-BE49-F238E27FC236}">
                <a16:creationId xmlns:a16="http://schemas.microsoft.com/office/drawing/2014/main" id="{CEFEE2E2-9475-4057-9E42-D712CE479460}"/>
              </a:ext>
            </a:extLst>
          </p:cNvPr>
          <p:cNvPicPr>
            <a:picLocks noChangeAspect="1"/>
          </p:cNvPicPr>
          <p:nvPr/>
        </p:nvPicPr>
        <p:blipFill>
          <a:blip r:embed="rId3"/>
          <a:stretch>
            <a:fillRect/>
          </a:stretch>
        </p:blipFill>
        <p:spPr>
          <a:xfrm>
            <a:off x="4452985" y="2970815"/>
            <a:ext cx="3286029" cy="2658086"/>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Chemical Safety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Follow specific instructions</a:t>
            </a:r>
          </a:p>
          <a:p>
            <a:pPr lvl="1"/>
            <a:r>
              <a:rPr lang="en-US" dirty="0"/>
              <a:t>Use chemicals from labeled containers only</a:t>
            </a:r>
          </a:p>
          <a:p>
            <a:pPr lvl="1"/>
            <a:r>
              <a:rPr lang="en-US" dirty="0"/>
              <a:t>Wear safety goggles</a:t>
            </a:r>
          </a:p>
          <a:p>
            <a:pPr lvl="1"/>
            <a:endParaRPr lang="en-US" dirty="0"/>
          </a:p>
        </p:txBody>
      </p:sp>
      <p:pic>
        <p:nvPicPr>
          <p:cNvPr id="4" name="Picture 3">
            <a:extLst>
              <a:ext uri="{FF2B5EF4-FFF2-40B4-BE49-F238E27FC236}">
                <a16:creationId xmlns:a16="http://schemas.microsoft.com/office/drawing/2014/main" id="{2C5D0CF7-51AC-4A2F-AA7A-587E7F4D639F}"/>
              </a:ext>
            </a:extLst>
          </p:cNvPr>
          <p:cNvPicPr>
            <a:picLocks noChangeAspect="1"/>
          </p:cNvPicPr>
          <p:nvPr/>
        </p:nvPicPr>
        <p:blipFill>
          <a:blip r:embed="rId3"/>
          <a:stretch>
            <a:fillRect/>
          </a:stretch>
        </p:blipFill>
        <p:spPr>
          <a:xfrm>
            <a:off x="7982856" y="3699072"/>
            <a:ext cx="2987820" cy="2131893"/>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Clothing Symbol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Reminds you to take certain precautions to protect yourself and your clothing while working in the lab</a:t>
            </a:r>
          </a:p>
          <a:p>
            <a:pPr lvl="1"/>
            <a:endParaRPr lang="en-US" dirty="0"/>
          </a:p>
        </p:txBody>
      </p:sp>
      <p:pic>
        <p:nvPicPr>
          <p:cNvPr id="4" name="Picture 3">
            <a:extLst>
              <a:ext uri="{FF2B5EF4-FFF2-40B4-BE49-F238E27FC236}">
                <a16:creationId xmlns:a16="http://schemas.microsoft.com/office/drawing/2014/main" id="{213AD332-B3A8-4F0E-A130-669C8E45152B}"/>
              </a:ext>
            </a:extLst>
          </p:cNvPr>
          <p:cNvPicPr>
            <a:picLocks noChangeAspect="1"/>
          </p:cNvPicPr>
          <p:nvPr/>
        </p:nvPicPr>
        <p:blipFill>
          <a:blip r:embed="rId3"/>
          <a:stretch>
            <a:fillRect/>
          </a:stretch>
        </p:blipFill>
        <p:spPr>
          <a:xfrm>
            <a:off x="5247370" y="3429000"/>
            <a:ext cx="2042337" cy="1737511"/>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Clothing Safety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Dress appropriately</a:t>
            </a:r>
          </a:p>
          <a:p>
            <a:pPr lvl="1"/>
            <a:r>
              <a:rPr lang="en-US" dirty="0"/>
              <a:t>Remove loose or baggy clothing and dangling earrings</a:t>
            </a:r>
          </a:p>
          <a:p>
            <a:pPr lvl="1"/>
            <a:r>
              <a:rPr lang="en-US" dirty="0"/>
              <a:t>Tie hair back</a:t>
            </a:r>
          </a:p>
          <a:p>
            <a:pPr lvl="1"/>
            <a:r>
              <a:rPr lang="en-US" dirty="0"/>
              <a:t>Wear closed-toe shoes</a:t>
            </a:r>
          </a:p>
          <a:p>
            <a:pPr lvl="1"/>
            <a:r>
              <a:rPr lang="en-US" dirty="0"/>
              <a:t>Wear a lab apron when working in the lab</a:t>
            </a:r>
          </a:p>
          <a:p>
            <a:pPr lvl="1"/>
            <a:endParaRPr lang="en-US" dirty="0"/>
          </a:p>
        </p:txBody>
      </p:sp>
      <p:pic>
        <p:nvPicPr>
          <p:cNvPr id="4" name="Picture 3">
            <a:extLst>
              <a:ext uri="{FF2B5EF4-FFF2-40B4-BE49-F238E27FC236}">
                <a16:creationId xmlns:a16="http://schemas.microsoft.com/office/drawing/2014/main" id="{D407E9BC-D0AD-4C25-A5EB-C6857C7B3133}"/>
              </a:ext>
            </a:extLst>
          </p:cNvPr>
          <p:cNvPicPr>
            <a:picLocks noChangeAspect="1"/>
          </p:cNvPicPr>
          <p:nvPr/>
        </p:nvPicPr>
        <p:blipFill>
          <a:blip r:embed="rId3"/>
          <a:stretch>
            <a:fillRect/>
          </a:stretch>
        </p:blipFill>
        <p:spPr>
          <a:xfrm>
            <a:off x="8512628" y="3733167"/>
            <a:ext cx="2750055" cy="2347310"/>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dcmitype/"/>
    <ds:schemaRef ds:uri="http://schemas.microsoft.com/office/2006/metadata/properties"/>
    <ds:schemaRef ds:uri="http://purl.org/dc/terms/"/>
    <ds:schemaRef ds:uri="http://www.w3.org/XML/1998/namespace"/>
    <ds:schemaRef ds:uri="http://schemas.microsoft.com/office/2006/documentManagement/types"/>
    <ds:schemaRef ds:uri="56ea17bb-c96d-4826-b465-01eec0dd23dd"/>
    <ds:schemaRef ds:uri="http://schemas.microsoft.com/sharepoint/v3"/>
    <ds:schemaRef ds:uri="http://schemas.microsoft.com/office/infopath/2007/PartnerControls"/>
    <ds:schemaRef ds:uri="http://schemas.openxmlformats.org/package/2006/metadata/core-properties"/>
    <ds:schemaRef ds:uri="05d88611-e516-4d1a-b12e-39107e78b3d0"/>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235</TotalTime>
  <Words>1430</Words>
  <Application>Microsoft Office PowerPoint</Application>
  <PresentationFormat>Widescreen</PresentationFormat>
  <Paragraphs>217</Paragraphs>
  <Slides>29</Slides>
  <Notes>25</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Safety</vt:lpstr>
      <vt:lpstr>Basic Rules</vt:lpstr>
      <vt:lpstr>Safety Symbols</vt:lpstr>
      <vt:lpstr>Chemical Symbol</vt:lpstr>
      <vt:lpstr>Chemical Safety</vt:lpstr>
      <vt:lpstr>Clothing Symbol</vt:lpstr>
      <vt:lpstr>Clothing Safety</vt:lpstr>
      <vt:lpstr>Electrical Symbol</vt:lpstr>
      <vt:lpstr>Electrical Safety</vt:lpstr>
      <vt:lpstr>Equipment Symbol</vt:lpstr>
      <vt:lpstr>Equipment Safety</vt:lpstr>
      <vt:lpstr>Eye Symbol</vt:lpstr>
      <vt:lpstr>Eye Safety</vt:lpstr>
      <vt:lpstr>Fire Symbol</vt:lpstr>
      <vt:lpstr>Fire Safety</vt:lpstr>
      <vt:lpstr>Hand Symbol</vt:lpstr>
      <vt:lpstr>Hand Safety</vt:lpstr>
      <vt:lpstr>Personal Hygiene Symbol</vt:lpstr>
      <vt:lpstr>Personal Hygiene Safety</vt:lpstr>
      <vt:lpstr>Sharp Object Symbol</vt:lpstr>
      <vt:lpstr>Sharp Object Safety</vt:lpstr>
      <vt:lpstr>Waste Disposal Symbol</vt:lpstr>
      <vt:lpstr>Waste Disposal</vt:lpstr>
      <vt:lpstr>Flinn Scientific Laboratory Safety Challenge</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10</cp:revision>
  <cp:lastPrinted>2017-07-07T16:17:37Z</cp:lastPrinted>
  <dcterms:created xsi:type="dcterms:W3CDTF">2017-07-11T23:58:30Z</dcterms:created>
  <dcterms:modified xsi:type="dcterms:W3CDTF">2017-11-20T17:46:45Z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