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8" r:id="rId4"/>
    <p:sldMasterId id="2147483761" r:id="rId5"/>
  </p:sldMasterIdLst>
  <p:notesMasterIdLst>
    <p:notesMasterId r:id="rId37"/>
  </p:notesMasterIdLst>
  <p:handoutMasterIdLst>
    <p:handoutMasterId r:id="rId38"/>
  </p:handoutMasterIdLst>
  <p:sldIdLst>
    <p:sldId id="322" r:id="rId6"/>
    <p:sldId id="319" r:id="rId7"/>
    <p:sldId id="323" r:id="rId8"/>
    <p:sldId id="324" r:id="rId9"/>
    <p:sldId id="325" r:id="rId10"/>
    <p:sldId id="326" r:id="rId11"/>
    <p:sldId id="327" r:id="rId12"/>
    <p:sldId id="328" r:id="rId13"/>
    <p:sldId id="331" r:id="rId14"/>
    <p:sldId id="332" r:id="rId15"/>
    <p:sldId id="333" r:id="rId16"/>
    <p:sldId id="334" r:id="rId17"/>
    <p:sldId id="335" r:id="rId18"/>
    <p:sldId id="336" r:id="rId19"/>
    <p:sldId id="337" r:id="rId20"/>
    <p:sldId id="338" r:id="rId21"/>
    <p:sldId id="339" r:id="rId22"/>
    <p:sldId id="340" r:id="rId23"/>
    <p:sldId id="341" r:id="rId24"/>
    <p:sldId id="342" r:id="rId25"/>
    <p:sldId id="343" r:id="rId26"/>
    <p:sldId id="344" r:id="rId27"/>
    <p:sldId id="354" r:id="rId28"/>
    <p:sldId id="355" r:id="rId29"/>
    <p:sldId id="345" r:id="rId30"/>
    <p:sldId id="346" r:id="rId31"/>
    <p:sldId id="347" r:id="rId32"/>
    <p:sldId id="348" r:id="rId33"/>
    <p:sldId id="356" r:id="rId34"/>
    <p:sldId id="349" r:id="rId35"/>
    <p:sldId id="357" r:id="rId36"/>
  </p:sldIdLst>
  <p:sldSz cx="12192000" cy="6858000"/>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536" userDrawn="1">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Chris Cambron" initials="CC" lastIdx="1" clrIdx="0">
    <p:extLst/>
  </p:cmAuthor>
  <p:cmAuthor id="2" name="Chris Cambron" initials="CC [2]" lastIdx="1" clrIdx="1">
    <p:extLst/>
  </p:cmAuthor>
  <p:cmAuthor id="3" name="Chris Cambron" initials="CC [3]" lastIdx="1" clrIdx="2">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E7CBE"/>
    <a:srgbClr val="D6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525" autoAdjust="0"/>
    <p:restoredTop sz="60719" autoAdjust="0"/>
  </p:normalViewPr>
  <p:slideViewPr>
    <p:cSldViewPr snapToGrid="0">
      <p:cViewPr>
        <p:scale>
          <a:sx n="41" d="100"/>
          <a:sy n="41" d="100"/>
        </p:scale>
        <p:origin x="1648" y="28"/>
      </p:cViewPr>
      <p:guideLst>
        <p:guide orient="horz" pos="1536"/>
        <p:guide pos="3840"/>
      </p:guideLst>
    </p:cSldViewPr>
  </p:slideViewPr>
  <p:outlineViewPr>
    <p:cViewPr>
      <p:scale>
        <a:sx n="33" d="100"/>
        <a:sy n="33" d="100"/>
      </p:scale>
      <p:origin x="0" y="0"/>
    </p:cViewPr>
  </p:outlineViewPr>
  <p:notesTextViewPr>
    <p:cViewPr>
      <p:scale>
        <a:sx n="1" d="1"/>
        <a:sy n="1" d="1"/>
      </p:scale>
      <p:origin x="0" y="0"/>
    </p:cViewPr>
  </p:notesTextViewPr>
  <p:sorterViewPr>
    <p:cViewPr>
      <p:scale>
        <a:sx n="66" d="100"/>
        <a:sy n="66" d="100"/>
      </p:scale>
      <p:origin x="0" y="0"/>
    </p:cViewPr>
  </p:sorterViewPr>
  <p:notesViewPr>
    <p:cSldViewPr snapToGrid="0">
      <p:cViewPr varScale="1">
        <p:scale>
          <a:sx n="64" d="100"/>
          <a:sy n="64" d="100"/>
        </p:scale>
        <p:origin x="2395" y="86"/>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commentAuthors" Target="commentAuthors.xml"/><Relationship Id="rId3" Type="http://schemas.openxmlformats.org/officeDocument/2006/relationships/customXml" Target="../customXml/item3.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theme" Target="theme/theme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handoutMaster" Target="handoutMasters/handoutMaster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notesMaster" Target="notesMasters/notesMaster1.xml"/><Relationship Id="rId40" Type="http://schemas.openxmlformats.org/officeDocument/2006/relationships/presProps" Target="presProps.xml"/><Relationship Id="rId45" Type="http://schemas.microsoft.com/office/2015/10/relationships/revisionInfo" Target="revisionInfo.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microsoft.com/office/2016/11/relationships/changesInfo" Target="changesInfos/changesInfo1.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aroline Bentley" userId="0cee5f03-a695-4a03-a07a-8c9ce1847e1e" providerId="ADAL" clId="{7ED1516F-7BFB-46BA-A0B9-242E42B9975B}"/>
    <pc:docChg chg="addSld modSld">
      <pc:chgData name="Caroline Bentley" userId="0cee5f03-a695-4a03-a07a-8c9ce1847e1e" providerId="ADAL" clId="{7ED1516F-7BFB-46BA-A0B9-242E42B9975B}" dt="2017-11-16T17:12:24.731" v="4" actId="14100"/>
      <pc:docMkLst>
        <pc:docMk/>
      </pc:docMkLst>
      <pc:sldChg chg="modSp add">
        <pc:chgData name="Caroline Bentley" userId="0cee5f03-a695-4a03-a07a-8c9ce1847e1e" providerId="ADAL" clId="{7ED1516F-7BFB-46BA-A0B9-242E42B9975B}" dt="2017-11-16T17:12:24.731" v="4" actId="14100"/>
        <pc:sldMkLst>
          <pc:docMk/>
          <pc:sldMk cId="2923985671" sldId="323"/>
        </pc:sldMkLst>
        <pc:spChg chg="mod">
          <ac:chgData name="Caroline Bentley" userId="0cee5f03-a695-4a03-a07a-8c9ce1847e1e" providerId="ADAL" clId="{7ED1516F-7BFB-46BA-A0B9-242E42B9975B}" dt="2017-11-16T17:12:24.731" v="4" actId="14100"/>
          <ac:spMkLst>
            <pc:docMk/>
            <pc:sldMk cId="2923985671" sldId="323"/>
            <ac:spMk id="3" creationId="{FDA232F6-5995-4EA9-82E9-6269FFB1F290}"/>
          </ac:spMkLst>
        </pc:spChg>
      </pc:sldChg>
    </pc:docChg>
  </pc:docChgLst>
  <pc:docChgLst>
    <pc:chgData name="Caroline Bentley" userId="0cee5f03-a695-4a03-a07a-8c9ce1847e1e" providerId="ADAL" clId="{D93B2387-2141-498B-B6EA-2E260FB3FD19}"/>
    <pc:docChg chg="modSld">
      <pc:chgData name="Caroline Bentley" userId="0cee5f03-a695-4a03-a07a-8c9ce1847e1e" providerId="ADAL" clId="{D93B2387-2141-498B-B6EA-2E260FB3FD19}" dt="2017-11-16T17:58:35.964" v="0"/>
      <pc:docMkLst>
        <pc:docMk/>
      </pc:docMkLst>
      <pc:sldChg chg="modSp">
        <pc:chgData name="Caroline Bentley" userId="0cee5f03-a695-4a03-a07a-8c9ce1847e1e" providerId="ADAL" clId="{D93B2387-2141-498B-B6EA-2E260FB3FD19}" dt="2017-11-16T17:58:35.964" v="0"/>
        <pc:sldMkLst>
          <pc:docMk/>
          <pc:sldMk cId="2923985671" sldId="323"/>
        </pc:sldMkLst>
        <pc:spChg chg="mod">
          <ac:chgData name="Caroline Bentley" userId="0cee5f03-a695-4a03-a07a-8c9ce1847e1e" providerId="ADAL" clId="{D93B2387-2141-498B-B6EA-2E260FB3FD19}" dt="2017-11-16T17:58:35.964" v="0"/>
          <ac:spMkLst>
            <pc:docMk/>
            <pc:sldMk cId="2923985671" sldId="323"/>
            <ac:spMk id="3" creationId="{FDA232F6-5995-4EA9-82E9-6269FFB1F290}"/>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24B77C31-8667-4DE4-AD05-C5951A7DBCD9}"/>
              </a:ext>
            </a:extLst>
          </p:cNvPr>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346F31A9-37CE-4598-85C2-C7A1286AE8F2}"/>
              </a:ext>
            </a:extLst>
          </p:cNvPr>
          <p:cNvSpPr>
            <a:spLocks noGrp="1"/>
          </p:cNvSpPr>
          <p:nvPr>
            <p:ph type="dt" sz="quarter" idx="1"/>
          </p:nvPr>
        </p:nvSpPr>
        <p:spPr>
          <a:xfrm>
            <a:off x="3970338" y="0"/>
            <a:ext cx="3038475" cy="466725"/>
          </a:xfrm>
          <a:prstGeom prst="rect">
            <a:avLst/>
          </a:prstGeom>
        </p:spPr>
        <p:txBody>
          <a:bodyPr vert="horz" lIns="91440" tIns="45720" rIns="91440" bIns="45720" rtlCol="0"/>
          <a:lstStyle>
            <a:lvl1pPr algn="r">
              <a:defRPr sz="1200"/>
            </a:lvl1pPr>
          </a:lstStyle>
          <a:p>
            <a:fld id="{5D8E2FD8-9EED-478F-BC83-18EDD001AAB5}" type="datetimeFigureOut">
              <a:rPr lang="en-US" smtClean="0"/>
              <a:t>06-Jan-18</a:t>
            </a:fld>
            <a:endParaRPr lang="en-US"/>
          </a:p>
        </p:txBody>
      </p:sp>
      <p:sp>
        <p:nvSpPr>
          <p:cNvPr id="4" name="Footer Placeholder 3">
            <a:extLst>
              <a:ext uri="{FF2B5EF4-FFF2-40B4-BE49-F238E27FC236}">
                <a16:creationId xmlns:a16="http://schemas.microsoft.com/office/drawing/2014/main" id="{90E9A851-F312-43DC-8602-0CAC696EB8E8}"/>
              </a:ext>
            </a:extLst>
          </p:cNvPr>
          <p:cNvSpPr>
            <a:spLocks noGrp="1"/>
          </p:cNvSpPr>
          <p:nvPr>
            <p:ph type="ftr" sz="quarter" idx="2"/>
          </p:nvPr>
        </p:nvSpPr>
        <p:spPr>
          <a:xfrm>
            <a:off x="0" y="8829675"/>
            <a:ext cx="3038475" cy="466725"/>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21E00B58-DF0B-4F7F-87D4-2A167E04E303}"/>
              </a:ext>
            </a:extLst>
          </p:cNvPr>
          <p:cNvSpPr>
            <a:spLocks noGrp="1"/>
          </p:cNvSpPr>
          <p:nvPr>
            <p:ph type="sldNum" sz="quarter" idx="3"/>
          </p:nvPr>
        </p:nvSpPr>
        <p:spPr>
          <a:xfrm>
            <a:off x="3970338" y="8829675"/>
            <a:ext cx="3038475" cy="466725"/>
          </a:xfrm>
          <a:prstGeom prst="rect">
            <a:avLst/>
          </a:prstGeom>
        </p:spPr>
        <p:txBody>
          <a:bodyPr vert="horz" lIns="91440" tIns="45720" rIns="91440" bIns="45720" rtlCol="0" anchor="b"/>
          <a:lstStyle>
            <a:lvl1pPr algn="r">
              <a:defRPr sz="1200"/>
            </a:lvl1pPr>
          </a:lstStyle>
          <a:p>
            <a:fld id="{62886685-1DF0-4F10-A68E-3F2F3AEC1B21}" type="slidenum">
              <a:rPr lang="en-US" smtClean="0"/>
              <a:t>‹#›</a:t>
            </a:fld>
            <a:endParaRPr lang="en-US"/>
          </a:p>
        </p:txBody>
      </p:sp>
    </p:spTree>
    <p:extLst>
      <p:ext uri="{BB962C8B-B14F-4D97-AF65-F5344CB8AC3E}">
        <p14:creationId xmlns:p14="http://schemas.microsoft.com/office/powerpoint/2010/main" val="129118488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07D6D5D6-24C7-4B56-B2DF-FCCD525C5D1F}" type="datetimeFigureOut">
              <a:rPr lang="en-US" smtClean="0"/>
              <a:t>06-Jan-18</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B36392A5-00F8-4B40-B46C-7CA31B660224}" type="slidenum">
              <a:rPr lang="en-US" smtClean="0"/>
              <a:t>‹#›</a:t>
            </a:fld>
            <a:endParaRPr lang="en-US"/>
          </a:p>
        </p:txBody>
      </p:sp>
    </p:spTree>
    <p:extLst>
      <p:ext uri="{BB962C8B-B14F-4D97-AF65-F5344CB8AC3E}">
        <p14:creationId xmlns:p14="http://schemas.microsoft.com/office/powerpoint/2010/main" val="5509007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2</a:t>
            </a:fld>
            <a:endParaRPr lang="en-US"/>
          </a:p>
        </p:txBody>
      </p:sp>
    </p:spTree>
    <p:extLst>
      <p:ext uri="{BB962C8B-B14F-4D97-AF65-F5344CB8AC3E}">
        <p14:creationId xmlns:p14="http://schemas.microsoft.com/office/powerpoint/2010/main" val="370902972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mn-lt"/>
                <a:ea typeface="+mn-ea"/>
                <a:cs typeface="+mn-cs"/>
              </a:rPr>
              <a:t>Accreditation—Family Child Care When you go off to work or school you want to have the peace of mind that your little one is getting the highest quality care available. So when searching for child care, you will likely want to find a provider who has gone above and beyond the usual licensing process. http://youtu.be/2_wwfgAwZhY </a:t>
            </a:r>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11</a:t>
            </a:fld>
            <a:endParaRPr lang="en-US"/>
          </a:p>
        </p:txBody>
      </p:sp>
    </p:spTree>
    <p:extLst>
      <p:ext uri="{BB962C8B-B14F-4D97-AF65-F5344CB8AC3E}">
        <p14:creationId xmlns:p14="http://schemas.microsoft.com/office/powerpoint/2010/main" val="427282108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mn-lt"/>
                <a:ea typeface="+mn-ea"/>
                <a:cs typeface="+mn-cs"/>
              </a:rPr>
              <a:t>The agency’s Child-Care Licensing (CCL) division is responsible for protecting the health, safety, and well-being of children who attend or live in regulated child-care operations and homes. Using the process set by Chapter 42 of the Human Resources Code, they develop minimum standards for regulated operations and homes as well as policies and procedures for enforcing those minimum standards. </a:t>
            </a:r>
          </a:p>
          <a:p>
            <a:r>
              <a:rPr lang="en-US" sz="1200" b="0" i="0" u="none" strike="noStrike" kern="1200" baseline="0" dirty="0">
                <a:solidFill>
                  <a:schemeClr val="tx1"/>
                </a:solidFill>
                <a:latin typeface="+mn-lt"/>
                <a:ea typeface="+mn-ea"/>
                <a:cs typeface="+mn-cs"/>
              </a:rPr>
              <a:t>They provide technical assistance, training, and consultation to child-care providers, and educate the public on selecting and improving child care services. </a:t>
            </a:r>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12</a:t>
            </a:fld>
            <a:endParaRPr lang="en-US"/>
          </a:p>
        </p:txBody>
      </p:sp>
    </p:spTree>
    <p:extLst>
      <p:ext uri="{BB962C8B-B14F-4D97-AF65-F5344CB8AC3E}">
        <p14:creationId xmlns:p14="http://schemas.microsoft.com/office/powerpoint/2010/main" val="324048850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mn-lt"/>
                <a:ea typeface="+mn-ea"/>
                <a:cs typeface="+mn-cs"/>
              </a:rPr>
              <a:t>Accreditation for Daycare Centers </a:t>
            </a:r>
          </a:p>
          <a:p>
            <a:r>
              <a:rPr lang="en-US" sz="1200" b="0" i="0" u="none" strike="noStrike" kern="1200" baseline="0" dirty="0">
                <a:solidFill>
                  <a:schemeClr val="tx1"/>
                </a:solidFill>
                <a:latin typeface="+mn-lt"/>
                <a:ea typeface="+mn-ea"/>
                <a:cs typeface="+mn-cs"/>
              </a:rPr>
              <a:t>Daycare center accreditation goes above and beyond the traditional state requirements, and the National Association for the Education of Young Children is a well-known organization that many child care facilities join. </a:t>
            </a:r>
          </a:p>
          <a:p>
            <a:r>
              <a:rPr lang="en-US" sz="1200" b="0" i="0" u="none" strike="noStrike" kern="1200" baseline="0" dirty="0">
                <a:solidFill>
                  <a:schemeClr val="tx1"/>
                </a:solidFill>
                <a:latin typeface="+mn-lt"/>
                <a:ea typeface="+mn-ea"/>
                <a:cs typeface="+mn-cs"/>
              </a:rPr>
              <a:t>http://www.youtube.com/watch?v=1PfqssBx0fU&amp;feature=share&amp;list=SP9C803130246849A </a:t>
            </a:r>
          </a:p>
          <a:p>
            <a:r>
              <a:rPr lang="en-US" sz="1200" b="0" i="0" u="none" strike="noStrike" kern="1200" baseline="0" dirty="0">
                <a:solidFill>
                  <a:schemeClr val="tx1"/>
                </a:solidFill>
                <a:latin typeface="+mn-lt"/>
                <a:ea typeface="+mn-ea"/>
                <a:cs typeface="+mn-cs"/>
              </a:rPr>
              <a:t>Why is it important to select a daycare center that goes above and beyond to obtain accreditation? </a:t>
            </a:r>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13</a:t>
            </a:fld>
            <a:endParaRPr lang="en-US"/>
          </a:p>
        </p:txBody>
      </p:sp>
    </p:spTree>
    <p:extLst>
      <p:ext uri="{BB962C8B-B14F-4D97-AF65-F5344CB8AC3E}">
        <p14:creationId xmlns:p14="http://schemas.microsoft.com/office/powerpoint/2010/main" val="106249926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mn-lt"/>
                <a:ea typeface="+mn-ea"/>
                <a:cs typeface="+mn-cs"/>
              </a:rPr>
              <a:t>Licensed operations must have at least one annual unannounced inspection. Registered child care homes must have at least one unannounced inspection every two years. The frequency of additional inspections will fluctuate, depending on the type of permit and an operation’s ability to comply with the Licensing standards, rules, and law. Licensing staff inspect new operations frequently in order to offer technical assistance and establish a record of compliance with the standards, rules, and law. Once a record of compliance is established, an operation’s ability to remain in compliance determines how frequently an operation may be inspected. When operations have serious deficiencies or a significant number of deficiencies, repeat deficiencies, or fail to make corrections timely, they are inspected more frequently by licensing staff, to monitor the level of risk to children. </a:t>
            </a:r>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14</a:t>
            </a:fld>
            <a:endParaRPr lang="en-US"/>
          </a:p>
        </p:txBody>
      </p:sp>
    </p:spTree>
    <p:extLst>
      <p:ext uri="{BB962C8B-B14F-4D97-AF65-F5344CB8AC3E}">
        <p14:creationId xmlns:p14="http://schemas.microsoft.com/office/powerpoint/2010/main" val="41741804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mn-lt"/>
                <a:ea typeface="+mn-ea"/>
                <a:cs typeface="+mn-cs"/>
              </a:rPr>
              <a:t>Daycare at its BEST in Houston Child Care Daycare Preschool Services Houston TX. We offer Nationally Acclaimed Curriculum, Internet Monitoring, Security and more is yours at this highly rated Cypress Texas childcare program. http://youtu.be/Qve3wBFkiZM </a:t>
            </a:r>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15</a:t>
            </a:fld>
            <a:endParaRPr lang="en-US"/>
          </a:p>
        </p:txBody>
      </p:sp>
    </p:spTree>
    <p:extLst>
      <p:ext uri="{BB962C8B-B14F-4D97-AF65-F5344CB8AC3E}">
        <p14:creationId xmlns:p14="http://schemas.microsoft.com/office/powerpoint/2010/main" val="171985579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16</a:t>
            </a:fld>
            <a:endParaRPr lang="en-US"/>
          </a:p>
        </p:txBody>
      </p:sp>
    </p:spTree>
    <p:extLst>
      <p:ext uri="{BB962C8B-B14F-4D97-AF65-F5344CB8AC3E}">
        <p14:creationId xmlns:p14="http://schemas.microsoft.com/office/powerpoint/2010/main" val="71653217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u="none" strike="noStrike" kern="1200" baseline="0" dirty="0">
                <a:solidFill>
                  <a:schemeClr val="tx1"/>
                </a:solidFill>
                <a:latin typeface="+mn-lt"/>
                <a:ea typeface="+mn-ea"/>
                <a:cs typeface="+mn-cs"/>
              </a:rPr>
              <a:t>Caregivers/Teachers </a:t>
            </a:r>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Additional questions to ask: </a:t>
            </a:r>
          </a:p>
          <a:p>
            <a:r>
              <a:rPr lang="en-US" sz="1200" b="0" i="0" u="none" strike="noStrike" kern="1200" baseline="0" dirty="0">
                <a:solidFill>
                  <a:schemeClr val="tx1"/>
                </a:solidFill>
                <a:latin typeface="+mn-lt"/>
                <a:ea typeface="+mn-ea"/>
                <a:cs typeface="+mn-cs"/>
              </a:rPr>
              <a:t>•Are children's needs quickly met even when things get busy? </a:t>
            </a:r>
          </a:p>
          <a:p>
            <a:r>
              <a:rPr lang="en-US" sz="1200" b="0" i="0" u="none" strike="noStrike" kern="1200" baseline="0" dirty="0">
                <a:solidFill>
                  <a:schemeClr val="tx1"/>
                </a:solidFill>
                <a:latin typeface="+mn-lt"/>
                <a:ea typeface="+mn-ea"/>
                <a:cs typeface="+mn-cs"/>
              </a:rPr>
              <a:t>•Are the caregivers/teachers trained in CPR, first aid, and early childhood education? </a:t>
            </a:r>
          </a:p>
          <a:p>
            <a:r>
              <a:rPr lang="en-US" sz="1200" b="0" i="0" u="none" strike="noStrike" kern="1200" baseline="0" dirty="0">
                <a:solidFill>
                  <a:schemeClr val="tx1"/>
                </a:solidFill>
                <a:latin typeface="+mn-lt"/>
                <a:ea typeface="+mn-ea"/>
                <a:cs typeface="+mn-cs"/>
              </a:rPr>
              <a:t>•Are the caregivers/teachers involved in continuing education programs? </a:t>
            </a:r>
          </a:p>
          <a:p>
            <a:r>
              <a:rPr lang="en-US" sz="1200" b="0" i="0" u="none" strike="noStrike" kern="1200" baseline="0" dirty="0">
                <a:solidFill>
                  <a:schemeClr val="tx1"/>
                </a:solidFill>
                <a:latin typeface="+mn-lt"/>
                <a:ea typeface="+mn-ea"/>
                <a:cs typeface="+mn-cs"/>
              </a:rPr>
              <a:t>•Does the program keep up with children's changing interests? </a:t>
            </a:r>
          </a:p>
          <a:p>
            <a:r>
              <a:rPr lang="en-US" sz="1200" b="0" i="0" u="none" strike="noStrike" kern="1200" baseline="0" dirty="0">
                <a:solidFill>
                  <a:schemeClr val="tx1"/>
                </a:solidFill>
                <a:latin typeface="+mn-lt"/>
                <a:ea typeface="+mn-ea"/>
                <a:cs typeface="+mn-cs"/>
              </a:rPr>
              <a:t>•Will the caregivers/teachers always be ready to answer your questions? </a:t>
            </a:r>
          </a:p>
          <a:p>
            <a:r>
              <a:rPr lang="en-US" sz="1200" b="0" i="0" u="none" strike="noStrike" kern="1200" baseline="0" dirty="0">
                <a:solidFill>
                  <a:schemeClr val="tx1"/>
                </a:solidFill>
                <a:latin typeface="+mn-lt"/>
                <a:ea typeface="+mn-ea"/>
                <a:cs typeface="+mn-cs"/>
              </a:rPr>
              <a:t>•Will the caregivers/teachers tell you what your child is doing every day? </a:t>
            </a:r>
          </a:p>
          <a:p>
            <a:r>
              <a:rPr lang="en-US" sz="1200" b="0" i="0" u="none" strike="noStrike" kern="1200" baseline="0" dirty="0">
                <a:solidFill>
                  <a:schemeClr val="tx1"/>
                </a:solidFill>
                <a:latin typeface="+mn-lt"/>
                <a:ea typeface="+mn-ea"/>
                <a:cs typeface="+mn-cs"/>
              </a:rPr>
              <a:t>•Are parents' ideas welcomed? Are there ways for you to get involved? </a:t>
            </a:r>
          </a:p>
          <a:p>
            <a:r>
              <a:rPr lang="en-US" sz="1200" b="0" i="0" u="none" strike="noStrike" kern="1200" baseline="0" dirty="0">
                <a:solidFill>
                  <a:schemeClr val="tx1"/>
                </a:solidFill>
                <a:latin typeface="+mn-lt"/>
                <a:ea typeface="+mn-ea"/>
                <a:cs typeface="+mn-cs"/>
              </a:rPr>
              <a:t>•Do the caregivers/teachers and children enjoy being together? </a:t>
            </a:r>
          </a:p>
          <a:p>
            <a:r>
              <a:rPr lang="en-US" sz="1200" b="0" i="0" u="none" strike="noStrike" kern="1200" baseline="0" dirty="0">
                <a:solidFill>
                  <a:schemeClr val="tx1"/>
                </a:solidFill>
                <a:latin typeface="+mn-lt"/>
                <a:ea typeface="+mn-ea"/>
                <a:cs typeface="+mn-cs"/>
              </a:rPr>
              <a:t>•Is there enough staff to serve the children? (Ask local experts about the best staff/child ratios for different age groups.) </a:t>
            </a:r>
          </a:p>
          <a:p>
            <a:r>
              <a:rPr lang="en-US" sz="1200" b="0" i="0" u="none" strike="noStrike" kern="1200" baseline="0" dirty="0">
                <a:solidFill>
                  <a:schemeClr val="tx1"/>
                </a:solidFill>
                <a:latin typeface="+mn-lt"/>
                <a:ea typeface="+mn-ea"/>
                <a:cs typeface="+mn-cs"/>
              </a:rPr>
              <a:t>•Are caregivers/teachers trained and experienced? </a:t>
            </a:r>
          </a:p>
          <a:p>
            <a:r>
              <a:rPr lang="en-US" sz="1200" b="0" i="0" u="none" strike="noStrike" kern="1200" baseline="0" dirty="0">
                <a:solidFill>
                  <a:schemeClr val="tx1"/>
                </a:solidFill>
                <a:latin typeface="+mn-lt"/>
                <a:ea typeface="+mn-ea"/>
                <a:cs typeface="+mn-cs"/>
              </a:rPr>
              <a:t>•Have they participated in early childhood development classes? </a:t>
            </a:r>
          </a:p>
          <a:p>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17</a:t>
            </a:fld>
            <a:endParaRPr lang="en-US"/>
          </a:p>
        </p:txBody>
      </p:sp>
    </p:spTree>
    <p:extLst>
      <p:ext uri="{BB962C8B-B14F-4D97-AF65-F5344CB8AC3E}">
        <p14:creationId xmlns:p14="http://schemas.microsoft.com/office/powerpoint/2010/main" val="61778583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u="none" strike="noStrike" kern="1200" baseline="0" dirty="0">
                <a:solidFill>
                  <a:schemeClr val="tx1"/>
                </a:solidFill>
                <a:latin typeface="+mn-lt"/>
                <a:ea typeface="+mn-ea"/>
                <a:cs typeface="+mn-cs"/>
              </a:rPr>
              <a:t>Setting </a:t>
            </a:r>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Additional questions to ask: </a:t>
            </a:r>
          </a:p>
          <a:p>
            <a:r>
              <a:rPr lang="en-US" sz="1200" b="0" i="0" u="none" strike="noStrike" kern="1200" baseline="0" dirty="0">
                <a:solidFill>
                  <a:schemeClr val="tx1"/>
                </a:solidFill>
                <a:latin typeface="+mn-lt"/>
                <a:ea typeface="+mn-ea"/>
                <a:cs typeface="+mn-cs"/>
              </a:rPr>
              <a:t>•Are there different areas for resting, quiet play and active play? </a:t>
            </a:r>
          </a:p>
          <a:p>
            <a:r>
              <a:rPr lang="en-US" sz="1200" b="0" i="0" u="none" strike="noStrike" kern="1200" baseline="0" dirty="0">
                <a:solidFill>
                  <a:schemeClr val="tx1"/>
                </a:solidFill>
                <a:latin typeface="+mn-lt"/>
                <a:ea typeface="+mn-ea"/>
                <a:cs typeface="+mn-cs"/>
              </a:rPr>
              <a:t>•Is there enough space for the children in all of these areas? </a:t>
            </a: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Why is it important to ask these questions? </a:t>
            </a:r>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18</a:t>
            </a:fld>
            <a:endParaRPr lang="en-US"/>
          </a:p>
        </p:txBody>
      </p:sp>
    </p:spTree>
    <p:extLst>
      <p:ext uri="{BB962C8B-B14F-4D97-AF65-F5344CB8AC3E}">
        <p14:creationId xmlns:p14="http://schemas.microsoft.com/office/powerpoint/2010/main" val="201915704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u="none" strike="noStrike" kern="1200" baseline="0" dirty="0">
                <a:solidFill>
                  <a:schemeClr val="tx1"/>
                </a:solidFill>
                <a:latin typeface="+mn-lt"/>
                <a:ea typeface="+mn-ea"/>
                <a:cs typeface="+mn-cs"/>
              </a:rPr>
              <a:t>Activities </a:t>
            </a:r>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Is there a daily balance of play time, story time, activity time and nap time? </a:t>
            </a:r>
          </a:p>
          <a:p>
            <a:r>
              <a:rPr lang="en-US" sz="1200" b="0" i="0" u="none" strike="noStrike" kern="1200" baseline="0" dirty="0">
                <a:solidFill>
                  <a:schemeClr val="tx1"/>
                </a:solidFill>
                <a:latin typeface="+mn-lt"/>
                <a:ea typeface="+mn-ea"/>
                <a:cs typeface="+mn-cs"/>
              </a:rPr>
              <a:t>Are the activities right for each age group? </a:t>
            </a:r>
          </a:p>
          <a:p>
            <a:r>
              <a:rPr lang="en-US" sz="1200" b="0" i="0" u="none" strike="noStrike" kern="1200" baseline="0" dirty="0">
                <a:solidFill>
                  <a:schemeClr val="tx1"/>
                </a:solidFill>
                <a:latin typeface="+mn-lt"/>
                <a:ea typeface="+mn-ea"/>
                <a:cs typeface="+mn-cs"/>
              </a:rPr>
              <a:t>Are there enough toys and learning materials for the number of children? </a:t>
            </a:r>
          </a:p>
          <a:p>
            <a:r>
              <a:rPr lang="en-US" sz="1200" b="0" i="0" u="none" strike="noStrike" kern="1200" baseline="0" dirty="0">
                <a:solidFill>
                  <a:schemeClr val="tx1"/>
                </a:solidFill>
                <a:latin typeface="+mn-lt"/>
                <a:ea typeface="+mn-ea"/>
                <a:cs typeface="+mn-cs"/>
              </a:rPr>
              <a:t>Are toys clean, safe and within reach of the children? </a:t>
            </a:r>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19</a:t>
            </a:fld>
            <a:endParaRPr lang="en-US"/>
          </a:p>
        </p:txBody>
      </p:sp>
    </p:spTree>
    <p:extLst>
      <p:ext uri="{BB962C8B-B14F-4D97-AF65-F5344CB8AC3E}">
        <p14:creationId xmlns:p14="http://schemas.microsoft.com/office/powerpoint/2010/main" val="236402590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u="none" strike="noStrike" kern="1200" baseline="0" dirty="0">
                <a:solidFill>
                  <a:schemeClr val="tx1"/>
                </a:solidFill>
                <a:latin typeface="+mn-lt"/>
                <a:ea typeface="+mn-ea"/>
                <a:cs typeface="+mn-cs"/>
              </a:rPr>
              <a:t>In General </a:t>
            </a:r>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Do you agree with the discipline practices? </a:t>
            </a:r>
          </a:p>
          <a:p>
            <a:r>
              <a:rPr lang="en-US" sz="1200" b="0" i="0" u="none" strike="noStrike" kern="1200" baseline="0" dirty="0">
                <a:solidFill>
                  <a:schemeClr val="tx1"/>
                </a:solidFill>
                <a:latin typeface="+mn-lt"/>
                <a:ea typeface="+mn-ea"/>
                <a:cs typeface="+mn-cs"/>
              </a:rPr>
              <a:t>Do you hear the sounds of happy children? </a:t>
            </a:r>
          </a:p>
          <a:p>
            <a:r>
              <a:rPr lang="en-US" sz="1200" b="0" i="0" u="none" strike="noStrike" kern="1200" baseline="0" dirty="0">
                <a:solidFill>
                  <a:schemeClr val="tx1"/>
                </a:solidFill>
                <a:latin typeface="+mn-lt"/>
                <a:ea typeface="+mn-ea"/>
                <a:cs typeface="+mn-cs"/>
              </a:rPr>
              <a:t>Are children comforted when needed? </a:t>
            </a:r>
          </a:p>
          <a:p>
            <a:r>
              <a:rPr lang="en-US" sz="1200" b="0" i="0" u="none" strike="noStrike" kern="1200" baseline="0" dirty="0">
                <a:solidFill>
                  <a:schemeClr val="tx1"/>
                </a:solidFill>
                <a:latin typeface="+mn-lt"/>
                <a:ea typeface="+mn-ea"/>
                <a:cs typeface="+mn-cs"/>
              </a:rPr>
              <a:t>Is the program licensed or regulated? </a:t>
            </a:r>
          </a:p>
          <a:p>
            <a:r>
              <a:rPr lang="en-US" sz="1200" b="0" i="0" u="none" strike="noStrike" kern="1200" baseline="0" dirty="0">
                <a:solidFill>
                  <a:schemeClr val="tx1"/>
                </a:solidFill>
                <a:latin typeface="+mn-lt"/>
                <a:ea typeface="+mn-ea"/>
                <a:cs typeface="+mn-cs"/>
              </a:rPr>
              <a:t>Are surprise visits by parents encouraged? </a:t>
            </a:r>
          </a:p>
          <a:p>
            <a:r>
              <a:rPr lang="en-US" sz="1200" b="0" i="0" u="none" strike="noStrike" kern="1200" baseline="0" dirty="0">
                <a:solidFill>
                  <a:schemeClr val="tx1"/>
                </a:solidFill>
                <a:latin typeface="+mn-lt"/>
                <a:ea typeface="+mn-ea"/>
                <a:cs typeface="+mn-cs"/>
              </a:rPr>
              <a:t>Will your child be happy there? </a:t>
            </a:r>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20</a:t>
            </a:fld>
            <a:endParaRPr lang="en-US"/>
          </a:p>
        </p:txBody>
      </p:sp>
    </p:spTree>
    <p:extLst>
      <p:ext uri="{BB962C8B-B14F-4D97-AF65-F5344CB8AC3E}">
        <p14:creationId xmlns:p14="http://schemas.microsoft.com/office/powerpoint/2010/main" val="198810119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mn-lt"/>
                <a:ea typeface="+mn-ea"/>
                <a:cs typeface="+mn-cs"/>
              </a:rPr>
              <a:t>Day care that is provided in the caregiver's residence for no more than 12 children for less than 24 hours per day, such as listed family homes, registered child care homes, and licensed child care homes are called home based care. </a:t>
            </a:r>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3</a:t>
            </a:fld>
            <a:endParaRPr lang="en-US"/>
          </a:p>
        </p:txBody>
      </p:sp>
    </p:spTree>
    <p:extLst>
      <p:ext uri="{BB962C8B-B14F-4D97-AF65-F5344CB8AC3E}">
        <p14:creationId xmlns:p14="http://schemas.microsoft.com/office/powerpoint/2010/main" val="172248046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•Visit the day care while children are there and look for features that will help your child thrive. </a:t>
            </a:r>
          </a:p>
          <a:p>
            <a:r>
              <a:rPr lang="en-US" sz="1200" b="0" i="0" u="none" strike="noStrike" kern="1200" baseline="0" dirty="0">
                <a:solidFill>
                  <a:schemeClr val="tx1"/>
                </a:solidFill>
                <a:latin typeface="+mn-lt"/>
                <a:ea typeface="+mn-ea"/>
                <a:cs typeface="+mn-cs"/>
              </a:rPr>
              <a:t>•Meet and interview the caregiver or director. </a:t>
            </a:r>
          </a:p>
          <a:p>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21</a:t>
            </a:fld>
            <a:endParaRPr lang="en-US"/>
          </a:p>
        </p:txBody>
      </p:sp>
    </p:spTree>
    <p:extLst>
      <p:ext uri="{BB962C8B-B14F-4D97-AF65-F5344CB8AC3E}">
        <p14:creationId xmlns:p14="http://schemas.microsoft.com/office/powerpoint/2010/main" val="420956357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mn-lt"/>
                <a:ea typeface="+mn-ea"/>
                <a:cs typeface="+mn-cs"/>
              </a:rPr>
              <a:t>Keep talking with the caregiver. Good communication with your child and child's caregiver is vital from the very beginning and will help ensure good care for your child. Talk to the operation director or provider about their policies and make sure to sign and read a contract. A contract should cover issues like fee payments, late fees, operation holidays, and who provides snacks and meals. Many homes or centers share weekly activity plans and menus. Ask to see them. Ask about your child's behavior, interactions and progress. </a:t>
            </a:r>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22</a:t>
            </a:fld>
            <a:endParaRPr lang="en-US"/>
          </a:p>
        </p:txBody>
      </p:sp>
    </p:spTree>
    <p:extLst>
      <p:ext uri="{BB962C8B-B14F-4D97-AF65-F5344CB8AC3E}">
        <p14:creationId xmlns:p14="http://schemas.microsoft.com/office/powerpoint/2010/main" val="314027435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mn-lt"/>
                <a:ea typeface="+mn-ea"/>
                <a:cs typeface="+mn-cs"/>
              </a:rPr>
              <a:t>Ask your child about their day, what they did, whom they saw or anything special that day. If your child doesn't want to return to care, talk with your child and find out why. Talk to the caregiver if anything unusual seems to have happened. </a:t>
            </a:r>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23</a:t>
            </a:fld>
            <a:endParaRPr lang="en-US"/>
          </a:p>
        </p:txBody>
      </p:sp>
    </p:spTree>
    <p:extLst>
      <p:ext uri="{BB962C8B-B14F-4D97-AF65-F5344CB8AC3E}">
        <p14:creationId xmlns:p14="http://schemas.microsoft.com/office/powerpoint/2010/main" val="416942129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mn-lt"/>
                <a:ea typeface="+mn-ea"/>
                <a:cs typeface="+mn-cs"/>
              </a:rPr>
              <a:t>If you think any child's health or safety is jeopardized in a child-care setting, report your concerns immediately to your local Child Care Licensing office. You can also file a report with Child Care Licensing if you have other concerns that you cannot resolve with your child's caregiver. All reports are taken seriously. To report your concerns, locate your local DFPS Child Care Licensing office on the DFPS Web site, www.txchildcaresearch.org, or call the child-care information line at 1-800-862-5252. A licensed center or home or a registered home that fails to maintain the health and safety standards could have sanctions imposed upon it. In addition to inspecting licensed and registered child-care operations and homes, CCL investigates allegations of abuse or neglect and other alleged violations of standards and laws. </a:t>
            </a:r>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24</a:t>
            </a:fld>
            <a:endParaRPr lang="en-US"/>
          </a:p>
        </p:txBody>
      </p:sp>
    </p:spTree>
    <p:extLst>
      <p:ext uri="{BB962C8B-B14F-4D97-AF65-F5344CB8AC3E}">
        <p14:creationId xmlns:p14="http://schemas.microsoft.com/office/powerpoint/2010/main" val="275334305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u="none" strike="noStrike" kern="1200" baseline="0" dirty="0">
                <a:solidFill>
                  <a:schemeClr val="tx1"/>
                </a:solidFill>
                <a:latin typeface="+mn-lt"/>
                <a:ea typeface="+mn-ea"/>
                <a:cs typeface="+mn-cs"/>
              </a:rPr>
              <a:t>Child Safety Campaigns </a:t>
            </a:r>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Room to Breathe campaign on safe sleeping practices for infants. </a:t>
            </a:r>
          </a:p>
        </p:txBody>
      </p:sp>
      <p:sp>
        <p:nvSpPr>
          <p:cNvPr id="4" name="Slide Number Placeholder 3"/>
          <p:cNvSpPr>
            <a:spLocks noGrp="1"/>
          </p:cNvSpPr>
          <p:nvPr>
            <p:ph type="sldNum" sz="quarter" idx="10"/>
          </p:nvPr>
        </p:nvSpPr>
        <p:spPr/>
        <p:txBody>
          <a:bodyPr/>
          <a:lstStyle/>
          <a:p>
            <a:fld id="{B36392A5-00F8-4B40-B46C-7CA31B660224}" type="slidenum">
              <a:rPr lang="en-US" smtClean="0"/>
              <a:t>25</a:t>
            </a:fld>
            <a:endParaRPr lang="en-US"/>
          </a:p>
        </p:txBody>
      </p:sp>
    </p:spTree>
    <p:extLst>
      <p:ext uri="{BB962C8B-B14F-4D97-AF65-F5344CB8AC3E}">
        <p14:creationId xmlns:p14="http://schemas.microsoft.com/office/powerpoint/2010/main" val="256597219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u="none" strike="noStrike" kern="1200" baseline="0" dirty="0">
                <a:solidFill>
                  <a:schemeClr val="tx1"/>
                </a:solidFill>
                <a:latin typeface="+mn-lt"/>
                <a:ea typeface="+mn-ea"/>
                <a:cs typeface="+mn-cs"/>
              </a:rPr>
              <a:t>Child Safety Campaigns </a:t>
            </a:r>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Keep Children Safe Poster </a:t>
            </a:r>
          </a:p>
          <a:p>
            <a:r>
              <a:rPr lang="en-US" sz="1200" b="0" i="0" u="none" strike="noStrike" kern="1200" baseline="0" dirty="0">
                <a:solidFill>
                  <a:schemeClr val="tx1"/>
                </a:solidFill>
                <a:latin typeface="+mn-lt"/>
                <a:ea typeface="+mn-ea"/>
                <a:cs typeface="+mn-cs"/>
              </a:rPr>
              <a:t>English Color </a:t>
            </a:r>
            <a:r>
              <a:rPr lang="en-US" sz="1200" b="0" i="1" u="none" strike="noStrike" kern="1200" baseline="0" dirty="0">
                <a:solidFill>
                  <a:schemeClr val="tx1"/>
                </a:solidFill>
                <a:latin typeface="+mn-lt"/>
                <a:ea typeface="+mn-ea"/>
                <a:cs typeface="+mn-cs"/>
              </a:rPr>
              <a:t>PDF Document</a:t>
            </a:r>
            <a:r>
              <a:rPr lang="en-US" sz="1200" b="0" i="0" u="none" strike="noStrike" kern="1200" baseline="0" dirty="0">
                <a:solidFill>
                  <a:schemeClr val="tx1"/>
                </a:solidFill>
                <a:latin typeface="+mn-lt"/>
                <a:ea typeface="+mn-ea"/>
                <a:cs typeface="+mn-cs"/>
              </a:rPr>
              <a:t>| English B&amp;W</a:t>
            </a:r>
            <a:r>
              <a:rPr lang="en-US" sz="1200" b="0" i="1" u="none" strike="noStrike" kern="1200" baseline="0" dirty="0">
                <a:solidFill>
                  <a:schemeClr val="tx1"/>
                </a:solidFill>
                <a:latin typeface="+mn-lt"/>
                <a:ea typeface="+mn-ea"/>
                <a:cs typeface="+mn-cs"/>
              </a:rPr>
              <a:t>PDF Document </a:t>
            </a:r>
            <a:r>
              <a:rPr lang="en-US" sz="1200" b="0" i="0" u="none" strike="noStrike" kern="1200" baseline="0" dirty="0">
                <a:solidFill>
                  <a:schemeClr val="tx1"/>
                </a:solidFill>
                <a:latin typeface="+mn-lt"/>
                <a:ea typeface="+mn-ea"/>
                <a:cs typeface="+mn-cs"/>
              </a:rPr>
              <a:t>Spanish Color </a:t>
            </a:r>
            <a:r>
              <a:rPr lang="en-US" sz="1200" b="0" i="1" u="none" strike="noStrike" kern="1200" baseline="0" dirty="0">
                <a:solidFill>
                  <a:schemeClr val="tx1"/>
                </a:solidFill>
                <a:latin typeface="+mn-lt"/>
                <a:ea typeface="+mn-ea"/>
                <a:cs typeface="+mn-cs"/>
              </a:rPr>
              <a:t>PDF Document </a:t>
            </a:r>
            <a:r>
              <a:rPr lang="en-US" sz="1200" b="0" i="0" u="none" strike="noStrike" kern="1200" baseline="0" dirty="0">
                <a:solidFill>
                  <a:schemeClr val="tx1"/>
                </a:solidFill>
                <a:latin typeface="+mn-lt"/>
                <a:ea typeface="+mn-ea"/>
                <a:cs typeface="+mn-cs"/>
              </a:rPr>
              <a:t>| Spanish B&amp;W</a:t>
            </a:r>
            <a:r>
              <a:rPr lang="en-US" sz="1200" b="0" i="1" u="none" strike="noStrike" kern="1200" baseline="0" dirty="0">
                <a:solidFill>
                  <a:schemeClr val="tx1"/>
                </a:solidFill>
                <a:latin typeface="+mn-lt"/>
                <a:ea typeface="+mn-ea"/>
                <a:cs typeface="+mn-cs"/>
              </a:rPr>
              <a:t>PDF Document </a:t>
            </a:r>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Obtaining a Child Abuse Central Registry Check in Each State </a:t>
            </a:r>
          </a:p>
          <a:p>
            <a:r>
              <a:rPr lang="en-US" sz="1200" b="0" i="0" u="none" strike="noStrike" kern="1200" baseline="0" dirty="0">
                <a:solidFill>
                  <a:schemeClr val="tx1"/>
                </a:solidFill>
                <a:latin typeface="+mn-lt"/>
                <a:ea typeface="+mn-ea"/>
                <a:cs typeface="+mn-cs"/>
              </a:rPr>
              <a:t>Texas Department of Public Transportation FAQs Child Passenger Safety and Seat Belt </a:t>
            </a:r>
          </a:p>
          <a:p>
            <a:r>
              <a:rPr lang="en-US" sz="1200" b="0" i="0" u="none" strike="noStrike" kern="1200" baseline="0" dirty="0">
                <a:solidFill>
                  <a:schemeClr val="tx1"/>
                </a:solidFill>
                <a:latin typeface="+mn-lt"/>
                <a:ea typeface="+mn-ea"/>
                <a:cs typeface="+mn-cs"/>
              </a:rPr>
              <a:t>Transportation Safety Training Requirements </a:t>
            </a:r>
          </a:p>
          <a:p>
            <a:r>
              <a:rPr lang="en-US" sz="1200" b="0" i="0" u="none" strike="noStrike" kern="1200" baseline="0" dirty="0">
                <a:solidFill>
                  <a:schemeClr val="tx1"/>
                </a:solidFill>
                <a:latin typeface="+mn-lt"/>
                <a:ea typeface="+mn-ea"/>
                <a:cs typeface="+mn-cs"/>
              </a:rPr>
              <a:t>Public education campaign about dangers of small turtles to children younger than 5 years old </a:t>
            </a:r>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26</a:t>
            </a:fld>
            <a:endParaRPr lang="en-US"/>
          </a:p>
        </p:txBody>
      </p:sp>
    </p:spTree>
    <p:extLst>
      <p:ext uri="{BB962C8B-B14F-4D97-AF65-F5344CB8AC3E}">
        <p14:creationId xmlns:p14="http://schemas.microsoft.com/office/powerpoint/2010/main" val="121548997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mn-lt"/>
                <a:ea typeface="+mn-ea"/>
                <a:cs typeface="+mn-cs"/>
              </a:rPr>
              <a:t>Don’t Be in the Dark About Child Care </a:t>
            </a:r>
          </a:p>
          <a:p>
            <a:r>
              <a:rPr lang="en-US" sz="1200" b="0" i="0" u="none" strike="noStrike" kern="1200" baseline="0" dirty="0">
                <a:solidFill>
                  <a:schemeClr val="tx1"/>
                </a:solidFill>
                <a:latin typeface="+mn-lt"/>
                <a:ea typeface="+mn-ea"/>
                <a:cs typeface="+mn-cs"/>
              </a:rPr>
              <a:t>The Child Care Licensing division of the Texas Department of Family and Protective Services (DFPS) urges parents to do some homework before putting their children in someone else's hands and choose childcare that's following the law. The goals of the annual "Don't be in the Dark About Child Care" campaign are to educate parents about the dangers of illegal child care and to encourage centers and homes that aren't operating legally to step into the light and get a permit. For more information, visit http://www.DontBeInTheDark.org. </a:t>
            </a:r>
          </a:p>
          <a:p>
            <a:r>
              <a:rPr lang="en-US" sz="1200" b="0" i="0" u="none" strike="noStrike" kern="1200" baseline="0" dirty="0">
                <a:solidFill>
                  <a:schemeClr val="tx1"/>
                </a:solidFill>
                <a:latin typeface="+mn-lt"/>
                <a:ea typeface="+mn-ea"/>
                <a:cs typeface="+mn-cs"/>
              </a:rPr>
              <a:t>http://youtu.be/SY2MvWZE3Gg </a:t>
            </a:r>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27</a:t>
            </a:fld>
            <a:endParaRPr lang="en-US"/>
          </a:p>
        </p:txBody>
      </p:sp>
    </p:spTree>
    <p:extLst>
      <p:ext uri="{BB962C8B-B14F-4D97-AF65-F5344CB8AC3E}">
        <p14:creationId xmlns:p14="http://schemas.microsoft.com/office/powerpoint/2010/main" val="276409601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mn-lt"/>
                <a:ea typeface="+mn-ea"/>
                <a:cs typeface="+mn-cs"/>
              </a:rPr>
              <a:t>Their mission: </a:t>
            </a:r>
          </a:p>
          <a:p>
            <a:r>
              <a:rPr lang="en-US" sz="1200" b="0" i="1" u="none" strike="noStrike" kern="1200" baseline="0" dirty="0">
                <a:solidFill>
                  <a:schemeClr val="tx1"/>
                </a:solidFill>
                <a:latin typeface="+mn-lt"/>
                <a:ea typeface="+mn-ea"/>
                <a:cs typeface="+mn-cs"/>
              </a:rPr>
              <a:t>“The mission of The Texas Department of Family and Protective Services is to protect children, the elderly, and people with disabilities from abuse, neglect, and exploitation by involving clients, families, and communities.” </a:t>
            </a:r>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The abuse/hotlines are to: </a:t>
            </a:r>
          </a:p>
          <a:p>
            <a:r>
              <a:rPr lang="en-US" sz="1200" b="0" i="0" u="none" strike="noStrike" kern="1200" baseline="0" dirty="0">
                <a:solidFill>
                  <a:schemeClr val="tx1"/>
                </a:solidFill>
                <a:latin typeface="+mn-lt"/>
                <a:ea typeface="+mn-ea"/>
                <a:cs typeface="+mn-cs"/>
              </a:rPr>
              <a:t>•Report abuse </a:t>
            </a:r>
          </a:p>
          <a:p>
            <a:r>
              <a:rPr lang="en-US" sz="1200" b="0" i="0" u="none" strike="noStrike" kern="1200" baseline="0" dirty="0">
                <a:solidFill>
                  <a:schemeClr val="tx1"/>
                </a:solidFill>
                <a:latin typeface="+mn-lt"/>
                <a:ea typeface="+mn-ea"/>
                <a:cs typeface="+mn-cs"/>
              </a:rPr>
              <a:t>•Hotlines </a:t>
            </a:r>
          </a:p>
          <a:p>
            <a:r>
              <a:rPr lang="en-US" sz="1200" b="0" i="0" u="none" strike="noStrike" kern="1200" baseline="0" dirty="0">
                <a:solidFill>
                  <a:schemeClr val="tx1"/>
                </a:solidFill>
                <a:latin typeface="+mn-lt"/>
                <a:ea typeface="+mn-ea"/>
                <a:cs typeface="+mn-cs"/>
              </a:rPr>
              <a:t>•Inquiries and Complaints </a:t>
            </a:r>
          </a:p>
          <a:p>
            <a:r>
              <a:rPr lang="en-US" sz="1200" b="0" i="0" u="none" strike="noStrike" kern="1200" baseline="0" dirty="0">
                <a:solidFill>
                  <a:schemeClr val="tx1"/>
                </a:solidFill>
                <a:latin typeface="+mn-lt"/>
                <a:ea typeface="+mn-ea"/>
                <a:cs typeface="+mn-cs"/>
              </a:rPr>
              <a:t>•Report Fraud, Waste, or Abuse </a:t>
            </a:r>
          </a:p>
          <a:p>
            <a:r>
              <a:rPr lang="en-US" sz="1200" b="0" i="0" u="none" strike="noStrike" kern="1200" baseline="0" dirty="0">
                <a:solidFill>
                  <a:schemeClr val="tx1"/>
                </a:solidFill>
                <a:latin typeface="+mn-lt"/>
                <a:ea typeface="+mn-ea"/>
                <a:cs typeface="+mn-cs"/>
              </a:rPr>
              <a:t>•State Auditor’s Fraud Hotline </a:t>
            </a:r>
          </a:p>
          <a:p>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28</a:t>
            </a:fld>
            <a:endParaRPr lang="en-US"/>
          </a:p>
        </p:txBody>
      </p:sp>
    </p:spTree>
    <p:extLst>
      <p:ext uri="{BB962C8B-B14F-4D97-AF65-F5344CB8AC3E}">
        <p14:creationId xmlns:p14="http://schemas.microsoft.com/office/powerpoint/2010/main" val="278171007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29</a:t>
            </a:fld>
            <a:endParaRPr lang="en-US"/>
          </a:p>
        </p:txBody>
      </p:sp>
    </p:spTree>
    <p:extLst>
      <p:ext uri="{BB962C8B-B14F-4D97-AF65-F5344CB8AC3E}">
        <p14:creationId xmlns:p14="http://schemas.microsoft.com/office/powerpoint/2010/main" val="251399167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30</a:t>
            </a:fld>
            <a:endParaRPr lang="en-US"/>
          </a:p>
        </p:txBody>
      </p:sp>
    </p:spTree>
    <p:extLst>
      <p:ext uri="{BB962C8B-B14F-4D97-AF65-F5344CB8AC3E}">
        <p14:creationId xmlns:p14="http://schemas.microsoft.com/office/powerpoint/2010/main" val="410880992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u="none" strike="noStrike" kern="1200" baseline="0" dirty="0">
                <a:solidFill>
                  <a:schemeClr val="tx1"/>
                </a:solidFill>
                <a:latin typeface="+mn-lt"/>
                <a:ea typeface="+mn-ea"/>
                <a:cs typeface="+mn-cs"/>
              </a:rPr>
              <a:t>Listed Family Home: </a:t>
            </a:r>
            <a:r>
              <a:rPr lang="en-US" sz="1200" b="0" i="0" u="none" strike="noStrike" kern="1200" baseline="0" dirty="0">
                <a:solidFill>
                  <a:schemeClr val="tx1"/>
                </a:solidFill>
                <a:latin typeface="+mn-lt"/>
                <a:ea typeface="+mn-ea"/>
                <a:cs typeface="+mn-cs"/>
              </a:rPr>
              <a:t>A caregiver provides care in the caregiver's own home for three or fewer children unrelated to the caregiver, birth through 13 years old, for at least four hours a day, three or more days a week, and more than nine consecutive weeks. The total number of children in care, including children related to the caregiver, may not exceed 12. </a:t>
            </a:r>
          </a:p>
          <a:p>
            <a:r>
              <a:rPr lang="en-US" sz="1200" b="1" i="0" u="none" strike="noStrike" kern="1200" baseline="0" dirty="0">
                <a:solidFill>
                  <a:schemeClr val="tx1"/>
                </a:solidFill>
                <a:latin typeface="+mn-lt"/>
                <a:ea typeface="+mn-ea"/>
                <a:cs typeface="+mn-cs"/>
              </a:rPr>
              <a:t>Registered Child-Care Home: </a:t>
            </a:r>
            <a:r>
              <a:rPr lang="en-US" sz="1200" b="0" i="0" u="none" strike="noStrike" kern="1200" baseline="0" dirty="0">
                <a:solidFill>
                  <a:schemeClr val="tx1"/>
                </a:solidFill>
                <a:latin typeface="+mn-lt"/>
                <a:ea typeface="+mn-ea"/>
                <a:cs typeface="+mn-cs"/>
              </a:rPr>
              <a:t>A caregiver provides regular care in the caregiver's own home for not more than six children from birth through 13 years old, and may provide care after school hours for not more than six additional elementary school children. The total number of children in care at any given time, including the children related to the caregiver, must not exceed 12.</a:t>
            </a:r>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4</a:t>
            </a:fld>
            <a:endParaRPr lang="en-US"/>
          </a:p>
        </p:txBody>
      </p:sp>
    </p:spTree>
    <p:extLst>
      <p:ext uri="{BB962C8B-B14F-4D97-AF65-F5344CB8AC3E}">
        <p14:creationId xmlns:p14="http://schemas.microsoft.com/office/powerpoint/2010/main" val="114572123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31</a:t>
            </a:fld>
            <a:endParaRPr lang="en-US"/>
          </a:p>
        </p:txBody>
      </p:sp>
    </p:spTree>
    <p:extLst>
      <p:ext uri="{BB962C8B-B14F-4D97-AF65-F5344CB8AC3E}">
        <p14:creationId xmlns:p14="http://schemas.microsoft.com/office/powerpoint/2010/main" val="354448508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u="none" strike="noStrike" kern="1200" baseline="0" dirty="0">
                <a:solidFill>
                  <a:schemeClr val="tx1"/>
                </a:solidFill>
                <a:latin typeface="+mn-lt"/>
                <a:ea typeface="+mn-ea"/>
                <a:cs typeface="+mn-cs"/>
              </a:rPr>
              <a:t>Licensed Child-Care Home: </a:t>
            </a:r>
            <a:r>
              <a:rPr lang="en-US" sz="1200" b="0" i="0" u="none" strike="noStrike" kern="1200" baseline="0" dirty="0">
                <a:solidFill>
                  <a:schemeClr val="tx1"/>
                </a:solidFill>
                <a:latin typeface="+mn-lt"/>
                <a:ea typeface="+mn-ea"/>
                <a:cs typeface="+mn-cs"/>
              </a:rPr>
              <a:t>The caregiver provides care in the caregiver’s own home for children from birth through 13 years old. The total number of children in care varies with the ages of the children, but the total number of children in care at any given time, including the children related to the caregiver, must not exceed 12. </a:t>
            </a:r>
          </a:p>
          <a:p>
            <a:r>
              <a:rPr lang="en-US" sz="1200" b="1" i="0" u="none" strike="noStrike" kern="1200" baseline="0" dirty="0">
                <a:solidFill>
                  <a:schemeClr val="tx1"/>
                </a:solidFill>
                <a:latin typeface="+mn-lt"/>
                <a:ea typeface="+mn-ea"/>
                <a:cs typeface="+mn-cs"/>
              </a:rPr>
              <a:t>Licensed Center: </a:t>
            </a:r>
            <a:r>
              <a:rPr lang="en-US" sz="1200" b="0" i="0" u="none" strike="noStrike" kern="1200" baseline="0" dirty="0">
                <a:solidFill>
                  <a:schemeClr val="tx1"/>
                </a:solidFill>
                <a:latin typeface="+mn-lt"/>
                <a:ea typeface="+mn-ea"/>
                <a:cs typeface="+mn-cs"/>
              </a:rPr>
              <a:t>An operation providing care for seven or more children under 14 years old for less than 24 hours per day at a location other than the permit holder's home. </a:t>
            </a:r>
          </a:p>
          <a:p>
            <a:r>
              <a:rPr lang="en-US" sz="1200" b="1" i="0" u="none" strike="noStrike" kern="1200" baseline="0" dirty="0">
                <a:solidFill>
                  <a:schemeClr val="tx1"/>
                </a:solidFill>
                <a:latin typeface="+mn-lt"/>
                <a:ea typeface="+mn-ea"/>
                <a:cs typeface="+mn-cs"/>
              </a:rPr>
              <a:t>Child Care Program: </a:t>
            </a:r>
            <a:r>
              <a:rPr lang="en-US" sz="1200" b="0" i="0" u="none" strike="noStrike" kern="1200" baseline="0" dirty="0">
                <a:solidFill>
                  <a:schemeClr val="tx1"/>
                </a:solidFill>
                <a:latin typeface="+mn-lt"/>
                <a:ea typeface="+mn-ea"/>
                <a:cs typeface="+mn-cs"/>
              </a:rPr>
              <a:t>Is a licensed center that provides care for children under 14 years of age for less than 24 hours a day, but at least two hours a day, three or more days a week. </a:t>
            </a:r>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5</a:t>
            </a:fld>
            <a:endParaRPr lang="en-US"/>
          </a:p>
        </p:txBody>
      </p:sp>
    </p:spTree>
    <p:extLst>
      <p:ext uri="{BB962C8B-B14F-4D97-AF65-F5344CB8AC3E}">
        <p14:creationId xmlns:p14="http://schemas.microsoft.com/office/powerpoint/2010/main" val="315399496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u="none" strike="noStrike" kern="1200" baseline="0" dirty="0">
                <a:solidFill>
                  <a:schemeClr val="tx1"/>
                </a:solidFill>
                <a:latin typeface="+mn-lt"/>
                <a:ea typeface="+mn-ea"/>
                <a:cs typeface="+mn-cs"/>
              </a:rPr>
              <a:t>Before or After-School Program: </a:t>
            </a:r>
            <a:r>
              <a:rPr lang="en-US" sz="1200" b="0" i="0" u="none" strike="noStrike" kern="1200" baseline="0" dirty="0">
                <a:solidFill>
                  <a:schemeClr val="tx1"/>
                </a:solidFill>
                <a:latin typeface="+mn-lt"/>
                <a:ea typeface="+mn-ea"/>
                <a:cs typeface="+mn-cs"/>
              </a:rPr>
              <a:t>Is a licensed center that provides care before or after, or before and after, the customary school day and during school holidays, for at least two hours a day, three days a week, to children who attend prekindergarten through grade six. </a:t>
            </a:r>
          </a:p>
          <a:p>
            <a:r>
              <a:rPr lang="en-US" sz="1200" b="1" i="0" u="none" strike="noStrike" kern="1200" baseline="0" dirty="0">
                <a:solidFill>
                  <a:schemeClr val="tx1"/>
                </a:solidFill>
                <a:latin typeface="+mn-lt"/>
                <a:ea typeface="+mn-ea"/>
                <a:cs typeface="+mn-cs"/>
              </a:rPr>
              <a:t>School-Age Program: </a:t>
            </a:r>
            <a:r>
              <a:rPr lang="en-US" sz="1200" b="0" i="0" u="none" strike="noStrike" kern="1200" baseline="0" dirty="0">
                <a:solidFill>
                  <a:schemeClr val="tx1"/>
                </a:solidFill>
                <a:latin typeface="+mn-lt"/>
                <a:ea typeface="+mn-ea"/>
                <a:cs typeface="+mn-cs"/>
              </a:rPr>
              <a:t>Is a licensed center that provides supervision, along with recreation or skills instruction or training, and may provide transportation, before or after the customary school day, for at least two hours a day, three days a week, to children attending prekindergarten through grade six. A school-age program may also operate during school holidays, the summer period, or any other time when school is not in session. </a:t>
            </a:r>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6</a:t>
            </a:fld>
            <a:endParaRPr lang="en-US"/>
          </a:p>
        </p:txBody>
      </p:sp>
    </p:spTree>
    <p:extLst>
      <p:ext uri="{BB962C8B-B14F-4D97-AF65-F5344CB8AC3E}">
        <p14:creationId xmlns:p14="http://schemas.microsoft.com/office/powerpoint/2010/main" val="266020966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u="none" strike="noStrike" kern="1200" baseline="0" dirty="0">
                <a:solidFill>
                  <a:schemeClr val="tx1"/>
                </a:solidFill>
                <a:latin typeface="+mn-lt"/>
                <a:ea typeface="+mn-ea"/>
                <a:cs typeface="+mn-cs"/>
              </a:rPr>
              <a:t>Child Care Licensing responsibilities include: </a:t>
            </a:r>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•Regulates all child-care operations and child-placing agencies to protect the health, safety, and well-being of children in care, largely by reducing the risk of injury, abuse, and communicable disease. </a:t>
            </a:r>
          </a:p>
          <a:p>
            <a:r>
              <a:rPr lang="en-US" sz="1200" b="0" i="0" u="none" strike="noStrike" kern="1200" baseline="0" dirty="0">
                <a:solidFill>
                  <a:schemeClr val="tx1"/>
                </a:solidFill>
                <a:latin typeface="+mn-lt"/>
                <a:ea typeface="+mn-ea"/>
                <a:cs typeface="+mn-cs"/>
              </a:rPr>
              <a:t>•Establishes and monitors operations and agencies for compliance with licensing standards, rules, and law. </a:t>
            </a:r>
          </a:p>
          <a:p>
            <a:r>
              <a:rPr lang="en-US" sz="1200" b="0" i="0" u="none" strike="noStrike" kern="1200" baseline="0" dirty="0">
                <a:solidFill>
                  <a:schemeClr val="tx1"/>
                </a:solidFill>
                <a:latin typeface="+mn-lt"/>
                <a:ea typeface="+mn-ea"/>
                <a:cs typeface="+mn-cs"/>
              </a:rPr>
              <a:t>•Informs parents and the public about child care and about the histories of specific homes, child-care operations, and child-placing agencies in complying with minimum standards of care. </a:t>
            </a:r>
          </a:p>
          <a:p>
            <a:r>
              <a:rPr lang="en-US" sz="1200" b="0" i="0" u="none" strike="noStrike" kern="1200" baseline="0" dirty="0">
                <a:solidFill>
                  <a:schemeClr val="tx1"/>
                </a:solidFill>
                <a:latin typeface="+mn-lt"/>
                <a:ea typeface="+mn-ea"/>
                <a:cs typeface="+mn-cs"/>
              </a:rPr>
              <a:t>•Provides technical assistance to providers on meeting licensing standards, rules, and law. </a:t>
            </a:r>
          </a:p>
          <a:p>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7</a:t>
            </a:fld>
            <a:endParaRPr lang="en-US"/>
          </a:p>
        </p:txBody>
      </p:sp>
    </p:spTree>
    <p:extLst>
      <p:ext uri="{BB962C8B-B14F-4D97-AF65-F5344CB8AC3E}">
        <p14:creationId xmlns:p14="http://schemas.microsoft.com/office/powerpoint/2010/main" val="58042895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mn-lt"/>
                <a:ea typeface="+mn-ea"/>
                <a:cs typeface="+mn-cs"/>
              </a:rPr>
              <a:t>Chapter 42 of the Texas Human Resources Code. PDF document requires the Texas Department of Family &amp; Protective Services (DFPS) to regulate child care and child-placing activities in Texas, to investigate alleged abuse/neglect in child-care facilities, and to create and enforce minimum standards. </a:t>
            </a:r>
          </a:p>
          <a:p>
            <a:r>
              <a:rPr lang="en-US" sz="1200" b="0" i="0" u="none" strike="noStrike" kern="1200" baseline="0" dirty="0">
                <a:solidFill>
                  <a:schemeClr val="tx1"/>
                </a:solidFill>
                <a:latin typeface="+mn-lt"/>
                <a:ea typeface="+mn-ea"/>
                <a:cs typeface="+mn-cs"/>
              </a:rPr>
              <a:t>It can be viewed at: </a:t>
            </a:r>
          </a:p>
          <a:p>
            <a:r>
              <a:rPr lang="en-US" sz="1200" b="0" i="0" u="none" strike="noStrike" kern="1200" baseline="0" dirty="0">
                <a:solidFill>
                  <a:schemeClr val="tx1"/>
                </a:solidFill>
                <a:latin typeface="+mn-lt"/>
                <a:ea typeface="+mn-ea"/>
                <a:cs typeface="+mn-cs"/>
              </a:rPr>
              <a:t>https://www.dfps.state.tx.us/Child_Care/documents/Standards_and_Regulations/Chapter_42_Texas_Human_Resources_Code.pdf</a:t>
            </a:r>
          </a:p>
          <a:p>
            <a:r>
              <a:rPr lang="en-US" sz="1200" b="0" i="0" u="none" strike="noStrike" kern="1200" baseline="0" dirty="0">
                <a:solidFill>
                  <a:schemeClr val="tx1"/>
                </a:solidFill>
                <a:latin typeface="+mn-lt"/>
                <a:ea typeface="+mn-ea"/>
                <a:cs typeface="+mn-cs"/>
              </a:rPr>
              <a:t>Charged with this task, the Child Care Licensing division of DFPS develops rules for child-care in Texas. Once proposed, reviewed, and adopted, these rules become part of the Texas Administrative Code (Child Care Licensing Rules). Each set of Minimum Standards is based on a particular chapter of the Texas Administrative Code and the corresponding child-care operation permit type(s). The Minimum Standards are designed to mitigate risk for children in out-of-home care settings by outlining basic requirements to protect the health, safety, and well-being of children in care. </a:t>
            </a:r>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8</a:t>
            </a:fld>
            <a:endParaRPr lang="en-US"/>
          </a:p>
        </p:txBody>
      </p:sp>
    </p:spTree>
    <p:extLst>
      <p:ext uri="{BB962C8B-B14F-4D97-AF65-F5344CB8AC3E}">
        <p14:creationId xmlns:p14="http://schemas.microsoft.com/office/powerpoint/2010/main" val="106170201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mn-lt"/>
                <a:ea typeface="+mn-ea"/>
                <a:cs typeface="+mn-cs"/>
              </a:rPr>
              <a:t>Each of the Child Care Licensing Minimum Standards in Texas has been assigned a weight (High, Medium High, Medium, Medium Low, or Low) based on the risk that a violation of that standard presents to children. </a:t>
            </a:r>
            <a:r>
              <a:rPr lang="en-US" sz="1200" b="0" i="1" u="none" strike="noStrike" kern="1200" baseline="0" dirty="0">
                <a:solidFill>
                  <a:schemeClr val="tx1"/>
                </a:solidFill>
                <a:latin typeface="+mn-lt"/>
                <a:ea typeface="+mn-ea"/>
                <a:cs typeface="+mn-cs"/>
              </a:rPr>
              <a:t>Weights are noted within the minimum standards documents in the left margin next to each standard or subsection. Only those standards that can be violated (marked as a deficiency) are weighted. For example, definitions are not weighted. </a:t>
            </a:r>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Assigning weights to the Minimum Standards takes into account the relative importance of standard violations and helps facilitate a clear and common understanding of risk among providers, consumers, and Licensing staff. When child-care providers and Licensing staff have the same understanding regarding the risk associated with each standard deficiency, they can use this information as a guide in correcting deficiencies and setting priorities when making corrections. While weights reflect the risk to children if a rule is violated, the assigned weights do not change based on the scope or severity of the specific circumstances surrounding an actual deficiency. In addition to the weights of the standards, licensing staff considers, assess, and document scope and severity factors when making licensing decisions. </a:t>
            </a:r>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9</a:t>
            </a:fld>
            <a:endParaRPr lang="en-US"/>
          </a:p>
        </p:txBody>
      </p:sp>
    </p:spTree>
    <p:extLst>
      <p:ext uri="{BB962C8B-B14F-4D97-AF65-F5344CB8AC3E}">
        <p14:creationId xmlns:p14="http://schemas.microsoft.com/office/powerpoint/2010/main" val="14824457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mn-lt"/>
                <a:ea typeface="+mn-ea"/>
                <a:cs typeface="+mn-cs"/>
              </a:rPr>
              <a:t>These standards are higher than the required minimum standards established by Department of Family and Protective Services Licensing division. </a:t>
            </a:r>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10</a:t>
            </a:fld>
            <a:endParaRPr lang="en-US"/>
          </a:p>
        </p:txBody>
      </p:sp>
    </p:spTree>
    <p:extLst>
      <p:ext uri="{BB962C8B-B14F-4D97-AF65-F5344CB8AC3E}">
        <p14:creationId xmlns:p14="http://schemas.microsoft.com/office/powerpoint/2010/main" val="348064386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mailto:copyrights@tea.state.tx.us" TargetMode="External"/><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TE - Title Slide">
    <p:bg>
      <p:bgPr>
        <a:solidFill>
          <a:schemeClr val="bg1"/>
        </a:solidFill>
        <a:effectLst/>
      </p:bgPr>
    </p:bg>
    <p:spTree>
      <p:nvGrpSpPr>
        <p:cNvPr id="1" name=""/>
        <p:cNvGrpSpPr/>
        <p:nvPr/>
      </p:nvGrpSpPr>
      <p:grpSpPr>
        <a:xfrm>
          <a:off x="0" y="0"/>
          <a:ext cx="0" cy="0"/>
          <a:chOff x="0" y="0"/>
          <a:chExt cx="0" cy="0"/>
        </a:xfrm>
      </p:grpSpPr>
      <p:sp>
        <p:nvSpPr>
          <p:cNvPr id="8" name="Rectangle 7"/>
          <p:cNvSpPr/>
          <p:nvPr userDrawn="1"/>
        </p:nvSpPr>
        <p:spPr>
          <a:xfrm>
            <a:off x="4365361" y="0"/>
            <a:ext cx="7796282"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74650" y="1296586"/>
            <a:ext cx="3568700" cy="1460322"/>
          </a:xfrm>
          <a:prstGeom prst="rect">
            <a:avLst/>
          </a:prstGeom>
        </p:spPr>
      </p:pic>
      <p:pic>
        <p:nvPicPr>
          <p:cNvPr id="6" name="Picture 5"/>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312919" y="5591286"/>
            <a:ext cx="1729826" cy="847614"/>
          </a:xfrm>
          <a:prstGeom prst="rect">
            <a:avLst/>
          </a:prstGeom>
        </p:spPr>
      </p:pic>
      <p:cxnSp>
        <p:nvCxnSpPr>
          <p:cNvPr id="13" name="Straight Connector 12"/>
          <p:cNvCxnSpPr/>
          <p:nvPr userDrawn="1"/>
        </p:nvCxnSpPr>
        <p:spPr>
          <a:xfrm>
            <a:off x="4365361" y="0"/>
            <a:ext cx="0" cy="6858000"/>
          </a:xfrm>
          <a:prstGeom prst="line">
            <a:avLst/>
          </a:prstGeom>
          <a:ln w="76200">
            <a:solidFill>
              <a:schemeClr val="accent1"/>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39C40A44-36AE-481E-B090-1CC6ADC1BFB3}"/>
              </a:ext>
            </a:extLst>
          </p:cNvPr>
          <p:cNvSpPr>
            <a:spLocks noGrp="1"/>
          </p:cNvSpPr>
          <p:nvPr>
            <p:ph type="title"/>
          </p:nvPr>
        </p:nvSpPr>
        <p:spPr>
          <a:xfrm>
            <a:off x="4525346" y="477093"/>
            <a:ext cx="7462935" cy="3413772"/>
          </a:xfrm>
        </p:spPr>
        <p:txBody>
          <a:bodyPr>
            <a:normAutofit/>
          </a:bodyPr>
          <a:lstStyle>
            <a:lvl1pPr>
              <a:defRPr sz="7200">
                <a:solidFill>
                  <a:schemeClr val="bg1"/>
                </a:solidFill>
              </a:defRPr>
            </a:lvl1pPr>
          </a:lstStyle>
          <a:p>
            <a:r>
              <a:rPr lang="en-US" dirty="0"/>
              <a:t>Click to edit Master title style</a:t>
            </a:r>
          </a:p>
        </p:txBody>
      </p:sp>
    </p:spTree>
    <p:extLst/>
  </p:cSld>
  <p:clrMapOvr>
    <a:masterClrMapping/>
  </p:clrMapOvr>
  <p:extLst mod="1">
    <p:ext uri="{DCECCB84-F9BA-43D5-87BE-67443E8EF086}">
      <p15:sldGuideLst xmlns:p15="http://schemas.microsoft.com/office/powerpoint/2012/main">
        <p15:guide id="1" orient="horz" pos="2160">
          <p15:clr>
            <a:srgbClr val="FBAE40"/>
          </p15:clr>
        </p15:guide>
        <p15:guide id="3" orient="horz" pos="816" userDrawn="1">
          <p15:clr>
            <a:srgbClr val="FBAE40"/>
          </p15:clr>
        </p15:guide>
        <p15:guide id="4" orient="horz" pos="1064" userDrawn="1">
          <p15:clr>
            <a:srgbClr val="FBAE40"/>
          </p15:clr>
        </p15:guide>
        <p15:guide id="5" pos="301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TE - Three Boxes Stroked">
    <p:spTree>
      <p:nvGrpSpPr>
        <p:cNvPr id="1" name=""/>
        <p:cNvGrpSpPr/>
        <p:nvPr/>
      </p:nvGrpSpPr>
      <p:grpSpPr>
        <a:xfrm>
          <a:off x="0" y="0"/>
          <a:ext cx="0" cy="0"/>
          <a:chOff x="0" y="0"/>
          <a:chExt cx="0" cy="0"/>
        </a:xfrm>
      </p:grpSpPr>
      <p:sp>
        <p:nvSpPr>
          <p:cNvPr id="2" name="Title 1"/>
          <p:cNvSpPr>
            <a:spLocks noGrp="1"/>
          </p:cNvSpPr>
          <p:nvPr>
            <p:ph type="title"/>
          </p:nvPr>
        </p:nvSpPr>
        <p:spPr>
          <a:xfrm>
            <a:off x="740664" y="407209"/>
            <a:ext cx="10059452" cy="876300"/>
          </a:xfrm>
        </p:spPr>
        <p:txBody>
          <a:bodyPr>
            <a:noAutofit/>
          </a:bodyPr>
          <a:lstStyle>
            <a:lvl1pPr>
              <a:defRPr sz="3600" b="1" i="0" spc="-60" baseline="0">
                <a:latin typeface="Open Sans SemiBold" charset="0"/>
                <a:ea typeface="Open Sans SemiBold" charset="0"/>
                <a:cs typeface="Open Sans SemiBold" charset="0"/>
              </a:defRPr>
            </a:lvl1pPr>
          </a:lstStyle>
          <a:p>
            <a:r>
              <a:rPr lang="en-US" dirty="0"/>
              <a:t>Click to edit Master title style</a:t>
            </a:r>
          </a:p>
        </p:txBody>
      </p:sp>
      <p:sp>
        <p:nvSpPr>
          <p:cNvPr id="4" name="Rounded Rectangle 3"/>
          <p:cNvSpPr/>
          <p:nvPr userDrawn="1"/>
        </p:nvSpPr>
        <p:spPr>
          <a:xfrm>
            <a:off x="742952" y="1479884"/>
            <a:ext cx="3429634" cy="4297461"/>
          </a:xfrm>
          <a:prstGeom prst="roundRect">
            <a:avLst>
              <a:gd name="adj" fmla="val 5220"/>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457200" rtl="0" eaLnBrk="1" fontAlgn="auto" latinLnBrk="0" hangingPunct="1">
              <a:lnSpc>
                <a:spcPct val="100000"/>
              </a:lnSpc>
              <a:spcBef>
                <a:spcPts val="0"/>
              </a:spcBef>
              <a:spcAft>
                <a:spcPts val="0"/>
              </a:spcAft>
              <a:buClrTx/>
              <a:buSzTx/>
              <a:buFontTx/>
              <a:buNone/>
              <a:tabLst/>
              <a:defRPr/>
            </a:pPr>
            <a:endParaRPr lang="en-US" sz="1400" dirty="0">
              <a:latin typeface="Open Sans" charset="0"/>
              <a:ea typeface="Open Sans" charset="0"/>
              <a:cs typeface="Open Sans" charset="0"/>
            </a:endParaRPr>
          </a:p>
        </p:txBody>
      </p:sp>
      <p:sp>
        <p:nvSpPr>
          <p:cNvPr id="5" name="Text Placeholder 5"/>
          <p:cNvSpPr>
            <a:spLocks noGrp="1"/>
          </p:cNvSpPr>
          <p:nvPr>
            <p:ph type="body" sz="quarter" idx="10"/>
          </p:nvPr>
        </p:nvSpPr>
        <p:spPr>
          <a:xfrm>
            <a:off x="1046165" y="1768643"/>
            <a:ext cx="2823209" cy="3703901"/>
          </a:xfrm>
          <a:prstGeom prst="rect">
            <a:avLst/>
          </a:prstGeom>
        </p:spPr>
        <p:txBody>
          <a:bodyPr lIns="0" tIns="0" rIns="0" bIns="0" anchor="ctr" anchorCtr="0">
            <a:noAutofit/>
          </a:bodyPr>
          <a:lstStyle>
            <a:lvl1pPr marL="0" indent="0" algn="ctr">
              <a:buFontTx/>
              <a:buNone/>
              <a:defRPr sz="3600">
                <a:solidFill>
                  <a:schemeClr val="tx2"/>
                </a:solidFill>
              </a:defRPr>
            </a:lvl1pPr>
          </a:lstStyle>
          <a:p>
            <a:pPr lvl="0"/>
            <a:r>
              <a:rPr lang="en-US" dirty="0"/>
              <a:t>Click to edit Master text styles</a:t>
            </a:r>
          </a:p>
        </p:txBody>
      </p:sp>
      <p:sp>
        <p:nvSpPr>
          <p:cNvPr id="6" name="Rounded Rectangle 5"/>
          <p:cNvSpPr/>
          <p:nvPr userDrawn="1"/>
        </p:nvSpPr>
        <p:spPr>
          <a:xfrm>
            <a:off x="4573587" y="1479884"/>
            <a:ext cx="3429634" cy="4297461"/>
          </a:xfrm>
          <a:prstGeom prst="roundRect">
            <a:avLst>
              <a:gd name="adj" fmla="val 5220"/>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457200" rtl="0" eaLnBrk="1" fontAlgn="auto" latinLnBrk="0" hangingPunct="1">
              <a:lnSpc>
                <a:spcPct val="100000"/>
              </a:lnSpc>
              <a:spcBef>
                <a:spcPts val="0"/>
              </a:spcBef>
              <a:spcAft>
                <a:spcPts val="0"/>
              </a:spcAft>
              <a:buClrTx/>
              <a:buSzTx/>
              <a:buFontTx/>
              <a:buNone/>
              <a:tabLst/>
              <a:defRPr/>
            </a:pPr>
            <a:endParaRPr lang="en-US" sz="1400" dirty="0">
              <a:latin typeface="Open Sans" charset="0"/>
              <a:ea typeface="Open Sans" charset="0"/>
              <a:cs typeface="Open Sans" charset="0"/>
            </a:endParaRPr>
          </a:p>
        </p:txBody>
      </p:sp>
      <p:sp>
        <p:nvSpPr>
          <p:cNvPr id="7" name="Text Placeholder 5"/>
          <p:cNvSpPr>
            <a:spLocks noGrp="1"/>
          </p:cNvSpPr>
          <p:nvPr>
            <p:ph type="body" sz="quarter" idx="11"/>
          </p:nvPr>
        </p:nvSpPr>
        <p:spPr>
          <a:xfrm>
            <a:off x="4876800" y="1768643"/>
            <a:ext cx="2823209" cy="3703901"/>
          </a:xfrm>
          <a:prstGeom prst="rect">
            <a:avLst/>
          </a:prstGeom>
        </p:spPr>
        <p:txBody>
          <a:bodyPr lIns="0" tIns="0" rIns="0" bIns="0" anchor="ctr" anchorCtr="0">
            <a:noAutofit/>
          </a:bodyPr>
          <a:lstStyle>
            <a:lvl1pPr marL="0" indent="0" algn="ctr">
              <a:buFontTx/>
              <a:buNone/>
              <a:defRPr sz="3600">
                <a:solidFill>
                  <a:schemeClr val="tx2"/>
                </a:solidFill>
              </a:defRPr>
            </a:lvl1pPr>
          </a:lstStyle>
          <a:p>
            <a:pPr lvl="0"/>
            <a:r>
              <a:rPr lang="en-US" dirty="0"/>
              <a:t>Click to edit Master text styles</a:t>
            </a:r>
          </a:p>
        </p:txBody>
      </p:sp>
      <p:sp>
        <p:nvSpPr>
          <p:cNvPr id="8" name="Rounded Rectangle 7"/>
          <p:cNvSpPr/>
          <p:nvPr userDrawn="1"/>
        </p:nvSpPr>
        <p:spPr>
          <a:xfrm>
            <a:off x="8383587" y="1479884"/>
            <a:ext cx="3429634" cy="4297461"/>
          </a:xfrm>
          <a:prstGeom prst="roundRect">
            <a:avLst>
              <a:gd name="adj" fmla="val 5220"/>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457200" rtl="0" eaLnBrk="1" fontAlgn="auto" latinLnBrk="0" hangingPunct="1">
              <a:lnSpc>
                <a:spcPct val="100000"/>
              </a:lnSpc>
              <a:spcBef>
                <a:spcPts val="0"/>
              </a:spcBef>
              <a:spcAft>
                <a:spcPts val="0"/>
              </a:spcAft>
              <a:buClrTx/>
              <a:buSzTx/>
              <a:buFontTx/>
              <a:buNone/>
              <a:tabLst/>
              <a:defRPr/>
            </a:pPr>
            <a:endParaRPr lang="en-US" sz="1400" dirty="0">
              <a:ln>
                <a:solidFill>
                  <a:schemeClr val="bg1"/>
                </a:solidFill>
              </a:ln>
              <a:solidFill>
                <a:schemeClr val="tx2"/>
              </a:solidFill>
              <a:latin typeface="Open Sans" charset="0"/>
              <a:ea typeface="Open Sans" charset="0"/>
              <a:cs typeface="Open Sans" charset="0"/>
            </a:endParaRPr>
          </a:p>
        </p:txBody>
      </p:sp>
      <p:sp>
        <p:nvSpPr>
          <p:cNvPr id="9" name="Text Placeholder 5"/>
          <p:cNvSpPr>
            <a:spLocks noGrp="1"/>
          </p:cNvSpPr>
          <p:nvPr>
            <p:ph type="body" sz="quarter" idx="12"/>
          </p:nvPr>
        </p:nvSpPr>
        <p:spPr>
          <a:xfrm>
            <a:off x="8686800" y="1768643"/>
            <a:ext cx="2823209" cy="3703901"/>
          </a:xfrm>
          <a:prstGeom prst="rect">
            <a:avLst/>
          </a:prstGeom>
        </p:spPr>
        <p:txBody>
          <a:bodyPr lIns="0" tIns="0" rIns="0" bIns="0" anchor="ctr" anchorCtr="0">
            <a:noAutofit/>
          </a:bodyPr>
          <a:lstStyle>
            <a:lvl1pPr marL="0" indent="0" algn="ctr">
              <a:buFontTx/>
              <a:buNone/>
              <a:defRPr sz="3600">
                <a:solidFill>
                  <a:schemeClr val="tx2"/>
                </a:solidFill>
              </a:defRPr>
            </a:lvl1pPr>
          </a:lstStyle>
          <a:p>
            <a:pPr lvl="0"/>
            <a:r>
              <a:rPr lang="en-US" dirty="0"/>
              <a:t>Click to edit Master text styles</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TE- Copyright">
    <p:bg>
      <p:bgPr>
        <a:solidFill>
          <a:schemeClr val="bg1"/>
        </a:solidFill>
        <a:effectLst/>
      </p:bgPr>
    </p:bg>
    <p:spTree>
      <p:nvGrpSpPr>
        <p:cNvPr id="1" name=""/>
        <p:cNvGrpSpPr/>
        <p:nvPr/>
      </p:nvGrpSpPr>
      <p:grpSpPr>
        <a:xfrm>
          <a:off x="0" y="0"/>
          <a:ext cx="0" cy="0"/>
          <a:chOff x="0" y="0"/>
          <a:chExt cx="0" cy="0"/>
        </a:xfrm>
      </p:grpSpPr>
      <p:sp>
        <p:nvSpPr>
          <p:cNvPr id="4" name="TextBox 3"/>
          <p:cNvSpPr txBox="1"/>
          <p:nvPr userDrawn="1"/>
        </p:nvSpPr>
        <p:spPr>
          <a:xfrm>
            <a:off x="771181" y="1443210"/>
            <a:ext cx="9970265" cy="5170646"/>
          </a:xfrm>
          <a:prstGeom prst="rect">
            <a:avLst/>
          </a:prstGeom>
          <a:noFill/>
        </p:spPr>
        <p:txBody>
          <a:bodyPr wrap="square" lIns="0" tIns="0" rIns="0" bIns="0" rtlCol="0">
            <a:spAutoFit/>
          </a:bodyPr>
          <a:lstStyle/>
          <a:p>
            <a:pPr marL="0" indent="0">
              <a:lnSpc>
                <a:spcPct val="100000"/>
              </a:lnSpc>
              <a:buNone/>
            </a:pPr>
            <a:r>
              <a:rPr lang="en-US" sz="1600" dirty="0">
                <a:solidFill>
                  <a:schemeClr val="tx1"/>
                </a:solidFill>
                <a:latin typeface="Open Sans" charset="0"/>
                <a:ea typeface="Open Sans" charset="0"/>
                <a:cs typeface="Open Sans" charset="0"/>
              </a:rPr>
              <a:t>These Materials are copyrighted © and trademarked ™ as the property of the Texas Education Agency (TEA) and may not be reproduced without the express written permission of TEA, except under the following conditions:</a:t>
            </a:r>
          </a:p>
          <a:p>
            <a:pPr marL="457200" indent="-277813">
              <a:lnSpc>
                <a:spcPct val="100000"/>
              </a:lnSpc>
              <a:buNone/>
            </a:pPr>
            <a:r>
              <a:rPr lang="en-US" sz="1600" dirty="0">
                <a:solidFill>
                  <a:schemeClr val="tx1"/>
                </a:solidFill>
                <a:latin typeface="Open Sans" charset="0"/>
                <a:ea typeface="Open Sans" charset="0"/>
                <a:cs typeface="Open Sans" charset="0"/>
              </a:rPr>
              <a:t>1)  Texas public school districts, charter schools, and Education Service Centers may reproduce and use copies of the Materials and Related Materials for the districts’ and schools’ educational use without obtaining permission from TEA.</a:t>
            </a:r>
          </a:p>
          <a:p>
            <a:pPr marL="457200" indent="-277813">
              <a:lnSpc>
                <a:spcPct val="100000"/>
              </a:lnSpc>
              <a:buNone/>
            </a:pPr>
            <a:r>
              <a:rPr lang="en-US" sz="1600" dirty="0">
                <a:solidFill>
                  <a:schemeClr val="tx1"/>
                </a:solidFill>
                <a:latin typeface="Open Sans" charset="0"/>
                <a:ea typeface="Open Sans" charset="0"/>
                <a:cs typeface="Open Sans" charset="0"/>
              </a:rPr>
              <a:t>2)  Residents of the state of Texas may reproduce and use copies of the Materials and Related Materials for individual personal use only, without obtaining written permission of TEA.</a:t>
            </a:r>
          </a:p>
          <a:p>
            <a:pPr marL="457200" indent="-277813">
              <a:lnSpc>
                <a:spcPct val="100000"/>
              </a:lnSpc>
              <a:buNone/>
            </a:pPr>
            <a:r>
              <a:rPr lang="en-US" sz="1600" dirty="0">
                <a:solidFill>
                  <a:schemeClr val="tx1"/>
                </a:solidFill>
                <a:latin typeface="Open Sans" charset="0"/>
                <a:ea typeface="Open Sans" charset="0"/>
                <a:cs typeface="Open Sans" charset="0"/>
              </a:rPr>
              <a:t>3)  Any portion reproduced must be reproduced in its entirety and remain unedited, unaltered and unchanged in any way.</a:t>
            </a:r>
          </a:p>
          <a:p>
            <a:pPr marL="457200" indent="-277813">
              <a:lnSpc>
                <a:spcPct val="100000"/>
              </a:lnSpc>
              <a:buNone/>
            </a:pPr>
            <a:r>
              <a:rPr lang="en-US" sz="1600" dirty="0">
                <a:solidFill>
                  <a:schemeClr val="tx1"/>
                </a:solidFill>
                <a:latin typeface="Open Sans" charset="0"/>
                <a:ea typeface="Open Sans" charset="0"/>
                <a:cs typeface="Open Sans" charset="0"/>
              </a:rPr>
              <a:t>4)  No monetary charge can be made for the reproduced materials or any document containing them; however, a reasonable charge to cover only the cost of reproduction and distribution may be charged.</a:t>
            </a:r>
          </a:p>
          <a:p>
            <a:pPr marL="0" indent="0">
              <a:lnSpc>
                <a:spcPct val="100000"/>
              </a:lnSpc>
              <a:buNone/>
            </a:pPr>
            <a:r>
              <a:rPr lang="en-US" sz="1600" dirty="0">
                <a:solidFill>
                  <a:schemeClr val="tx1"/>
                </a:solidFill>
                <a:latin typeface="Open Sans" charset="0"/>
                <a:ea typeface="Open Sans" charset="0"/>
                <a:cs typeface="Open Sans" charset="0"/>
              </a:rPr>
              <a:t>Private entities or persons located in Texas that are </a:t>
            </a:r>
            <a:r>
              <a:rPr lang="en-US" sz="1600" b="1" dirty="0">
                <a:solidFill>
                  <a:schemeClr val="tx1"/>
                </a:solidFill>
                <a:latin typeface="Open Sans" charset="0"/>
                <a:ea typeface="Open Sans" charset="0"/>
                <a:cs typeface="Open Sans" charset="0"/>
              </a:rPr>
              <a:t>not</a:t>
            </a:r>
            <a:r>
              <a:rPr lang="en-US" sz="1600" dirty="0">
                <a:solidFill>
                  <a:schemeClr val="tx1"/>
                </a:solidFill>
                <a:latin typeface="Open Sans" charset="0"/>
                <a:ea typeface="Open Sans" charset="0"/>
                <a:cs typeface="Open Sans" charset="0"/>
              </a:rPr>
              <a:t> Texas public school districts, Texas Education Service Centers, or Texas charter schools or any entity, whether public or private, educational or non-educational, located </a:t>
            </a:r>
            <a:r>
              <a:rPr lang="en-US" sz="1600" b="1" dirty="0">
                <a:solidFill>
                  <a:schemeClr val="tx1"/>
                </a:solidFill>
                <a:latin typeface="Open Sans" charset="0"/>
                <a:ea typeface="Open Sans" charset="0"/>
                <a:cs typeface="Open Sans" charset="0"/>
              </a:rPr>
              <a:t>outside the state of Texas</a:t>
            </a:r>
            <a:r>
              <a:rPr lang="en-US" sz="1600" dirty="0">
                <a:solidFill>
                  <a:schemeClr val="tx1"/>
                </a:solidFill>
                <a:latin typeface="Open Sans" charset="0"/>
                <a:ea typeface="Open Sans" charset="0"/>
                <a:cs typeface="Open Sans" charset="0"/>
              </a:rPr>
              <a:t> </a:t>
            </a:r>
            <a:r>
              <a:rPr lang="en-US" sz="1600" i="1" dirty="0">
                <a:solidFill>
                  <a:schemeClr val="tx1"/>
                </a:solidFill>
                <a:latin typeface="Open Sans" charset="0"/>
                <a:ea typeface="Open Sans" charset="0"/>
                <a:cs typeface="Open Sans" charset="0"/>
              </a:rPr>
              <a:t>MUST</a:t>
            </a:r>
            <a:r>
              <a:rPr lang="en-US" sz="1600" dirty="0">
                <a:solidFill>
                  <a:schemeClr val="tx1"/>
                </a:solidFill>
                <a:latin typeface="Open Sans" charset="0"/>
                <a:ea typeface="Open Sans" charset="0"/>
                <a:cs typeface="Open Sans" charset="0"/>
              </a:rPr>
              <a:t> obtain written approval from TEA and will be required to enter into a license agreement that may involve the payment of a licensing fee or a royalty.</a:t>
            </a:r>
          </a:p>
          <a:p>
            <a:pPr marL="0" indent="0">
              <a:lnSpc>
                <a:spcPct val="100000"/>
              </a:lnSpc>
              <a:buNone/>
            </a:pPr>
            <a:r>
              <a:rPr lang="en-US" sz="1600" dirty="0">
                <a:solidFill>
                  <a:schemeClr val="tx1"/>
                </a:solidFill>
                <a:latin typeface="Open Sans" charset="0"/>
                <a:ea typeface="Open Sans" charset="0"/>
                <a:cs typeface="Open Sans" charset="0"/>
              </a:rPr>
              <a:t>For information contact: Office of Copyrights, Trademarks, License Agreements, and Royalties, Texas Education Agency, 1701 N. Congress Ave., Austin, TX  78701-1494; phone 512-463-7004; email: </a:t>
            </a:r>
            <a:r>
              <a:rPr lang="en-US" sz="1600" dirty="0">
                <a:solidFill>
                  <a:schemeClr val="tx1"/>
                </a:solidFill>
                <a:latin typeface="Open Sans" charset="0"/>
                <a:ea typeface="Open Sans" charset="0"/>
                <a:cs typeface="Open Sans" charset="0"/>
                <a:hlinkClick r:id="rId2"/>
              </a:rPr>
              <a:t>copyrights@tea.state.tx.us</a:t>
            </a:r>
            <a:r>
              <a:rPr lang="en-US" sz="1600" dirty="0">
                <a:solidFill>
                  <a:schemeClr val="tx1"/>
                </a:solidFill>
                <a:latin typeface="Open Sans" charset="0"/>
                <a:ea typeface="Open Sans" charset="0"/>
                <a:cs typeface="Open Sans" charset="0"/>
              </a:rPr>
              <a:t>.</a:t>
            </a:r>
          </a:p>
          <a:p>
            <a:pPr>
              <a:lnSpc>
                <a:spcPct val="100000"/>
              </a:lnSpc>
            </a:pPr>
            <a:endParaRPr lang="en-US" sz="1600" dirty="0">
              <a:solidFill>
                <a:schemeClr val="tx1"/>
              </a:solidFill>
              <a:latin typeface="Open Sans" charset="0"/>
              <a:ea typeface="Open Sans" charset="0"/>
              <a:cs typeface="Open Sans" charset="0"/>
            </a:endParaRPr>
          </a:p>
        </p:txBody>
      </p:sp>
      <p:sp>
        <p:nvSpPr>
          <p:cNvPr id="5" name="TextBox 4"/>
          <p:cNvSpPr txBox="1"/>
          <p:nvPr userDrawn="1"/>
        </p:nvSpPr>
        <p:spPr>
          <a:xfrm>
            <a:off x="623456" y="706581"/>
            <a:ext cx="10058400" cy="646331"/>
          </a:xfrm>
          <a:prstGeom prst="rect">
            <a:avLst/>
          </a:prstGeom>
          <a:noFill/>
        </p:spPr>
        <p:txBody>
          <a:bodyPr wrap="square" rtlCol="0">
            <a:spAutoFit/>
          </a:bodyPr>
          <a:lstStyle/>
          <a:p>
            <a:r>
              <a:rPr lang="en-US" sz="3600" b="1" i="0" dirty="0">
                <a:solidFill>
                  <a:schemeClr val="accent2"/>
                </a:solidFill>
                <a:latin typeface="Open Sans SemiBold" charset="0"/>
                <a:ea typeface="Open Sans SemiBold" charset="0"/>
                <a:cs typeface="Open Sans SemiBold" charset="0"/>
              </a:rPr>
              <a:t>Copyright © Texas Education Agency, 2017.</a:t>
            </a:r>
          </a:p>
        </p:txBody>
      </p:sp>
      <p:pic>
        <p:nvPicPr>
          <p:cNvPr id="6" name="Picture 5">
            <a:extLst>
              <a:ext uri="{FF2B5EF4-FFF2-40B4-BE49-F238E27FC236}">
                <a16:creationId xmlns:a16="http://schemas.microsoft.com/office/drawing/2014/main" id="{1083239B-B405-4CCF-BA69-EEF0AD0F28E3}"/>
              </a:ext>
            </a:extLst>
          </p:cNvPr>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1198479" y="6141784"/>
            <a:ext cx="603250" cy="316865"/>
          </a:xfrm>
          <a:prstGeom prst="rect">
            <a:avLst/>
          </a:prstGeom>
          <a:noFill/>
        </p:spPr>
      </p:pic>
    </p:spTree>
    <p:extLst>
      <p:ext uri="{BB962C8B-B14F-4D97-AF65-F5344CB8AC3E}">
        <p14:creationId xmlns:p14="http://schemas.microsoft.com/office/powerpoint/2010/main" val="122732826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TE - Standard Text">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40664" y="407209"/>
            <a:ext cx="10059452" cy="876300"/>
          </a:xfrm>
        </p:spPr>
        <p:txBody>
          <a:bodyPr>
            <a:noAutofit/>
          </a:bodyPr>
          <a:lstStyle>
            <a:lvl1pPr>
              <a:defRPr sz="3600" baseline="0"/>
            </a:lvl1pPr>
          </a:lstStyle>
          <a:p>
            <a:r>
              <a:rPr lang="en-US" dirty="0"/>
              <a:t>Click to edit Master title style</a:t>
            </a:r>
          </a:p>
        </p:txBody>
      </p:sp>
      <p:sp>
        <p:nvSpPr>
          <p:cNvPr id="12" name="Content Placeholder 2"/>
          <p:cNvSpPr>
            <a:spLocks noGrp="1"/>
          </p:cNvSpPr>
          <p:nvPr>
            <p:ph sz="half" idx="1" hasCustomPrompt="1"/>
          </p:nvPr>
        </p:nvSpPr>
        <p:spPr>
          <a:xfrm>
            <a:off x="740664" y="1420420"/>
            <a:ext cx="11055750" cy="4734318"/>
          </a:xfrm>
          <a:prstGeom prst="rect">
            <a:avLst/>
          </a:prstGeom>
        </p:spPr>
        <p:txBody>
          <a:bodyPr lIns="0" tIns="0" rIns="0" bIns="0">
            <a:noAutofit/>
          </a:bodyPr>
          <a:lstStyle>
            <a:lvl1pPr marL="0" indent="0">
              <a:lnSpc>
                <a:spcPct val="100000"/>
              </a:lnSpc>
              <a:spcBef>
                <a:spcPts val="1000"/>
              </a:spcBef>
              <a:buFontTx/>
              <a:buNone/>
              <a:defRPr sz="2600"/>
            </a:lvl1pPr>
            <a:lvl2pPr marL="342900" indent="-342900">
              <a:lnSpc>
                <a:spcPct val="100000"/>
              </a:lnSpc>
              <a:spcBef>
                <a:spcPts val="1000"/>
              </a:spcBef>
              <a:buClr>
                <a:schemeClr val="accent1"/>
              </a:buClr>
              <a:buFont typeface=".AppleSystemUIFont" charset="-120"/>
              <a:buChar char="&gt;"/>
              <a:tabLst/>
              <a:defRPr sz="2600"/>
            </a:lvl2pPr>
            <a:lvl3pPr marL="685800">
              <a:lnSpc>
                <a:spcPct val="100000"/>
              </a:lnSpc>
              <a:buClr>
                <a:schemeClr val="accent2"/>
              </a:buClr>
              <a:defRPr sz="2600"/>
            </a:lvl3pPr>
            <a:lvl4pPr marL="914400">
              <a:lnSpc>
                <a:spcPct val="100000"/>
              </a:lnSpc>
              <a:buClr>
                <a:schemeClr val="accent2"/>
              </a:buClr>
              <a:defRPr sz="2400"/>
            </a:lvl4pPr>
            <a:lvl5pPr marL="1143000">
              <a:lnSpc>
                <a:spcPct val="100000"/>
              </a:lnSpc>
              <a:buClr>
                <a:schemeClr val="accent2"/>
              </a:buClr>
              <a:defRPr sz="22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0383041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TE - Two Text Columns">
    <p:spTree>
      <p:nvGrpSpPr>
        <p:cNvPr id="1" name=""/>
        <p:cNvGrpSpPr/>
        <p:nvPr/>
      </p:nvGrpSpPr>
      <p:grpSpPr>
        <a:xfrm>
          <a:off x="0" y="0"/>
          <a:ext cx="0" cy="0"/>
          <a:chOff x="0" y="0"/>
          <a:chExt cx="0" cy="0"/>
        </a:xfrm>
      </p:grpSpPr>
      <p:sp>
        <p:nvSpPr>
          <p:cNvPr id="2" name="Title 1"/>
          <p:cNvSpPr>
            <a:spLocks noGrp="1"/>
          </p:cNvSpPr>
          <p:nvPr>
            <p:ph type="title"/>
          </p:nvPr>
        </p:nvSpPr>
        <p:spPr>
          <a:xfrm>
            <a:off x="740664" y="407209"/>
            <a:ext cx="10059452" cy="876300"/>
          </a:xfrm>
        </p:spPr>
        <p:txBody>
          <a:bodyPr>
            <a:noAutofit/>
          </a:bodyPr>
          <a:lstStyle>
            <a:lvl1pPr>
              <a:defRPr sz="3600"/>
            </a:lvl1pPr>
          </a:lstStyle>
          <a:p>
            <a:r>
              <a:rPr lang="en-US" dirty="0"/>
              <a:t>Click to edit Master title style</a:t>
            </a:r>
          </a:p>
        </p:txBody>
      </p:sp>
      <p:sp>
        <p:nvSpPr>
          <p:cNvPr id="12" name="Content Placeholder 2"/>
          <p:cNvSpPr>
            <a:spLocks noGrp="1"/>
          </p:cNvSpPr>
          <p:nvPr>
            <p:ph sz="half" idx="1" hasCustomPrompt="1"/>
          </p:nvPr>
        </p:nvSpPr>
        <p:spPr>
          <a:xfrm>
            <a:off x="740664" y="1420420"/>
            <a:ext cx="5328050" cy="4734318"/>
          </a:xfrm>
          <a:prstGeom prst="rect">
            <a:avLst/>
          </a:prstGeom>
        </p:spPr>
        <p:txBody>
          <a:bodyPr lIns="0" tIns="0" rIns="0" bIns="0">
            <a:noAutofit/>
          </a:bodyPr>
          <a:lstStyle>
            <a:lvl1pPr marL="0" indent="0">
              <a:lnSpc>
                <a:spcPct val="100000"/>
              </a:lnSpc>
              <a:spcBef>
                <a:spcPts val="1000"/>
              </a:spcBef>
              <a:buFontTx/>
              <a:buNone/>
              <a:defRPr sz="2600"/>
            </a:lvl1pPr>
            <a:lvl2pPr marL="342900" indent="-342900">
              <a:lnSpc>
                <a:spcPct val="100000"/>
              </a:lnSpc>
              <a:spcBef>
                <a:spcPts val="1000"/>
              </a:spcBef>
              <a:buClr>
                <a:schemeClr val="accent1"/>
              </a:buClr>
              <a:buFont typeface=".AppleSystemUIFont" charset="-120"/>
              <a:buChar char="&gt;"/>
              <a:tabLst/>
              <a:defRPr sz="2600"/>
            </a:lvl2pPr>
            <a:lvl3pPr marL="685800">
              <a:lnSpc>
                <a:spcPct val="100000"/>
              </a:lnSpc>
              <a:buClr>
                <a:schemeClr val="accent2"/>
              </a:buClr>
              <a:defRPr sz="2400"/>
            </a:lvl3pPr>
            <a:lvl4pPr marL="914400">
              <a:lnSpc>
                <a:spcPct val="100000"/>
              </a:lnSpc>
              <a:buClr>
                <a:schemeClr val="accent2"/>
              </a:buClr>
              <a:defRPr sz="2200"/>
            </a:lvl4pPr>
            <a:lvl5pPr marL="1143000">
              <a:lnSpc>
                <a:spcPct val="100000"/>
              </a:lnSpc>
              <a:buClr>
                <a:schemeClr val="accent2"/>
              </a:buClr>
              <a:defRPr sz="20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Content Placeholder 2"/>
          <p:cNvSpPr>
            <a:spLocks noGrp="1"/>
          </p:cNvSpPr>
          <p:nvPr>
            <p:ph sz="half" idx="10" hasCustomPrompt="1"/>
          </p:nvPr>
        </p:nvSpPr>
        <p:spPr>
          <a:xfrm>
            <a:off x="6477000" y="1420420"/>
            <a:ext cx="5328050" cy="4734318"/>
          </a:xfrm>
          <a:prstGeom prst="rect">
            <a:avLst/>
          </a:prstGeom>
        </p:spPr>
        <p:txBody>
          <a:bodyPr lIns="0" tIns="0" rIns="0" bIns="0">
            <a:noAutofit/>
          </a:bodyPr>
          <a:lstStyle>
            <a:lvl1pPr marL="0" indent="0">
              <a:lnSpc>
                <a:spcPct val="100000"/>
              </a:lnSpc>
              <a:spcBef>
                <a:spcPts val="1000"/>
              </a:spcBef>
              <a:buFontTx/>
              <a:buNone/>
              <a:defRPr sz="2600"/>
            </a:lvl1pPr>
            <a:lvl2pPr marL="342900" indent="-342900">
              <a:lnSpc>
                <a:spcPct val="100000"/>
              </a:lnSpc>
              <a:spcBef>
                <a:spcPts val="1000"/>
              </a:spcBef>
              <a:buClr>
                <a:schemeClr val="accent1"/>
              </a:buClr>
              <a:buFont typeface=".AppleSystemUIFont" charset="-120"/>
              <a:buChar char="&gt;"/>
              <a:tabLst/>
              <a:defRPr sz="2600"/>
            </a:lvl2pPr>
            <a:lvl3pPr marL="685800">
              <a:lnSpc>
                <a:spcPct val="100000"/>
              </a:lnSpc>
              <a:buClr>
                <a:schemeClr val="accent2"/>
              </a:buClr>
              <a:defRPr sz="2400"/>
            </a:lvl3pPr>
            <a:lvl4pPr marL="914400">
              <a:lnSpc>
                <a:spcPct val="100000"/>
              </a:lnSpc>
              <a:buClr>
                <a:schemeClr val="accent2"/>
              </a:buClr>
              <a:defRPr sz="2200"/>
            </a:lvl4pPr>
            <a:lvl5pPr marL="1143000">
              <a:lnSpc>
                <a:spcPct val="100000"/>
              </a:lnSpc>
              <a:buClr>
                <a:schemeClr val="accent2"/>
              </a:buClr>
              <a:defRPr sz="20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TE - Half Text Half Blank">
    <p:spTree>
      <p:nvGrpSpPr>
        <p:cNvPr id="1" name=""/>
        <p:cNvGrpSpPr/>
        <p:nvPr/>
      </p:nvGrpSpPr>
      <p:grpSpPr>
        <a:xfrm>
          <a:off x="0" y="0"/>
          <a:ext cx="0" cy="0"/>
          <a:chOff x="0" y="0"/>
          <a:chExt cx="0" cy="0"/>
        </a:xfrm>
      </p:grpSpPr>
      <p:sp>
        <p:nvSpPr>
          <p:cNvPr id="2" name="Title 1"/>
          <p:cNvSpPr>
            <a:spLocks noGrp="1"/>
          </p:cNvSpPr>
          <p:nvPr>
            <p:ph type="title"/>
          </p:nvPr>
        </p:nvSpPr>
        <p:spPr>
          <a:xfrm>
            <a:off x="740528" y="407209"/>
            <a:ext cx="10059452" cy="876300"/>
          </a:xfrm>
        </p:spPr>
        <p:txBody>
          <a:bodyPr>
            <a:noAutofit/>
          </a:bodyPr>
          <a:lstStyle>
            <a:lvl1pPr>
              <a:defRPr sz="3600"/>
            </a:lvl1pPr>
          </a:lstStyle>
          <a:p>
            <a:r>
              <a:rPr lang="en-US" dirty="0"/>
              <a:t>Click to edit Master title style</a:t>
            </a:r>
          </a:p>
        </p:txBody>
      </p:sp>
      <p:sp>
        <p:nvSpPr>
          <p:cNvPr id="12" name="Content Placeholder 2"/>
          <p:cNvSpPr>
            <a:spLocks noGrp="1"/>
          </p:cNvSpPr>
          <p:nvPr>
            <p:ph sz="half" idx="1" hasCustomPrompt="1"/>
          </p:nvPr>
        </p:nvSpPr>
        <p:spPr>
          <a:xfrm>
            <a:off x="737881" y="1420420"/>
            <a:ext cx="5354944" cy="4734318"/>
          </a:xfrm>
          <a:prstGeom prst="rect">
            <a:avLst/>
          </a:prstGeom>
        </p:spPr>
        <p:txBody>
          <a:bodyPr lIns="0" tIns="0" rIns="0" bIns="0">
            <a:noAutofit/>
          </a:bodyPr>
          <a:lstStyle>
            <a:lvl1pPr marL="0" indent="0">
              <a:lnSpc>
                <a:spcPct val="100000"/>
              </a:lnSpc>
              <a:spcBef>
                <a:spcPts val="1000"/>
              </a:spcBef>
              <a:buFontTx/>
              <a:buNone/>
              <a:defRPr sz="2600"/>
            </a:lvl1pPr>
            <a:lvl2pPr marL="342900" indent="-342900">
              <a:lnSpc>
                <a:spcPct val="100000"/>
              </a:lnSpc>
              <a:spcBef>
                <a:spcPts val="1000"/>
              </a:spcBef>
              <a:buClr>
                <a:schemeClr val="accent1"/>
              </a:buClr>
              <a:buFont typeface=".AppleSystemUIFont" charset="-120"/>
              <a:buChar char="&gt;"/>
              <a:tabLst/>
              <a:defRPr sz="2600"/>
            </a:lvl2pPr>
            <a:lvl3pPr marL="685800">
              <a:lnSpc>
                <a:spcPct val="100000"/>
              </a:lnSpc>
              <a:buClr>
                <a:schemeClr val="accent2"/>
              </a:buClr>
              <a:defRPr sz="2400"/>
            </a:lvl3pPr>
            <a:lvl4pPr marL="914400">
              <a:lnSpc>
                <a:spcPct val="100000"/>
              </a:lnSpc>
              <a:buClr>
                <a:schemeClr val="accent2"/>
              </a:buClr>
              <a:defRPr sz="2200"/>
            </a:lvl4pPr>
            <a:lvl5pPr marL="1143000">
              <a:lnSpc>
                <a:spcPct val="100000"/>
              </a:lnSpc>
              <a:buClr>
                <a:schemeClr val="accent2"/>
              </a:buClr>
              <a:defRPr sz="20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TE - Quote and Text">
    <p:spTree>
      <p:nvGrpSpPr>
        <p:cNvPr id="1" name=""/>
        <p:cNvGrpSpPr/>
        <p:nvPr/>
      </p:nvGrpSpPr>
      <p:grpSpPr>
        <a:xfrm>
          <a:off x="0" y="0"/>
          <a:ext cx="0" cy="0"/>
          <a:chOff x="0" y="0"/>
          <a:chExt cx="0" cy="0"/>
        </a:xfrm>
      </p:grpSpPr>
      <p:sp>
        <p:nvSpPr>
          <p:cNvPr id="2" name="Title 1"/>
          <p:cNvSpPr>
            <a:spLocks noGrp="1"/>
          </p:cNvSpPr>
          <p:nvPr>
            <p:ph type="title"/>
          </p:nvPr>
        </p:nvSpPr>
        <p:spPr>
          <a:xfrm>
            <a:off x="727081" y="407209"/>
            <a:ext cx="10059452" cy="876300"/>
          </a:xfrm>
        </p:spPr>
        <p:txBody>
          <a:bodyPr>
            <a:noAutofit/>
          </a:bodyPr>
          <a:lstStyle>
            <a:lvl1pPr>
              <a:defRPr sz="3600"/>
            </a:lvl1pPr>
          </a:lstStyle>
          <a:p>
            <a:r>
              <a:rPr lang="en-US" dirty="0"/>
              <a:t>Click to edit Master title style</a:t>
            </a:r>
          </a:p>
        </p:txBody>
      </p:sp>
      <p:sp>
        <p:nvSpPr>
          <p:cNvPr id="12" name="Content Placeholder 2"/>
          <p:cNvSpPr>
            <a:spLocks noGrp="1"/>
          </p:cNvSpPr>
          <p:nvPr>
            <p:ph sz="half" idx="1" hasCustomPrompt="1"/>
          </p:nvPr>
        </p:nvSpPr>
        <p:spPr>
          <a:xfrm>
            <a:off x="6470650" y="1420420"/>
            <a:ext cx="5349874" cy="4734318"/>
          </a:xfrm>
          <a:prstGeom prst="rect">
            <a:avLst/>
          </a:prstGeom>
        </p:spPr>
        <p:txBody>
          <a:bodyPr lIns="0" tIns="0" rIns="0" bIns="0">
            <a:noAutofit/>
          </a:bodyPr>
          <a:lstStyle>
            <a:lvl1pPr marL="0" indent="0">
              <a:lnSpc>
                <a:spcPct val="100000"/>
              </a:lnSpc>
              <a:spcBef>
                <a:spcPts val="1000"/>
              </a:spcBef>
              <a:buFontTx/>
              <a:buNone/>
              <a:defRPr sz="2600"/>
            </a:lvl1pPr>
            <a:lvl2pPr marL="342900" indent="-342900">
              <a:lnSpc>
                <a:spcPct val="100000"/>
              </a:lnSpc>
              <a:spcBef>
                <a:spcPts val="1000"/>
              </a:spcBef>
              <a:buClr>
                <a:schemeClr val="accent1"/>
              </a:buClr>
              <a:buFont typeface=".AppleSystemUIFont" charset="-120"/>
              <a:buChar char="&gt;"/>
              <a:tabLst/>
              <a:defRPr sz="2600"/>
            </a:lvl2pPr>
            <a:lvl3pPr marL="685800">
              <a:lnSpc>
                <a:spcPct val="100000"/>
              </a:lnSpc>
              <a:buClr>
                <a:schemeClr val="accent2"/>
              </a:buClr>
              <a:defRPr sz="2400"/>
            </a:lvl3pPr>
            <a:lvl4pPr marL="914400">
              <a:lnSpc>
                <a:spcPct val="100000"/>
              </a:lnSpc>
              <a:buClr>
                <a:schemeClr val="accent2"/>
              </a:buClr>
              <a:defRPr sz="2200"/>
            </a:lvl4pPr>
            <a:lvl5pPr marL="1143000">
              <a:lnSpc>
                <a:spcPct val="100000"/>
              </a:lnSpc>
              <a:buClr>
                <a:schemeClr val="accent2"/>
              </a:buClr>
              <a:defRPr sz="20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Content Placeholder 2"/>
          <p:cNvSpPr>
            <a:spLocks noGrp="1"/>
          </p:cNvSpPr>
          <p:nvPr>
            <p:ph sz="half" idx="10" hasCustomPrompt="1"/>
          </p:nvPr>
        </p:nvSpPr>
        <p:spPr>
          <a:xfrm>
            <a:off x="749300" y="1420420"/>
            <a:ext cx="5343525" cy="4554209"/>
          </a:xfrm>
          <a:prstGeom prst="rect">
            <a:avLst/>
          </a:prstGeom>
        </p:spPr>
        <p:txBody>
          <a:bodyPr lIns="365760" tIns="0" rIns="365760" bIns="0">
            <a:noAutofit/>
          </a:bodyPr>
          <a:lstStyle>
            <a:lvl1pPr marL="0" indent="0">
              <a:lnSpc>
                <a:spcPct val="100000"/>
              </a:lnSpc>
              <a:spcBef>
                <a:spcPts val="1000"/>
              </a:spcBef>
              <a:buFontTx/>
              <a:buNone/>
              <a:defRPr sz="2600"/>
            </a:lvl1pPr>
            <a:lvl2pPr marL="342900" indent="-342900" algn="l">
              <a:lnSpc>
                <a:spcPct val="100000"/>
              </a:lnSpc>
              <a:spcBef>
                <a:spcPts val="1000"/>
              </a:spcBef>
              <a:buClr>
                <a:schemeClr val="accent1"/>
              </a:buClr>
              <a:buFont typeface=".AppleSystemUIFont" charset="-120"/>
              <a:buChar char="–"/>
              <a:tabLst/>
              <a:defRPr sz="2600">
                <a:solidFill>
                  <a:schemeClr val="accent1"/>
                </a:solidFill>
              </a:defRPr>
            </a:lvl2pPr>
            <a:lvl3pPr marL="685800">
              <a:lnSpc>
                <a:spcPct val="100000"/>
              </a:lnSpc>
              <a:buClr>
                <a:schemeClr val="accent2"/>
              </a:buClr>
              <a:defRPr sz="2400"/>
            </a:lvl3pPr>
            <a:lvl4pPr marL="914400">
              <a:lnSpc>
                <a:spcPct val="100000"/>
              </a:lnSpc>
              <a:buClr>
                <a:schemeClr val="accent2"/>
              </a:buClr>
              <a:defRPr sz="2200"/>
            </a:lvl4pPr>
            <a:lvl5pPr marL="1143000">
              <a:lnSpc>
                <a:spcPct val="100000"/>
              </a:lnSpc>
              <a:buClr>
                <a:schemeClr val="accent2"/>
              </a:buClr>
              <a:defRPr sz="2000"/>
            </a:lvl5pPr>
          </a:lstStyle>
          <a:p>
            <a:pPr lvl="0"/>
            <a:r>
              <a:rPr lang="en-US" dirty="0"/>
              <a:t>Edit Master text styles</a:t>
            </a:r>
          </a:p>
          <a:p>
            <a:pPr lvl="1"/>
            <a:r>
              <a:rPr lang="en-US" dirty="0"/>
              <a:t>Second level</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TE - Text Callout and Text">
    <p:spTree>
      <p:nvGrpSpPr>
        <p:cNvPr id="1" name=""/>
        <p:cNvGrpSpPr/>
        <p:nvPr/>
      </p:nvGrpSpPr>
      <p:grpSpPr>
        <a:xfrm>
          <a:off x="0" y="0"/>
          <a:ext cx="0" cy="0"/>
          <a:chOff x="0" y="0"/>
          <a:chExt cx="0" cy="0"/>
        </a:xfrm>
      </p:grpSpPr>
      <p:sp>
        <p:nvSpPr>
          <p:cNvPr id="12" name="Content Placeholder 2"/>
          <p:cNvSpPr>
            <a:spLocks noGrp="1"/>
          </p:cNvSpPr>
          <p:nvPr>
            <p:ph sz="half" idx="1" hasCustomPrompt="1"/>
          </p:nvPr>
        </p:nvSpPr>
        <p:spPr>
          <a:xfrm>
            <a:off x="764775" y="752167"/>
            <a:ext cx="4603638" cy="5314080"/>
          </a:xfrm>
          <a:prstGeom prst="rect">
            <a:avLst/>
          </a:prstGeom>
        </p:spPr>
        <p:txBody>
          <a:bodyPr lIns="0" tIns="0" rIns="0" bIns="0" anchor="ctr" anchorCtr="0">
            <a:noAutofit/>
          </a:bodyPr>
          <a:lstStyle>
            <a:lvl1pPr marL="0" indent="0" algn="ctr">
              <a:lnSpc>
                <a:spcPct val="100000"/>
              </a:lnSpc>
              <a:spcBef>
                <a:spcPts val="1000"/>
              </a:spcBef>
              <a:buFontTx/>
              <a:buNone/>
              <a:defRPr sz="4600">
                <a:solidFill>
                  <a:schemeClr val="tx2"/>
                </a:solidFill>
              </a:defRPr>
            </a:lvl1pPr>
            <a:lvl2pPr marL="0" indent="0" algn="ctr">
              <a:lnSpc>
                <a:spcPct val="100000"/>
              </a:lnSpc>
              <a:spcBef>
                <a:spcPts val="1000"/>
              </a:spcBef>
              <a:buClr>
                <a:schemeClr val="accent1"/>
              </a:buClr>
              <a:buFontTx/>
              <a:buNone/>
              <a:tabLst/>
              <a:defRPr sz="2600">
                <a:solidFill>
                  <a:schemeClr val="accent2"/>
                </a:solidFill>
              </a:defRPr>
            </a:lvl2pPr>
            <a:lvl3pPr marL="685800">
              <a:lnSpc>
                <a:spcPct val="100000"/>
              </a:lnSpc>
              <a:buClr>
                <a:schemeClr val="accent2"/>
              </a:buClr>
              <a:defRPr sz="2200"/>
            </a:lvl3pPr>
            <a:lvl4pPr marL="914400">
              <a:lnSpc>
                <a:spcPct val="100000"/>
              </a:lnSpc>
              <a:buClr>
                <a:schemeClr val="accent2"/>
              </a:buClr>
              <a:defRPr sz="2000"/>
            </a:lvl4pPr>
            <a:lvl5pPr marL="1143000">
              <a:lnSpc>
                <a:spcPct val="100000"/>
              </a:lnSpc>
              <a:buClr>
                <a:schemeClr val="accent2"/>
              </a:buClr>
              <a:defRPr/>
            </a:lvl5pPr>
          </a:lstStyle>
          <a:p>
            <a:pPr lvl="0"/>
            <a:r>
              <a:rPr lang="en-US" dirty="0"/>
              <a:t>Edit Master text styles</a:t>
            </a:r>
          </a:p>
          <a:p>
            <a:pPr lvl="1"/>
            <a:r>
              <a:rPr lang="en-US" dirty="0"/>
              <a:t>Second level</a:t>
            </a:r>
          </a:p>
        </p:txBody>
      </p:sp>
      <p:sp>
        <p:nvSpPr>
          <p:cNvPr id="7" name="Content Placeholder 2"/>
          <p:cNvSpPr>
            <a:spLocks noGrp="1"/>
          </p:cNvSpPr>
          <p:nvPr>
            <p:ph sz="half" idx="10" hasCustomPrompt="1"/>
          </p:nvPr>
        </p:nvSpPr>
        <p:spPr>
          <a:xfrm>
            <a:off x="5733230" y="771491"/>
            <a:ext cx="5349874" cy="5304844"/>
          </a:xfrm>
          <a:prstGeom prst="rect">
            <a:avLst/>
          </a:prstGeom>
        </p:spPr>
        <p:txBody>
          <a:bodyPr lIns="0" tIns="0" rIns="0" bIns="0">
            <a:noAutofit/>
          </a:bodyPr>
          <a:lstStyle>
            <a:lvl1pPr marL="0" indent="0">
              <a:lnSpc>
                <a:spcPct val="100000"/>
              </a:lnSpc>
              <a:spcBef>
                <a:spcPts val="1000"/>
              </a:spcBef>
              <a:buFontTx/>
              <a:buNone/>
              <a:defRPr sz="2600"/>
            </a:lvl1pPr>
            <a:lvl2pPr marL="342900" indent="-342900">
              <a:lnSpc>
                <a:spcPct val="100000"/>
              </a:lnSpc>
              <a:spcBef>
                <a:spcPts val="1000"/>
              </a:spcBef>
              <a:buClr>
                <a:schemeClr val="accent1"/>
              </a:buClr>
              <a:buFont typeface=".AppleSystemUIFont" charset="-120"/>
              <a:buChar char="&gt;"/>
              <a:tabLst/>
              <a:defRPr sz="2600"/>
            </a:lvl2pPr>
            <a:lvl3pPr marL="685800">
              <a:lnSpc>
                <a:spcPct val="100000"/>
              </a:lnSpc>
              <a:buClr>
                <a:schemeClr val="accent2"/>
              </a:buClr>
              <a:defRPr sz="2400"/>
            </a:lvl3pPr>
            <a:lvl4pPr marL="914400">
              <a:lnSpc>
                <a:spcPct val="100000"/>
              </a:lnSpc>
              <a:buClr>
                <a:schemeClr val="accent2"/>
              </a:buClr>
              <a:defRPr sz="2200"/>
            </a:lvl4pPr>
            <a:lvl5pPr marL="1143000">
              <a:lnSpc>
                <a:spcPct val="100000"/>
              </a:lnSpc>
              <a:buClr>
                <a:schemeClr val="accent2"/>
              </a:buClr>
              <a:defRPr sz="20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TE - Boxed Text Callout and Text">
    <p:spTree>
      <p:nvGrpSpPr>
        <p:cNvPr id="1" name=""/>
        <p:cNvGrpSpPr/>
        <p:nvPr/>
      </p:nvGrpSpPr>
      <p:grpSpPr>
        <a:xfrm>
          <a:off x="0" y="0"/>
          <a:ext cx="0" cy="0"/>
          <a:chOff x="0" y="0"/>
          <a:chExt cx="0" cy="0"/>
        </a:xfrm>
      </p:grpSpPr>
      <p:sp>
        <p:nvSpPr>
          <p:cNvPr id="2" name="Title 1"/>
          <p:cNvSpPr>
            <a:spLocks noGrp="1"/>
          </p:cNvSpPr>
          <p:nvPr>
            <p:ph type="title"/>
          </p:nvPr>
        </p:nvSpPr>
        <p:spPr>
          <a:xfrm>
            <a:off x="740664" y="407209"/>
            <a:ext cx="10059452" cy="876300"/>
          </a:xfrm>
        </p:spPr>
        <p:txBody>
          <a:bodyPr>
            <a:noAutofit/>
          </a:bodyPr>
          <a:lstStyle>
            <a:lvl1pPr>
              <a:defRPr sz="3600" b="1" i="0" spc="-60" baseline="0">
                <a:latin typeface="Open Sans SemiBold" charset="0"/>
                <a:ea typeface="Open Sans SemiBold" charset="0"/>
                <a:cs typeface="Open Sans SemiBold" charset="0"/>
              </a:defRPr>
            </a:lvl1pPr>
          </a:lstStyle>
          <a:p>
            <a:r>
              <a:rPr lang="en-US" dirty="0"/>
              <a:t>Click to edit Master title style</a:t>
            </a:r>
          </a:p>
        </p:txBody>
      </p:sp>
      <p:sp>
        <p:nvSpPr>
          <p:cNvPr id="12" name="Content Placeholder 2"/>
          <p:cNvSpPr>
            <a:spLocks noGrp="1"/>
          </p:cNvSpPr>
          <p:nvPr>
            <p:ph sz="half" idx="1" hasCustomPrompt="1"/>
          </p:nvPr>
        </p:nvSpPr>
        <p:spPr>
          <a:xfrm>
            <a:off x="4565649" y="1478280"/>
            <a:ext cx="7254875" cy="3916680"/>
          </a:xfrm>
          <a:prstGeom prst="rect">
            <a:avLst/>
          </a:prstGeom>
        </p:spPr>
        <p:txBody>
          <a:bodyPr lIns="0" tIns="0" rIns="0" bIns="0" anchor="t" anchorCtr="0">
            <a:noAutofit/>
          </a:bodyPr>
          <a:lstStyle>
            <a:lvl1pPr marL="0" indent="0">
              <a:lnSpc>
                <a:spcPct val="100000"/>
              </a:lnSpc>
              <a:spcBef>
                <a:spcPts val="1000"/>
              </a:spcBef>
              <a:buFontTx/>
              <a:buNone/>
              <a:defRPr sz="2600"/>
            </a:lvl1pPr>
            <a:lvl2pPr marL="342900" indent="-342900">
              <a:lnSpc>
                <a:spcPct val="100000"/>
              </a:lnSpc>
              <a:spcBef>
                <a:spcPts val="1000"/>
              </a:spcBef>
              <a:buClr>
                <a:schemeClr val="accent1"/>
              </a:buClr>
              <a:buFont typeface=".AppleSystemUIFont" charset="-120"/>
              <a:buChar char="&gt;"/>
              <a:tabLst/>
              <a:defRPr sz="2600"/>
            </a:lvl2pPr>
            <a:lvl3pPr marL="685800">
              <a:lnSpc>
                <a:spcPct val="100000"/>
              </a:lnSpc>
              <a:buClr>
                <a:schemeClr val="accent2"/>
              </a:buClr>
              <a:defRPr sz="2400"/>
            </a:lvl3pPr>
            <a:lvl4pPr marL="914400">
              <a:lnSpc>
                <a:spcPct val="100000"/>
              </a:lnSpc>
              <a:buClr>
                <a:schemeClr val="accent2"/>
              </a:buClr>
              <a:defRPr sz="2200"/>
            </a:lvl4pPr>
            <a:lvl5pPr marL="1143000">
              <a:lnSpc>
                <a:spcPct val="100000"/>
              </a:lnSpc>
              <a:buClr>
                <a:schemeClr val="accent2"/>
              </a:buClr>
              <a:defRPr sz="20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ounded Rectangle 3"/>
          <p:cNvSpPr/>
          <p:nvPr userDrawn="1"/>
        </p:nvSpPr>
        <p:spPr>
          <a:xfrm>
            <a:off x="742952" y="1479885"/>
            <a:ext cx="3429634" cy="3341906"/>
          </a:xfrm>
          <a:prstGeom prst="roundRect">
            <a:avLst>
              <a:gd name="adj" fmla="val 5220"/>
            </a:avLst>
          </a:prstGeom>
          <a:solidFill>
            <a:schemeClr val="bg1"/>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457200" rtl="0" eaLnBrk="1" fontAlgn="auto" latinLnBrk="0" hangingPunct="1">
              <a:lnSpc>
                <a:spcPct val="100000"/>
              </a:lnSpc>
              <a:spcBef>
                <a:spcPts val="0"/>
              </a:spcBef>
              <a:spcAft>
                <a:spcPts val="0"/>
              </a:spcAft>
              <a:buClrTx/>
              <a:buSzTx/>
              <a:buFontTx/>
              <a:buNone/>
              <a:tabLst/>
              <a:defRPr/>
            </a:pPr>
            <a:endParaRPr lang="en-US" sz="1400" dirty="0">
              <a:latin typeface="Open Sans" charset="0"/>
              <a:ea typeface="Open Sans" charset="0"/>
              <a:cs typeface="Open Sans" charset="0"/>
            </a:endParaRPr>
          </a:p>
        </p:txBody>
      </p:sp>
      <p:sp>
        <p:nvSpPr>
          <p:cNvPr id="5" name="Text Placeholder 5"/>
          <p:cNvSpPr>
            <a:spLocks noGrp="1"/>
          </p:cNvSpPr>
          <p:nvPr>
            <p:ph type="body" sz="quarter" idx="10"/>
          </p:nvPr>
        </p:nvSpPr>
        <p:spPr>
          <a:xfrm>
            <a:off x="1046165" y="1768644"/>
            <a:ext cx="2823209" cy="2761004"/>
          </a:xfrm>
          <a:prstGeom prst="rect">
            <a:avLst/>
          </a:prstGeom>
        </p:spPr>
        <p:txBody>
          <a:bodyPr lIns="0" tIns="0" rIns="0" bIns="0" anchor="ctr" anchorCtr="0">
            <a:noAutofit/>
          </a:bodyPr>
          <a:lstStyle>
            <a:lvl1pPr marL="0" indent="0" algn="ctr">
              <a:buFontTx/>
              <a:buNone/>
              <a:defRPr sz="4000">
                <a:solidFill>
                  <a:schemeClr val="accent1"/>
                </a:solidFill>
              </a:defRPr>
            </a:lvl1pPr>
          </a:lstStyle>
          <a:p>
            <a:pPr lvl="0"/>
            <a:r>
              <a:rPr lang="en-US" dirty="0"/>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TE - Three Boxes Filled">
    <p:spTree>
      <p:nvGrpSpPr>
        <p:cNvPr id="1" name=""/>
        <p:cNvGrpSpPr/>
        <p:nvPr/>
      </p:nvGrpSpPr>
      <p:grpSpPr>
        <a:xfrm>
          <a:off x="0" y="0"/>
          <a:ext cx="0" cy="0"/>
          <a:chOff x="0" y="0"/>
          <a:chExt cx="0" cy="0"/>
        </a:xfrm>
      </p:grpSpPr>
      <p:sp>
        <p:nvSpPr>
          <p:cNvPr id="2" name="Title 1"/>
          <p:cNvSpPr>
            <a:spLocks noGrp="1"/>
          </p:cNvSpPr>
          <p:nvPr>
            <p:ph type="title"/>
          </p:nvPr>
        </p:nvSpPr>
        <p:spPr>
          <a:xfrm>
            <a:off x="740664" y="407209"/>
            <a:ext cx="10059452" cy="876300"/>
          </a:xfrm>
        </p:spPr>
        <p:txBody>
          <a:bodyPr>
            <a:noAutofit/>
          </a:bodyPr>
          <a:lstStyle>
            <a:lvl1pPr>
              <a:defRPr sz="3600" b="1" i="0" spc="-60" baseline="0">
                <a:latin typeface="Open Sans SemiBold" charset="0"/>
                <a:ea typeface="Open Sans SemiBold" charset="0"/>
                <a:cs typeface="Open Sans SemiBold" charset="0"/>
              </a:defRPr>
            </a:lvl1pPr>
          </a:lstStyle>
          <a:p>
            <a:r>
              <a:rPr lang="en-US" dirty="0"/>
              <a:t>Click to edit Master title style</a:t>
            </a:r>
          </a:p>
        </p:txBody>
      </p:sp>
      <p:sp>
        <p:nvSpPr>
          <p:cNvPr id="4" name="Rounded Rectangle 3"/>
          <p:cNvSpPr/>
          <p:nvPr userDrawn="1"/>
        </p:nvSpPr>
        <p:spPr>
          <a:xfrm>
            <a:off x="742952" y="1479884"/>
            <a:ext cx="3429634" cy="3838875"/>
          </a:xfrm>
          <a:prstGeom prst="roundRect">
            <a:avLst>
              <a:gd name="adj" fmla="val 522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457200" rtl="0" eaLnBrk="1" fontAlgn="auto" latinLnBrk="0" hangingPunct="1">
              <a:lnSpc>
                <a:spcPct val="100000"/>
              </a:lnSpc>
              <a:spcBef>
                <a:spcPts val="0"/>
              </a:spcBef>
              <a:spcAft>
                <a:spcPts val="0"/>
              </a:spcAft>
              <a:buClrTx/>
              <a:buSzTx/>
              <a:buFontTx/>
              <a:buNone/>
              <a:tabLst/>
              <a:defRPr/>
            </a:pPr>
            <a:endParaRPr lang="en-US" sz="1400" dirty="0">
              <a:latin typeface="Open Sans" charset="0"/>
              <a:ea typeface="Open Sans" charset="0"/>
              <a:cs typeface="Open Sans" charset="0"/>
            </a:endParaRPr>
          </a:p>
        </p:txBody>
      </p:sp>
      <p:sp>
        <p:nvSpPr>
          <p:cNvPr id="5" name="Text Placeholder 5"/>
          <p:cNvSpPr>
            <a:spLocks noGrp="1"/>
          </p:cNvSpPr>
          <p:nvPr>
            <p:ph type="body" sz="quarter" idx="10"/>
          </p:nvPr>
        </p:nvSpPr>
        <p:spPr bwMode="white">
          <a:xfrm>
            <a:off x="1046165" y="1768644"/>
            <a:ext cx="2823209" cy="3260556"/>
          </a:xfrm>
          <a:prstGeom prst="rect">
            <a:avLst/>
          </a:prstGeom>
        </p:spPr>
        <p:txBody>
          <a:bodyPr lIns="0" tIns="0" rIns="0" bIns="0" anchor="ctr" anchorCtr="0">
            <a:noAutofit/>
          </a:bodyPr>
          <a:lstStyle>
            <a:lvl1pPr marL="0" indent="0" algn="ctr">
              <a:buFontTx/>
              <a:buNone/>
              <a:defRPr sz="3600">
                <a:solidFill>
                  <a:schemeClr val="bg1"/>
                </a:solidFill>
              </a:defRPr>
            </a:lvl1pPr>
          </a:lstStyle>
          <a:p>
            <a:pPr lvl="0"/>
            <a:r>
              <a:rPr lang="en-US" dirty="0"/>
              <a:t>Click to edit Master text styles</a:t>
            </a:r>
          </a:p>
        </p:txBody>
      </p:sp>
      <p:sp>
        <p:nvSpPr>
          <p:cNvPr id="6" name="Rounded Rectangle 5"/>
          <p:cNvSpPr/>
          <p:nvPr userDrawn="1"/>
        </p:nvSpPr>
        <p:spPr>
          <a:xfrm>
            <a:off x="4573587" y="1479884"/>
            <a:ext cx="3429634" cy="3838875"/>
          </a:xfrm>
          <a:prstGeom prst="roundRect">
            <a:avLst>
              <a:gd name="adj" fmla="val 522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457200" rtl="0" eaLnBrk="1" fontAlgn="auto" latinLnBrk="0" hangingPunct="1">
              <a:lnSpc>
                <a:spcPct val="100000"/>
              </a:lnSpc>
              <a:spcBef>
                <a:spcPts val="0"/>
              </a:spcBef>
              <a:spcAft>
                <a:spcPts val="0"/>
              </a:spcAft>
              <a:buClrTx/>
              <a:buSzTx/>
              <a:buFontTx/>
              <a:buNone/>
              <a:tabLst/>
              <a:defRPr/>
            </a:pPr>
            <a:endParaRPr lang="en-US" sz="1400" dirty="0">
              <a:latin typeface="Open Sans" charset="0"/>
              <a:ea typeface="Open Sans" charset="0"/>
              <a:cs typeface="Open Sans" charset="0"/>
            </a:endParaRPr>
          </a:p>
        </p:txBody>
      </p:sp>
      <p:sp>
        <p:nvSpPr>
          <p:cNvPr id="7" name="Text Placeholder 5"/>
          <p:cNvSpPr>
            <a:spLocks noGrp="1"/>
          </p:cNvSpPr>
          <p:nvPr>
            <p:ph type="body" sz="quarter" idx="11"/>
          </p:nvPr>
        </p:nvSpPr>
        <p:spPr bwMode="white">
          <a:xfrm>
            <a:off x="4876800" y="1768644"/>
            <a:ext cx="2823209" cy="3260556"/>
          </a:xfrm>
          <a:prstGeom prst="rect">
            <a:avLst/>
          </a:prstGeom>
        </p:spPr>
        <p:txBody>
          <a:bodyPr lIns="0" tIns="0" rIns="0" bIns="0" anchor="ctr" anchorCtr="0">
            <a:noAutofit/>
          </a:bodyPr>
          <a:lstStyle>
            <a:lvl1pPr marL="0" indent="0" algn="ctr">
              <a:buFontTx/>
              <a:buNone/>
              <a:defRPr sz="3600">
                <a:solidFill>
                  <a:schemeClr val="bg1"/>
                </a:solidFill>
              </a:defRPr>
            </a:lvl1pPr>
          </a:lstStyle>
          <a:p>
            <a:pPr lvl="0"/>
            <a:r>
              <a:rPr lang="en-US" dirty="0"/>
              <a:t>Click to edit Master text styles</a:t>
            </a:r>
          </a:p>
        </p:txBody>
      </p:sp>
      <p:sp>
        <p:nvSpPr>
          <p:cNvPr id="8" name="Rounded Rectangle 7"/>
          <p:cNvSpPr/>
          <p:nvPr userDrawn="1"/>
        </p:nvSpPr>
        <p:spPr>
          <a:xfrm>
            <a:off x="8383587" y="1479884"/>
            <a:ext cx="3429634" cy="3838875"/>
          </a:xfrm>
          <a:prstGeom prst="roundRect">
            <a:avLst>
              <a:gd name="adj" fmla="val 5220"/>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457200" rtl="0" eaLnBrk="1" fontAlgn="auto" latinLnBrk="0" hangingPunct="1">
              <a:lnSpc>
                <a:spcPct val="100000"/>
              </a:lnSpc>
              <a:spcBef>
                <a:spcPts val="0"/>
              </a:spcBef>
              <a:spcAft>
                <a:spcPts val="0"/>
              </a:spcAft>
              <a:buClrTx/>
              <a:buSzTx/>
              <a:buFontTx/>
              <a:buNone/>
              <a:tabLst/>
              <a:defRPr/>
            </a:pPr>
            <a:endParaRPr lang="en-US" sz="1400" dirty="0">
              <a:ln>
                <a:solidFill>
                  <a:schemeClr val="bg1"/>
                </a:solidFill>
              </a:ln>
              <a:solidFill>
                <a:schemeClr val="tx2"/>
              </a:solidFill>
              <a:latin typeface="Open Sans" charset="0"/>
              <a:ea typeface="Open Sans" charset="0"/>
              <a:cs typeface="Open Sans" charset="0"/>
            </a:endParaRPr>
          </a:p>
        </p:txBody>
      </p:sp>
      <p:sp>
        <p:nvSpPr>
          <p:cNvPr id="9" name="Text Placeholder 5"/>
          <p:cNvSpPr>
            <a:spLocks noGrp="1"/>
          </p:cNvSpPr>
          <p:nvPr>
            <p:ph type="body" sz="quarter" idx="12"/>
          </p:nvPr>
        </p:nvSpPr>
        <p:spPr bwMode="white">
          <a:xfrm>
            <a:off x="8686800" y="1768644"/>
            <a:ext cx="2823209" cy="3260556"/>
          </a:xfrm>
          <a:prstGeom prst="rect">
            <a:avLst/>
          </a:prstGeom>
        </p:spPr>
        <p:txBody>
          <a:bodyPr lIns="0" tIns="0" rIns="0" bIns="0" anchor="ctr" anchorCtr="0">
            <a:noAutofit/>
          </a:bodyPr>
          <a:lstStyle>
            <a:lvl1pPr marL="0" indent="0" algn="ctr">
              <a:buFontTx/>
              <a:buNone/>
              <a:defRPr sz="3600">
                <a:solidFill>
                  <a:schemeClr val="bg1"/>
                </a:solidFill>
              </a:defRPr>
            </a:lvl1pPr>
          </a:lstStyle>
          <a:p>
            <a:pPr lvl="0"/>
            <a:r>
              <a:rPr lang="en-US" dirty="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9.xml"/><Relationship Id="rId3" Type="http://schemas.openxmlformats.org/officeDocument/2006/relationships/slideLayout" Target="../slideLayouts/slideLayout4.xml"/><Relationship Id="rId7" Type="http://schemas.openxmlformats.org/officeDocument/2006/relationships/slideLayout" Target="../slideLayouts/slideLayout8.xml"/><Relationship Id="rId2" Type="http://schemas.openxmlformats.org/officeDocument/2006/relationships/slideLayout" Target="../slideLayouts/slideLayout3.xml"/><Relationship Id="rId1" Type="http://schemas.openxmlformats.org/officeDocument/2006/relationships/slideLayout" Target="../slideLayouts/slideLayout2.xml"/><Relationship Id="rId6" Type="http://schemas.openxmlformats.org/officeDocument/2006/relationships/slideLayout" Target="../slideLayouts/slideLayout7.xml"/><Relationship Id="rId11" Type="http://schemas.openxmlformats.org/officeDocument/2006/relationships/image" Target="../media/image3.png"/><Relationship Id="rId5" Type="http://schemas.openxmlformats.org/officeDocument/2006/relationships/slideLayout" Target="../slideLayouts/slideLayout6.xml"/><Relationship Id="rId10" Type="http://schemas.openxmlformats.org/officeDocument/2006/relationships/theme" Target="../theme/theme2.xml"/><Relationship Id="rId4" Type="http://schemas.openxmlformats.org/officeDocument/2006/relationships/slideLayout" Target="../slideLayouts/slideLayout5.xml"/><Relationship Id="rId9"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38179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60853740"/>
      </p:ext>
    </p:extLst>
  </p:cSld>
  <p:clrMap bg1="lt1" tx1="dk1" bg2="lt2" tx2="dk2" accent1="accent1" accent2="accent2" accent3="accent3" accent4="accent4" accent5="accent5" accent6="accent6" hlink="hlink" folHlink="folHlink"/>
  <p:sldLayoutIdLst>
    <p:sldLayoutId id="2147483749" r:id="rId1"/>
  </p:sldLayoutIdLst>
  <p:txStyles>
    <p:titleStyle>
      <a:lvl1pPr algn="l" defTabSz="914400" rtl="0" eaLnBrk="1" latinLnBrk="0" hangingPunct="1">
        <a:lnSpc>
          <a:spcPct val="90000"/>
        </a:lnSpc>
        <a:spcBef>
          <a:spcPct val="0"/>
        </a:spcBef>
        <a:buNone/>
        <a:defRPr sz="4400" kern="1200">
          <a:solidFill>
            <a:schemeClr val="tx1"/>
          </a:solidFill>
          <a:latin typeface="Open Sans"/>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Open Sans"/>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Open Sans"/>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Open Sans"/>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838" userDrawn="1">
          <p15:clr>
            <a:srgbClr val="F26B43"/>
          </p15:clr>
        </p15:guide>
        <p15:guide id="2" pos="236" userDrawn="1">
          <p15:clr>
            <a:srgbClr val="F26B43"/>
          </p15:clr>
        </p15:guide>
        <p15:guide id="3" orient="horz" pos="2160">
          <p15:clr>
            <a:srgbClr val="F26B43"/>
          </p15:clr>
        </p15:guide>
        <p15:guide id="4" orient="horz" pos="264">
          <p15:clr>
            <a:srgbClr val="F26B43"/>
          </p15:clr>
        </p15:guide>
        <p15:guide id="5" pos="7450" userDrawn="1">
          <p15:clr>
            <a:srgbClr val="F26B43"/>
          </p15:clr>
        </p15:guide>
        <p15:guide id="6" orient="horz" pos="4056">
          <p15:clr>
            <a:srgbClr val="F26B43"/>
          </p15:clr>
        </p15:guide>
        <p15:guide id="7" pos="2722" userDrawn="1">
          <p15:clr>
            <a:srgbClr val="F26B43"/>
          </p15:clr>
        </p15:guide>
        <p15:guide id="8" pos="3718" userDrawn="1">
          <p15:clr>
            <a:srgbClr val="F26B43"/>
          </p15:clr>
        </p15:guide>
        <p15:guide id="13" pos="3958" userDrawn="1">
          <p15:clr>
            <a:srgbClr val="F26B43"/>
          </p15:clr>
        </p15:guide>
        <p15:guide id="14" pos="2484" userDrawn="1">
          <p15:clr>
            <a:srgbClr val="F26B43"/>
          </p15:clr>
        </p15:guide>
        <p15:guide id="15" pos="4968" userDrawn="1">
          <p15:clr>
            <a:srgbClr val="F26B43"/>
          </p15:clr>
        </p15:guide>
        <p15:guide id="16" pos="5204"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40664" y="407209"/>
            <a:ext cx="10081127" cy="876300"/>
          </a:xfrm>
          <a:prstGeom prst="rect">
            <a:avLst/>
          </a:prstGeom>
        </p:spPr>
        <p:txBody>
          <a:bodyPr vert="horz" lIns="0" tIns="0" rIns="0" bIns="0" rtlCol="0" anchor="b" anchorCtr="0">
            <a:noAutofit/>
          </a:bodyPr>
          <a:lstStyle/>
          <a:p>
            <a:r>
              <a:rPr lang="en-US" dirty="0"/>
              <a:t>Click to edit Master title style</a:t>
            </a:r>
          </a:p>
        </p:txBody>
      </p:sp>
      <p:sp>
        <p:nvSpPr>
          <p:cNvPr id="6" name="Rectangle 5"/>
          <p:cNvSpPr/>
          <p:nvPr userDrawn="1"/>
        </p:nvSpPr>
        <p:spPr>
          <a:xfrm>
            <a:off x="0" y="0"/>
            <a:ext cx="37490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p:cNvPicPr>
            <a:picLocks noChangeAspect="1"/>
          </p:cNvPicPr>
          <p:nvPr userDrawn="1"/>
        </p:nvPicPr>
        <p:blipFill>
          <a:blip r:embed="rId11">
            <a:extLst>
              <a:ext uri="{28A0092B-C50C-407E-A947-70E740481C1C}">
                <a14:useLocalDpi xmlns:a14="http://schemas.microsoft.com/office/drawing/2010/main" val="0"/>
              </a:ext>
            </a:extLst>
          </a:blip>
          <a:stretch>
            <a:fillRect/>
          </a:stretch>
        </p:blipFill>
        <p:spPr>
          <a:xfrm>
            <a:off x="11063557" y="209405"/>
            <a:ext cx="755278" cy="962170"/>
          </a:xfrm>
          <a:prstGeom prst="rect">
            <a:avLst/>
          </a:prstGeom>
        </p:spPr>
      </p:pic>
      <p:sp>
        <p:nvSpPr>
          <p:cNvPr id="10" name="Footer Placeholder 4"/>
          <p:cNvSpPr txBox="1">
            <a:spLocks/>
          </p:cNvSpPr>
          <p:nvPr userDrawn="1"/>
        </p:nvSpPr>
        <p:spPr>
          <a:xfrm>
            <a:off x="5615582" y="6511896"/>
            <a:ext cx="5903232" cy="292608"/>
          </a:xfrm>
          <a:prstGeom prst="rect">
            <a:avLst/>
          </a:prstGeom>
        </p:spPr>
        <p:txBody>
          <a:bodyPr vert="horz" lIns="0" tIns="0" rIns="0" bIns="0" rtlCol="0" anchor="ctr"/>
          <a:lstStyle>
            <a:defPPr>
              <a:defRPr lang="en-US"/>
            </a:defPPr>
            <a:lvl1pPr marL="0" algn="l" defTabSz="914400" rtl="0" eaLnBrk="1" latinLnBrk="0" hangingPunct="1">
              <a:defRPr sz="9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900" kern="1200" dirty="0">
                <a:solidFill>
                  <a:schemeClr val="tx1"/>
                </a:solidFill>
                <a:effectLst/>
                <a:latin typeface="Open Sans" charset="0"/>
                <a:ea typeface="Open Sans" charset="0"/>
                <a:cs typeface="Open Sans" charset="0"/>
              </a:rPr>
              <a:t>Copyright © Texas Education Agency, 2017. All rights reserved.</a:t>
            </a:r>
          </a:p>
        </p:txBody>
      </p:sp>
      <p:sp>
        <p:nvSpPr>
          <p:cNvPr id="12" name="Slide Number Placeholder 5"/>
          <p:cNvSpPr txBox="1">
            <a:spLocks/>
          </p:cNvSpPr>
          <p:nvPr userDrawn="1"/>
        </p:nvSpPr>
        <p:spPr bwMode="white">
          <a:xfrm>
            <a:off x="11439643" y="6516860"/>
            <a:ext cx="385100" cy="293058"/>
          </a:xfrm>
          <a:prstGeom prst="rect">
            <a:avLst/>
          </a:prstGeom>
        </p:spPr>
        <p:txBody>
          <a:bodyPr vert="horz" lIns="0" tIns="0" rIns="0" bIns="0" rtlCol="0" anchor="ctr"/>
          <a:lstStyle>
            <a:defPPr>
              <a:defRPr lang="en-US"/>
            </a:defPPr>
            <a:lvl1pPr marL="0" algn="ctr" defTabSz="914400" rtl="0" eaLnBrk="1" latinLnBrk="0" hangingPunct="1">
              <a:defRPr sz="9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E608A8CB-4E2C-4D2E-96BC-30A48E4C4EB8}" type="slidenum">
              <a:rPr lang="en-US" sz="1050" b="1" i="0" smtClean="0">
                <a:solidFill>
                  <a:srgbClr val="C00000"/>
                </a:solidFill>
                <a:latin typeface="Open Sans SemiBold" charset="0"/>
                <a:ea typeface="Open Sans SemiBold" charset="0"/>
                <a:cs typeface="Open Sans SemiBold" charset="0"/>
              </a:rPr>
              <a:pPr algn="r"/>
              <a:t>‹#›</a:t>
            </a:fld>
            <a:endParaRPr lang="en-US" sz="1050" b="1" i="0" dirty="0">
              <a:solidFill>
                <a:srgbClr val="C00000"/>
              </a:solidFill>
              <a:latin typeface="Open Sans SemiBold" charset="0"/>
              <a:ea typeface="Open Sans SemiBold" charset="0"/>
              <a:cs typeface="Open Sans SemiBold" charset="0"/>
            </a:endParaRPr>
          </a:p>
        </p:txBody>
      </p:sp>
    </p:spTree>
    <p:extLst>
      <p:ext uri="{BB962C8B-B14F-4D97-AF65-F5344CB8AC3E}">
        <p14:creationId xmlns:p14="http://schemas.microsoft.com/office/powerpoint/2010/main" val="132817940"/>
      </p:ext>
    </p:extLst>
  </p:cSld>
  <p:clrMap bg1="lt1" tx1="dk1" bg2="lt2" tx2="dk2" accent1="accent1" accent2="accent2" accent3="accent3" accent4="accent4" accent5="accent5" accent6="accent6" hlink="hlink" folHlink="folHlink"/>
  <p:sldLayoutIdLst>
    <p:sldLayoutId id="2147483793" r:id="rId1"/>
    <p:sldLayoutId id="2147483781" r:id="rId2"/>
    <p:sldLayoutId id="2147483786" r:id="rId3"/>
    <p:sldLayoutId id="2147483787" r:id="rId4"/>
    <p:sldLayoutId id="2147483792" r:id="rId5"/>
    <p:sldLayoutId id="2147483788" r:id="rId6"/>
    <p:sldLayoutId id="2147483789" r:id="rId7"/>
    <p:sldLayoutId id="2147483790" r:id="rId8"/>
    <p:sldLayoutId id="2147483791" r:id="rId9"/>
  </p:sldLayoutIdLst>
  <p:txStyles>
    <p:titleStyle>
      <a:lvl1pPr algn="l" defTabSz="914400" rtl="0" eaLnBrk="1" latinLnBrk="0" hangingPunct="1">
        <a:lnSpc>
          <a:spcPct val="90000"/>
        </a:lnSpc>
        <a:spcBef>
          <a:spcPct val="0"/>
        </a:spcBef>
        <a:buNone/>
        <a:defRPr sz="3600" b="1" i="0" kern="1200" spc="-60" baseline="0">
          <a:solidFill>
            <a:schemeClr val="accent2"/>
          </a:solidFill>
          <a:latin typeface="Open Sans SemiBold" charset="0"/>
          <a:ea typeface="Open Sans SemiBold" charset="0"/>
          <a:cs typeface="Open Sans SemiBold"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Open Sans"/>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Open Sans"/>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Open Sans"/>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2876" userDrawn="1">
          <p15:clr>
            <a:srgbClr val="F26B43"/>
          </p15:clr>
        </p15:guide>
        <p15:guide id="3" orient="horz" pos="2160">
          <p15:clr>
            <a:srgbClr val="F26B43"/>
          </p15:clr>
        </p15:guide>
        <p15:guide id="4" orient="horz" pos="264">
          <p15:clr>
            <a:srgbClr val="F26B43"/>
          </p15:clr>
        </p15:guide>
        <p15:guide id="6" orient="horz" pos="3877" userDrawn="1">
          <p15:clr>
            <a:srgbClr val="F26B43"/>
          </p15:clr>
        </p15:guide>
        <p15:guide id="8" pos="2638" userDrawn="1">
          <p15:clr>
            <a:srgbClr val="F26B43"/>
          </p15:clr>
        </p15:guide>
        <p15:guide id="17" orient="horz" pos="738" userDrawn="1">
          <p15:clr>
            <a:srgbClr val="F26B43"/>
          </p15:clr>
        </p15:guide>
        <p15:guide id="18" pos="3838" userDrawn="1">
          <p15:clr>
            <a:srgbClr val="F26B43"/>
          </p15:clr>
        </p15:guide>
        <p15:guide id="19" pos="472" userDrawn="1">
          <p15:clr>
            <a:srgbClr val="F26B43"/>
          </p15:clr>
        </p15:guide>
        <p15:guide id="20" pos="7446" userDrawn="1">
          <p15:clr>
            <a:srgbClr val="F26B43"/>
          </p15:clr>
        </p15:guide>
        <p15:guide id="21" pos="4076" userDrawn="1">
          <p15:clr>
            <a:srgbClr val="F26B43"/>
          </p15:clr>
        </p15:guide>
        <p15:guide id="22" pos="3958" userDrawn="1">
          <p15:clr>
            <a:srgbClr val="F26B43"/>
          </p15:clr>
        </p15:guide>
        <p15:guide id="23" pos="5042" userDrawn="1">
          <p15:clr>
            <a:srgbClr val="F26B43"/>
          </p15:clr>
        </p15:guide>
        <p15:guide id="24" pos="5280" userDrawn="1">
          <p15:clr>
            <a:srgbClr val="F26B43"/>
          </p15:clr>
        </p15:guide>
        <p15:guide id="25" orient="horz" pos="4224"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hyperlink" Target="http://youtu.be/2_wwfgAwZhY" TargetMode="External"/><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hyperlink" Target="https://www.youtube.com/watch?v=1PfqssBx0fU&amp;feature=share&amp;list=SP9C803130246849A" TargetMode="External"/><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hyperlink" Target="https://www.youtube.com/watch?v=Qve3wBFkiZM&amp;feature=youtu.be" TargetMode="External"/><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hyperlink" Target="http://www.dfps.state.tx.us/Room_to_Breathe/default.asp" TargetMode="External"/><Relationship Id="rId2" Type="http://schemas.openxmlformats.org/officeDocument/2006/relationships/notesSlide" Target="../notesSlides/notesSlide24.xml"/><Relationship Id="rId1" Type="http://schemas.openxmlformats.org/officeDocument/2006/relationships/slideLayout" Target="../slideLayouts/slideLayout3.xml"/><Relationship Id="rId5" Type="http://schemas.openxmlformats.org/officeDocument/2006/relationships/hyperlink" Target="https://www.aap.org/en-us/advocacy-and-policy/aap-health-initiatives/healthy-child-care/Pages/default.aspx" TargetMode="External"/><Relationship Id="rId4" Type="http://schemas.openxmlformats.org/officeDocument/2006/relationships/hyperlink" Target="http://www.dfps.state.tx.us/Child_Care/Information_for_Providers/sbs_sids.asp" TargetMode="External"/></Relationships>
</file>

<file path=ppt/slides/_rels/slide26.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3" Type="http://schemas.openxmlformats.org/officeDocument/2006/relationships/hyperlink" Target="https://www.youtube.com/watch?v=SY2MvWZE3Gg&amp;feature=youtu.be" TargetMode="External"/><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3" Type="http://schemas.openxmlformats.org/officeDocument/2006/relationships/hyperlink" Target="http://www.dfps.state.tx.us/Contact_Us/hotlines.asp" TargetMode="External"/><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3" Type="http://schemas.openxmlformats.org/officeDocument/2006/relationships/hyperlink" Target="http://cte.sfasu.edu/wp-content/uploads/2012/07/Fight-BAC-Child-Care-Fact-Sheets-for%20-%20Trainers.zip" TargetMode="External"/><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hyperlink" Target="https://www.dfps.state.tx.us/Child_Care/documents/Standards_and_Regulations/Chapter_42_Texas_Human_Resources_Code.pdf" TargetMode="External"/><Relationship Id="rId2" Type="http://schemas.openxmlformats.org/officeDocument/2006/relationships/notesSlide" Target="../notesSlides/notesSlide7.xml"/><Relationship Id="rId1" Type="http://schemas.openxmlformats.org/officeDocument/2006/relationships/slideLayout" Target="../slideLayouts/slideLayout3.xml"/><Relationship Id="rId4" Type="http://schemas.openxmlformats.org/officeDocument/2006/relationships/image" Target="../media/image9.png"/></Relationships>
</file>

<file path=ppt/slides/_rels/slide9.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DD23808-E336-4296-8521-6F80DB5018F3}"/>
              </a:ext>
            </a:extLst>
          </p:cNvPr>
          <p:cNvSpPr>
            <a:spLocks noGrp="1"/>
          </p:cNvSpPr>
          <p:nvPr>
            <p:ph type="title"/>
          </p:nvPr>
        </p:nvSpPr>
        <p:spPr/>
        <p:txBody>
          <a:bodyPr>
            <a:normAutofit/>
          </a:bodyPr>
          <a:lstStyle/>
          <a:p>
            <a:r>
              <a:rPr lang="en-US" sz="6000" dirty="0"/>
              <a:t>Know the Standards: Centre-Based and Home-Based Child Care Programs</a:t>
            </a:r>
          </a:p>
        </p:txBody>
      </p:sp>
    </p:spTree>
    <p:extLst>
      <p:ext uri="{BB962C8B-B14F-4D97-AF65-F5344CB8AC3E}">
        <p14:creationId xmlns:p14="http://schemas.microsoft.com/office/powerpoint/2010/main" val="66819859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DC2950-0640-46F0-8284-5D2AC9CC9009}"/>
              </a:ext>
            </a:extLst>
          </p:cNvPr>
          <p:cNvSpPr>
            <a:spLocks noGrp="1"/>
          </p:cNvSpPr>
          <p:nvPr>
            <p:ph type="title"/>
          </p:nvPr>
        </p:nvSpPr>
        <p:spPr/>
        <p:txBody>
          <a:bodyPr/>
          <a:lstStyle/>
          <a:p>
            <a:r>
              <a:rPr lang="en-US" dirty="0"/>
              <a:t>What Does it Mean if an Operation is</a:t>
            </a:r>
            <a:br>
              <a:rPr lang="en-US" dirty="0"/>
            </a:br>
            <a:r>
              <a:rPr lang="en-US" dirty="0"/>
              <a:t>“Accredited"?</a:t>
            </a:r>
          </a:p>
        </p:txBody>
      </p:sp>
      <p:sp>
        <p:nvSpPr>
          <p:cNvPr id="3" name="Content Placeholder 2">
            <a:extLst>
              <a:ext uri="{FF2B5EF4-FFF2-40B4-BE49-F238E27FC236}">
                <a16:creationId xmlns:a16="http://schemas.microsoft.com/office/drawing/2014/main" id="{FDA232F6-5995-4EA9-82E9-6269FFB1F290}"/>
              </a:ext>
            </a:extLst>
          </p:cNvPr>
          <p:cNvSpPr>
            <a:spLocks noGrp="1"/>
          </p:cNvSpPr>
          <p:nvPr>
            <p:ph sz="half" idx="1"/>
          </p:nvPr>
        </p:nvSpPr>
        <p:spPr>
          <a:xfrm>
            <a:off x="740664" y="1420420"/>
            <a:ext cx="10741802" cy="4734318"/>
          </a:xfrm>
        </p:spPr>
        <p:txBody>
          <a:bodyPr/>
          <a:lstStyle/>
          <a:p>
            <a:pPr lvl="1"/>
            <a:r>
              <a:rPr lang="en-US" dirty="0"/>
              <a:t>An operation is accredited when it elects to follow higher standards established by an accrediting organization</a:t>
            </a:r>
          </a:p>
        </p:txBody>
      </p:sp>
      <p:pic>
        <p:nvPicPr>
          <p:cNvPr id="4" name="Picture 3">
            <a:extLst>
              <a:ext uri="{FF2B5EF4-FFF2-40B4-BE49-F238E27FC236}">
                <a16:creationId xmlns:a16="http://schemas.microsoft.com/office/drawing/2014/main" id="{AAEF9ABE-AB94-4AC3-9A63-8C9916A7B73B}"/>
              </a:ext>
            </a:extLst>
          </p:cNvPr>
          <p:cNvPicPr>
            <a:picLocks noChangeAspect="1"/>
          </p:cNvPicPr>
          <p:nvPr/>
        </p:nvPicPr>
        <p:blipFill>
          <a:blip r:embed="rId3"/>
          <a:stretch>
            <a:fillRect/>
          </a:stretch>
        </p:blipFill>
        <p:spPr>
          <a:xfrm>
            <a:off x="4712885" y="2903003"/>
            <a:ext cx="2766229" cy="2769376"/>
          </a:xfrm>
          <a:prstGeom prst="rect">
            <a:avLst/>
          </a:prstGeom>
        </p:spPr>
      </p:pic>
    </p:spTree>
    <p:extLst>
      <p:ext uri="{BB962C8B-B14F-4D97-AF65-F5344CB8AC3E}">
        <p14:creationId xmlns:p14="http://schemas.microsoft.com/office/powerpoint/2010/main" val="126749925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DC2950-0640-46F0-8284-5D2AC9CC9009}"/>
              </a:ext>
            </a:extLst>
          </p:cNvPr>
          <p:cNvSpPr>
            <a:spLocks noGrp="1"/>
          </p:cNvSpPr>
          <p:nvPr>
            <p:ph type="title"/>
          </p:nvPr>
        </p:nvSpPr>
        <p:spPr/>
        <p:txBody>
          <a:bodyPr/>
          <a:lstStyle/>
          <a:p>
            <a:r>
              <a:rPr lang="en-US" dirty="0"/>
              <a:t>Accreditation—Family Child Care</a:t>
            </a:r>
          </a:p>
        </p:txBody>
      </p:sp>
      <p:sp>
        <p:nvSpPr>
          <p:cNvPr id="3" name="Content Placeholder 2">
            <a:extLst>
              <a:ext uri="{FF2B5EF4-FFF2-40B4-BE49-F238E27FC236}">
                <a16:creationId xmlns:a16="http://schemas.microsoft.com/office/drawing/2014/main" id="{FDA232F6-5995-4EA9-82E9-6269FFB1F290}"/>
              </a:ext>
            </a:extLst>
          </p:cNvPr>
          <p:cNvSpPr>
            <a:spLocks noGrp="1"/>
          </p:cNvSpPr>
          <p:nvPr>
            <p:ph sz="half" idx="1"/>
          </p:nvPr>
        </p:nvSpPr>
        <p:spPr>
          <a:xfrm>
            <a:off x="740664" y="1420420"/>
            <a:ext cx="10741802" cy="4734318"/>
          </a:xfrm>
        </p:spPr>
        <p:txBody>
          <a:bodyPr/>
          <a:lstStyle/>
          <a:p>
            <a:pPr lvl="1"/>
            <a:r>
              <a:rPr lang="en-US" dirty="0">
                <a:hlinkClick r:id="rId3"/>
              </a:rPr>
              <a:t>Family Child Care</a:t>
            </a:r>
            <a:br>
              <a:rPr lang="en-US" dirty="0"/>
            </a:br>
            <a:r>
              <a:rPr lang="en-US" dirty="0"/>
              <a:t>(click on link)</a:t>
            </a:r>
          </a:p>
        </p:txBody>
      </p:sp>
    </p:spTree>
    <p:extLst>
      <p:ext uri="{BB962C8B-B14F-4D97-AF65-F5344CB8AC3E}">
        <p14:creationId xmlns:p14="http://schemas.microsoft.com/office/powerpoint/2010/main" val="2101342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DC2950-0640-46F0-8284-5D2AC9CC9009}"/>
              </a:ext>
            </a:extLst>
          </p:cNvPr>
          <p:cNvSpPr>
            <a:spLocks noGrp="1"/>
          </p:cNvSpPr>
          <p:nvPr>
            <p:ph type="title"/>
          </p:nvPr>
        </p:nvSpPr>
        <p:spPr/>
        <p:txBody>
          <a:bodyPr/>
          <a:lstStyle/>
          <a:p>
            <a:r>
              <a:rPr lang="en-US" dirty="0"/>
              <a:t>Texas Department of Family and Protective Services</a:t>
            </a:r>
          </a:p>
        </p:txBody>
      </p:sp>
      <p:sp>
        <p:nvSpPr>
          <p:cNvPr id="3" name="Content Placeholder 2">
            <a:extLst>
              <a:ext uri="{FF2B5EF4-FFF2-40B4-BE49-F238E27FC236}">
                <a16:creationId xmlns:a16="http://schemas.microsoft.com/office/drawing/2014/main" id="{FDA232F6-5995-4EA9-82E9-6269FFB1F290}"/>
              </a:ext>
            </a:extLst>
          </p:cNvPr>
          <p:cNvSpPr>
            <a:spLocks noGrp="1"/>
          </p:cNvSpPr>
          <p:nvPr>
            <p:ph sz="half" idx="1"/>
          </p:nvPr>
        </p:nvSpPr>
        <p:spPr>
          <a:xfrm>
            <a:off x="740664" y="1420420"/>
            <a:ext cx="10741802" cy="4734318"/>
          </a:xfrm>
        </p:spPr>
        <p:txBody>
          <a:bodyPr/>
          <a:lstStyle/>
          <a:p>
            <a:pPr lvl="1"/>
            <a:r>
              <a:rPr lang="en-US" dirty="0"/>
              <a:t>Why They Regulate</a:t>
            </a:r>
          </a:p>
          <a:p>
            <a:pPr lvl="2"/>
            <a:r>
              <a:rPr lang="en-US" sz="2400" dirty="0"/>
              <a:t>The agency’s Child-Care Licensing (CCL) division is responsible for protecting the health, safety, and well-being of children who attend or live in regulated child-care operations and homes</a:t>
            </a:r>
          </a:p>
        </p:txBody>
      </p:sp>
    </p:spTree>
    <p:extLst>
      <p:ext uri="{BB962C8B-B14F-4D97-AF65-F5344CB8AC3E}">
        <p14:creationId xmlns:p14="http://schemas.microsoft.com/office/powerpoint/2010/main" val="357995974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DC2950-0640-46F0-8284-5D2AC9CC9009}"/>
              </a:ext>
            </a:extLst>
          </p:cNvPr>
          <p:cNvSpPr>
            <a:spLocks noGrp="1"/>
          </p:cNvSpPr>
          <p:nvPr>
            <p:ph type="title"/>
          </p:nvPr>
        </p:nvSpPr>
        <p:spPr/>
        <p:txBody>
          <a:bodyPr/>
          <a:lstStyle/>
          <a:p>
            <a:r>
              <a:rPr lang="en-US" dirty="0"/>
              <a:t>Accreditation</a:t>
            </a:r>
          </a:p>
        </p:txBody>
      </p:sp>
      <p:sp>
        <p:nvSpPr>
          <p:cNvPr id="3" name="Content Placeholder 2">
            <a:extLst>
              <a:ext uri="{FF2B5EF4-FFF2-40B4-BE49-F238E27FC236}">
                <a16:creationId xmlns:a16="http://schemas.microsoft.com/office/drawing/2014/main" id="{FDA232F6-5995-4EA9-82E9-6269FFB1F290}"/>
              </a:ext>
            </a:extLst>
          </p:cNvPr>
          <p:cNvSpPr>
            <a:spLocks noGrp="1"/>
          </p:cNvSpPr>
          <p:nvPr>
            <p:ph sz="half" idx="1"/>
          </p:nvPr>
        </p:nvSpPr>
        <p:spPr>
          <a:xfrm>
            <a:off x="740664" y="1420420"/>
            <a:ext cx="10741802" cy="4734318"/>
          </a:xfrm>
        </p:spPr>
        <p:txBody>
          <a:bodyPr/>
          <a:lstStyle/>
          <a:p>
            <a:pPr lvl="1"/>
            <a:r>
              <a:rPr lang="en-US" dirty="0">
                <a:hlinkClick r:id="rId3"/>
              </a:rPr>
              <a:t>Accreditation for Daycare Centers</a:t>
            </a:r>
            <a:br>
              <a:rPr lang="en-US" dirty="0"/>
            </a:br>
            <a:r>
              <a:rPr lang="en-US" dirty="0"/>
              <a:t>(click on link)</a:t>
            </a:r>
          </a:p>
        </p:txBody>
      </p:sp>
    </p:spTree>
    <p:extLst>
      <p:ext uri="{BB962C8B-B14F-4D97-AF65-F5344CB8AC3E}">
        <p14:creationId xmlns:p14="http://schemas.microsoft.com/office/powerpoint/2010/main" val="176391983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DC2950-0640-46F0-8284-5D2AC9CC9009}"/>
              </a:ext>
            </a:extLst>
          </p:cNvPr>
          <p:cNvSpPr>
            <a:spLocks noGrp="1"/>
          </p:cNvSpPr>
          <p:nvPr>
            <p:ph type="title"/>
          </p:nvPr>
        </p:nvSpPr>
        <p:spPr>
          <a:xfrm>
            <a:off x="740664" y="903154"/>
            <a:ext cx="10059452" cy="876300"/>
          </a:xfrm>
        </p:spPr>
        <p:txBody>
          <a:bodyPr/>
          <a:lstStyle/>
          <a:p>
            <a:r>
              <a:rPr lang="en-US" dirty="0"/>
              <a:t>How Frequently are Inspections</a:t>
            </a:r>
            <a:br>
              <a:rPr lang="en-US" dirty="0"/>
            </a:br>
            <a:r>
              <a:rPr lang="en-US" dirty="0"/>
              <a:t>Conducted at Child Care Facilities?</a:t>
            </a:r>
          </a:p>
        </p:txBody>
      </p:sp>
      <p:sp>
        <p:nvSpPr>
          <p:cNvPr id="3" name="Content Placeholder 2">
            <a:extLst>
              <a:ext uri="{FF2B5EF4-FFF2-40B4-BE49-F238E27FC236}">
                <a16:creationId xmlns:a16="http://schemas.microsoft.com/office/drawing/2014/main" id="{FDA232F6-5995-4EA9-82E9-6269FFB1F290}"/>
              </a:ext>
            </a:extLst>
          </p:cNvPr>
          <p:cNvSpPr>
            <a:spLocks noGrp="1"/>
          </p:cNvSpPr>
          <p:nvPr>
            <p:ph sz="half" idx="1"/>
          </p:nvPr>
        </p:nvSpPr>
        <p:spPr>
          <a:xfrm>
            <a:off x="740664" y="2123682"/>
            <a:ext cx="10741802" cy="4734318"/>
          </a:xfrm>
        </p:spPr>
        <p:txBody>
          <a:bodyPr/>
          <a:lstStyle/>
          <a:p>
            <a:pPr lvl="1"/>
            <a:r>
              <a:rPr lang="en-US" dirty="0"/>
              <a:t>Licensed operations must have at least one annual unannounced inspection</a:t>
            </a:r>
          </a:p>
        </p:txBody>
      </p:sp>
    </p:spTree>
    <p:extLst>
      <p:ext uri="{BB962C8B-B14F-4D97-AF65-F5344CB8AC3E}">
        <p14:creationId xmlns:p14="http://schemas.microsoft.com/office/powerpoint/2010/main" val="172669897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DC2950-0640-46F0-8284-5D2AC9CC9009}"/>
              </a:ext>
            </a:extLst>
          </p:cNvPr>
          <p:cNvSpPr>
            <a:spLocks noGrp="1"/>
          </p:cNvSpPr>
          <p:nvPr>
            <p:ph type="title"/>
          </p:nvPr>
        </p:nvSpPr>
        <p:spPr/>
        <p:txBody>
          <a:bodyPr/>
          <a:lstStyle/>
          <a:p>
            <a:r>
              <a:rPr lang="en-US" dirty="0"/>
              <a:t>Daycare at its BEST in Houston</a:t>
            </a:r>
          </a:p>
        </p:txBody>
      </p:sp>
      <p:sp>
        <p:nvSpPr>
          <p:cNvPr id="3" name="Content Placeholder 2">
            <a:extLst>
              <a:ext uri="{FF2B5EF4-FFF2-40B4-BE49-F238E27FC236}">
                <a16:creationId xmlns:a16="http://schemas.microsoft.com/office/drawing/2014/main" id="{FDA232F6-5995-4EA9-82E9-6269FFB1F290}"/>
              </a:ext>
            </a:extLst>
          </p:cNvPr>
          <p:cNvSpPr>
            <a:spLocks noGrp="1"/>
          </p:cNvSpPr>
          <p:nvPr>
            <p:ph sz="half" idx="1"/>
          </p:nvPr>
        </p:nvSpPr>
        <p:spPr>
          <a:xfrm>
            <a:off x="740664" y="1420420"/>
            <a:ext cx="10741802" cy="4734318"/>
          </a:xfrm>
        </p:spPr>
        <p:txBody>
          <a:bodyPr/>
          <a:lstStyle/>
          <a:p>
            <a:pPr lvl="1"/>
            <a:r>
              <a:rPr lang="en-US" dirty="0">
                <a:hlinkClick r:id="rId3"/>
              </a:rPr>
              <a:t>Daycare at its BEST in Houston</a:t>
            </a:r>
            <a:br>
              <a:rPr lang="en-US" dirty="0"/>
            </a:br>
            <a:r>
              <a:rPr lang="en-US" dirty="0"/>
              <a:t>(click on link)</a:t>
            </a:r>
          </a:p>
        </p:txBody>
      </p:sp>
    </p:spTree>
    <p:extLst>
      <p:ext uri="{BB962C8B-B14F-4D97-AF65-F5344CB8AC3E}">
        <p14:creationId xmlns:p14="http://schemas.microsoft.com/office/powerpoint/2010/main" val="183790674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DC2950-0640-46F0-8284-5D2AC9CC9009}"/>
              </a:ext>
            </a:extLst>
          </p:cNvPr>
          <p:cNvSpPr>
            <a:spLocks noGrp="1"/>
          </p:cNvSpPr>
          <p:nvPr>
            <p:ph type="title"/>
          </p:nvPr>
        </p:nvSpPr>
        <p:spPr/>
        <p:txBody>
          <a:bodyPr/>
          <a:lstStyle/>
          <a:p>
            <a:r>
              <a:rPr lang="en-US" dirty="0"/>
              <a:t>Evaluating Guidelines</a:t>
            </a:r>
          </a:p>
        </p:txBody>
      </p:sp>
      <p:sp>
        <p:nvSpPr>
          <p:cNvPr id="3" name="Content Placeholder 2">
            <a:extLst>
              <a:ext uri="{FF2B5EF4-FFF2-40B4-BE49-F238E27FC236}">
                <a16:creationId xmlns:a16="http://schemas.microsoft.com/office/drawing/2014/main" id="{FDA232F6-5995-4EA9-82E9-6269FFB1F290}"/>
              </a:ext>
            </a:extLst>
          </p:cNvPr>
          <p:cNvSpPr>
            <a:spLocks noGrp="1"/>
          </p:cNvSpPr>
          <p:nvPr>
            <p:ph sz="half" idx="1"/>
          </p:nvPr>
        </p:nvSpPr>
        <p:spPr>
          <a:xfrm>
            <a:off x="740664" y="1420420"/>
            <a:ext cx="10741802" cy="4734318"/>
          </a:xfrm>
        </p:spPr>
        <p:txBody>
          <a:bodyPr/>
          <a:lstStyle/>
          <a:p>
            <a:pPr lvl="1"/>
            <a:r>
              <a:rPr lang="en-US" dirty="0"/>
              <a:t>Parents must be diligent in finding the best care for their child</a:t>
            </a:r>
          </a:p>
          <a:p>
            <a:pPr lvl="1"/>
            <a:r>
              <a:rPr lang="en-US" dirty="0"/>
              <a:t>Meet with the caregiver or director.</a:t>
            </a:r>
          </a:p>
          <a:p>
            <a:pPr lvl="1"/>
            <a:r>
              <a:rPr lang="en-US" dirty="0"/>
              <a:t>Parents must research the child care center to make sure that meets their standards such as:</a:t>
            </a:r>
          </a:p>
          <a:p>
            <a:pPr lvl="2"/>
            <a:r>
              <a:rPr lang="en-US" sz="2000" dirty="0"/>
              <a:t>Caregivers</a:t>
            </a:r>
          </a:p>
          <a:p>
            <a:pPr lvl="2"/>
            <a:r>
              <a:rPr lang="en-US" sz="2000" dirty="0"/>
              <a:t>Teachers</a:t>
            </a:r>
          </a:p>
          <a:p>
            <a:pPr lvl="2"/>
            <a:r>
              <a:rPr lang="en-US" sz="2000" dirty="0"/>
              <a:t>Settings</a:t>
            </a:r>
          </a:p>
          <a:p>
            <a:pPr lvl="2"/>
            <a:r>
              <a:rPr lang="en-US" sz="2000" dirty="0"/>
              <a:t>Activities</a:t>
            </a:r>
          </a:p>
          <a:p>
            <a:pPr lvl="2"/>
            <a:r>
              <a:rPr lang="en-US" sz="2000" dirty="0"/>
              <a:t>Disciplines</a:t>
            </a:r>
          </a:p>
          <a:p>
            <a:pPr lvl="2"/>
            <a:r>
              <a:rPr lang="en-US" sz="2000" dirty="0"/>
              <a:t>Regulations and Licenses</a:t>
            </a:r>
          </a:p>
          <a:p>
            <a:pPr lvl="1"/>
            <a:endParaRPr lang="en-US" dirty="0"/>
          </a:p>
        </p:txBody>
      </p:sp>
    </p:spTree>
    <p:extLst>
      <p:ext uri="{BB962C8B-B14F-4D97-AF65-F5344CB8AC3E}">
        <p14:creationId xmlns:p14="http://schemas.microsoft.com/office/powerpoint/2010/main" val="402510089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DC2950-0640-46F0-8284-5D2AC9CC9009}"/>
              </a:ext>
            </a:extLst>
          </p:cNvPr>
          <p:cNvSpPr>
            <a:spLocks noGrp="1"/>
          </p:cNvSpPr>
          <p:nvPr>
            <p:ph type="title"/>
          </p:nvPr>
        </p:nvSpPr>
        <p:spPr/>
        <p:txBody>
          <a:bodyPr/>
          <a:lstStyle/>
          <a:p>
            <a:r>
              <a:rPr lang="en-US" dirty="0"/>
              <a:t>Evaluating Providers - Caregivers/Teachers</a:t>
            </a:r>
          </a:p>
        </p:txBody>
      </p:sp>
      <p:sp>
        <p:nvSpPr>
          <p:cNvPr id="3" name="Content Placeholder 2">
            <a:extLst>
              <a:ext uri="{FF2B5EF4-FFF2-40B4-BE49-F238E27FC236}">
                <a16:creationId xmlns:a16="http://schemas.microsoft.com/office/drawing/2014/main" id="{FDA232F6-5995-4EA9-82E9-6269FFB1F290}"/>
              </a:ext>
            </a:extLst>
          </p:cNvPr>
          <p:cNvSpPr>
            <a:spLocks noGrp="1"/>
          </p:cNvSpPr>
          <p:nvPr>
            <p:ph sz="half" idx="1"/>
          </p:nvPr>
        </p:nvSpPr>
        <p:spPr>
          <a:xfrm>
            <a:off x="740664" y="1420420"/>
            <a:ext cx="10741802" cy="4734318"/>
          </a:xfrm>
        </p:spPr>
        <p:txBody>
          <a:bodyPr/>
          <a:lstStyle/>
          <a:p>
            <a:pPr lvl="1"/>
            <a:r>
              <a:rPr lang="en-US" dirty="0"/>
              <a:t>Ask the following questions:</a:t>
            </a:r>
          </a:p>
          <a:p>
            <a:pPr lvl="1"/>
            <a:r>
              <a:rPr lang="en-US" dirty="0"/>
              <a:t>Do the caregivers/teachers seem to really like children?</a:t>
            </a:r>
          </a:p>
          <a:p>
            <a:pPr lvl="1"/>
            <a:r>
              <a:rPr lang="en-US" dirty="0"/>
              <a:t>Do the caregivers/teachers get down on each child's level to speak with the child?</a:t>
            </a:r>
          </a:p>
          <a:p>
            <a:pPr lvl="1"/>
            <a:r>
              <a:rPr lang="en-US" dirty="0"/>
              <a:t>Are children greeted when they arrive?</a:t>
            </a:r>
          </a:p>
        </p:txBody>
      </p:sp>
      <p:pic>
        <p:nvPicPr>
          <p:cNvPr id="4" name="Picture 3">
            <a:extLst>
              <a:ext uri="{FF2B5EF4-FFF2-40B4-BE49-F238E27FC236}">
                <a16:creationId xmlns:a16="http://schemas.microsoft.com/office/drawing/2014/main" id="{E1EA9940-C992-476A-A2AD-EA48B286FD6A}"/>
              </a:ext>
            </a:extLst>
          </p:cNvPr>
          <p:cNvPicPr>
            <a:picLocks noChangeAspect="1"/>
          </p:cNvPicPr>
          <p:nvPr/>
        </p:nvPicPr>
        <p:blipFill>
          <a:blip r:embed="rId3"/>
          <a:stretch>
            <a:fillRect/>
          </a:stretch>
        </p:blipFill>
        <p:spPr>
          <a:xfrm>
            <a:off x="4672301" y="4056491"/>
            <a:ext cx="2847397" cy="2235158"/>
          </a:xfrm>
          <a:prstGeom prst="rect">
            <a:avLst/>
          </a:prstGeom>
        </p:spPr>
      </p:pic>
    </p:spTree>
    <p:extLst>
      <p:ext uri="{BB962C8B-B14F-4D97-AF65-F5344CB8AC3E}">
        <p14:creationId xmlns:p14="http://schemas.microsoft.com/office/powerpoint/2010/main" val="228491210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DC2950-0640-46F0-8284-5D2AC9CC9009}"/>
              </a:ext>
            </a:extLst>
          </p:cNvPr>
          <p:cNvSpPr>
            <a:spLocks noGrp="1"/>
          </p:cNvSpPr>
          <p:nvPr>
            <p:ph type="title"/>
          </p:nvPr>
        </p:nvSpPr>
        <p:spPr/>
        <p:txBody>
          <a:bodyPr/>
          <a:lstStyle/>
          <a:p>
            <a:r>
              <a:rPr lang="en-US" dirty="0"/>
              <a:t>Evaluating Providers-Settings</a:t>
            </a:r>
          </a:p>
        </p:txBody>
      </p:sp>
      <p:sp>
        <p:nvSpPr>
          <p:cNvPr id="3" name="Content Placeholder 2">
            <a:extLst>
              <a:ext uri="{FF2B5EF4-FFF2-40B4-BE49-F238E27FC236}">
                <a16:creationId xmlns:a16="http://schemas.microsoft.com/office/drawing/2014/main" id="{FDA232F6-5995-4EA9-82E9-6269FFB1F290}"/>
              </a:ext>
            </a:extLst>
          </p:cNvPr>
          <p:cNvSpPr>
            <a:spLocks noGrp="1"/>
          </p:cNvSpPr>
          <p:nvPr>
            <p:ph sz="half" idx="1"/>
          </p:nvPr>
        </p:nvSpPr>
        <p:spPr>
          <a:xfrm>
            <a:off x="740664" y="1420420"/>
            <a:ext cx="10741802" cy="4734318"/>
          </a:xfrm>
        </p:spPr>
        <p:txBody>
          <a:bodyPr/>
          <a:lstStyle/>
          <a:p>
            <a:pPr lvl="1"/>
            <a:r>
              <a:rPr lang="en-US" dirty="0"/>
              <a:t>Is the atmosphere bright and pleasant?</a:t>
            </a:r>
          </a:p>
          <a:p>
            <a:pPr lvl="1"/>
            <a:r>
              <a:rPr lang="en-US" dirty="0"/>
              <a:t>Is there a fenced-in outdoor play area with a variety of safe equipment?</a:t>
            </a:r>
          </a:p>
          <a:p>
            <a:pPr lvl="1"/>
            <a:r>
              <a:rPr lang="en-US" dirty="0"/>
              <a:t>Can the caregivers/teachers see the entire playground at all times?</a:t>
            </a:r>
          </a:p>
        </p:txBody>
      </p:sp>
      <p:pic>
        <p:nvPicPr>
          <p:cNvPr id="4" name="Picture 3">
            <a:extLst>
              <a:ext uri="{FF2B5EF4-FFF2-40B4-BE49-F238E27FC236}">
                <a16:creationId xmlns:a16="http://schemas.microsoft.com/office/drawing/2014/main" id="{8D1B798B-2E15-4384-ACA9-3576D4CFF52C}"/>
              </a:ext>
            </a:extLst>
          </p:cNvPr>
          <p:cNvPicPr>
            <a:picLocks noChangeAspect="1"/>
          </p:cNvPicPr>
          <p:nvPr/>
        </p:nvPicPr>
        <p:blipFill>
          <a:blip r:embed="rId3"/>
          <a:stretch>
            <a:fillRect/>
          </a:stretch>
        </p:blipFill>
        <p:spPr>
          <a:xfrm>
            <a:off x="4849342" y="3429000"/>
            <a:ext cx="2493316" cy="2258424"/>
          </a:xfrm>
          <a:prstGeom prst="rect">
            <a:avLst/>
          </a:prstGeom>
        </p:spPr>
      </p:pic>
    </p:spTree>
    <p:extLst>
      <p:ext uri="{BB962C8B-B14F-4D97-AF65-F5344CB8AC3E}">
        <p14:creationId xmlns:p14="http://schemas.microsoft.com/office/powerpoint/2010/main" val="8104115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DC2950-0640-46F0-8284-5D2AC9CC9009}"/>
              </a:ext>
            </a:extLst>
          </p:cNvPr>
          <p:cNvSpPr>
            <a:spLocks noGrp="1"/>
          </p:cNvSpPr>
          <p:nvPr>
            <p:ph type="title"/>
          </p:nvPr>
        </p:nvSpPr>
        <p:spPr/>
        <p:txBody>
          <a:bodyPr/>
          <a:lstStyle/>
          <a:p>
            <a:r>
              <a:rPr lang="en-US" dirty="0"/>
              <a:t>Evaluating Providers-Activities</a:t>
            </a:r>
          </a:p>
        </p:txBody>
      </p:sp>
      <p:sp>
        <p:nvSpPr>
          <p:cNvPr id="3" name="Content Placeholder 2">
            <a:extLst>
              <a:ext uri="{FF2B5EF4-FFF2-40B4-BE49-F238E27FC236}">
                <a16:creationId xmlns:a16="http://schemas.microsoft.com/office/drawing/2014/main" id="{FDA232F6-5995-4EA9-82E9-6269FFB1F290}"/>
              </a:ext>
            </a:extLst>
          </p:cNvPr>
          <p:cNvSpPr>
            <a:spLocks noGrp="1"/>
          </p:cNvSpPr>
          <p:nvPr>
            <p:ph sz="half" idx="1"/>
          </p:nvPr>
        </p:nvSpPr>
        <p:spPr>
          <a:xfrm>
            <a:off x="740664" y="1420420"/>
            <a:ext cx="10741802" cy="4734318"/>
          </a:xfrm>
        </p:spPr>
        <p:txBody>
          <a:bodyPr/>
          <a:lstStyle/>
          <a:p>
            <a:pPr lvl="1"/>
            <a:r>
              <a:rPr lang="en-US" dirty="0"/>
              <a:t>Is there a daily balance of play time, story time, activity time and nap time?</a:t>
            </a:r>
          </a:p>
          <a:p>
            <a:pPr lvl="1"/>
            <a:r>
              <a:rPr lang="en-US" dirty="0"/>
              <a:t>Are the activities right for each age group?</a:t>
            </a:r>
          </a:p>
          <a:p>
            <a:pPr lvl="1"/>
            <a:r>
              <a:rPr lang="en-US" dirty="0"/>
              <a:t>Are there enough toys and learning materials for the number of children?</a:t>
            </a:r>
          </a:p>
          <a:p>
            <a:pPr lvl="1"/>
            <a:r>
              <a:rPr lang="en-US" dirty="0"/>
              <a:t>Are toys clean, safe and within reach of the children?</a:t>
            </a:r>
          </a:p>
        </p:txBody>
      </p:sp>
      <p:pic>
        <p:nvPicPr>
          <p:cNvPr id="4" name="Picture 3">
            <a:extLst>
              <a:ext uri="{FF2B5EF4-FFF2-40B4-BE49-F238E27FC236}">
                <a16:creationId xmlns:a16="http://schemas.microsoft.com/office/drawing/2014/main" id="{A9DF8671-843D-4D69-B522-F89254D6F225}"/>
              </a:ext>
            </a:extLst>
          </p:cNvPr>
          <p:cNvPicPr>
            <a:picLocks noChangeAspect="1"/>
          </p:cNvPicPr>
          <p:nvPr/>
        </p:nvPicPr>
        <p:blipFill>
          <a:blip r:embed="rId3"/>
          <a:stretch>
            <a:fillRect/>
          </a:stretch>
        </p:blipFill>
        <p:spPr>
          <a:xfrm>
            <a:off x="4898362" y="4487649"/>
            <a:ext cx="2395275" cy="1804000"/>
          </a:xfrm>
          <a:prstGeom prst="rect">
            <a:avLst/>
          </a:prstGeom>
        </p:spPr>
      </p:pic>
    </p:spTree>
    <p:extLst>
      <p:ext uri="{BB962C8B-B14F-4D97-AF65-F5344CB8AC3E}">
        <p14:creationId xmlns:p14="http://schemas.microsoft.com/office/powerpoint/2010/main" val="178216887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40297567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DC2950-0640-46F0-8284-5D2AC9CC9009}"/>
              </a:ext>
            </a:extLst>
          </p:cNvPr>
          <p:cNvSpPr>
            <a:spLocks noGrp="1"/>
          </p:cNvSpPr>
          <p:nvPr>
            <p:ph type="title"/>
          </p:nvPr>
        </p:nvSpPr>
        <p:spPr/>
        <p:txBody>
          <a:bodyPr/>
          <a:lstStyle/>
          <a:p>
            <a:r>
              <a:rPr lang="en-US" dirty="0"/>
              <a:t>Evaluating Providers-In General</a:t>
            </a:r>
          </a:p>
        </p:txBody>
      </p:sp>
      <p:sp>
        <p:nvSpPr>
          <p:cNvPr id="3" name="Content Placeholder 2">
            <a:extLst>
              <a:ext uri="{FF2B5EF4-FFF2-40B4-BE49-F238E27FC236}">
                <a16:creationId xmlns:a16="http://schemas.microsoft.com/office/drawing/2014/main" id="{FDA232F6-5995-4EA9-82E9-6269FFB1F290}"/>
              </a:ext>
            </a:extLst>
          </p:cNvPr>
          <p:cNvSpPr>
            <a:spLocks noGrp="1"/>
          </p:cNvSpPr>
          <p:nvPr>
            <p:ph sz="half" idx="1"/>
          </p:nvPr>
        </p:nvSpPr>
        <p:spPr>
          <a:xfrm>
            <a:off x="740664" y="1420420"/>
            <a:ext cx="10741802" cy="4734318"/>
          </a:xfrm>
        </p:spPr>
        <p:txBody>
          <a:bodyPr/>
          <a:lstStyle/>
          <a:p>
            <a:pPr lvl="1"/>
            <a:r>
              <a:rPr lang="en-US" dirty="0"/>
              <a:t>Do you agree with the discipline practices?</a:t>
            </a:r>
          </a:p>
          <a:p>
            <a:pPr lvl="1"/>
            <a:r>
              <a:rPr lang="en-US" dirty="0"/>
              <a:t>Do you hear the sounds of happy children?</a:t>
            </a:r>
          </a:p>
          <a:p>
            <a:pPr lvl="1"/>
            <a:r>
              <a:rPr lang="en-US" dirty="0"/>
              <a:t>Are children comforted when needed?</a:t>
            </a:r>
          </a:p>
        </p:txBody>
      </p:sp>
      <p:pic>
        <p:nvPicPr>
          <p:cNvPr id="4" name="Picture 3">
            <a:extLst>
              <a:ext uri="{FF2B5EF4-FFF2-40B4-BE49-F238E27FC236}">
                <a16:creationId xmlns:a16="http://schemas.microsoft.com/office/drawing/2014/main" id="{A8E6ED55-C358-4AC1-B909-03F0F4882770}"/>
              </a:ext>
            </a:extLst>
          </p:cNvPr>
          <p:cNvPicPr>
            <a:picLocks noChangeAspect="1"/>
          </p:cNvPicPr>
          <p:nvPr/>
        </p:nvPicPr>
        <p:blipFill>
          <a:blip r:embed="rId3"/>
          <a:stretch>
            <a:fillRect/>
          </a:stretch>
        </p:blipFill>
        <p:spPr>
          <a:xfrm>
            <a:off x="4856150" y="3254644"/>
            <a:ext cx="2944650" cy="3435651"/>
          </a:xfrm>
          <a:prstGeom prst="rect">
            <a:avLst/>
          </a:prstGeom>
        </p:spPr>
      </p:pic>
    </p:spTree>
    <p:extLst>
      <p:ext uri="{BB962C8B-B14F-4D97-AF65-F5344CB8AC3E}">
        <p14:creationId xmlns:p14="http://schemas.microsoft.com/office/powerpoint/2010/main" val="184425707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DC2950-0640-46F0-8284-5D2AC9CC9009}"/>
              </a:ext>
            </a:extLst>
          </p:cNvPr>
          <p:cNvSpPr>
            <a:spLocks noGrp="1"/>
          </p:cNvSpPr>
          <p:nvPr>
            <p:ph type="title"/>
          </p:nvPr>
        </p:nvSpPr>
        <p:spPr/>
        <p:txBody>
          <a:bodyPr/>
          <a:lstStyle/>
          <a:p>
            <a:r>
              <a:rPr lang="en-US" dirty="0"/>
              <a:t>Tips for Parents</a:t>
            </a:r>
          </a:p>
        </p:txBody>
      </p:sp>
      <p:sp>
        <p:nvSpPr>
          <p:cNvPr id="3" name="Content Placeholder 2">
            <a:extLst>
              <a:ext uri="{FF2B5EF4-FFF2-40B4-BE49-F238E27FC236}">
                <a16:creationId xmlns:a16="http://schemas.microsoft.com/office/drawing/2014/main" id="{FDA232F6-5995-4EA9-82E9-6269FFB1F290}"/>
              </a:ext>
            </a:extLst>
          </p:cNvPr>
          <p:cNvSpPr>
            <a:spLocks noGrp="1"/>
          </p:cNvSpPr>
          <p:nvPr>
            <p:ph sz="half" idx="1"/>
          </p:nvPr>
        </p:nvSpPr>
        <p:spPr>
          <a:xfrm>
            <a:off x="740664" y="1420420"/>
            <a:ext cx="10741802" cy="4734318"/>
          </a:xfrm>
        </p:spPr>
        <p:txBody>
          <a:bodyPr/>
          <a:lstStyle/>
          <a:p>
            <a:pPr lvl="1"/>
            <a:r>
              <a:rPr lang="en-US" dirty="0"/>
              <a:t>What to Look For:</a:t>
            </a:r>
          </a:p>
          <a:p>
            <a:pPr lvl="1"/>
            <a:r>
              <a:rPr lang="en-US" dirty="0"/>
              <a:t>Research your options. Find a licensed or registered day care in your area and check its inspection record at TXChildCareSearch.org</a:t>
            </a:r>
          </a:p>
        </p:txBody>
      </p:sp>
    </p:spTree>
    <p:extLst>
      <p:ext uri="{BB962C8B-B14F-4D97-AF65-F5344CB8AC3E}">
        <p14:creationId xmlns:p14="http://schemas.microsoft.com/office/powerpoint/2010/main" val="194746816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DC2950-0640-46F0-8284-5D2AC9CC9009}"/>
              </a:ext>
            </a:extLst>
          </p:cNvPr>
          <p:cNvSpPr>
            <a:spLocks noGrp="1"/>
          </p:cNvSpPr>
          <p:nvPr>
            <p:ph type="title"/>
          </p:nvPr>
        </p:nvSpPr>
        <p:spPr/>
        <p:txBody>
          <a:bodyPr/>
          <a:lstStyle/>
          <a:p>
            <a:r>
              <a:rPr lang="en-US" dirty="0"/>
              <a:t>Tips for Parents</a:t>
            </a:r>
          </a:p>
        </p:txBody>
      </p:sp>
      <p:sp>
        <p:nvSpPr>
          <p:cNvPr id="3" name="Content Placeholder 2">
            <a:extLst>
              <a:ext uri="{FF2B5EF4-FFF2-40B4-BE49-F238E27FC236}">
                <a16:creationId xmlns:a16="http://schemas.microsoft.com/office/drawing/2014/main" id="{FDA232F6-5995-4EA9-82E9-6269FFB1F290}"/>
              </a:ext>
            </a:extLst>
          </p:cNvPr>
          <p:cNvSpPr>
            <a:spLocks noGrp="1"/>
          </p:cNvSpPr>
          <p:nvPr>
            <p:ph sz="half" idx="1"/>
          </p:nvPr>
        </p:nvSpPr>
        <p:spPr>
          <a:xfrm>
            <a:off x="740664" y="1420420"/>
            <a:ext cx="10741802" cy="4734318"/>
          </a:xfrm>
        </p:spPr>
        <p:txBody>
          <a:bodyPr/>
          <a:lstStyle/>
          <a:p>
            <a:pPr lvl="1"/>
            <a:r>
              <a:rPr lang="en-US" dirty="0"/>
              <a:t>Once my child is in care, how do I ensure care stays at my standards?</a:t>
            </a:r>
          </a:p>
          <a:p>
            <a:pPr lvl="1"/>
            <a:r>
              <a:rPr lang="en-US" dirty="0"/>
              <a:t>Keep talking with the caregiver</a:t>
            </a:r>
          </a:p>
          <a:p>
            <a:pPr lvl="1"/>
            <a:r>
              <a:rPr lang="en-US" dirty="0"/>
              <a:t>Good communication with your child and child's caregiver is vital from the very beginning and will help ensure good care for your child</a:t>
            </a:r>
          </a:p>
        </p:txBody>
      </p:sp>
    </p:spTree>
    <p:extLst>
      <p:ext uri="{BB962C8B-B14F-4D97-AF65-F5344CB8AC3E}">
        <p14:creationId xmlns:p14="http://schemas.microsoft.com/office/powerpoint/2010/main" val="423495183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DC2950-0640-46F0-8284-5D2AC9CC9009}"/>
              </a:ext>
            </a:extLst>
          </p:cNvPr>
          <p:cNvSpPr>
            <a:spLocks noGrp="1"/>
          </p:cNvSpPr>
          <p:nvPr>
            <p:ph type="title"/>
          </p:nvPr>
        </p:nvSpPr>
        <p:spPr/>
        <p:txBody>
          <a:bodyPr/>
          <a:lstStyle/>
          <a:p>
            <a:r>
              <a:rPr lang="en-US" dirty="0"/>
              <a:t>Tips for Parents</a:t>
            </a:r>
          </a:p>
        </p:txBody>
      </p:sp>
      <p:sp>
        <p:nvSpPr>
          <p:cNvPr id="3" name="Content Placeholder 2">
            <a:extLst>
              <a:ext uri="{FF2B5EF4-FFF2-40B4-BE49-F238E27FC236}">
                <a16:creationId xmlns:a16="http://schemas.microsoft.com/office/drawing/2014/main" id="{FDA232F6-5995-4EA9-82E9-6269FFB1F290}"/>
              </a:ext>
            </a:extLst>
          </p:cNvPr>
          <p:cNvSpPr>
            <a:spLocks noGrp="1"/>
          </p:cNvSpPr>
          <p:nvPr>
            <p:ph sz="half" idx="1"/>
          </p:nvPr>
        </p:nvSpPr>
        <p:spPr>
          <a:xfrm>
            <a:off x="740664" y="1420420"/>
            <a:ext cx="10741802" cy="4734318"/>
          </a:xfrm>
        </p:spPr>
        <p:txBody>
          <a:bodyPr/>
          <a:lstStyle/>
          <a:p>
            <a:pPr lvl="1"/>
            <a:r>
              <a:rPr lang="en-US" dirty="0"/>
              <a:t>Once my child is in care, how do I ensure care stays at my standards?</a:t>
            </a:r>
          </a:p>
          <a:p>
            <a:pPr lvl="1"/>
            <a:r>
              <a:rPr lang="en-US" dirty="0"/>
              <a:t>Keep talking with your child</a:t>
            </a:r>
          </a:p>
          <a:p>
            <a:pPr lvl="1"/>
            <a:r>
              <a:rPr lang="en-US" dirty="0"/>
              <a:t>Ask your child about their day, what they did, whom they saw or anything special that day</a:t>
            </a:r>
          </a:p>
        </p:txBody>
      </p:sp>
    </p:spTree>
    <p:extLst>
      <p:ext uri="{BB962C8B-B14F-4D97-AF65-F5344CB8AC3E}">
        <p14:creationId xmlns:p14="http://schemas.microsoft.com/office/powerpoint/2010/main" val="314632346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DC2950-0640-46F0-8284-5D2AC9CC9009}"/>
              </a:ext>
            </a:extLst>
          </p:cNvPr>
          <p:cNvSpPr>
            <a:spLocks noGrp="1"/>
          </p:cNvSpPr>
          <p:nvPr>
            <p:ph type="title"/>
          </p:nvPr>
        </p:nvSpPr>
        <p:spPr/>
        <p:txBody>
          <a:bodyPr/>
          <a:lstStyle/>
          <a:p>
            <a:r>
              <a:rPr lang="en-US" dirty="0"/>
              <a:t>Tips for Parents</a:t>
            </a:r>
          </a:p>
        </p:txBody>
      </p:sp>
      <p:sp>
        <p:nvSpPr>
          <p:cNvPr id="3" name="Content Placeholder 2">
            <a:extLst>
              <a:ext uri="{FF2B5EF4-FFF2-40B4-BE49-F238E27FC236}">
                <a16:creationId xmlns:a16="http://schemas.microsoft.com/office/drawing/2014/main" id="{FDA232F6-5995-4EA9-82E9-6269FFB1F290}"/>
              </a:ext>
            </a:extLst>
          </p:cNvPr>
          <p:cNvSpPr>
            <a:spLocks noGrp="1"/>
          </p:cNvSpPr>
          <p:nvPr>
            <p:ph sz="half" idx="1"/>
          </p:nvPr>
        </p:nvSpPr>
        <p:spPr>
          <a:xfrm>
            <a:off x="740664" y="1420420"/>
            <a:ext cx="10741802" cy="4734318"/>
          </a:xfrm>
        </p:spPr>
        <p:txBody>
          <a:bodyPr/>
          <a:lstStyle/>
          <a:p>
            <a:pPr lvl="1"/>
            <a:r>
              <a:rPr lang="en-US" dirty="0"/>
              <a:t>Once my child is in care, how do I ensure care stays at my standards?</a:t>
            </a:r>
          </a:p>
          <a:p>
            <a:pPr lvl="1"/>
            <a:r>
              <a:rPr lang="en-US" dirty="0"/>
              <a:t>Talk to Child Care Licensing, if necessary.</a:t>
            </a:r>
          </a:p>
          <a:p>
            <a:pPr lvl="1"/>
            <a:r>
              <a:rPr lang="en-US" dirty="0"/>
              <a:t>Report problems.</a:t>
            </a:r>
          </a:p>
          <a:p>
            <a:pPr lvl="1"/>
            <a:r>
              <a:rPr lang="en-US" dirty="0"/>
              <a:t>To report your concerns, locate your local DFPS Child Care Licensing office on the DFPS Web site, www.txchildcaresearch.org, or call the child-care information line at 1-800-862-5252.</a:t>
            </a:r>
          </a:p>
        </p:txBody>
      </p:sp>
    </p:spTree>
    <p:extLst>
      <p:ext uri="{BB962C8B-B14F-4D97-AF65-F5344CB8AC3E}">
        <p14:creationId xmlns:p14="http://schemas.microsoft.com/office/powerpoint/2010/main" val="260066164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DC2950-0640-46F0-8284-5D2AC9CC9009}"/>
              </a:ext>
            </a:extLst>
          </p:cNvPr>
          <p:cNvSpPr>
            <a:spLocks noGrp="1"/>
          </p:cNvSpPr>
          <p:nvPr>
            <p:ph type="title"/>
          </p:nvPr>
        </p:nvSpPr>
        <p:spPr/>
        <p:txBody>
          <a:bodyPr/>
          <a:lstStyle/>
          <a:p>
            <a:r>
              <a:rPr lang="en-US" dirty="0"/>
              <a:t>Child Safety Campaigns</a:t>
            </a:r>
          </a:p>
        </p:txBody>
      </p:sp>
      <p:sp>
        <p:nvSpPr>
          <p:cNvPr id="3" name="Content Placeholder 2">
            <a:extLst>
              <a:ext uri="{FF2B5EF4-FFF2-40B4-BE49-F238E27FC236}">
                <a16:creationId xmlns:a16="http://schemas.microsoft.com/office/drawing/2014/main" id="{FDA232F6-5995-4EA9-82E9-6269FFB1F290}"/>
              </a:ext>
            </a:extLst>
          </p:cNvPr>
          <p:cNvSpPr>
            <a:spLocks noGrp="1"/>
          </p:cNvSpPr>
          <p:nvPr>
            <p:ph sz="half" idx="1"/>
          </p:nvPr>
        </p:nvSpPr>
        <p:spPr>
          <a:xfrm>
            <a:off x="740664" y="1420420"/>
            <a:ext cx="10741802" cy="4734318"/>
          </a:xfrm>
        </p:spPr>
        <p:txBody>
          <a:bodyPr/>
          <a:lstStyle/>
          <a:p>
            <a:pPr lvl="1"/>
            <a:r>
              <a:rPr lang="en-US" dirty="0">
                <a:hlinkClick r:id="rId3"/>
              </a:rPr>
              <a:t>Room to Breathe</a:t>
            </a:r>
            <a:r>
              <a:rPr lang="en-US" dirty="0"/>
              <a:t>: campaign on safe sleeping practices for infants</a:t>
            </a:r>
          </a:p>
          <a:p>
            <a:pPr lvl="1"/>
            <a:r>
              <a:rPr lang="en-US" dirty="0">
                <a:hlinkClick r:id="rId4"/>
              </a:rPr>
              <a:t>Information on Shaken Baby Syndrome and Sudden Infant Death (SIDS)</a:t>
            </a:r>
            <a:endParaRPr lang="en-US" dirty="0"/>
          </a:p>
          <a:p>
            <a:pPr lvl="1"/>
            <a:r>
              <a:rPr lang="en-US" dirty="0">
                <a:hlinkClick r:id="rId5"/>
              </a:rPr>
              <a:t>Healthy Child Care America</a:t>
            </a:r>
            <a:endParaRPr lang="en-US" dirty="0"/>
          </a:p>
        </p:txBody>
      </p:sp>
    </p:spTree>
    <p:extLst>
      <p:ext uri="{BB962C8B-B14F-4D97-AF65-F5344CB8AC3E}">
        <p14:creationId xmlns:p14="http://schemas.microsoft.com/office/powerpoint/2010/main" val="328058638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DC2950-0640-46F0-8284-5D2AC9CC9009}"/>
              </a:ext>
            </a:extLst>
          </p:cNvPr>
          <p:cNvSpPr>
            <a:spLocks noGrp="1"/>
          </p:cNvSpPr>
          <p:nvPr>
            <p:ph type="title"/>
          </p:nvPr>
        </p:nvSpPr>
        <p:spPr/>
        <p:txBody>
          <a:bodyPr/>
          <a:lstStyle/>
          <a:p>
            <a:r>
              <a:rPr lang="en-US" dirty="0"/>
              <a:t>Child Safety Campaigns</a:t>
            </a:r>
          </a:p>
        </p:txBody>
      </p:sp>
      <p:pic>
        <p:nvPicPr>
          <p:cNvPr id="4" name="Picture 3">
            <a:extLst>
              <a:ext uri="{FF2B5EF4-FFF2-40B4-BE49-F238E27FC236}">
                <a16:creationId xmlns:a16="http://schemas.microsoft.com/office/drawing/2014/main" id="{D8117B02-4719-4D77-B135-8E06197E5D9D}"/>
              </a:ext>
            </a:extLst>
          </p:cNvPr>
          <p:cNvPicPr>
            <a:picLocks noChangeAspect="1"/>
          </p:cNvPicPr>
          <p:nvPr/>
        </p:nvPicPr>
        <p:blipFill>
          <a:blip r:embed="rId3"/>
          <a:stretch>
            <a:fillRect/>
          </a:stretch>
        </p:blipFill>
        <p:spPr>
          <a:xfrm>
            <a:off x="3704096" y="1420420"/>
            <a:ext cx="4461958" cy="5180519"/>
          </a:xfrm>
          <a:prstGeom prst="rect">
            <a:avLst/>
          </a:prstGeom>
        </p:spPr>
      </p:pic>
    </p:spTree>
    <p:extLst>
      <p:ext uri="{BB962C8B-B14F-4D97-AF65-F5344CB8AC3E}">
        <p14:creationId xmlns:p14="http://schemas.microsoft.com/office/powerpoint/2010/main" val="38358794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DA232F6-5995-4EA9-82E9-6269FFB1F290}"/>
              </a:ext>
            </a:extLst>
          </p:cNvPr>
          <p:cNvSpPr>
            <a:spLocks noGrp="1"/>
          </p:cNvSpPr>
          <p:nvPr>
            <p:ph sz="half" idx="1"/>
          </p:nvPr>
        </p:nvSpPr>
        <p:spPr>
          <a:xfrm>
            <a:off x="740664" y="1420420"/>
            <a:ext cx="10741802" cy="4734318"/>
          </a:xfrm>
        </p:spPr>
        <p:txBody>
          <a:bodyPr/>
          <a:lstStyle/>
          <a:p>
            <a:pPr lvl="1"/>
            <a:r>
              <a:rPr lang="en-US" dirty="0">
                <a:hlinkClick r:id="rId3"/>
              </a:rPr>
              <a:t>Don’t Be in the Dark About Day Care (Blindfold)</a:t>
            </a:r>
            <a:br>
              <a:rPr lang="en-US" dirty="0"/>
            </a:br>
            <a:r>
              <a:rPr lang="en-US" dirty="0"/>
              <a:t>(click on link)</a:t>
            </a:r>
          </a:p>
          <a:p>
            <a:endParaRPr lang="en-US" dirty="0"/>
          </a:p>
        </p:txBody>
      </p:sp>
    </p:spTree>
    <p:extLst>
      <p:ext uri="{BB962C8B-B14F-4D97-AF65-F5344CB8AC3E}">
        <p14:creationId xmlns:p14="http://schemas.microsoft.com/office/powerpoint/2010/main" val="221001059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DA232F6-5995-4EA9-82E9-6269FFB1F290}"/>
              </a:ext>
            </a:extLst>
          </p:cNvPr>
          <p:cNvSpPr>
            <a:spLocks noGrp="1"/>
          </p:cNvSpPr>
          <p:nvPr>
            <p:ph sz="half" idx="1"/>
          </p:nvPr>
        </p:nvSpPr>
        <p:spPr>
          <a:xfrm>
            <a:off x="740664" y="1420420"/>
            <a:ext cx="10741802" cy="4734318"/>
          </a:xfrm>
        </p:spPr>
        <p:txBody>
          <a:bodyPr/>
          <a:lstStyle/>
          <a:p>
            <a:pPr lvl="1"/>
            <a:r>
              <a:rPr lang="en-US" dirty="0">
                <a:hlinkClick r:id="rId3"/>
              </a:rPr>
              <a:t>Department of Family and Protective Services Hotlines and Information Lines</a:t>
            </a:r>
            <a:br>
              <a:rPr lang="en-US" dirty="0"/>
            </a:br>
            <a:r>
              <a:rPr lang="en-US" dirty="0"/>
              <a:t>(click on link)</a:t>
            </a:r>
          </a:p>
        </p:txBody>
      </p:sp>
    </p:spTree>
    <p:extLst>
      <p:ext uri="{BB962C8B-B14F-4D97-AF65-F5344CB8AC3E}">
        <p14:creationId xmlns:p14="http://schemas.microsoft.com/office/powerpoint/2010/main" val="4940913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DC2950-0640-46F0-8284-5D2AC9CC9009}"/>
              </a:ext>
            </a:extLst>
          </p:cNvPr>
          <p:cNvSpPr>
            <a:spLocks noGrp="1"/>
          </p:cNvSpPr>
          <p:nvPr>
            <p:ph type="title"/>
          </p:nvPr>
        </p:nvSpPr>
        <p:spPr/>
        <p:txBody>
          <a:bodyPr/>
          <a:lstStyle/>
          <a:p>
            <a:r>
              <a:rPr lang="en-US" dirty="0"/>
              <a:t>References and Resources</a:t>
            </a:r>
          </a:p>
        </p:txBody>
      </p:sp>
      <p:sp>
        <p:nvSpPr>
          <p:cNvPr id="3" name="Content Placeholder 2">
            <a:extLst>
              <a:ext uri="{FF2B5EF4-FFF2-40B4-BE49-F238E27FC236}">
                <a16:creationId xmlns:a16="http://schemas.microsoft.com/office/drawing/2014/main" id="{FDA232F6-5995-4EA9-82E9-6269FFB1F290}"/>
              </a:ext>
            </a:extLst>
          </p:cNvPr>
          <p:cNvSpPr>
            <a:spLocks noGrp="1"/>
          </p:cNvSpPr>
          <p:nvPr>
            <p:ph sz="half" idx="1"/>
          </p:nvPr>
        </p:nvSpPr>
        <p:spPr>
          <a:xfrm>
            <a:off x="740664" y="1420420"/>
            <a:ext cx="10741802" cy="4734318"/>
          </a:xfrm>
        </p:spPr>
        <p:txBody>
          <a:bodyPr/>
          <a:lstStyle/>
          <a:p>
            <a:pPr lvl="1"/>
            <a:r>
              <a:rPr lang="en-US" sz="2000" dirty="0"/>
              <a:t>Microsoft Clip Art: Used with permission from Microsoft.</a:t>
            </a:r>
          </a:p>
          <a:p>
            <a:pPr lvl="1"/>
            <a:r>
              <a:rPr lang="en-US" sz="2000" dirty="0"/>
              <a:t>Textbook:</a:t>
            </a:r>
          </a:p>
          <a:p>
            <a:pPr lvl="2"/>
            <a:r>
              <a:rPr lang="en-US" sz="2000" dirty="0"/>
              <a:t>Decker, C. (2011). Child development: Early stages through age 12. (5th ed.). Tinley Park: </a:t>
            </a:r>
            <a:r>
              <a:rPr lang="en-US" sz="2000" dirty="0" err="1"/>
              <a:t>Goodheart</a:t>
            </a:r>
            <a:r>
              <a:rPr lang="en-US" sz="2000" dirty="0"/>
              <a:t>-Willcox Company.</a:t>
            </a:r>
          </a:p>
          <a:p>
            <a:pPr lvl="1"/>
            <a:r>
              <a:rPr lang="en-US" sz="2000" dirty="0"/>
              <a:t>Websites:</a:t>
            </a:r>
          </a:p>
          <a:p>
            <a:pPr lvl="2"/>
            <a:r>
              <a:rPr lang="en-US" sz="2000" dirty="0"/>
              <a:t>Child Care.gov</a:t>
            </a:r>
            <a:br>
              <a:rPr lang="en-US" sz="2000" dirty="0"/>
            </a:br>
            <a:r>
              <a:rPr lang="en-US" sz="2000" dirty="0"/>
              <a:t>ChildCare.gov is a comprehensive online resource designed to link parents, child care providers, researchers, policymakers and the general public with Federal Government sponsored child care and early learning information and resources both quickly and easily.</a:t>
            </a:r>
            <a:br>
              <a:rPr lang="en-US" sz="2000" dirty="0"/>
            </a:br>
            <a:r>
              <a:rPr lang="en-US" sz="2000" dirty="0"/>
              <a:t>http://childcare.gov/</a:t>
            </a:r>
          </a:p>
          <a:p>
            <a:pPr lvl="2"/>
            <a:r>
              <a:rPr lang="en-US" sz="2000" dirty="0"/>
              <a:t>Fight BAC! Goes to Child Care</a:t>
            </a:r>
            <a:br>
              <a:rPr lang="en-US" sz="2000" dirty="0"/>
            </a:br>
            <a:r>
              <a:rPr lang="en-US" sz="2000" dirty="0"/>
              <a:t>Seven sets of fact sheets to help food safety and health professionals in their work to train childcare workers developed by Clemson University.</a:t>
            </a:r>
            <a:br>
              <a:rPr lang="en-US" sz="2000" dirty="0"/>
            </a:br>
            <a:r>
              <a:rPr lang="en-US" sz="2000" dirty="0">
                <a:hlinkClick r:id="rId3"/>
              </a:rPr>
              <a:t>http://cte.sfasu.edu/wp-content/uploads/2012/07/Fight-BAC-Child-Care-Fact-Sheets-for - Trainers.zip</a:t>
            </a:r>
            <a:endParaRPr lang="en-US" sz="2000" dirty="0"/>
          </a:p>
          <a:p>
            <a:pPr lvl="2"/>
            <a:endParaRPr lang="en-US" sz="2000" dirty="0"/>
          </a:p>
          <a:p>
            <a:pPr lvl="2"/>
            <a:endParaRPr lang="en-US" sz="2000" dirty="0"/>
          </a:p>
        </p:txBody>
      </p:sp>
    </p:spTree>
    <p:extLst>
      <p:ext uri="{BB962C8B-B14F-4D97-AF65-F5344CB8AC3E}">
        <p14:creationId xmlns:p14="http://schemas.microsoft.com/office/powerpoint/2010/main" val="96745685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DC2950-0640-46F0-8284-5D2AC9CC9009}"/>
              </a:ext>
            </a:extLst>
          </p:cNvPr>
          <p:cNvSpPr>
            <a:spLocks noGrp="1"/>
          </p:cNvSpPr>
          <p:nvPr>
            <p:ph type="title"/>
          </p:nvPr>
        </p:nvSpPr>
        <p:spPr/>
        <p:txBody>
          <a:bodyPr/>
          <a:lstStyle/>
          <a:p>
            <a:r>
              <a:rPr lang="en-US" dirty="0"/>
              <a:t>What is the Difference Between Center-</a:t>
            </a:r>
            <a:br>
              <a:rPr lang="en-US" dirty="0"/>
            </a:br>
            <a:r>
              <a:rPr lang="en-US" dirty="0"/>
              <a:t>Based care and Home-Based Care?</a:t>
            </a:r>
          </a:p>
        </p:txBody>
      </p:sp>
      <p:sp>
        <p:nvSpPr>
          <p:cNvPr id="3" name="Content Placeholder 2">
            <a:extLst>
              <a:ext uri="{FF2B5EF4-FFF2-40B4-BE49-F238E27FC236}">
                <a16:creationId xmlns:a16="http://schemas.microsoft.com/office/drawing/2014/main" id="{FDA232F6-5995-4EA9-82E9-6269FFB1F290}"/>
              </a:ext>
            </a:extLst>
          </p:cNvPr>
          <p:cNvSpPr>
            <a:spLocks noGrp="1"/>
          </p:cNvSpPr>
          <p:nvPr>
            <p:ph sz="half" idx="1"/>
          </p:nvPr>
        </p:nvSpPr>
        <p:spPr>
          <a:xfrm>
            <a:off x="740664" y="1420420"/>
            <a:ext cx="10741802" cy="4734318"/>
          </a:xfrm>
        </p:spPr>
        <p:txBody>
          <a:bodyPr/>
          <a:lstStyle/>
          <a:p>
            <a:pPr lvl="1"/>
            <a:r>
              <a:rPr lang="en-US" dirty="0"/>
              <a:t>Center based care is day care provided for 13 or more children for less than 24 hours/day</a:t>
            </a:r>
          </a:p>
          <a:p>
            <a:pPr lvl="1"/>
            <a:r>
              <a:rPr lang="en-US" dirty="0"/>
              <a:t>Home based care is day care provided for no more than 12 children for less than 24 hours/day in the caregiver's residence</a:t>
            </a:r>
          </a:p>
        </p:txBody>
      </p:sp>
    </p:spTree>
    <p:extLst>
      <p:ext uri="{BB962C8B-B14F-4D97-AF65-F5344CB8AC3E}">
        <p14:creationId xmlns:p14="http://schemas.microsoft.com/office/powerpoint/2010/main" val="292398567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DC2950-0640-46F0-8284-5D2AC9CC9009}"/>
              </a:ext>
            </a:extLst>
          </p:cNvPr>
          <p:cNvSpPr>
            <a:spLocks noGrp="1"/>
          </p:cNvSpPr>
          <p:nvPr>
            <p:ph type="title"/>
          </p:nvPr>
        </p:nvSpPr>
        <p:spPr/>
        <p:txBody>
          <a:bodyPr/>
          <a:lstStyle/>
          <a:p>
            <a:r>
              <a:rPr lang="en-US" dirty="0"/>
              <a:t>References and Resources</a:t>
            </a:r>
          </a:p>
        </p:txBody>
      </p:sp>
      <p:sp>
        <p:nvSpPr>
          <p:cNvPr id="3" name="Content Placeholder 2">
            <a:extLst>
              <a:ext uri="{FF2B5EF4-FFF2-40B4-BE49-F238E27FC236}">
                <a16:creationId xmlns:a16="http://schemas.microsoft.com/office/drawing/2014/main" id="{FDA232F6-5995-4EA9-82E9-6269FFB1F290}"/>
              </a:ext>
            </a:extLst>
          </p:cNvPr>
          <p:cNvSpPr>
            <a:spLocks noGrp="1"/>
          </p:cNvSpPr>
          <p:nvPr>
            <p:ph sz="half" idx="1"/>
          </p:nvPr>
        </p:nvSpPr>
        <p:spPr>
          <a:xfrm>
            <a:off x="740664" y="1420420"/>
            <a:ext cx="10741802" cy="4734318"/>
          </a:xfrm>
        </p:spPr>
        <p:txBody>
          <a:bodyPr/>
          <a:lstStyle/>
          <a:p>
            <a:pPr lvl="1"/>
            <a:r>
              <a:rPr lang="en-US" sz="2000" dirty="0"/>
              <a:t>Websites:</a:t>
            </a:r>
          </a:p>
          <a:p>
            <a:pPr lvl="2"/>
            <a:r>
              <a:rPr lang="en-US" sz="2000" dirty="0"/>
              <a:t>Texas Department of Family and Protective Services</a:t>
            </a:r>
            <a:br>
              <a:rPr lang="en-US" sz="2000" dirty="0"/>
            </a:br>
            <a:r>
              <a:rPr lang="en-US" sz="2000" dirty="0"/>
              <a:t>The agency’s Child-Care Licensing (CCL) division is responsible for protecting the health, safety, and well-being of children who attend or live in regulated child-care operations and homes.</a:t>
            </a:r>
            <a:br>
              <a:rPr lang="en-US" sz="2000" dirty="0"/>
            </a:br>
            <a:r>
              <a:rPr lang="en-US" sz="2000" dirty="0"/>
              <a:t>http://www.dfps.state.tx.us/CChoiplydri_ghCt </a:t>
            </a:r>
            <a:r>
              <a:rPr lang="en-US" sz="2000" dirty="0" err="1"/>
              <a:t>a©r</a:t>
            </a:r>
            <a:r>
              <a:rPr lang="en-US" sz="2000" dirty="0"/>
              <a:t> Tee/</a:t>
            </a:r>
            <a:r>
              <a:rPr lang="en-US" sz="2000" dirty="0" err="1"/>
              <a:t>xIans</a:t>
            </a:r>
            <a:r>
              <a:rPr lang="en-US" sz="2000" dirty="0"/>
              <a:t> </a:t>
            </a:r>
            <a:r>
              <a:rPr lang="en-US" sz="2000" dirty="0" err="1"/>
              <a:t>fEodrumcataiotni</a:t>
            </a:r>
            <a:r>
              <a:rPr lang="en-US" sz="2000" dirty="0"/>
              <a:t> </a:t>
            </a:r>
            <a:r>
              <a:rPr lang="en-US" sz="2000" dirty="0" err="1"/>
              <a:t>oAgne_ncfoy</a:t>
            </a:r>
            <a:r>
              <a:rPr lang="en-US" sz="2000" dirty="0"/>
              <a:t>, r2_01P3a. </a:t>
            </a:r>
            <a:r>
              <a:rPr lang="en-US" sz="2000" dirty="0" err="1"/>
              <a:t>rAell</a:t>
            </a:r>
            <a:r>
              <a:rPr lang="en-US" sz="2000" dirty="0"/>
              <a:t> </a:t>
            </a:r>
            <a:r>
              <a:rPr lang="en-US" sz="2000" dirty="0" err="1"/>
              <a:t>nrigthst</a:t>
            </a:r>
            <a:r>
              <a:rPr lang="en-US" sz="2000" dirty="0"/>
              <a:t>/s </a:t>
            </a:r>
            <a:r>
              <a:rPr lang="en-US" sz="2000" dirty="0" err="1"/>
              <a:t>wreshearvte_dw</a:t>
            </a:r>
            <a:r>
              <a:rPr lang="en-US" sz="2000" dirty="0"/>
              <a:t>. e_do.asp</a:t>
            </a:r>
          </a:p>
          <a:p>
            <a:pPr lvl="1"/>
            <a:r>
              <a:rPr lang="en-US" sz="2000" dirty="0"/>
              <a:t>YouTube:</a:t>
            </a:r>
          </a:p>
          <a:p>
            <a:pPr lvl="2"/>
            <a:r>
              <a:rPr lang="en-US" sz="2000" dirty="0"/>
              <a:t>Accreditation for Daycare Centers</a:t>
            </a:r>
            <a:br>
              <a:rPr lang="en-US" sz="2000" dirty="0"/>
            </a:br>
            <a:r>
              <a:rPr lang="en-US" sz="2000" dirty="0"/>
              <a:t>Daycare center accreditation goes above and beyond the traditional state requirements, and the National Association for the Education of Young Children is a well-known organization that many child care facilities join.</a:t>
            </a:r>
            <a:br>
              <a:rPr lang="en-US" sz="2000" dirty="0"/>
            </a:br>
            <a:r>
              <a:rPr lang="en-US" sz="2000" dirty="0"/>
              <a:t>http://www.youtube.com/watch?v=1PfqssBx0fU&amp;feature=share&amp;list=SP9C803130246849AC</a:t>
            </a:r>
          </a:p>
        </p:txBody>
      </p:sp>
    </p:spTree>
    <p:extLst>
      <p:ext uri="{BB962C8B-B14F-4D97-AF65-F5344CB8AC3E}">
        <p14:creationId xmlns:p14="http://schemas.microsoft.com/office/powerpoint/2010/main" val="413289910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DC2950-0640-46F0-8284-5D2AC9CC9009}"/>
              </a:ext>
            </a:extLst>
          </p:cNvPr>
          <p:cNvSpPr>
            <a:spLocks noGrp="1"/>
          </p:cNvSpPr>
          <p:nvPr>
            <p:ph type="title"/>
          </p:nvPr>
        </p:nvSpPr>
        <p:spPr/>
        <p:txBody>
          <a:bodyPr/>
          <a:lstStyle/>
          <a:p>
            <a:r>
              <a:rPr lang="en-US" dirty="0"/>
              <a:t>References and Resources</a:t>
            </a:r>
          </a:p>
        </p:txBody>
      </p:sp>
      <p:sp>
        <p:nvSpPr>
          <p:cNvPr id="3" name="Content Placeholder 2">
            <a:extLst>
              <a:ext uri="{FF2B5EF4-FFF2-40B4-BE49-F238E27FC236}">
                <a16:creationId xmlns:a16="http://schemas.microsoft.com/office/drawing/2014/main" id="{FDA232F6-5995-4EA9-82E9-6269FFB1F290}"/>
              </a:ext>
            </a:extLst>
          </p:cNvPr>
          <p:cNvSpPr>
            <a:spLocks noGrp="1"/>
          </p:cNvSpPr>
          <p:nvPr>
            <p:ph sz="half" idx="1"/>
          </p:nvPr>
        </p:nvSpPr>
        <p:spPr>
          <a:xfrm>
            <a:off x="740664" y="1420420"/>
            <a:ext cx="10741802" cy="4734318"/>
          </a:xfrm>
        </p:spPr>
        <p:txBody>
          <a:bodyPr/>
          <a:lstStyle/>
          <a:p>
            <a:pPr lvl="1"/>
            <a:r>
              <a:rPr lang="en-US" sz="2000" dirty="0"/>
              <a:t>YouTube:</a:t>
            </a:r>
          </a:p>
          <a:p>
            <a:pPr lvl="2"/>
            <a:r>
              <a:rPr lang="en-US" sz="2000" dirty="0"/>
              <a:t>Accreditation—Family Child Care</a:t>
            </a:r>
            <a:br>
              <a:rPr lang="en-US" sz="2000" dirty="0"/>
            </a:br>
            <a:r>
              <a:rPr lang="en-US" sz="2000" dirty="0"/>
              <a:t>When you go off to work or school you want to have the peace of mind that your little one is getting the highest quality care available. So when searching for child care you will likely want to find a provider who has gone above and beyond the usual licensing process. </a:t>
            </a:r>
            <a:br>
              <a:rPr lang="en-US" sz="2000" dirty="0"/>
            </a:br>
            <a:r>
              <a:rPr lang="en-US" sz="2000" dirty="0"/>
              <a:t>http://youtu.be/2_wwfgAwZhY</a:t>
            </a:r>
          </a:p>
          <a:p>
            <a:pPr lvl="2"/>
            <a:r>
              <a:rPr lang="en-US" sz="2000" dirty="0"/>
              <a:t>Daycare at its BEST in Houston</a:t>
            </a:r>
            <a:br>
              <a:rPr lang="en-US" sz="2000" dirty="0"/>
            </a:br>
            <a:r>
              <a:rPr lang="en-US" sz="2000" dirty="0"/>
              <a:t>Child Care Daycare Preschool Services Houston TX. We offer Nationally</a:t>
            </a:r>
            <a:br>
              <a:rPr lang="en-US" sz="2000" dirty="0"/>
            </a:br>
            <a:r>
              <a:rPr lang="en-US" sz="2000" dirty="0"/>
              <a:t>Acclaimed Curriculum, Internet Monitoring, Security and more is yours at this</a:t>
            </a:r>
            <a:br>
              <a:rPr lang="en-US" sz="2000" dirty="0"/>
            </a:br>
            <a:r>
              <a:rPr lang="en-US" sz="2000" dirty="0"/>
              <a:t>highly rated Cypress Texas childcare program. </a:t>
            </a:r>
            <a:br>
              <a:rPr lang="en-US" sz="2000" dirty="0"/>
            </a:br>
            <a:r>
              <a:rPr lang="en-US" sz="2000" dirty="0"/>
              <a:t>http://youtu.be/Qve3wBFkiZM</a:t>
            </a:r>
          </a:p>
        </p:txBody>
      </p:sp>
    </p:spTree>
    <p:extLst>
      <p:ext uri="{BB962C8B-B14F-4D97-AF65-F5344CB8AC3E}">
        <p14:creationId xmlns:p14="http://schemas.microsoft.com/office/powerpoint/2010/main" val="209869780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DC2950-0640-46F0-8284-5D2AC9CC9009}"/>
              </a:ext>
            </a:extLst>
          </p:cNvPr>
          <p:cNvSpPr>
            <a:spLocks noGrp="1"/>
          </p:cNvSpPr>
          <p:nvPr>
            <p:ph type="title"/>
          </p:nvPr>
        </p:nvSpPr>
        <p:spPr/>
        <p:txBody>
          <a:bodyPr/>
          <a:lstStyle/>
          <a:p>
            <a:r>
              <a:rPr lang="en-US" dirty="0"/>
              <a:t>What are the Types of Child Day Care Operations?</a:t>
            </a:r>
          </a:p>
        </p:txBody>
      </p:sp>
      <p:sp>
        <p:nvSpPr>
          <p:cNvPr id="3" name="Content Placeholder 2">
            <a:extLst>
              <a:ext uri="{FF2B5EF4-FFF2-40B4-BE49-F238E27FC236}">
                <a16:creationId xmlns:a16="http://schemas.microsoft.com/office/drawing/2014/main" id="{FDA232F6-5995-4EA9-82E9-6269FFB1F290}"/>
              </a:ext>
            </a:extLst>
          </p:cNvPr>
          <p:cNvSpPr>
            <a:spLocks noGrp="1"/>
          </p:cNvSpPr>
          <p:nvPr>
            <p:ph sz="half" idx="1"/>
          </p:nvPr>
        </p:nvSpPr>
        <p:spPr>
          <a:xfrm>
            <a:off x="740664" y="1420420"/>
            <a:ext cx="10741802" cy="4734318"/>
          </a:xfrm>
        </p:spPr>
        <p:txBody>
          <a:bodyPr/>
          <a:lstStyle/>
          <a:p>
            <a:pPr lvl="1"/>
            <a:r>
              <a:rPr lang="en-US" dirty="0"/>
              <a:t>Listed Family Home</a:t>
            </a:r>
          </a:p>
          <a:p>
            <a:pPr lvl="1"/>
            <a:r>
              <a:rPr lang="en-US" dirty="0"/>
              <a:t>Registered Child-Care Home</a:t>
            </a:r>
          </a:p>
        </p:txBody>
      </p:sp>
      <p:pic>
        <p:nvPicPr>
          <p:cNvPr id="5" name="Picture 4">
            <a:extLst>
              <a:ext uri="{FF2B5EF4-FFF2-40B4-BE49-F238E27FC236}">
                <a16:creationId xmlns:a16="http://schemas.microsoft.com/office/drawing/2014/main" id="{713A0FC5-1CC5-4FD2-96C3-6E843F4F2A62}"/>
              </a:ext>
            </a:extLst>
          </p:cNvPr>
          <p:cNvPicPr>
            <a:picLocks noChangeAspect="1"/>
          </p:cNvPicPr>
          <p:nvPr/>
        </p:nvPicPr>
        <p:blipFill>
          <a:blip r:embed="rId3"/>
          <a:stretch>
            <a:fillRect/>
          </a:stretch>
        </p:blipFill>
        <p:spPr>
          <a:xfrm>
            <a:off x="4036985" y="3159984"/>
            <a:ext cx="4118029" cy="2752216"/>
          </a:xfrm>
          <a:prstGeom prst="rect">
            <a:avLst/>
          </a:prstGeom>
        </p:spPr>
      </p:pic>
    </p:spTree>
    <p:extLst>
      <p:ext uri="{BB962C8B-B14F-4D97-AF65-F5344CB8AC3E}">
        <p14:creationId xmlns:p14="http://schemas.microsoft.com/office/powerpoint/2010/main" val="215233665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DC2950-0640-46F0-8284-5D2AC9CC9009}"/>
              </a:ext>
            </a:extLst>
          </p:cNvPr>
          <p:cNvSpPr>
            <a:spLocks noGrp="1"/>
          </p:cNvSpPr>
          <p:nvPr>
            <p:ph type="title"/>
          </p:nvPr>
        </p:nvSpPr>
        <p:spPr/>
        <p:txBody>
          <a:bodyPr/>
          <a:lstStyle/>
          <a:p>
            <a:r>
              <a:rPr lang="en-US" dirty="0"/>
              <a:t>What are the Types of Child Day Care</a:t>
            </a:r>
            <a:br>
              <a:rPr lang="en-US" dirty="0"/>
            </a:br>
            <a:r>
              <a:rPr lang="en-US" dirty="0"/>
              <a:t>Operations?</a:t>
            </a:r>
          </a:p>
        </p:txBody>
      </p:sp>
      <p:sp>
        <p:nvSpPr>
          <p:cNvPr id="3" name="Content Placeholder 2">
            <a:extLst>
              <a:ext uri="{FF2B5EF4-FFF2-40B4-BE49-F238E27FC236}">
                <a16:creationId xmlns:a16="http://schemas.microsoft.com/office/drawing/2014/main" id="{FDA232F6-5995-4EA9-82E9-6269FFB1F290}"/>
              </a:ext>
            </a:extLst>
          </p:cNvPr>
          <p:cNvSpPr>
            <a:spLocks noGrp="1"/>
          </p:cNvSpPr>
          <p:nvPr>
            <p:ph sz="half" idx="1"/>
          </p:nvPr>
        </p:nvSpPr>
        <p:spPr>
          <a:xfrm>
            <a:off x="740664" y="1420420"/>
            <a:ext cx="10741802" cy="4734318"/>
          </a:xfrm>
        </p:spPr>
        <p:txBody>
          <a:bodyPr/>
          <a:lstStyle/>
          <a:p>
            <a:pPr lvl="1"/>
            <a:r>
              <a:rPr lang="en-US" dirty="0"/>
              <a:t>Licensed Child-Care Home</a:t>
            </a:r>
          </a:p>
          <a:p>
            <a:pPr lvl="1"/>
            <a:r>
              <a:rPr lang="en-US" dirty="0"/>
              <a:t>Licensed Center</a:t>
            </a:r>
          </a:p>
          <a:p>
            <a:pPr lvl="1"/>
            <a:r>
              <a:rPr lang="en-US" dirty="0"/>
              <a:t>Child Care Program</a:t>
            </a:r>
          </a:p>
        </p:txBody>
      </p:sp>
      <p:pic>
        <p:nvPicPr>
          <p:cNvPr id="5" name="Picture 4">
            <a:extLst>
              <a:ext uri="{FF2B5EF4-FFF2-40B4-BE49-F238E27FC236}">
                <a16:creationId xmlns:a16="http://schemas.microsoft.com/office/drawing/2014/main" id="{B538AB34-3C5C-4C44-BCB5-48D12085221C}"/>
              </a:ext>
            </a:extLst>
          </p:cNvPr>
          <p:cNvPicPr>
            <a:picLocks noChangeAspect="1"/>
          </p:cNvPicPr>
          <p:nvPr/>
        </p:nvPicPr>
        <p:blipFill>
          <a:blip r:embed="rId3"/>
          <a:stretch>
            <a:fillRect/>
          </a:stretch>
        </p:blipFill>
        <p:spPr>
          <a:xfrm>
            <a:off x="7920430" y="2060327"/>
            <a:ext cx="2308514" cy="3454503"/>
          </a:xfrm>
          <a:prstGeom prst="rect">
            <a:avLst/>
          </a:prstGeom>
        </p:spPr>
      </p:pic>
    </p:spTree>
    <p:extLst>
      <p:ext uri="{BB962C8B-B14F-4D97-AF65-F5344CB8AC3E}">
        <p14:creationId xmlns:p14="http://schemas.microsoft.com/office/powerpoint/2010/main" val="312538142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DC2950-0640-46F0-8284-5D2AC9CC9009}"/>
              </a:ext>
            </a:extLst>
          </p:cNvPr>
          <p:cNvSpPr>
            <a:spLocks noGrp="1"/>
          </p:cNvSpPr>
          <p:nvPr>
            <p:ph type="title"/>
          </p:nvPr>
        </p:nvSpPr>
        <p:spPr/>
        <p:txBody>
          <a:bodyPr/>
          <a:lstStyle/>
          <a:p>
            <a:r>
              <a:rPr lang="en-US" dirty="0"/>
              <a:t>What are the Types of Child Day Care</a:t>
            </a:r>
            <a:br>
              <a:rPr lang="en-US" dirty="0"/>
            </a:br>
            <a:r>
              <a:rPr lang="en-US" dirty="0"/>
              <a:t>Operations?</a:t>
            </a:r>
          </a:p>
        </p:txBody>
      </p:sp>
      <p:sp>
        <p:nvSpPr>
          <p:cNvPr id="3" name="Content Placeholder 2">
            <a:extLst>
              <a:ext uri="{FF2B5EF4-FFF2-40B4-BE49-F238E27FC236}">
                <a16:creationId xmlns:a16="http://schemas.microsoft.com/office/drawing/2014/main" id="{FDA232F6-5995-4EA9-82E9-6269FFB1F290}"/>
              </a:ext>
            </a:extLst>
          </p:cNvPr>
          <p:cNvSpPr>
            <a:spLocks noGrp="1"/>
          </p:cNvSpPr>
          <p:nvPr>
            <p:ph sz="half" idx="1"/>
          </p:nvPr>
        </p:nvSpPr>
        <p:spPr>
          <a:xfrm>
            <a:off x="740664" y="1420420"/>
            <a:ext cx="10741802" cy="4734318"/>
          </a:xfrm>
        </p:spPr>
        <p:txBody>
          <a:bodyPr/>
          <a:lstStyle/>
          <a:p>
            <a:pPr lvl="1"/>
            <a:r>
              <a:rPr lang="en-US" dirty="0"/>
              <a:t>Before or After-School Program</a:t>
            </a:r>
          </a:p>
          <a:p>
            <a:pPr lvl="1"/>
            <a:r>
              <a:rPr lang="en-US" dirty="0"/>
              <a:t>School-Age Program</a:t>
            </a:r>
          </a:p>
        </p:txBody>
      </p:sp>
      <p:pic>
        <p:nvPicPr>
          <p:cNvPr id="4" name="Picture 3">
            <a:extLst>
              <a:ext uri="{FF2B5EF4-FFF2-40B4-BE49-F238E27FC236}">
                <a16:creationId xmlns:a16="http://schemas.microsoft.com/office/drawing/2014/main" id="{8BC0BBB2-74D8-47E0-95C9-B8CBD9D7483E}"/>
              </a:ext>
            </a:extLst>
          </p:cNvPr>
          <p:cNvPicPr>
            <a:picLocks noChangeAspect="1"/>
          </p:cNvPicPr>
          <p:nvPr/>
        </p:nvPicPr>
        <p:blipFill>
          <a:blip r:embed="rId3"/>
          <a:stretch>
            <a:fillRect/>
          </a:stretch>
        </p:blipFill>
        <p:spPr>
          <a:xfrm>
            <a:off x="4076054" y="3429000"/>
            <a:ext cx="3755850" cy="2497921"/>
          </a:xfrm>
          <a:prstGeom prst="rect">
            <a:avLst/>
          </a:prstGeom>
        </p:spPr>
      </p:pic>
    </p:spTree>
    <p:extLst>
      <p:ext uri="{BB962C8B-B14F-4D97-AF65-F5344CB8AC3E}">
        <p14:creationId xmlns:p14="http://schemas.microsoft.com/office/powerpoint/2010/main" val="305216543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DC2950-0640-46F0-8284-5D2AC9CC9009}"/>
              </a:ext>
            </a:extLst>
          </p:cNvPr>
          <p:cNvSpPr>
            <a:spLocks noGrp="1"/>
          </p:cNvSpPr>
          <p:nvPr>
            <p:ph type="title"/>
          </p:nvPr>
        </p:nvSpPr>
        <p:spPr/>
        <p:txBody>
          <a:bodyPr/>
          <a:lstStyle/>
          <a:p>
            <a:r>
              <a:rPr lang="en-US" dirty="0"/>
              <a:t>Texas Child Care Licensing (CCL)</a:t>
            </a:r>
          </a:p>
        </p:txBody>
      </p:sp>
      <p:sp>
        <p:nvSpPr>
          <p:cNvPr id="3" name="Content Placeholder 2">
            <a:extLst>
              <a:ext uri="{FF2B5EF4-FFF2-40B4-BE49-F238E27FC236}">
                <a16:creationId xmlns:a16="http://schemas.microsoft.com/office/drawing/2014/main" id="{FDA232F6-5995-4EA9-82E9-6269FFB1F290}"/>
              </a:ext>
            </a:extLst>
          </p:cNvPr>
          <p:cNvSpPr>
            <a:spLocks noGrp="1"/>
          </p:cNvSpPr>
          <p:nvPr>
            <p:ph sz="half" idx="1"/>
          </p:nvPr>
        </p:nvSpPr>
        <p:spPr>
          <a:xfrm>
            <a:off x="740664" y="1420420"/>
            <a:ext cx="10741802" cy="4734318"/>
          </a:xfrm>
        </p:spPr>
        <p:txBody>
          <a:bodyPr/>
          <a:lstStyle/>
          <a:p>
            <a:pPr lvl="1"/>
            <a:r>
              <a:rPr lang="en-US" dirty="0"/>
              <a:t>Child Care Licensing Responsibilities</a:t>
            </a:r>
          </a:p>
          <a:p>
            <a:pPr lvl="1"/>
            <a:r>
              <a:rPr lang="en-US" dirty="0"/>
              <a:t>Regulates all child-care operations and child-placing agencies to protect the health, safety, and wellbeing of children in care, largely by reducing the risk of injury, abuse, and communicable disease</a:t>
            </a:r>
          </a:p>
        </p:txBody>
      </p:sp>
      <p:pic>
        <p:nvPicPr>
          <p:cNvPr id="4" name="Picture 3">
            <a:extLst>
              <a:ext uri="{FF2B5EF4-FFF2-40B4-BE49-F238E27FC236}">
                <a16:creationId xmlns:a16="http://schemas.microsoft.com/office/drawing/2014/main" id="{3F3E2A44-D916-49CF-BBEF-CE401A86E874}"/>
              </a:ext>
            </a:extLst>
          </p:cNvPr>
          <p:cNvPicPr>
            <a:picLocks noChangeAspect="1"/>
          </p:cNvPicPr>
          <p:nvPr/>
        </p:nvPicPr>
        <p:blipFill>
          <a:blip r:embed="rId3"/>
          <a:stretch>
            <a:fillRect/>
          </a:stretch>
        </p:blipFill>
        <p:spPr>
          <a:xfrm>
            <a:off x="4122549" y="3715679"/>
            <a:ext cx="3437212" cy="2276938"/>
          </a:xfrm>
          <a:prstGeom prst="rect">
            <a:avLst/>
          </a:prstGeom>
        </p:spPr>
      </p:pic>
    </p:spTree>
    <p:extLst>
      <p:ext uri="{BB962C8B-B14F-4D97-AF65-F5344CB8AC3E}">
        <p14:creationId xmlns:p14="http://schemas.microsoft.com/office/powerpoint/2010/main" val="279013184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DC2950-0640-46F0-8284-5D2AC9CC9009}"/>
              </a:ext>
            </a:extLst>
          </p:cNvPr>
          <p:cNvSpPr>
            <a:spLocks noGrp="1"/>
          </p:cNvSpPr>
          <p:nvPr>
            <p:ph type="title"/>
          </p:nvPr>
        </p:nvSpPr>
        <p:spPr/>
        <p:txBody>
          <a:bodyPr/>
          <a:lstStyle/>
          <a:p>
            <a:r>
              <a:rPr lang="en-US" dirty="0"/>
              <a:t>Child Care Minimum Standards </a:t>
            </a:r>
          </a:p>
        </p:txBody>
      </p:sp>
      <p:sp>
        <p:nvSpPr>
          <p:cNvPr id="3" name="Content Placeholder 2">
            <a:extLst>
              <a:ext uri="{FF2B5EF4-FFF2-40B4-BE49-F238E27FC236}">
                <a16:creationId xmlns:a16="http://schemas.microsoft.com/office/drawing/2014/main" id="{FDA232F6-5995-4EA9-82E9-6269FFB1F290}"/>
              </a:ext>
            </a:extLst>
          </p:cNvPr>
          <p:cNvSpPr>
            <a:spLocks noGrp="1"/>
          </p:cNvSpPr>
          <p:nvPr>
            <p:ph sz="half" idx="1"/>
          </p:nvPr>
        </p:nvSpPr>
        <p:spPr>
          <a:xfrm>
            <a:off x="740664" y="1420420"/>
            <a:ext cx="10741802" cy="4734318"/>
          </a:xfrm>
        </p:spPr>
        <p:txBody>
          <a:bodyPr/>
          <a:lstStyle/>
          <a:p>
            <a:pPr lvl="1"/>
            <a:r>
              <a:rPr lang="en-US" dirty="0">
                <a:hlinkClick r:id="rId3"/>
              </a:rPr>
              <a:t>Chapter 42 Texas Human Resources Code</a:t>
            </a:r>
            <a:br>
              <a:rPr lang="en-US" dirty="0"/>
            </a:br>
            <a:r>
              <a:rPr lang="en-US" dirty="0"/>
              <a:t>(click on link)</a:t>
            </a:r>
          </a:p>
          <a:p>
            <a:endParaRPr lang="en-US" dirty="0"/>
          </a:p>
        </p:txBody>
      </p:sp>
      <p:pic>
        <p:nvPicPr>
          <p:cNvPr id="5" name="Picture 4">
            <a:extLst>
              <a:ext uri="{FF2B5EF4-FFF2-40B4-BE49-F238E27FC236}">
                <a16:creationId xmlns:a16="http://schemas.microsoft.com/office/drawing/2014/main" id="{45F179BF-322C-4CAD-996A-55352745D8F5}"/>
              </a:ext>
            </a:extLst>
          </p:cNvPr>
          <p:cNvPicPr>
            <a:picLocks noChangeAspect="1"/>
          </p:cNvPicPr>
          <p:nvPr/>
        </p:nvPicPr>
        <p:blipFill>
          <a:blip r:embed="rId4"/>
          <a:stretch>
            <a:fillRect/>
          </a:stretch>
        </p:blipFill>
        <p:spPr>
          <a:xfrm>
            <a:off x="4362157" y="2133212"/>
            <a:ext cx="4166464" cy="4317579"/>
          </a:xfrm>
          <a:prstGeom prst="rect">
            <a:avLst/>
          </a:prstGeom>
        </p:spPr>
      </p:pic>
    </p:spTree>
    <p:extLst>
      <p:ext uri="{BB962C8B-B14F-4D97-AF65-F5344CB8AC3E}">
        <p14:creationId xmlns:p14="http://schemas.microsoft.com/office/powerpoint/2010/main" val="338783192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DC2950-0640-46F0-8284-5D2AC9CC9009}"/>
              </a:ext>
            </a:extLst>
          </p:cNvPr>
          <p:cNvSpPr>
            <a:spLocks noGrp="1"/>
          </p:cNvSpPr>
          <p:nvPr>
            <p:ph type="title"/>
          </p:nvPr>
        </p:nvSpPr>
        <p:spPr/>
        <p:txBody>
          <a:bodyPr/>
          <a:lstStyle/>
          <a:p>
            <a:r>
              <a:rPr lang="en-US" dirty="0"/>
              <a:t>Child Care Minimum Standards</a:t>
            </a:r>
          </a:p>
        </p:txBody>
      </p:sp>
      <p:sp>
        <p:nvSpPr>
          <p:cNvPr id="3" name="Content Placeholder 2">
            <a:extLst>
              <a:ext uri="{FF2B5EF4-FFF2-40B4-BE49-F238E27FC236}">
                <a16:creationId xmlns:a16="http://schemas.microsoft.com/office/drawing/2014/main" id="{FDA232F6-5995-4EA9-82E9-6269FFB1F290}"/>
              </a:ext>
            </a:extLst>
          </p:cNvPr>
          <p:cNvSpPr>
            <a:spLocks noGrp="1"/>
          </p:cNvSpPr>
          <p:nvPr>
            <p:ph sz="half" idx="1"/>
          </p:nvPr>
        </p:nvSpPr>
        <p:spPr>
          <a:xfrm>
            <a:off x="740664" y="1420420"/>
            <a:ext cx="10741802" cy="4734318"/>
          </a:xfrm>
        </p:spPr>
        <p:txBody>
          <a:bodyPr/>
          <a:lstStyle/>
          <a:p>
            <a:pPr lvl="1"/>
            <a:r>
              <a:rPr lang="en-US" dirty="0"/>
              <a:t>Each of the Child Care Licensing Minimum Standards in Texas has been assigned a weight (High, Medium High, Medium, Medium Low, or Low) based on the risk that a violation of that standard presents to children</a:t>
            </a:r>
          </a:p>
        </p:txBody>
      </p:sp>
      <p:pic>
        <p:nvPicPr>
          <p:cNvPr id="4" name="Picture 3">
            <a:extLst>
              <a:ext uri="{FF2B5EF4-FFF2-40B4-BE49-F238E27FC236}">
                <a16:creationId xmlns:a16="http://schemas.microsoft.com/office/drawing/2014/main" id="{149427FB-9525-44F5-B6C8-1E77E28B2E72}"/>
              </a:ext>
            </a:extLst>
          </p:cNvPr>
          <p:cNvPicPr>
            <a:picLocks noChangeAspect="1"/>
          </p:cNvPicPr>
          <p:nvPr/>
        </p:nvPicPr>
        <p:blipFill>
          <a:blip r:embed="rId3"/>
          <a:stretch>
            <a:fillRect/>
          </a:stretch>
        </p:blipFill>
        <p:spPr>
          <a:xfrm>
            <a:off x="5101586" y="3220230"/>
            <a:ext cx="1988827" cy="2217350"/>
          </a:xfrm>
          <a:prstGeom prst="rect">
            <a:avLst/>
          </a:prstGeom>
        </p:spPr>
      </p:pic>
    </p:spTree>
    <p:extLst>
      <p:ext uri="{BB962C8B-B14F-4D97-AF65-F5344CB8AC3E}">
        <p14:creationId xmlns:p14="http://schemas.microsoft.com/office/powerpoint/2010/main" val="2807190860"/>
      </p:ext>
    </p:extLst>
  </p:cSld>
  <p:clrMapOvr>
    <a:masterClrMapping/>
  </p:clrMapOvr>
</p:sld>
</file>

<file path=ppt/theme/theme1.xml><?xml version="1.0" encoding="utf-8"?>
<a:theme xmlns:a="http://schemas.openxmlformats.org/drawingml/2006/main" name="2_Office Theme">
  <a:themeElements>
    <a:clrScheme name="TEA CTE">
      <a:dk1>
        <a:srgbClr val="000000"/>
      </a:dk1>
      <a:lt1>
        <a:srgbClr val="FFFFFF"/>
      </a:lt1>
      <a:dk2>
        <a:srgbClr val="20306A"/>
      </a:dk2>
      <a:lt2>
        <a:srgbClr val="FFFFFF"/>
      </a:lt2>
      <a:accent1>
        <a:srgbClr val="C02033"/>
      </a:accent1>
      <a:accent2>
        <a:srgbClr val="4E7CBE"/>
      </a:accent2>
      <a:accent3>
        <a:srgbClr val="808080"/>
      </a:accent3>
      <a:accent4>
        <a:srgbClr val="B3B3B3"/>
      </a:accent4>
      <a:accent5>
        <a:srgbClr val="C02033"/>
      </a:accent5>
      <a:accent6>
        <a:srgbClr val="203069"/>
      </a:accent6>
      <a:hlink>
        <a:srgbClr val="4E7CBE"/>
      </a:hlink>
      <a:folHlink>
        <a:srgbClr val="808080"/>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EA Instruction PowerPoint Template [Read-Only]" id="{7B7F7B39-095B-410F-B86E-4E6C288E2207}" vid="{5A508723-CE50-461D-9A6A-E6D3C9F5651A}"/>
    </a:ext>
  </a:extLst>
</a:theme>
</file>

<file path=ppt/theme/theme2.xml><?xml version="1.0" encoding="utf-8"?>
<a:theme xmlns:a="http://schemas.openxmlformats.org/drawingml/2006/main" name="3_Office Theme">
  <a:themeElements>
    <a:clrScheme name="TEA CTE">
      <a:dk1>
        <a:srgbClr val="000000"/>
      </a:dk1>
      <a:lt1>
        <a:srgbClr val="FFFFFF"/>
      </a:lt1>
      <a:dk2>
        <a:srgbClr val="20306A"/>
      </a:dk2>
      <a:lt2>
        <a:srgbClr val="FFFFFF"/>
      </a:lt2>
      <a:accent1>
        <a:srgbClr val="C02033"/>
      </a:accent1>
      <a:accent2>
        <a:srgbClr val="4E7CBE"/>
      </a:accent2>
      <a:accent3>
        <a:srgbClr val="808080"/>
      </a:accent3>
      <a:accent4>
        <a:srgbClr val="B3B3B3"/>
      </a:accent4>
      <a:accent5>
        <a:srgbClr val="C02033"/>
      </a:accent5>
      <a:accent6>
        <a:srgbClr val="203069"/>
      </a:accent6>
      <a:hlink>
        <a:srgbClr val="4E7CBE"/>
      </a:hlink>
      <a:folHlink>
        <a:srgbClr val="808080"/>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EA Instruction PowerPoint Template [Read-Only]" id="{7B7F7B39-095B-410F-B86E-4E6C288E2207}" vid="{F8C53487-7124-4AE1-8CBC-7355D7BEE90F}"/>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FC82BBDCC32AD74AB640967B88EF271F" ma:contentTypeVersion="12" ma:contentTypeDescription="Create a new document." ma:contentTypeScope="" ma:versionID="04606bd753c2445e9070f0c6dd2da2ed">
  <xsd:schema xmlns:xsd="http://www.w3.org/2001/XMLSchema" xmlns:xs="http://www.w3.org/2001/XMLSchema" xmlns:p="http://schemas.microsoft.com/office/2006/metadata/properties" xmlns:ns1="http://schemas.microsoft.com/sharepoint/v3" xmlns:ns2="56ea17bb-c96d-4826-b465-01eec0dd23dd" xmlns:ns3="05d88611-e516-4d1a-b12e-39107e78b3d0" targetNamespace="http://schemas.microsoft.com/office/2006/metadata/properties" ma:root="true" ma:fieldsID="ad1efff391d1fe3edf90899dfd79df61" ns1:_="" ns2:_="" ns3:_="">
    <xsd:import namespace="http://schemas.microsoft.com/sharepoint/v3"/>
    <xsd:import namespace="56ea17bb-c96d-4826-b465-01eec0dd23dd"/>
    <xsd:import namespace="05d88611-e516-4d1a-b12e-39107e78b3d0"/>
    <xsd:element name="properties">
      <xsd:complexType>
        <xsd:sequence>
          <xsd:element name="documentManagement">
            <xsd:complexType>
              <xsd:all>
                <xsd:element ref="ns2:UniqueSourceRef" minOccurs="0"/>
                <xsd:element ref="ns2:FileHash" minOccurs="0"/>
                <xsd:element ref="ns3:SharedWithUsers" minOccurs="0"/>
                <xsd:element ref="ns3:SharedWithDetails" minOccurs="0"/>
                <xsd:element ref="ns3:SharingHintHash" minOccurs="0"/>
                <xsd:element ref="ns3:LastSharedByTime" minOccurs="0"/>
                <xsd:element ref="ns3:LastSharedByUser" minOccurs="0"/>
                <xsd:element ref="ns1:DetailLink" minOccurs="0"/>
                <xsd:element ref="ns2:MediaServiceMetadata" minOccurs="0"/>
                <xsd:element ref="ns2:MediaServiceFastMetadata" minOccurs="0"/>
                <xsd:element ref="ns2:MediaServiceDateTaken" minOccurs="0"/>
                <xsd:element ref="ns2:MediaServiceAutoTag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DetailLink" ma:index="15" nillable="true" ma:displayName="Detail Link" ma:description="Link for page for clicking through for details " ma:internalName="DetailLink">
      <xsd:complexType>
        <xsd:complexContent>
          <xsd:extension base="dms:URL">
            <xsd:sequence>
              <xsd:element name="Url" type="dms:ValidUrl" minOccurs="0" nillable="true"/>
              <xsd:element name="Description" type="xsd:string"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56ea17bb-c96d-4826-b465-01eec0dd23dd" elementFormDefault="qualified">
    <xsd:import namespace="http://schemas.microsoft.com/office/2006/documentManagement/types"/>
    <xsd:import namespace="http://schemas.microsoft.com/office/infopath/2007/PartnerControls"/>
    <xsd:element name="UniqueSourceRef" ma:index="8" nillable="true" ma:displayName="UniqueSourceRef" ma:internalName="UniqueSourceRef">
      <xsd:simpleType>
        <xsd:restriction base="dms:Note">
          <xsd:maxLength value="255"/>
        </xsd:restriction>
      </xsd:simpleType>
    </xsd:element>
    <xsd:element name="FileHash" ma:index="9" nillable="true" ma:displayName="FileHash" ma:internalName="FileHash">
      <xsd:simpleType>
        <xsd:restriction base="dms:Note">
          <xsd:maxLength value="255"/>
        </xsd:restriction>
      </xsd:simpleType>
    </xsd:element>
    <xsd:element name="MediaServiceMetadata" ma:index="16" nillable="true" ma:displayName="MediaServiceMetadata" ma:description="" ma:hidden="true" ma:internalName="MediaServiceMetadata" ma:readOnly="true">
      <xsd:simpleType>
        <xsd:restriction base="dms:Note"/>
      </xsd:simpleType>
    </xsd:element>
    <xsd:element name="MediaServiceFastMetadata" ma:index="17" nillable="true" ma:displayName="MediaServiceFastMetadata" ma:description="" ma:hidden="true" ma:internalName="MediaServiceFastMetadata" ma:readOnly="true">
      <xsd:simpleType>
        <xsd:restriction base="dms:Note"/>
      </xsd:simpleType>
    </xsd:element>
    <xsd:element name="MediaServiceDateTaken" ma:index="18" nillable="true" ma:displayName="MediaServiceDateTaken" ma:description="" ma:hidden="true" ma:internalName="MediaServiceDateTaken" ma:readOnly="true">
      <xsd:simpleType>
        <xsd:restriction base="dms:Text"/>
      </xsd:simpleType>
    </xsd:element>
    <xsd:element name="MediaServiceAutoTags" ma:index="19" nillable="true" ma:displayName="MediaServiceAutoTags" ma:description="" ma:internalName="MediaServiceAutoTag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05d88611-e516-4d1a-b12e-39107e78b3d0" elementFormDefault="qualified">
    <xsd:import namespace="http://schemas.microsoft.com/office/2006/documentManagement/types"/>
    <xsd:import namespace="http://schemas.microsoft.com/office/infopath/2007/PartnerControls"/>
    <xsd:element name="SharedWithUsers" ma:index="10"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description="" ma:internalName="SharedWithDetails" ma:readOnly="true">
      <xsd:simpleType>
        <xsd:restriction base="dms:Note">
          <xsd:maxLength value="255"/>
        </xsd:restriction>
      </xsd:simpleType>
    </xsd:element>
    <xsd:element name="SharingHintHash" ma:index="12" nillable="true" ma:displayName="Sharing Hint Hash" ma:description="" ma:hidden="true" ma:internalName="SharingHintHash" ma:readOnly="true">
      <xsd:simpleType>
        <xsd:restriction base="dms:Text"/>
      </xsd:simpleType>
    </xsd:element>
    <xsd:element name="LastSharedByTime" ma:index="13" nillable="true" ma:displayName="Last Shared By Time" ma:description="" ma:internalName="LastSharedByTime" ma:readOnly="true">
      <xsd:simpleType>
        <xsd:restriction base="dms:DateTime"/>
      </xsd:simpleType>
    </xsd:element>
    <xsd:element name="LastSharedByUser" ma:index="14" nillable="true" ma:displayName="Last Shared By User" ma:description="" ma:internalName="LastSharedByUser"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FileHash xmlns="56ea17bb-c96d-4826-b465-01eec0dd23dd" xsi:nil="true"/>
    <DetailLink xmlns="http://schemas.microsoft.com/sharepoint/v3">
      <Url xsi:nil="true"/>
      <Description xsi:nil="true"/>
    </DetailLink>
    <UniqueSourceRef xmlns="56ea17bb-c96d-4826-b465-01eec0dd23dd"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03DCA1A3-838F-4DE4-BC5B-8F48DBF5CD1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56ea17bb-c96d-4826-b465-01eec0dd23dd"/>
    <ds:schemaRef ds:uri="05d88611-e516-4d1a-b12e-39107e78b3d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371B5C7F-2497-4FAB-9E2E-E6A7EB669C3E}">
  <ds:schemaRefs>
    <ds:schemaRef ds:uri="05d88611-e516-4d1a-b12e-39107e78b3d0"/>
    <ds:schemaRef ds:uri="http://www.w3.org/XML/1998/namespace"/>
    <ds:schemaRef ds:uri="http://purl.org/dc/terms/"/>
    <ds:schemaRef ds:uri="56ea17bb-c96d-4826-b465-01eec0dd23dd"/>
    <ds:schemaRef ds:uri="http://purl.org/dc/elements/1.1/"/>
    <ds:schemaRef ds:uri="http://purl.org/dc/dcmitype/"/>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schemas.microsoft.com/sharepoint/v3"/>
  </ds:schemaRefs>
</ds:datastoreItem>
</file>

<file path=customXml/itemProps3.xml><?xml version="1.0" encoding="utf-8"?>
<ds:datastoreItem xmlns:ds="http://schemas.openxmlformats.org/officeDocument/2006/customXml" ds:itemID="{E510B6C6-E837-483C-A857-03CE8FC2D022}">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Draft Deliverable 7- PPT Template</Template>
  <TotalTime>90</TotalTime>
  <Words>3173</Words>
  <Application>Microsoft Office PowerPoint</Application>
  <PresentationFormat>Widescreen</PresentationFormat>
  <Paragraphs>217</Paragraphs>
  <Slides>31</Slides>
  <Notes>30</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31</vt:i4>
      </vt:variant>
    </vt:vector>
  </HeadingPairs>
  <TitlesOfParts>
    <vt:vector size="38" baseType="lpstr">
      <vt:lpstr>.AppleSystemUIFont</vt:lpstr>
      <vt:lpstr>Arial</vt:lpstr>
      <vt:lpstr>Calibri</vt:lpstr>
      <vt:lpstr>Open Sans</vt:lpstr>
      <vt:lpstr>Open Sans SemiBold</vt:lpstr>
      <vt:lpstr>2_Office Theme</vt:lpstr>
      <vt:lpstr>3_Office Theme</vt:lpstr>
      <vt:lpstr>Know the Standards: Centre-Based and Home-Based Child Care Programs</vt:lpstr>
      <vt:lpstr>PowerPoint Presentation</vt:lpstr>
      <vt:lpstr>What is the Difference Between Center- Based care and Home-Based Care?</vt:lpstr>
      <vt:lpstr>What are the Types of Child Day Care Operations?</vt:lpstr>
      <vt:lpstr>What are the Types of Child Day Care Operations?</vt:lpstr>
      <vt:lpstr>What are the Types of Child Day Care Operations?</vt:lpstr>
      <vt:lpstr>Texas Child Care Licensing (CCL)</vt:lpstr>
      <vt:lpstr>Child Care Minimum Standards </vt:lpstr>
      <vt:lpstr>Child Care Minimum Standards</vt:lpstr>
      <vt:lpstr>What Does it Mean if an Operation is “Accredited"?</vt:lpstr>
      <vt:lpstr>Accreditation—Family Child Care</vt:lpstr>
      <vt:lpstr>Texas Department of Family and Protective Services</vt:lpstr>
      <vt:lpstr>Accreditation</vt:lpstr>
      <vt:lpstr>How Frequently are Inspections Conducted at Child Care Facilities?</vt:lpstr>
      <vt:lpstr>Daycare at its BEST in Houston</vt:lpstr>
      <vt:lpstr>Evaluating Guidelines</vt:lpstr>
      <vt:lpstr>Evaluating Providers - Caregivers/Teachers</vt:lpstr>
      <vt:lpstr>Evaluating Providers-Settings</vt:lpstr>
      <vt:lpstr>Evaluating Providers-Activities</vt:lpstr>
      <vt:lpstr>Evaluating Providers-In General</vt:lpstr>
      <vt:lpstr>Tips for Parents</vt:lpstr>
      <vt:lpstr>Tips for Parents</vt:lpstr>
      <vt:lpstr>Tips for Parents</vt:lpstr>
      <vt:lpstr>Tips for Parents</vt:lpstr>
      <vt:lpstr>Child Safety Campaigns</vt:lpstr>
      <vt:lpstr>Child Safety Campaigns</vt:lpstr>
      <vt:lpstr>PowerPoint Presentation</vt:lpstr>
      <vt:lpstr>PowerPoint Presentation</vt:lpstr>
      <vt:lpstr>References and Resources</vt:lpstr>
      <vt:lpstr>References and Resources</vt:lpstr>
      <vt:lpstr>References and Resources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Swati Gupta</dc:creator>
  <cp:lastModifiedBy>Madhuri Dhariwal</cp:lastModifiedBy>
  <cp:revision>9</cp:revision>
  <cp:lastPrinted>2017-07-07T16:17:37Z</cp:lastPrinted>
  <dcterms:created xsi:type="dcterms:W3CDTF">2017-07-11T23:58:30Z</dcterms:created>
  <dcterms:modified xsi:type="dcterms:W3CDTF">2018-01-05T20:03:53Z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0x010100FC82BBDCC32AD74AB640967B88EF271F</vt:lpwstr>
  </property>
</Properties>
</file>