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6"/>
  </p:notesMasterIdLst>
  <p:sldIdLst>
    <p:sldId id="321" r:id="rId6"/>
    <p:sldId id="319" r:id="rId7"/>
    <p:sldId id="323" r:id="rId8"/>
    <p:sldId id="324" r:id="rId9"/>
    <p:sldId id="325"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5" d="100"/>
          <a:sy n="115" d="100"/>
        </p:scale>
        <p:origin x="418" y="8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Knowledge Is Power:</a:t>
            </a:r>
          </a:p>
          <a:p>
            <a:endParaRPr lang="en-US" dirty="0"/>
          </a:p>
          <a:p>
            <a:endParaRPr lang="en-US" dirty="0"/>
          </a:p>
          <a:p>
            <a:pPr lvl="1"/>
            <a:r>
              <a:rPr lang="en-US" dirty="0"/>
              <a:t>Why Study Food Science?</a:t>
            </a:r>
          </a:p>
          <a:p>
            <a:pPr lvl="1"/>
            <a:endParaRPr lang="en-US" dirty="0"/>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Assignment: Where to  Study Food Science?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Use the Internet to research three higher education  schools that offer a degree in food science.  Recommended website: www.ift.org</a:t>
            </a:r>
          </a:p>
          <a:p>
            <a:pPr lvl="1"/>
            <a:r>
              <a:rPr lang="en-US" dirty="0"/>
              <a:t>Use the assignment handout “Where to Study Food  Science?” to gather the necessary information from the  schools’ websites.</a:t>
            </a:r>
          </a:p>
          <a:p>
            <a:pPr lvl="1"/>
            <a:r>
              <a:rPr lang="en-US" dirty="0"/>
              <a:t>Create a presentation of one of the school’s food science  degree program.</a:t>
            </a:r>
          </a:p>
          <a:p>
            <a:pPr lvl="1"/>
            <a:r>
              <a:rPr lang="en-US" dirty="0"/>
              <a:t>Write a professional letter to the school’s food science  department requesting brochures and additional  information about the program.</a:t>
            </a:r>
          </a:p>
          <a:p>
            <a:pPr lvl="1"/>
            <a:endParaRPr lang="en-US" dirty="0"/>
          </a:p>
        </p:txBody>
      </p:sp>
    </p:spTree>
    <p:extLst>
      <p:ext uri="{BB962C8B-B14F-4D97-AF65-F5344CB8AC3E}">
        <p14:creationId xmlns:p14="http://schemas.microsoft.com/office/powerpoint/2010/main" val="2274864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Day 1 – Journal Entry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Food Science can help solve  global issues by…</a:t>
            </a:r>
          </a:p>
          <a:p>
            <a:pPr lvl="1"/>
            <a:endParaRPr lang="en-US" dirty="0"/>
          </a:p>
        </p:txBody>
      </p:sp>
      <p:pic>
        <p:nvPicPr>
          <p:cNvPr id="4" name="Picture 3">
            <a:extLst>
              <a:ext uri="{FF2B5EF4-FFF2-40B4-BE49-F238E27FC236}">
                <a16:creationId xmlns:a16="http://schemas.microsoft.com/office/drawing/2014/main" id="{860D7610-BF90-42A5-A3E5-99E4E119E42C}"/>
              </a:ext>
            </a:extLst>
          </p:cNvPr>
          <p:cNvPicPr>
            <a:picLocks noChangeAspect="1"/>
          </p:cNvPicPr>
          <p:nvPr/>
        </p:nvPicPr>
        <p:blipFill>
          <a:blip r:embed="rId2"/>
          <a:stretch>
            <a:fillRect/>
          </a:stretch>
        </p:blipFill>
        <p:spPr>
          <a:xfrm>
            <a:off x="4561511" y="3335138"/>
            <a:ext cx="3414056" cy="2292295"/>
          </a:xfrm>
          <a:prstGeom prst="rect">
            <a:avLst/>
          </a:prstGeom>
        </p:spPr>
      </p:pic>
    </p:spTree>
    <p:extLst>
      <p:ext uri="{BB962C8B-B14F-4D97-AF65-F5344CB8AC3E}">
        <p14:creationId xmlns:p14="http://schemas.microsoft.com/office/powerpoint/2010/main" val="370668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Day 1 – 90 Second Speech  Topic</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How does population growth  affect our food supply?</a:t>
            </a:r>
          </a:p>
          <a:p>
            <a:pPr lvl="1"/>
            <a:endParaRPr lang="en-US" dirty="0"/>
          </a:p>
        </p:txBody>
      </p:sp>
      <p:pic>
        <p:nvPicPr>
          <p:cNvPr id="4" name="Picture 3">
            <a:extLst>
              <a:ext uri="{FF2B5EF4-FFF2-40B4-BE49-F238E27FC236}">
                <a16:creationId xmlns:a16="http://schemas.microsoft.com/office/drawing/2014/main" id="{1B421F7D-E725-4923-8872-191FE20A7840}"/>
              </a:ext>
            </a:extLst>
          </p:cNvPr>
          <p:cNvPicPr>
            <a:picLocks noChangeAspect="1"/>
          </p:cNvPicPr>
          <p:nvPr/>
        </p:nvPicPr>
        <p:blipFill>
          <a:blip r:embed="rId2"/>
          <a:stretch>
            <a:fillRect/>
          </a:stretch>
        </p:blipFill>
        <p:spPr>
          <a:xfrm>
            <a:off x="4483570" y="3146439"/>
            <a:ext cx="3395766" cy="2597121"/>
          </a:xfrm>
          <a:prstGeom prst="rect">
            <a:avLst/>
          </a:prstGeom>
        </p:spPr>
      </p:pic>
    </p:spTree>
    <p:extLst>
      <p:ext uri="{BB962C8B-B14F-4D97-AF65-F5344CB8AC3E}">
        <p14:creationId xmlns:p14="http://schemas.microsoft.com/office/powerpoint/2010/main" val="2121559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Day 2 – Journal Entry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Food Science promotes  environmental protection  through…</a:t>
            </a:r>
          </a:p>
          <a:p>
            <a:pPr lvl="1"/>
            <a:endParaRPr lang="en-US" dirty="0"/>
          </a:p>
        </p:txBody>
      </p:sp>
      <p:pic>
        <p:nvPicPr>
          <p:cNvPr id="4" name="Picture 3">
            <a:extLst>
              <a:ext uri="{FF2B5EF4-FFF2-40B4-BE49-F238E27FC236}">
                <a16:creationId xmlns:a16="http://schemas.microsoft.com/office/drawing/2014/main" id="{5DBED185-CC91-41F6-B973-CDCB25C08E57}"/>
              </a:ext>
            </a:extLst>
          </p:cNvPr>
          <p:cNvPicPr>
            <a:picLocks noChangeAspect="1"/>
          </p:cNvPicPr>
          <p:nvPr/>
        </p:nvPicPr>
        <p:blipFill>
          <a:blip r:embed="rId2"/>
          <a:stretch>
            <a:fillRect/>
          </a:stretch>
        </p:blipFill>
        <p:spPr>
          <a:xfrm>
            <a:off x="4561511" y="3335138"/>
            <a:ext cx="3414056" cy="2292295"/>
          </a:xfrm>
          <a:prstGeom prst="rect">
            <a:avLst/>
          </a:prstGeom>
        </p:spPr>
      </p:pic>
    </p:spTree>
    <p:extLst>
      <p:ext uri="{BB962C8B-B14F-4D97-AF65-F5344CB8AC3E}">
        <p14:creationId xmlns:p14="http://schemas.microsoft.com/office/powerpoint/2010/main" val="3550236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Day 2 – 90 Second Speech  Topic</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How can the knowledge you  gain in food science improve  your health?</a:t>
            </a:r>
          </a:p>
          <a:p>
            <a:pPr lvl="1"/>
            <a:endParaRPr lang="en-US" dirty="0"/>
          </a:p>
        </p:txBody>
      </p:sp>
      <p:pic>
        <p:nvPicPr>
          <p:cNvPr id="4" name="Picture 3">
            <a:extLst>
              <a:ext uri="{FF2B5EF4-FFF2-40B4-BE49-F238E27FC236}">
                <a16:creationId xmlns:a16="http://schemas.microsoft.com/office/drawing/2014/main" id="{7CD5391E-D7D5-4DCC-9B63-FC1FF22FEB4F}"/>
              </a:ext>
            </a:extLst>
          </p:cNvPr>
          <p:cNvPicPr>
            <a:picLocks noChangeAspect="1"/>
          </p:cNvPicPr>
          <p:nvPr/>
        </p:nvPicPr>
        <p:blipFill>
          <a:blip r:embed="rId2"/>
          <a:stretch>
            <a:fillRect/>
          </a:stretch>
        </p:blipFill>
        <p:spPr>
          <a:xfrm>
            <a:off x="4570847" y="3284478"/>
            <a:ext cx="3151905" cy="2408129"/>
          </a:xfrm>
          <a:prstGeom prst="rect">
            <a:avLst/>
          </a:prstGeom>
        </p:spPr>
      </p:pic>
    </p:spTree>
    <p:extLst>
      <p:ext uri="{BB962C8B-B14F-4D97-AF65-F5344CB8AC3E}">
        <p14:creationId xmlns:p14="http://schemas.microsoft.com/office/powerpoint/2010/main" val="1655935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Day 3 – Journal Entry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 can better manage my health  using food science principles  by…</a:t>
            </a:r>
          </a:p>
          <a:p>
            <a:pPr lvl="1"/>
            <a:endParaRPr lang="en-US" dirty="0"/>
          </a:p>
        </p:txBody>
      </p:sp>
      <p:pic>
        <p:nvPicPr>
          <p:cNvPr id="4" name="Picture 3">
            <a:extLst>
              <a:ext uri="{FF2B5EF4-FFF2-40B4-BE49-F238E27FC236}">
                <a16:creationId xmlns:a16="http://schemas.microsoft.com/office/drawing/2014/main" id="{F6D0F496-CE7F-4226-A3D8-9E4F73F641EC}"/>
              </a:ext>
            </a:extLst>
          </p:cNvPr>
          <p:cNvPicPr>
            <a:picLocks noChangeAspect="1"/>
          </p:cNvPicPr>
          <p:nvPr/>
        </p:nvPicPr>
        <p:blipFill>
          <a:blip r:embed="rId2"/>
          <a:stretch>
            <a:fillRect/>
          </a:stretch>
        </p:blipFill>
        <p:spPr>
          <a:xfrm>
            <a:off x="4388972" y="3429000"/>
            <a:ext cx="3414056" cy="2292295"/>
          </a:xfrm>
          <a:prstGeom prst="rect">
            <a:avLst/>
          </a:prstGeom>
        </p:spPr>
      </p:pic>
    </p:spTree>
    <p:extLst>
      <p:ext uri="{BB962C8B-B14F-4D97-AF65-F5344CB8AC3E}">
        <p14:creationId xmlns:p14="http://schemas.microsoft.com/office/powerpoint/2010/main" val="3362210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Day 3 – 90 Second  Speech Topic</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Discuss sustainable farming  and how it has impacted  agriculture around the world.</a:t>
            </a:r>
          </a:p>
          <a:p>
            <a:pPr lvl="1"/>
            <a:endParaRPr lang="en-US" dirty="0"/>
          </a:p>
        </p:txBody>
      </p:sp>
      <p:pic>
        <p:nvPicPr>
          <p:cNvPr id="4" name="Picture 3">
            <a:extLst>
              <a:ext uri="{FF2B5EF4-FFF2-40B4-BE49-F238E27FC236}">
                <a16:creationId xmlns:a16="http://schemas.microsoft.com/office/drawing/2014/main" id="{4236729A-8348-4967-980F-604D007D070F}"/>
              </a:ext>
            </a:extLst>
          </p:cNvPr>
          <p:cNvPicPr>
            <a:picLocks noChangeAspect="1"/>
          </p:cNvPicPr>
          <p:nvPr/>
        </p:nvPicPr>
        <p:blipFill>
          <a:blip r:embed="rId2"/>
          <a:stretch>
            <a:fillRect/>
          </a:stretch>
        </p:blipFill>
        <p:spPr>
          <a:xfrm>
            <a:off x="4669412" y="3687550"/>
            <a:ext cx="2853175" cy="2182557"/>
          </a:xfrm>
          <a:prstGeom prst="rect">
            <a:avLst/>
          </a:prstGeom>
        </p:spPr>
      </p:pic>
    </p:spTree>
    <p:extLst>
      <p:ext uri="{BB962C8B-B14F-4D97-AF65-F5344CB8AC3E}">
        <p14:creationId xmlns:p14="http://schemas.microsoft.com/office/powerpoint/2010/main" val="2779008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Day 4 – Journal Entry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One thing I have learned from  this lesson that I can apply to  my eating habits is…</a:t>
            </a:r>
          </a:p>
          <a:p>
            <a:pPr lvl="1"/>
            <a:endParaRPr lang="en-US" dirty="0"/>
          </a:p>
        </p:txBody>
      </p:sp>
      <p:pic>
        <p:nvPicPr>
          <p:cNvPr id="4" name="Picture 3">
            <a:extLst>
              <a:ext uri="{FF2B5EF4-FFF2-40B4-BE49-F238E27FC236}">
                <a16:creationId xmlns:a16="http://schemas.microsoft.com/office/drawing/2014/main" id="{7BA32811-9404-432C-859C-E7435FD3F02F}"/>
              </a:ext>
            </a:extLst>
          </p:cNvPr>
          <p:cNvPicPr>
            <a:picLocks noChangeAspect="1"/>
          </p:cNvPicPr>
          <p:nvPr/>
        </p:nvPicPr>
        <p:blipFill>
          <a:blip r:embed="rId2"/>
          <a:stretch>
            <a:fillRect/>
          </a:stretch>
        </p:blipFill>
        <p:spPr>
          <a:xfrm>
            <a:off x="4613943" y="3677984"/>
            <a:ext cx="3414056" cy="1853345"/>
          </a:xfrm>
          <a:prstGeom prst="rect">
            <a:avLst/>
          </a:prstGeom>
        </p:spPr>
      </p:pic>
    </p:spTree>
    <p:extLst>
      <p:ext uri="{BB962C8B-B14F-4D97-AF65-F5344CB8AC3E}">
        <p14:creationId xmlns:p14="http://schemas.microsoft.com/office/powerpoint/2010/main" val="20010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Day 4 – 90 Second Speech  Topic</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How has food science  improved public safety?</a:t>
            </a:r>
          </a:p>
          <a:p>
            <a:pPr lvl="1"/>
            <a:endParaRPr lang="en-US" dirty="0"/>
          </a:p>
        </p:txBody>
      </p:sp>
      <p:pic>
        <p:nvPicPr>
          <p:cNvPr id="4" name="Picture 3">
            <a:extLst>
              <a:ext uri="{FF2B5EF4-FFF2-40B4-BE49-F238E27FC236}">
                <a16:creationId xmlns:a16="http://schemas.microsoft.com/office/drawing/2014/main" id="{0AA6B859-38FB-4B1D-BA95-0D2E1DFA7A89}"/>
              </a:ext>
            </a:extLst>
          </p:cNvPr>
          <p:cNvPicPr>
            <a:picLocks noChangeAspect="1"/>
          </p:cNvPicPr>
          <p:nvPr/>
        </p:nvPicPr>
        <p:blipFill>
          <a:blip r:embed="rId2"/>
          <a:stretch>
            <a:fillRect/>
          </a:stretch>
        </p:blipFill>
        <p:spPr>
          <a:xfrm>
            <a:off x="4499717" y="3535289"/>
            <a:ext cx="3395766" cy="2298391"/>
          </a:xfrm>
          <a:prstGeom prst="rect">
            <a:avLst/>
          </a:prstGeom>
        </p:spPr>
      </p:pic>
    </p:spTree>
    <p:extLst>
      <p:ext uri="{BB962C8B-B14F-4D97-AF65-F5344CB8AC3E}">
        <p14:creationId xmlns:p14="http://schemas.microsoft.com/office/powerpoint/2010/main" val="68263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err="1"/>
              <a:t>Mehas</a:t>
            </a:r>
            <a:r>
              <a:rPr lang="en-US" sz="2000" dirty="0"/>
              <a:t>, Kay </a:t>
            </a:r>
            <a:r>
              <a:rPr lang="en-US" sz="2000" dirty="0" err="1"/>
              <a:t>Yockey</a:t>
            </a:r>
            <a:r>
              <a:rPr lang="en-US" sz="2000" dirty="0"/>
              <a:t> &amp; Rodgers, Sharon Lesley. (2002). Food Science: The  Biochemistry of Food and Nutrition. Fourth. New York, NY: Glencoe McGraw-  Hill, pp. 35-45. Print.</a:t>
            </a:r>
          </a:p>
          <a:p>
            <a:pPr lvl="1"/>
            <a:r>
              <a:rPr lang="en-US" sz="2000" dirty="0"/>
              <a:t>Food Science at WSU  Source: TeacherTube.com  Running Time: 3:24 minutes</a:t>
            </a:r>
          </a:p>
          <a:p>
            <a:pPr lvl="1"/>
            <a:r>
              <a:rPr lang="en-US" sz="2000" dirty="0"/>
              <a:t>Release Date: January 30, 2009</a:t>
            </a:r>
          </a:p>
          <a:p>
            <a:pPr lvl="1"/>
            <a:r>
              <a:rPr lang="en-US" sz="2000" dirty="0"/>
              <a:t>Taste tomorrow. Everybody has to eat. And that means that there are more  jobs for Food Scientists than there are graduates with food science degrees.  A WSU alumnus with a food science degree explains the duties of a food  scientist.</a:t>
            </a:r>
          </a:p>
          <a:p>
            <a:pPr lvl="1"/>
            <a:r>
              <a:rPr lang="en-US" sz="2000" dirty="0"/>
              <a:t>http://www.teachertube.com/viewVideo.php?video_id=77226&amp;title</a:t>
            </a:r>
          </a:p>
          <a:p>
            <a:pPr lvl="1"/>
            <a:r>
              <a:rPr lang="en-US" sz="2000" dirty="0"/>
              <a:t>=</a:t>
            </a:r>
            <a:r>
              <a:rPr lang="en-US" sz="2000" dirty="0" err="1"/>
              <a:t>Food_Science_at_WSU</a:t>
            </a:r>
            <a:endParaRPr lang="en-US" sz="2000" dirty="0"/>
          </a:p>
          <a:p>
            <a:pPr lvl="1"/>
            <a:r>
              <a:rPr lang="en-US" sz="2000" dirty="0"/>
              <a:t>Approved Undergraduate Programs (Food Science)  The Institute of Food Technology  http://www.ift.org/knowledge-center/</a:t>
            </a:r>
          </a:p>
          <a:p>
            <a:pPr lvl="1"/>
            <a:endParaRPr lang="en-US" dirty="0"/>
          </a:p>
        </p:txBody>
      </p:sp>
    </p:spTree>
    <p:extLst>
      <p:ext uri="{BB962C8B-B14F-4D97-AF65-F5344CB8AC3E}">
        <p14:creationId xmlns:p14="http://schemas.microsoft.com/office/powerpoint/2010/main" val="91712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References/Resources Cont.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Food Scientist Quotations</a:t>
            </a:r>
          </a:p>
          <a:p>
            <a:pPr lvl="1"/>
            <a:r>
              <a:rPr lang="en-US" sz="2000" dirty="0"/>
              <a:t>Bringing over 18,000 quotes to you everyday  www.Proverbia.net  http://en.proverbia.net/citastema.asp?tematica=482</a:t>
            </a:r>
          </a:p>
          <a:p>
            <a:pPr lvl="1"/>
            <a:r>
              <a:rPr lang="en-US" sz="2000" dirty="0"/>
              <a:t>Quote World-Famous Food Quotes</a:t>
            </a:r>
          </a:p>
          <a:p>
            <a:pPr lvl="1"/>
            <a:r>
              <a:rPr lang="en-US" sz="2000" dirty="0"/>
              <a:t>Over 15,000 quotations and famous quotes  www.QuoteWorld.org</a:t>
            </a:r>
          </a:p>
          <a:p>
            <a:pPr lvl="1"/>
            <a:r>
              <a:rPr lang="en-US" sz="2000" dirty="0"/>
              <a:t>http://www.quoteworld.org/quotes/10318  http://www.quoteworld.org/quotes/5122  http://www.quoteworld.org/quotes/4117</a:t>
            </a:r>
          </a:p>
          <a:p>
            <a:pPr lvl="1"/>
            <a:r>
              <a:rPr lang="en-US" sz="2000" dirty="0"/>
              <a:t>Microsoft Office Clip Art images: Used with permission from  Microsoft</a:t>
            </a:r>
            <a:r>
              <a:rPr lang="en-US" dirty="0"/>
              <a:t>.</a:t>
            </a:r>
          </a:p>
          <a:p>
            <a:pPr lvl="1"/>
            <a:endParaRPr lang="en-US" dirty="0"/>
          </a:p>
        </p:txBody>
      </p:sp>
    </p:spTree>
    <p:extLst>
      <p:ext uri="{BB962C8B-B14F-4D97-AF65-F5344CB8AC3E}">
        <p14:creationId xmlns:p14="http://schemas.microsoft.com/office/powerpoint/2010/main" val="339789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Is this just a brown paper  bag?</a:t>
            </a:r>
          </a:p>
        </p:txBody>
      </p:sp>
      <p:pic>
        <p:nvPicPr>
          <p:cNvPr id="4" name="Content Placeholder 3">
            <a:extLst>
              <a:ext uri="{FF2B5EF4-FFF2-40B4-BE49-F238E27FC236}">
                <a16:creationId xmlns:a16="http://schemas.microsoft.com/office/drawing/2014/main" id="{D76E54E6-3790-4FEE-8D44-A47BF1553797}"/>
              </a:ext>
            </a:extLst>
          </p:cNvPr>
          <p:cNvPicPr>
            <a:picLocks noGrp="1" noChangeAspect="1"/>
          </p:cNvPicPr>
          <p:nvPr>
            <p:ph sz="half" idx="1"/>
          </p:nvPr>
        </p:nvPicPr>
        <p:blipFill>
          <a:blip r:embed="rId2"/>
          <a:stretch>
            <a:fillRect/>
          </a:stretch>
        </p:blipFill>
        <p:spPr>
          <a:xfrm>
            <a:off x="4725178" y="2227943"/>
            <a:ext cx="3131274" cy="3476852"/>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Why Study Food Science?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Individual  advantages</a:t>
            </a:r>
          </a:p>
          <a:p>
            <a:pPr lvl="1"/>
            <a:r>
              <a:rPr lang="en-US" dirty="0"/>
              <a:t>Improve the world</a:t>
            </a:r>
          </a:p>
          <a:p>
            <a:pPr lvl="1"/>
            <a:r>
              <a:rPr lang="en-US" dirty="0"/>
              <a:t>Protect the environment</a:t>
            </a:r>
          </a:p>
          <a:p>
            <a:pPr lvl="1"/>
            <a:endParaRPr lang="en-US" dirty="0"/>
          </a:p>
        </p:txBody>
      </p:sp>
      <p:pic>
        <p:nvPicPr>
          <p:cNvPr id="4" name="Picture 3">
            <a:extLst>
              <a:ext uri="{FF2B5EF4-FFF2-40B4-BE49-F238E27FC236}">
                <a16:creationId xmlns:a16="http://schemas.microsoft.com/office/drawing/2014/main" id="{030C2705-2B8D-48DF-BD27-2E9EECFAF799}"/>
              </a:ext>
            </a:extLst>
          </p:cNvPr>
          <p:cNvPicPr>
            <a:picLocks noChangeAspect="1"/>
          </p:cNvPicPr>
          <p:nvPr/>
        </p:nvPicPr>
        <p:blipFill>
          <a:blip r:embed="rId2"/>
          <a:stretch>
            <a:fillRect/>
          </a:stretch>
        </p:blipFill>
        <p:spPr>
          <a:xfrm>
            <a:off x="5333333" y="3593360"/>
            <a:ext cx="1975275" cy="1993565"/>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Individual Advantages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Securing a Healthy Future</a:t>
            </a:r>
          </a:p>
          <a:p>
            <a:pPr lvl="2"/>
            <a:r>
              <a:rPr lang="en-US" sz="2400" dirty="0"/>
              <a:t>Knowing the facts about food can lead to a  healthier lifestyle</a:t>
            </a:r>
          </a:p>
          <a:p>
            <a:pPr lvl="1"/>
            <a:r>
              <a:rPr lang="en-US" dirty="0"/>
              <a:t>Understanding Safe Food</a:t>
            </a:r>
          </a:p>
          <a:p>
            <a:pPr lvl="2"/>
            <a:r>
              <a:rPr lang="en-US" sz="2400" dirty="0"/>
              <a:t>Identify good food safety habits</a:t>
            </a:r>
          </a:p>
          <a:p>
            <a:pPr lvl="1"/>
            <a:r>
              <a:rPr lang="en-US" dirty="0"/>
              <a:t>Food Science Application</a:t>
            </a:r>
          </a:p>
          <a:p>
            <a:pPr lvl="1"/>
            <a:r>
              <a:rPr lang="en-US" sz="2400" dirty="0"/>
              <a:t>Comprehend food science concepts relating to food  production</a:t>
            </a:r>
          </a:p>
          <a:p>
            <a:pPr lvl="1"/>
            <a:endParaRPr lang="en-US" dirty="0"/>
          </a:p>
        </p:txBody>
      </p:sp>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Lab: Comparing Food Labels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8338022" cy="4734318"/>
          </a:xfrm>
        </p:spPr>
        <p:txBody>
          <a:bodyPr/>
          <a:lstStyle/>
          <a:p>
            <a:pPr lvl="1"/>
            <a:r>
              <a:rPr lang="en-US" dirty="0"/>
              <a:t>Time: 15-20 Minutes</a:t>
            </a:r>
          </a:p>
          <a:p>
            <a:pPr lvl="1"/>
            <a:r>
              <a:rPr lang="en-US" dirty="0"/>
              <a:t>Objective: Students will compare nutrition  fact panels found on food labels.</a:t>
            </a:r>
          </a:p>
          <a:p>
            <a:pPr lvl="1"/>
            <a:r>
              <a:rPr lang="en-US" dirty="0"/>
              <a:t>Materials:</a:t>
            </a:r>
          </a:p>
          <a:p>
            <a:pPr lvl="2"/>
            <a:r>
              <a:rPr lang="en-US" sz="2400" dirty="0"/>
              <a:t>Food labels</a:t>
            </a:r>
          </a:p>
          <a:p>
            <a:pPr lvl="2"/>
            <a:r>
              <a:rPr lang="en-US" sz="2400" dirty="0"/>
              <a:t>Handout: Comparing Food Labels</a:t>
            </a:r>
          </a:p>
          <a:p>
            <a:pPr lvl="1"/>
            <a:r>
              <a:rPr lang="en-US" dirty="0"/>
              <a:t>Directions: Use the food labels  to completely fill in the handout.</a:t>
            </a:r>
          </a:p>
          <a:p>
            <a:pPr lvl="1"/>
            <a:r>
              <a:rPr lang="en-US" dirty="0"/>
              <a:t>Use your observations to answer the  “Analyzing Results” questions.</a:t>
            </a:r>
          </a:p>
          <a:p>
            <a:pPr lvl="1"/>
            <a:endParaRPr lang="en-US" dirty="0"/>
          </a:p>
        </p:txBody>
      </p:sp>
      <p:pic>
        <p:nvPicPr>
          <p:cNvPr id="4" name="Picture 3">
            <a:extLst>
              <a:ext uri="{FF2B5EF4-FFF2-40B4-BE49-F238E27FC236}">
                <a16:creationId xmlns:a16="http://schemas.microsoft.com/office/drawing/2014/main" id="{FE1DFF81-C469-446B-BA6F-6D4BEE3C1A05}"/>
              </a:ext>
            </a:extLst>
          </p:cNvPr>
          <p:cNvPicPr>
            <a:picLocks noChangeAspect="1"/>
          </p:cNvPicPr>
          <p:nvPr/>
        </p:nvPicPr>
        <p:blipFill>
          <a:blip r:embed="rId2"/>
          <a:stretch>
            <a:fillRect/>
          </a:stretch>
        </p:blipFill>
        <p:spPr>
          <a:xfrm>
            <a:off x="9556663" y="2837542"/>
            <a:ext cx="2327187" cy="2851495"/>
          </a:xfrm>
          <a:prstGeom prst="rect">
            <a:avLst/>
          </a:prstGeom>
        </p:spPr>
      </p:pic>
    </p:spTree>
    <p:extLst>
      <p:ext uri="{BB962C8B-B14F-4D97-AF65-F5344CB8AC3E}">
        <p14:creationId xmlns:p14="http://schemas.microsoft.com/office/powerpoint/2010/main" val="4168234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Improve the World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Hunger</a:t>
            </a:r>
          </a:p>
          <a:p>
            <a:pPr lvl="2"/>
            <a:r>
              <a:rPr lang="en-US" sz="2400" dirty="0"/>
              <a:t>Using biotechnology to make better use of our food sources and to  decrease the number of people suffering from hunger</a:t>
            </a:r>
          </a:p>
          <a:p>
            <a:pPr lvl="1"/>
            <a:r>
              <a:rPr lang="en-US" dirty="0"/>
              <a:t>Genetic Engineering</a:t>
            </a:r>
          </a:p>
          <a:p>
            <a:pPr lvl="2"/>
            <a:r>
              <a:rPr lang="en-US" sz="2400" dirty="0"/>
              <a:t>Improving a variety of plants and animals by altering genetic traits</a:t>
            </a:r>
          </a:p>
          <a:p>
            <a:pPr lvl="1"/>
            <a:r>
              <a:rPr lang="en-US" dirty="0"/>
              <a:t>Community Health</a:t>
            </a:r>
          </a:p>
          <a:p>
            <a:pPr lvl="2"/>
            <a:r>
              <a:rPr lang="en-US" sz="2400" dirty="0"/>
              <a:t>Food scientists work to ensure food safety and nutritional content.</a:t>
            </a:r>
          </a:p>
          <a:p>
            <a:pPr lvl="1"/>
            <a:r>
              <a:rPr lang="en-US" dirty="0"/>
              <a:t>Effects on Families</a:t>
            </a:r>
          </a:p>
          <a:p>
            <a:pPr lvl="2"/>
            <a:r>
              <a:rPr lang="en-US" sz="2400" dirty="0"/>
              <a:t>Providing healthy foods for busy families</a:t>
            </a:r>
          </a:p>
          <a:p>
            <a:pPr lvl="1"/>
            <a:endParaRPr lang="en-US" dirty="0"/>
          </a:p>
        </p:txBody>
      </p:sp>
    </p:spTree>
    <p:extLst>
      <p:ext uri="{BB962C8B-B14F-4D97-AF65-F5344CB8AC3E}">
        <p14:creationId xmlns:p14="http://schemas.microsoft.com/office/powerpoint/2010/main" val="282857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Protect the Environment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Things to think about: reducing waste, using less  energy, producing new packaging, creating hardier  plants that require less water and chemicals</a:t>
            </a:r>
          </a:p>
          <a:p>
            <a:pPr lvl="1"/>
            <a:r>
              <a:rPr lang="en-US" dirty="0"/>
              <a:t>Sustainable farming: producing food by methods that  preserve the structure of the soil and reduce erosion</a:t>
            </a:r>
          </a:p>
          <a:p>
            <a:pPr lvl="2"/>
            <a:r>
              <a:rPr lang="en-US" sz="2400" dirty="0"/>
              <a:t>Example: growing plants that require less water</a:t>
            </a:r>
          </a:p>
          <a:p>
            <a:pPr lvl="2"/>
            <a:r>
              <a:rPr lang="en-US" sz="2400" dirty="0"/>
              <a:t>Integrated pest management: controlling pests  with plant modifications to be pest resistant</a:t>
            </a:r>
          </a:p>
          <a:p>
            <a:pPr lvl="2"/>
            <a:r>
              <a:rPr lang="en-US" sz="2400" dirty="0"/>
              <a:t>Example: Farmers use helpful insects that will keep  harmful insects away from crops</a:t>
            </a:r>
          </a:p>
          <a:p>
            <a:pPr lvl="1"/>
            <a:endParaRPr lang="en-US" dirty="0"/>
          </a:p>
        </p:txBody>
      </p:sp>
      <p:pic>
        <p:nvPicPr>
          <p:cNvPr id="4" name="Picture 3">
            <a:extLst>
              <a:ext uri="{FF2B5EF4-FFF2-40B4-BE49-F238E27FC236}">
                <a16:creationId xmlns:a16="http://schemas.microsoft.com/office/drawing/2014/main" id="{73E29827-D586-43E6-A098-76AA19DCCFD1}"/>
              </a:ext>
            </a:extLst>
          </p:cNvPr>
          <p:cNvPicPr>
            <a:picLocks noChangeAspect="1"/>
          </p:cNvPicPr>
          <p:nvPr/>
        </p:nvPicPr>
        <p:blipFill>
          <a:blip r:embed="rId2"/>
          <a:stretch>
            <a:fillRect/>
          </a:stretch>
        </p:blipFill>
        <p:spPr>
          <a:xfrm>
            <a:off x="5515008" y="4920344"/>
            <a:ext cx="1850944" cy="1600139"/>
          </a:xfrm>
          <a:prstGeom prst="rect">
            <a:avLst/>
          </a:prstGeom>
        </p:spPr>
      </p:pic>
    </p:spTree>
    <p:extLst>
      <p:ext uri="{BB962C8B-B14F-4D97-AF65-F5344CB8AC3E}">
        <p14:creationId xmlns:p14="http://schemas.microsoft.com/office/powerpoint/2010/main" val="371973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Video: Food Science at WSU</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Taste tomorrow. Everybody has to eat. And  that means that there are more jobs for  food scientists than there are graduates  with a food science degree. A Washington  State University alumnus with a food  science degree explains the duties of a  food scientist.</a:t>
            </a:r>
          </a:p>
          <a:p>
            <a:pPr lvl="1"/>
            <a:r>
              <a:rPr lang="en-US" dirty="0"/>
              <a:t>&lt;http://www.teachertube.com/viewVideo.php?video_i  d=77226&amp;title =</a:t>
            </a:r>
            <a:r>
              <a:rPr lang="en-US" dirty="0" err="1"/>
              <a:t>Food_Science_at_WSU</a:t>
            </a:r>
            <a:r>
              <a:rPr lang="en-US" dirty="0"/>
              <a:t> &gt;</a:t>
            </a:r>
          </a:p>
          <a:p>
            <a:pPr lvl="1"/>
            <a:endParaRPr lang="en-US" dirty="0"/>
          </a:p>
        </p:txBody>
      </p:sp>
    </p:spTree>
    <p:extLst>
      <p:ext uri="{BB962C8B-B14F-4D97-AF65-F5344CB8AC3E}">
        <p14:creationId xmlns:p14="http://schemas.microsoft.com/office/powerpoint/2010/main" val="3815792100"/>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56ea17bb-c96d-4826-b465-01eec0dd23dd"/>
    <ds:schemaRef ds:uri="http://purl.org/dc/dcmitype/"/>
    <ds:schemaRef ds:uri="http://schemas.microsoft.com/office/2006/documentManagement/types"/>
    <ds:schemaRef ds:uri="http://schemas.microsoft.com/office/2006/metadata/properties"/>
    <ds:schemaRef ds:uri="http://purl.org/dc/terms/"/>
    <ds:schemaRef ds:uri="http://schemas.microsoft.com/office/infopath/2007/PartnerControls"/>
    <ds:schemaRef ds:uri="05d88611-e516-4d1a-b12e-39107e78b3d0"/>
    <ds:schemaRef ds:uri="http://purl.org/dc/elements/1.1/"/>
    <ds:schemaRef ds:uri="http://schemas.microsoft.com/sharepoint/v3"/>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156</TotalTime>
  <Words>820</Words>
  <Application>Microsoft Office PowerPoint</Application>
  <PresentationFormat>Widescreen</PresentationFormat>
  <Paragraphs>78</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Is this just a brown paper  bag?</vt:lpstr>
      <vt:lpstr>Why Study Food Science?</vt:lpstr>
      <vt:lpstr>Individual Advantages</vt:lpstr>
      <vt:lpstr>Lab: Comparing Food Labels</vt:lpstr>
      <vt:lpstr>Improve the World</vt:lpstr>
      <vt:lpstr>Protect the Environment</vt:lpstr>
      <vt:lpstr>Video: Food Science at WSU</vt:lpstr>
      <vt:lpstr>Assignment: Where to  Study Food Science?</vt:lpstr>
      <vt:lpstr>Day 1 – Journal Entry</vt:lpstr>
      <vt:lpstr>Day 1 – 90 Second Speech  Topic</vt:lpstr>
      <vt:lpstr>Day 2 – Journal Entry</vt:lpstr>
      <vt:lpstr>Day 2 – 90 Second Speech  Topic</vt:lpstr>
      <vt:lpstr>Day 3 – Journal Entry</vt:lpstr>
      <vt:lpstr>Day 3 – 90 Second  Speech Topic</vt:lpstr>
      <vt:lpstr>Day 4 – Journal Entry</vt:lpstr>
      <vt:lpstr>Day 4 – 90 Second Speech  Topic</vt:lpstr>
      <vt:lpstr>References/Resources</vt:lpstr>
      <vt:lpstr>References/Resources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2017-12-28T21:03:22Z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