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6"/>
  </p:notesMasterIdLst>
  <p:sldIdLst>
    <p:sldId id="340" r:id="rId6"/>
    <p:sldId id="319" r:id="rId7"/>
    <p:sldId id="324" r:id="rId8"/>
    <p:sldId id="325" r:id="rId9"/>
    <p:sldId id="326" r:id="rId10"/>
    <p:sldId id="327" r:id="rId11"/>
    <p:sldId id="341" r:id="rId12"/>
    <p:sldId id="342" r:id="rId13"/>
    <p:sldId id="343" r:id="rId14"/>
    <p:sldId id="353" r:id="rId15"/>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526" autoAdjust="0"/>
    <p:restoredTop sz="91607" autoAdjust="0"/>
  </p:normalViewPr>
  <p:slideViewPr>
    <p:cSldViewPr snapToGrid="0">
      <p:cViewPr varScale="1">
        <p:scale>
          <a:sx n="87" d="100"/>
          <a:sy n="87" d="100"/>
        </p:scale>
        <p:origin x="440" y="19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4.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 Id="rId14" Type="http://schemas.openxmlformats.org/officeDocument/2006/relationships/slide" Target="slides/slide9.xml"/><Relationship Id="rId15" Type="http://schemas.openxmlformats.org/officeDocument/2006/relationships/slide" Target="slides/slide10.xml"/><Relationship Id="rId16" Type="http://schemas.openxmlformats.org/officeDocument/2006/relationships/notesMaster" Target="notesMasters/notesMaster1.xml"/><Relationship Id="rId17" Type="http://schemas.openxmlformats.org/officeDocument/2006/relationships/commentAuthors" Target="commentAuthors.xml"/><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customXml" Target="../customXml/item1.xml"/><Relationship Id="rId2" Type="http://schemas.openxmlformats.org/officeDocument/2006/relationships/customXml" Target="../customXml/item2.xml"/><Relationship Id="rId3" Type="http://schemas.openxmlformats.org/officeDocument/2006/relationships/customXml" Target="../customXml/item3.xml"/><Relationship Id="rId4" Type="http://schemas.openxmlformats.org/officeDocument/2006/relationships/slideMaster" Target="slideMasters/slideMaster1.xml"/><Relationship Id="rId5" Type="http://schemas.openxmlformats.org/officeDocument/2006/relationships/slideMaster" Target="slideMasters/slideMaster2.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12/7/17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29260973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24901532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27232557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3921549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13173451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baseline="0" dirty="0" smtClean="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12204150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a:p>
        </p:txBody>
      </p:sp>
    </p:spTree>
    <p:extLst>
      <p:ext uri="{BB962C8B-B14F-4D97-AF65-F5344CB8AC3E}">
        <p14:creationId xmlns:p14="http://schemas.microsoft.com/office/powerpoint/2010/main" val="17336890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10</a:t>
            </a:fld>
            <a:endParaRPr lang="en-US"/>
          </a:p>
        </p:txBody>
      </p:sp>
    </p:spTree>
    <p:extLst>
      <p:ext uri="{BB962C8B-B14F-4D97-AF65-F5344CB8AC3E}">
        <p14:creationId xmlns:p14="http://schemas.microsoft.com/office/powerpoint/2010/main" val="12486530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hyperlink" Target="mailto:copyrights@tea.state.tx.us" TargetMode="External"/><Relationship Id="rId3"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xmlns=""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4" Type="http://schemas.openxmlformats.org/officeDocument/2006/relationships/slideLayout" Target="../slideLayouts/slideLayout5.xml"/><Relationship Id="rId5" Type="http://schemas.openxmlformats.org/officeDocument/2006/relationships/slideLayout" Target="../slideLayouts/slideLayout6.xml"/><Relationship Id="rId6" Type="http://schemas.openxmlformats.org/officeDocument/2006/relationships/slideLayout" Target="../slideLayouts/slideLayout7.xml"/><Relationship Id="rId7" Type="http://schemas.openxmlformats.org/officeDocument/2006/relationships/slideLayout" Target="../slideLayouts/slideLayout8.xml"/><Relationship Id="rId8" Type="http://schemas.openxmlformats.org/officeDocument/2006/relationships/slideLayout" Target="../slideLayouts/slideLayout9.xml"/><Relationship Id="rId9" Type="http://schemas.openxmlformats.org/officeDocument/2006/relationships/slideLayout" Target="../slideLayouts/slideLayout10.xml"/><Relationship Id="rId10" Type="http://schemas.openxmlformats.org/officeDocument/2006/relationships/theme" Target="../theme/theme2.xml"/><Relationship Id="rId11"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hyperlink" Target="http://www.fsis.usda.gov/shared/PDF/Labeling_Requirements_Guide.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a:bodyPr>
          <a:lstStyle/>
          <a:p>
            <a:r>
              <a:rPr lang="en-US" dirty="0"/>
              <a:t>Labeling Red Meat, Poultry, and </a:t>
            </a:r>
            <a:r>
              <a:rPr lang="en-US" dirty="0" smtClean="0"/>
              <a:t>Fish</a:t>
            </a:r>
          </a:p>
          <a:p>
            <a:pPr lvl="1"/>
            <a:r>
              <a:rPr lang="en-US" dirty="0">
                <a:solidFill>
                  <a:srgbClr val="4E7CBE">
                    <a:lumMod val="60000"/>
                    <a:lumOff val="40000"/>
                  </a:srgbClr>
                </a:solidFill>
              </a:rPr>
              <a:t>Food Technology and Safety</a:t>
            </a:r>
            <a:endParaRPr lang="en-US" dirty="0" smtClean="0"/>
          </a:p>
        </p:txBody>
      </p:sp>
    </p:spTree>
    <p:extLst>
      <p:ext uri="{BB962C8B-B14F-4D97-AF65-F5344CB8AC3E}">
        <p14:creationId xmlns:p14="http://schemas.microsoft.com/office/powerpoint/2010/main" val="18429729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7C8CD24-FAC5-447B-87F9-9404B3C01373}"/>
              </a:ext>
            </a:extLst>
          </p:cNvPr>
          <p:cNvSpPr>
            <a:spLocks noGrp="1"/>
          </p:cNvSpPr>
          <p:nvPr>
            <p:ph type="title"/>
          </p:nvPr>
        </p:nvSpPr>
        <p:spPr/>
        <p:txBody>
          <a:bodyPr/>
          <a:lstStyle/>
          <a:p>
            <a:r>
              <a:rPr lang="en-US" dirty="0"/>
              <a:t>References and Resources</a:t>
            </a:r>
          </a:p>
        </p:txBody>
      </p:sp>
      <p:sp>
        <p:nvSpPr>
          <p:cNvPr id="3" name="Content Placeholder 2">
            <a:extLst>
              <a:ext uri="{FF2B5EF4-FFF2-40B4-BE49-F238E27FC236}">
                <a16:creationId xmlns:a16="http://schemas.microsoft.com/office/drawing/2014/main" xmlns="" id="{0E33FD41-2A54-4685-A266-87F75A6EE9A5}"/>
              </a:ext>
            </a:extLst>
          </p:cNvPr>
          <p:cNvSpPr>
            <a:spLocks noGrp="1"/>
          </p:cNvSpPr>
          <p:nvPr>
            <p:ph sz="half" idx="1"/>
          </p:nvPr>
        </p:nvSpPr>
        <p:spPr/>
        <p:txBody>
          <a:bodyPr>
            <a:normAutofit/>
          </a:bodyPr>
          <a:lstStyle/>
          <a:p>
            <a:pPr lvl="1"/>
            <a:r>
              <a:rPr lang="en-US" sz="1400" dirty="0" err="1"/>
              <a:t>Mehas</a:t>
            </a:r>
            <a:r>
              <a:rPr lang="en-US" sz="1400" dirty="0"/>
              <a:t>, K. Y., &amp; Rodgers, S. L. (2006). Food science: The biochemistry of food and nutrition (5th ed.). New York, NY: Glencoe/McGraw Hill</a:t>
            </a:r>
            <a:r>
              <a:rPr lang="en-US" sz="1400" dirty="0" smtClean="0"/>
              <a:t>.</a:t>
            </a:r>
          </a:p>
          <a:p>
            <a:pPr lvl="1"/>
            <a:endParaRPr lang="en-US" sz="1400" dirty="0"/>
          </a:p>
          <a:p>
            <a:pPr lvl="1"/>
            <a:r>
              <a:rPr lang="en-US" sz="1400" dirty="0"/>
              <a:t>Romans, J. R., Costello, W. J., Carlson, C. W., Greaser, M. L., &amp; Jones, K. W. (2001). The meat we eat (14th ed.). Danville, IL: Interstate Publishers, Inc</a:t>
            </a:r>
            <a:r>
              <a:rPr lang="en-US" sz="1400" dirty="0" smtClean="0"/>
              <a:t>.</a:t>
            </a:r>
          </a:p>
          <a:p>
            <a:pPr lvl="1"/>
            <a:endParaRPr lang="en-US" sz="1400" dirty="0"/>
          </a:p>
          <a:p>
            <a:pPr lvl="1"/>
            <a:r>
              <a:rPr lang="en-US" sz="1400" dirty="0"/>
              <a:t>United States </a:t>
            </a:r>
            <a:r>
              <a:rPr lang="en-US" sz="1400" dirty="0" smtClean="0"/>
              <a:t>Department </a:t>
            </a:r>
            <a:r>
              <a:rPr lang="en-US" sz="1400" dirty="0"/>
              <a:t>of Agriculture, Food Safety Inspection Service. (2007). In R. Post, C. </a:t>
            </a:r>
            <a:r>
              <a:rPr lang="en-US" sz="1400" dirty="0" err="1"/>
              <a:t>Budak</a:t>
            </a:r>
            <a:r>
              <a:rPr lang="en-US" sz="1400" dirty="0"/>
              <a:t>, J. Canavan, T. Duncan-Harrington, B. Jones, S. Jones, R. Murphy-Jenkins, T. Myrick, M. Wheeler, P. White, L. Yoder, &amp; M. </a:t>
            </a:r>
            <a:r>
              <a:rPr lang="en-US" sz="1400" dirty="0" err="1"/>
              <a:t>Kegley</a:t>
            </a:r>
            <a:r>
              <a:rPr lang="en-US" sz="1400" dirty="0"/>
              <a:t> (Eds.), A guide to federal food labeling requirements for meat, poultry, and egg products. Washington, DC: Hogan &amp; </a:t>
            </a:r>
            <a:r>
              <a:rPr lang="en-US" sz="1400" dirty="0" err="1"/>
              <a:t>Hartson</a:t>
            </a:r>
            <a:r>
              <a:rPr lang="en-US" sz="1400" dirty="0"/>
              <a:t>, LLP. </a:t>
            </a:r>
            <a:r>
              <a:rPr lang="en-US" sz="1400" dirty="0" err="1"/>
              <a:t>Retreived</a:t>
            </a:r>
            <a:r>
              <a:rPr lang="en-US" sz="1400" dirty="0"/>
              <a:t> from </a:t>
            </a:r>
            <a:r>
              <a:rPr lang="en-US" sz="1400" dirty="0">
                <a:hlinkClick r:id="rId3"/>
              </a:rPr>
              <a:t>http://</a:t>
            </a:r>
            <a:r>
              <a:rPr lang="en-US" sz="1400" dirty="0" smtClean="0">
                <a:hlinkClick r:id="rId3"/>
              </a:rPr>
              <a:t>www.fsis.usda.gov/shared/PDF/Labeling_Requirements_Guide.pdf</a:t>
            </a:r>
            <a:endParaRPr lang="en-US" sz="1400" dirty="0"/>
          </a:p>
          <a:p>
            <a:pPr marL="0" lvl="1" indent="0">
              <a:buNone/>
            </a:pPr>
            <a:endParaRPr lang="en-US" sz="1400" dirty="0"/>
          </a:p>
          <a:p>
            <a:pPr lvl="1"/>
            <a:r>
              <a:rPr lang="en-US" sz="1400" dirty="0"/>
              <a:t>Ward, J. D. (2015). Principles of food science (4th ed.). Tinley Park, IL: The </a:t>
            </a:r>
            <a:r>
              <a:rPr lang="en-US" sz="1400" dirty="0" err="1"/>
              <a:t>Goodheart</a:t>
            </a:r>
            <a:r>
              <a:rPr lang="en-US" sz="1400" dirty="0"/>
              <a:t>-Wilcox Company, Inc</a:t>
            </a:r>
            <a:r>
              <a:rPr lang="en-US" sz="1400" dirty="0" smtClean="0"/>
              <a:t>.</a:t>
            </a:r>
            <a:endParaRPr lang="en-US" sz="1400" dirty="0"/>
          </a:p>
        </p:txBody>
      </p:sp>
    </p:spTree>
    <p:extLst>
      <p:ext uri="{BB962C8B-B14F-4D97-AF65-F5344CB8AC3E}">
        <p14:creationId xmlns:p14="http://schemas.microsoft.com/office/powerpoint/2010/main" val="4236423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7C8CD24-FAC5-447B-87F9-9404B3C01373}"/>
              </a:ext>
            </a:extLst>
          </p:cNvPr>
          <p:cNvSpPr>
            <a:spLocks noGrp="1"/>
          </p:cNvSpPr>
          <p:nvPr>
            <p:ph type="title"/>
          </p:nvPr>
        </p:nvSpPr>
        <p:spPr/>
        <p:txBody>
          <a:bodyPr/>
          <a:lstStyle/>
          <a:p>
            <a:r>
              <a:rPr lang="en-US" dirty="0"/>
              <a:t>Importance of Food Labels</a:t>
            </a:r>
            <a:endParaRPr lang="en-US" dirty="0"/>
          </a:p>
        </p:txBody>
      </p:sp>
      <p:sp>
        <p:nvSpPr>
          <p:cNvPr id="3" name="Content Placeholder 2">
            <a:extLst>
              <a:ext uri="{FF2B5EF4-FFF2-40B4-BE49-F238E27FC236}">
                <a16:creationId xmlns:a16="http://schemas.microsoft.com/office/drawing/2014/main" xmlns="" id="{0E33FD41-2A54-4685-A266-87F75A6EE9A5}"/>
              </a:ext>
            </a:extLst>
          </p:cNvPr>
          <p:cNvSpPr>
            <a:spLocks noGrp="1"/>
          </p:cNvSpPr>
          <p:nvPr>
            <p:ph sz="half" idx="1"/>
          </p:nvPr>
        </p:nvSpPr>
        <p:spPr/>
        <p:txBody>
          <a:bodyPr/>
          <a:lstStyle/>
          <a:p>
            <a:pPr lvl="1"/>
            <a:r>
              <a:rPr lang="en-US" dirty="0"/>
              <a:t>Food labels are important to:</a:t>
            </a:r>
          </a:p>
          <a:p>
            <a:pPr lvl="2"/>
            <a:r>
              <a:rPr lang="en-US" dirty="0"/>
              <a:t>Producers:</a:t>
            </a:r>
          </a:p>
          <a:p>
            <a:pPr lvl="3"/>
            <a:r>
              <a:rPr lang="en-US" dirty="0"/>
              <a:t>Food labels are the most direct, and sometimes only, way for a company to communicate with consumers</a:t>
            </a:r>
          </a:p>
          <a:p>
            <a:pPr lvl="2"/>
            <a:r>
              <a:rPr lang="en-US" dirty="0"/>
              <a:t>Consumers:</a:t>
            </a:r>
          </a:p>
          <a:p>
            <a:pPr lvl="3"/>
            <a:r>
              <a:rPr lang="en-US" dirty="0"/>
              <a:t>Food labels inform purchasing decisions</a:t>
            </a:r>
          </a:p>
          <a:p>
            <a:pPr lvl="4"/>
            <a:r>
              <a:rPr lang="en-US" dirty="0"/>
              <a:t>Let consumers know what they are purchasing</a:t>
            </a:r>
          </a:p>
          <a:p>
            <a:pPr lvl="4"/>
            <a:r>
              <a:rPr lang="en-US" dirty="0"/>
              <a:t>Inform consumers about the nutrition of the product</a:t>
            </a:r>
          </a:p>
          <a:p>
            <a:pPr lvl="1"/>
            <a:endParaRPr lang="en-US" dirty="0"/>
          </a:p>
        </p:txBody>
      </p:sp>
    </p:spTree>
    <p:extLst>
      <p:ext uri="{BB962C8B-B14F-4D97-AF65-F5344CB8AC3E}">
        <p14:creationId xmlns:p14="http://schemas.microsoft.com/office/powerpoint/2010/main" val="32197475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7C8CD24-FAC5-447B-87F9-9404B3C01373}"/>
              </a:ext>
            </a:extLst>
          </p:cNvPr>
          <p:cNvSpPr>
            <a:spLocks noGrp="1"/>
          </p:cNvSpPr>
          <p:nvPr>
            <p:ph type="title"/>
          </p:nvPr>
        </p:nvSpPr>
        <p:spPr/>
        <p:txBody>
          <a:bodyPr/>
          <a:lstStyle/>
          <a:p>
            <a:r>
              <a:rPr lang="en-US" dirty="0"/>
              <a:t>Statutes</a:t>
            </a:r>
            <a:endParaRPr lang="en-US" dirty="0"/>
          </a:p>
        </p:txBody>
      </p:sp>
      <p:sp>
        <p:nvSpPr>
          <p:cNvPr id="3" name="Content Placeholder 2">
            <a:extLst>
              <a:ext uri="{FF2B5EF4-FFF2-40B4-BE49-F238E27FC236}">
                <a16:creationId xmlns:a16="http://schemas.microsoft.com/office/drawing/2014/main" xmlns="" id="{0E33FD41-2A54-4685-A266-87F75A6EE9A5}"/>
              </a:ext>
            </a:extLst>
          </p:cNvPr>
          <p:cNvSpPr>
            <a:spLocks noGrp="1"/>
          </p:cNvSpPr>
          <p:nvPr>
            <p:ph sz="half" idx="1"/>
          </p:nvPr>
        </p:nvSpPr>
        <p:spPr/>
        <p:txBody>
          <a:bodyPr/>
          <a:lstStyle/>
          <a:p>
            <a:pPr lvl="1"/>
            <a:r>
              <a:rPr lang="en-US" dirty="0"/>
              <a:t>Federal Meat Inspection Act (FMIA)</a:t>
            </a:r>
          </a:p>
          <a:p>
            <a:pPr lvl="1"/>
            <a:r>
              <a:rPr lang="en-US" dirty="0"/>
              <a:t>Poultry Product Inspection Act (PPIA)</a:t>
            </a:r>
          </a:p>
          <a:p>
            <a:pPr lvl="1"/>
            <a:r>
              <a:rPr lang="en-US" dirty="0"/>
              <a:t>Agricultural Marketing Act (AMA)</a:t>
            </a:r>
          </a:p>
          <a:p>
            <a:pPr lvl="1"/>
            <a:r>
              <a:rPr lang="en-US" dirty="0"/>
              <a:t>Federal Food, Drug, and Cosmetic Act (FFDCA)</a:t>
            </a:r>
          </a:p>
          <a:p>
            <a:pPr lvl="1"/>
            <a:r>
              <a:rPr lang="en-US" dirty="0"/>
              <a:t>Fair Packaging and Labeling Act</a:t>
            </a:r>
          </a:p>
          <a:p>
            <a:pPr lvl="1"/>
            <a:r>
              <a:rPr lang="en-US" dirty="0"/>
              <a:t>Nutrition Labeling and Education Act (NLEA) of 1990</a:t>
            </a:r>
          </a:p>
          <a:p>
            <a:pPr lvl="2"/>
            <a:r>
              <a:rPr lang="en-US" dirty="0"/>
              <a:t>Provides for uniform nutrition labels on products</a:t>
            </a:r>
          </a:p>
          <a:p>
            <a:pPr lvl="1"/>
            <a:r>
              <a:rPr lang="en-US" dirty="0"/>
              <a:t>Food Allergen Labeling and Consumer Protection Act of 2004</a:t>
            </a:r>
          </a:p>
        </p:txBody>
      </p:sp>
    </p:spTree>
    <p:extLst>
      <p:ext uri="{BB962C8B-B14F-4D97-AF65-F5344CB8AC3E}">
        <p14:creationId xmlns:p14="http://schemas.microsoft.com/office/powerpoint/2010/main" val="3855970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7C8CD24-FAC5-447B-87F9-9404B3C01373}"/>
              </a:ext>
            </a:extLst>
          </p:cNvPr>
          <p:cNvSpPr>
            <a:spLocks noGrp="1"/>
          </p:cNvSpPr>
          <p:nvPr>
            <p:ph type="title"/>
          </p:nvPr>
        </p:nvSpPr>
        <p:spPr/>
        <p:txBody>
          <a:bodyPr/>
          <a:lstStyle/>
          <a:p>
            <a:r>
              <a:rPr lang="en-US" dirty="0"/>
              <a:t>Regulatory Agencies</a:t>
            </a:r>
            <a:endParaRPr lang="en-US" dirty="0"/>
          </a:p>
        </p:txBody>
      </p:sp>
      <p:sp>
        <p:nvSpPr>
          <p:cNvPr id="3" name="Content Placeholder 2"/>
          <p:cNvSpPr>
            <a:spLocks noGrp="1"/>
          </p:cNvSpPr>
          <p:nvPr>
            <p:ph sz="half" idx="1"/>
          </p:nvPr>
        </p:nvSpPr>
        <p:spPr/>
        <p:txBody>
          <a:bodyPr/>
          <a:lstStyle/>
          <a:p>
            <a:pPr lvl="1"/>
            <a:r>
              <a:rPr lang="en-US" dirty="0"/>
              <a:t>United States Department of Agriculture (USDA)</a:t>
            </a:r>
          </a:p>
          <a:p>
            <a:pPr lvl="2"/>
            <a:r>
              <a:rPr lang="en-US" dirty="0"/>
              <a:t>Food Safety Inspection Service (FSIS)</a:t>
            </a:r>
          </a:p>
          <a:p>
            <a:pPr lvl="3"/>
            <a:r>
              <a:rPr lang="en-US" dirty="0"/>
              <a:t>Has primary responsibility for the regulation of meat and poultry products under the FMIA and PPIA</a:t>
            </a:r>
          </a:p>
          <a:p>
            <a:pPr lvl="3"/>
            <a:r>
              <a:rPr lang="en-US" dirty="0"/>
              <a:t>Authorized to regulate food labeling for exotic animals under the AMA of </a:t>
            </a:r>
            <a:r>
              <a:rPr lang="en-US" dirty="0" smtClean="0"/>
              <a:t>1946</a:t>
            </a:r>
            <a:endParaRPr lang="en-US" dirty="0"/>
          </a:p>
          <a:p>
            <a:pPr lvl="1"/>
            <a:r>
              <a:rPr lang="en-US" dirty="0"/>
              <a:t>Food and Drug Administration (FDA)</a:t>
            </a:r>
          </a:p>
          <a:p>
            <a:pPr lvl="2"/>
            <a:r>
              <a:rPr lang="en-US" dirty="0"/>
              <a:t>Has primary authority to establish labeling requirements for foods and food ingredients under the FFDCA and FPLA</a:t>
            </a:r>
          </a:p>
          <a:p>
            <a:endParaRPr lang="en-US" dirty="0"/>
          </a:p>
        </p:txBody>
      </p:sp>
    </p:spTree>
    <p:extLst>
      <p:ext uri="{BB962C8B-B14F-4D97-AF65-F5344CB8AC3E}">
        <p14:creationId xmlns:p14="http://schemas.microsoft.com/office/powerpoint/2010/main" val="25245699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7C8CD24-FAC5-447B-87F9-9404B3C01373}"/>
              </a:ext>
            </a:extLst>
          </p:cNvPr>
          <p:cNvSpPr>
            <a:spLocks noGrp="1"/>
          </p:cNvSpPr>
          <p:nvPr>
            <p:ph type="title"/>
          </p:nvPr>
        </p:nvSpPr>
        <p:spPr/>
        <p:txBody>
          <a:bodyPr/>
          <a:lstStyle/>
          <a:p>
            <a:r>
              <a:rPr lang="en-US" dirty="0"/>
              <a:t>Product Label Requirements</a:t>
            </a:r>
            <a:endParaRPr lang="en-US" dirty="0"/>
          </a:p>
        </p:txBody>
      </p:sp>
      <p:sp>
        <p:nvSpPr>
          <p:cNvPr id="3" name="Content Placeholder 2">
            <a:extLst>
              <a:ext uri="{FF2B5EF4-FFF2-40B4-BE49-F238E27FC236}">
                <a16:creationId xmlns:a16="http://schemas.microsoft.com/office/drawing/2014/main" xmlns="" id="{0E33FD41-2A54-4685-A266-87F75A6EE9A5}"/>
              </a:ext>
            </a:extLst>
          </p:cNvPr>
          <p:cNvSpPr>
            <a:spLocks noGrp="1"/>
          </p:cNvSpPr>
          <p:nvPr>
            <p:ph sz="half" idx="1"/>
          </p:nvPr>
        </p:nvSpPr>
        <p:spPr/>
        <p:txBody>
          <a:bodyPr>
            <a:normAutofit lnSpcReduction="10000"/>
          </a:bodyPr>
          <a:lstStyle/>
          <a:p>
            <a:pPr lvl="1"/>
            <a:r>
              <a:rPr lang="en-US" dirty="0"/>
              <a:t>There are up to 8 specific requirements for each product label:</a:t>
            </a:r>
          </a:p>
          <a:p>
            <a:pPr marL="857250" lvl="2" indent="-514350">
              <a:buFont typeface="+mj-lt"/>
              <a:buAutoNum type="arabicPeriod"/>
            </a:pPr>
            <a:r>
              <a:rPr lang="en-US" dirty="0"/>
              <a:t>Product name</a:t>
            </a:r>
          </a:p>
          <a:p>
            <a:pPr marL="857250" lvl="2" indent="-514350">
              <a:buFont typeface="+mj-lt"/>
              <a:buAutoNum type="arabicPeriod"/>
            </a:pPr>
            <a:r>
              <a:rPr lang="en-US" dirty="0"/>
              <a:t>Inspection legend and establishment number</a:t>
            </a:r>
          </a:p>
          <a:p>
            <a:pPr marL="857250" lvl="2" indent="-514350">
              <a:buFont typeface="+mj-lt"/>
              <a:buAutoNum type="arabicPeriod"/>
            </a:pPr>
            <a:r>
              <a:rPr lang="en-US" dirty="0"/>
              <a:t>Handling statement</a:t>
            </a:r>
          </a:p>
          <a:p>
            <a:pPr marL="857250" lvl="2" indent="-514350">
              <a:buFont typeface="+mj-lt"/>
              <a:buAutoNum type="arabicPeriod"/>
            </a:pPr>
            <a:r>
              <a:rPr lang="en-US" dirty="0"/>
              <a:t>Net weight statement</a:t>
            </a:r>
          </a:p>
          <a:p>
            <a:pPr marL="857250" lvl="2" indent="-514350">
              <a:buFont typeface="+mj-lt"/>
              <a:buAutoNum type="arabicPeriod"/>
            </a:pPr>
            <a:r>
              <a:rPr lang="en-US" dirty="0"/>
              <a:t>Ingredients statement</a:t>
            </a:r>
          </a:p>
          <a:p>
            <a:pPr marL="857250" lvl="2" indent="-514350">
              <a:buFont typeface="+mj-lt"/>
              <a:buAutoNum type="arabicPeriod"/>
            </a:pPr>
            <a:r>
              <a:rPr lang="en-US" dirty="0"/>
              <a:t>Address line</a:t>
            </a:r>
          </a:p>
          <a:p>
            <a:pPr marL="857250" lvl="2" indent="-514350">
              <a:buFont typeface="+mj-lt"/>
              <a:buAutoNum type="arabicPeriod"/>
            </a:pPr>
            <a:r>
              <a:rPr lang="en-US" dirty="0"/>
              <a:t>Nutrition facts</a:t>
            </a:r>
          </a:p>
          <a:p>
            <a:pPr marL="857250" lvl="2" indent="-514350">
              <a:buFont typeface="+mj-lt"/>
              <a:buAutoNum type="arabicPeriod"/>
            </a:pPr>
            <a:r>
              <a:rPr lang="en-US" dirty="0"/>
              <a:t>Safe handling instructions</a:t>
            </a:r>
          </a:p>
          <a:p>
            <a:pPr lvl="1"/>
            <a:r>
              <a:rPr lang="en-US" dirty="0"/>
              <a:t>Placement and prominence of required elements is specified by regulation</a:t>
            </a:r>
          </a:p>
          <a:p>
            <a:pPr marL="342900" lvl="2" indent="0">
              <a:buNone/>
            </a:pPr>
            <a:endParaRPr lang="en-US" dirty="0"/>
          </a:p>
        </p:txBody>
      </p:sp>
    </p:spTree>
    <p:extLst>
      <p:ext uri="{BB962C8B-B14F-4D97-AF65-F5344CB8AC3E}">
        <p14:creationId xmlns:p14="http://schemas.microsoft.com/office/powerpoint/2010/main" val="29608463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7C8CD24-FAC5-447B-87F9-9404B3C01373}"/>
              </a:ext>
            </a:extLst>
          </p:cNvPr>
          <p:cNvSpPr>
            <a:spLocks noGrp="1"/>
          </p:cNvSpPr>
          <p:nvPr>
            <p:ph type="title"/>
          </p:nvPr>
        </p:nvSpPr>
        <p:spPr/>
        <p:txBody>
          <a:bodyPr/>
          <a:lstStyle/>
          <a:p>
            <a:r>
              <a:rPr lang="en-US" dirty="0"/>
              <a:t>Principal Display Panel (PDP)</a:t>
            </a:r>
            <a:endParaRPr lang="en-US" dirty="0"/>
          </a:p>
        </p:txBody>
      </p:sp>
      <p:sp>
        <p:nvSpPr>
          <p:cNvPr id="3" name="Content Placeholder 2">
            <a:extLst>
              <a:ext uri="{FF2B5EF4-FFF2-40B4-BE49-F238E27FC236}">
                <a16:creationId xmlns:a16="http://schemas.microsoft.com/office/drawing/2014/main" xmlns="" id="{0E33FD41-2A54-4685-A266-87F75A6EE9A5}"/>
              </a:ext>
            </a:extLst>
          </p:cNvPr>
          <p:cNvSpPr>
            <a:spLocks noGrp="1"/>
          </p:cNvSpPr>
          <p:nvPr>
            <p:ph sz="half" idx="1"/>
          </p:nvPr>
        </p:nvSpPr>
        <p:spPr/>
        <p:txBody>
          <a:bodyPr/>
          <a:lstStyle/>
          <a:p>
            <a:pPr lvl="1"/>
            <a:r>
              <a:rPr lang="en-US" dirty="0"/>
              <a:t>“The part of the label most likely to be displayed, presented, shown, or examined under customary conditions to the consumer” (USDA, 2007, p. 24)</a:t>
            </a:r>
          </a:p>
          <a:p>
            <a:pPr lvl="1"/>
            <a:r>
              <a:rPr lang="en-US" dirty="0"/>
              <a:t>The PDP must include:</a:t>
            </a:r>
          </a:p>
          <a:p>
            <a:pPr lvl="2"/>
            <a:r>
              <a:rPr lang="en-US" dirty="0"/>
              <a:t>The name of the product</a:t>
            </a:r>
          </a:p>
          <a:p>
            <a:pPr lvl="2"/>
            <a:r>
              <a:rPr lang="en-US" dirty="0"/>
              <a:t>Net quantity of the contents</a:t>
            </a:r>
          </a:p>
          <a:p>
            <a:pPr lvl="2"/>
            <a:r>
              <a:rPr lang="en-US" dirty="0"/>
              <a:t>The official inspection legend</a:t>
            </a:r>
          </a:p>
          <a:p>
            <a:pPr lvl="2"/>
            <a:r>
              <a:rPr lang="en-US" dirty="0"/>
              <a:t>Number of the official establishment</a:t>
            </a:r>
          </a:p>
          <a:p>
            <a:pPr lvl="2"/>
            <a:r>
              <a:rPr lang="en-US" dirty="0"/>
              <a:t>A handling statement (if necessary)</a:t>
            </a:r>
          </a:p>
        </p:txBody>
      </p:sp>
    </p:spTree>
    <p:extLst>
      <p:ext uri="{BB962C8B-B14F-4D97-AF65-F5344CB8AC3E}">
        <p14:creationId xmlns:p14="http://schemas.microsoft.com/office/powerpoint/2010/main" val="1494452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7C8CD24-FAC5-447B-87F9-9404B3C01373}"/>
              </a:ext>
            </a:extLst>
          </p:cNvPr>
          <p:cNvSpPr>
            <a:spLocks noGrp="1"/>
          </p:cNvSpPr>
          <p:nvPr>
            <p:ph type="title"/>
          </p:nvPr>
        </p:nvSpPr>
        <p:spPr/>
        <p:txBody>
          <a:bodyPr/>
          <a:lstStyle/>
          <a:p>
            <a:r>
              <a:rPr lang="en-US" dirty="0"/>
              <a:t>Information Panel</a:t>
            </a:r>
            <a:endParaRPr lang="en-US" dirty="0"/>
          </a:p>
        </p:txBody>
      </p:sp>
      <p:sp>
        <p:nvSpPr>
          <p:cNvPr id="3" name="Content Placeholder 2">
            <a:extLst>
              <a:ext uri="{FF2B5EF4-FFF2-40B4-BE49-F238E27FC236}">
                <a16:creationId xmlns:a16="http://schemas.microsoft.com/office/drawing/2014/main" xmlns="" id="{0E33FD41-2A54-4685-A266-87F75A6EE9A5}"/>
              </a:ext>
            </a:extLst>
          </p:cNvPr>
          <p:cNvSpPr>
            <a:spLocks noGrp="1"/>
          </p:cNvSpPr>
          <p:nvPr>
            <p:ph sz="half" idx="1"/>
          </p:nvPr>
        </p:nvSpPr>
        <p:spPr/>
        <p:txBody>
          <a:bodyPr>
            <a:normAutofit/>
          </a:bodyPr>
          <a:lstStyle/>
          <a:p>
            <a:pPr lvl="1"/>
            <a:r>
              <a:rPr lang="en-US" dirty="0"/>
              <a:t>“Typically is that part of the label immediately contiguous and to the right of the PDP” (USDA, 2007, p. 25)</a:t>
            </a:r>
          </a:p>
          <a:p>
            <a:pPr lvl="1"/>
            <a:r>
              <a:rPr lang="en-US" dirty="0"/>
              <a:t>The Information Panel includes:</a:t>
            </a:r>
          </a:p>
          <a:p>
            <a:pPr lvl="2"/>
            <a:r>
              <a:rPr lang="en-US" dirty="0"/>
              <a:t>An ingredient statement</a:t>
            </a:r>
          </a:p>
          <a:p>
            <a:pPr lvl="2"/>
            <a:r>
              <a:rPr lang="en-US" dirty="0"/>
              <a:t>The name and address of the manufacturer or distributor</a:t>
            </a:r>
          </a:p>
          <a:p>
            <a:pPr lvl="2"/>
            <a:r>
              <a:rPr lang="en-US" dirty="0"/>
              <a:t>Nutrition labeling (if required)</a:t>
            </a:r>
          </a:p>
        </p:txBody>
      </p:sp>
    </p:spTree>
    <p:extLst>
      <p:ext uri="{BB962C8B-B14F-4D97-AF65-F5344CB8AC3E}">
        <p14:creationId xmlns:p14="http://schemas.microsoft.com/office/powerpoint/2010/main" val="16852729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7C8CD24-FAC5-447B-87F9-9404B3C01373}"/>
              </a:ext>
            </a:extLst>
          </p:cNvPr>
          <p:cNvSpPr>
            <a:spLocks noGrp="1"/>
          </p:cNvSpPr>
          <p:nvPr>
            <p:ph type="title"/>
          </p:nvPr>
        </p:nvSpPr>
        <p:spPr/>
        <p:txBody>
          <a:bodyPr/>
          <a:lstStyle/>
          <a:p>
            <a:r>
              <a:rPr lang="en-US" dirty="0"/>
              <a:t>Nutrition Facts Panel</a:t>
            </a:r>
            <a:endParaRPr lang="en-US" dirty="0"/>
          </a:p>
        </p:txBody>
      </p:sp>
      <p:sp>
        <p:nvSpPr>
          <p:cNvPr id="3" name="Content Placeholder 2">
            <a:extLst>
              <a:ext uri="{FF2B5EF4-FFF2-40B4-BE49-F238E27FC236}">
                <a16:creationId xmlns:a16="http://schemas.microsoft.com/office/drawing/2014/main" xmlns="" id="{0E33FD41-2A54-4685-A266-87F75A6EE9A5}"/>
              </a:ext>
            </a:extLst>
          </p:cNvPr>
          <p:cNvSpPr>
            <a:spLocks noGrp="1"/>
          </p:cNvSpPr>
          <p:nvPr>
            <p:ph sz="half" idx="1"/>
          </p:nvPr>
        </p:nvSpPr>
        <p:spPr/>
        <p:txBody>
          <a:bodyPr>
            <a:normAutofit lnSpcReduction="10000"/>
          </a:bodyPr>
          <a:lstStyle/>
          <a:p>
            <a:pPr lvl="1"/>
            <a:r>
              <a:rPr lang="en-US" sz="2400" dirty="0"/>
              <a:t>Mandated by the NLEA</a:t>
            </a:r>
          </a:p>
          <a:p>
            <a:pPr lvl="1"/>
            <a:r>
              <a:rPr lang="en-US" sz="2400" dirty="0"/>
              <a:t>Presents information on a per serving basis </a:t>
            </a:r>
          </a:p>
          <a:p>
            <a:pPr lvl="2"/>
            <a:r>
              <a:rPr lang="en-US" sz="2400" dirty="0"/>
              <a:t>Serving size and servings per container are listed</a:t>
            </a:r>
          </a:p>
          <a:p>
            <a:pPr lvl="1"/>
            <a:r>
              <a:rPr lang="en-US" sz="2400" dirty="0"/>
              <a:t>Mandatory and voluntary components are listed</a:t>
            </a:r>
          </a:p>
          <a:p>
            <a:pPr lvl="2"/>
            <a:r>
              <a:rPr lang="en-US" sz="2400" dirty="0"/>
              <a:t>Total calories, calories from fat, calories from saturated fat, total fat, saturated fat, trans fat, polyunsaturated fat, monounsaturated fat, cholesterol, sodium, potassium, total carbohydrate, dietary fiber, soluble fiber, insoluble fiber, sugars, sugar alcohol, other carbohydrates, protein, vitamin A, vitamin C, calcium, iron, and other essential vitamins and minerals</a:t>
            </a:r>
          </a:p>
          <a:p>
            <a:pPr lvl="1"/>
            <a:r>
              <a:rPr lang="en-US" sz="2400" dirty="0"/>
              <a:t>Mandatory components are printed in boldface</a:t>
            </a:r>
          </a:p>
          <a:p>
            <a:pPr lvl="1"/>
            <a:r>
              <a:rPr lang="en-US" sz="2400" dirty="0"/>
              <a:t>Declared as percentages of the daily values (DVs)</a:t>
            </a:r>
            <a:endParaRPr lang="en-US" dirty="0"/>
          </a:p>
        </p:txBody>
      </p:sp>
    </p:spTree>
    <p:extLst>
      <p:ext uri="{BB962C8B-B14F-4D97-AF65-F5344CB8AC3E}">
        <p14:creationId xmlns:p14="http://schemas.microsoft.com/office/powerpoint/2010/main" val="855161198"/>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2.xml><?xml version="1.0" encoding="utf-8"?>
<ds:datastoreItem xmlns:ds="http://schemas.openxmlformats.org/officeDocument/2006/customXml" ds:itemID="{371B5C7F-2497-4FAB-9E2E-E6A7EB669C3E}">
  <ds:schemaRefs>
    <ds:schemaRef ds:uri="http://purl.org/dc/terms/"/>
    <ds:schemaRef ds:uri="http://schemas.microsoft.com/office/2006/documentManagement/types"/>
    <ds:schemaRef ds:uri="56ea17bb-c96d-4826-b465-01eec0dd23dd"/>
    <ds:schemaRef ds:uri="http://schemas.microsoft.com/office/infopath/2007/PartnerControls"/>
    <ds:schemaRef ds:uri="05d88611-e516-4d1a-b12e-39107e78b3d0"/>
    <ds:schemaRef ds:uri="http://schemas.microsoft.com/office/2006/metadata/properties"/>
    <ds:schemaRef ds:uri="http://purl.org/dc/dcmitype/"/>
    <ds:schemaRef ds:uri="http://schemas.openxmlformats.org/package/2006/metadata/core-properties"/>
    <ds:schemaRef ds:uri="http://schemas.microsoft.com/sharepoint/v3"/>
    <ds:schemaRef ds:uri="http://www.w3.org/XML/1998/namespace"/>
    <ds:schemaRef ds:uri="http://purl.org/dc/elements/1.1/"/>
  </ds:schemaRefs>
</ds:datastoreItem>
</file>

<file path=customXml/itemProps3.xml><?xml version="1.0" encoding="utf-8"?>
<ds:datastoreItem xmlns:ds="http://schemas.openxmlformats.org/officeDocument/2006/customXml" ds:itemID="{9B910175-B4C0-4C89-A952-D999919188E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327</TotalTime>
  <Words>706</Words>
  <Application>Microsoft Macintosh PowerPoint</Application>
  <PresentationFormat>Widescreen</PresentationFormat>
  <Paragraphs>75</Paragraphs>
  <Slides>10</Slides>
  <Notes>8</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10</vt:i4>
      </vt:variant>
    </vt:vector>
  </HeadingPairs>
  <TitlesOfParts>
    <vt:vector size="17" baseType="lpstr">
      <vt:lpstr>.AppleSystemUIFont</vt:lpstr>
      <vt:lpstr>Calibri</vt:lpstr>
      <vt:lpstr>Open Sans</vt:lpstr>
      <vt:lpstr>Open Sans SemiBold</vt:lpstr>
      <vt:lpstr>Arial</vt:lpstr>
      <vt:lpstr>2_Office Theme</vt:lpstr>
      <vt:lpstr>3_Office Theme</vt:lpstr>
      <vt:lpstr>PowerPoint Presentation</vt:lpstr>
      <vt:lpstr>PowerPoint Presentation</vt:lpstr>
      <vt:lpstr>Importance of Food Labels</vt:lpstr>
      <vt:lpstr>Statutes</vt:lpstr>
      <vt:lpstr>Regulatory Agencies</vt:lpstr>
      <vt:lpstr>Product Label Requirements</vt:lpstr>
      <vt:lpstr>Principal Display Panel (PDP)</vt:lpstr>
      <vt:lpstr>Information Panel</vt:lpstr>
      <vt:lpstr>Nutrition Facts Panel</vt:lpstr>
      <vt:lpstr>References and Resources</vt:lpstr>
    </vt:vector>
  </TitlesOfParts>
  <LinksUpToDate>false</LinksUpToDate>
  <SharedDoc>false</SharedDoc>
  <HyperlinksChanged>false</HyperlinksChanged>
  <AppVersion>15.0040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Ankitha Rai</cp:lastModifiedBy>
  <cp:revision>28</cp:revision>
  <cp:lastPrinted>2017-07-07T16:17:37Z</cp:lastPrinted>
  <dcterms:created xsi:type="dcterms:W3CDTF">2017-07-11T23:58:30Z</dcterms:created>
  <dcterms:modified xsi:type="dcterms:W3CDTF">2017-12-07T21:36:08Z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