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9"/>
  </p:notesMasterIdLst>
  <p:handoutMasterIdLst>
    <p:handoutMasterId r:id="rId20"/>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3855" autoAdjust="0"/>
  </p:normalViewPr>
  <p:slideViewPr>
    <p:cSldViewPr snapToGrid="0">
      <p:cViewPr varScale="1">
        <p:scale>
          <a:sx n="72" d="100"/>
          <a:sy n="72" d="100"/>
        </p:scale>
        <p:origin x="1123" y="5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11/28/2017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11/28/2017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167236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Know Your Rights</a:t>
            </a:r>
          </a:p>
          <a:p>
            <a:pPr marL="0" indent="0">
              <a:buFont typeface="Arial" panose="020B0604020202020204" pitchFamily="34" charset="0"/>
              <a:buNone/>
            </a:pPr>
            <a:r>
              <a:rPr lang="en-US" dirty="0">
                <a:effectLst/>
              </a:rPr>
              <a:t>The U.S. Department of Labor's Wage and Hour Division (WHD) has developed the “Know Your Rights” video series in English and Spanish to provide workers with useful basic information in different scenarios that workers encounter in the workplace.</a:t>
            </a:r>
          </a:p>
          <a:p>
            <a:pPr marL="0" indent="0">
              <a:buFont typeface="Arial" panose="020B0604020202020204" pitchFamily="34" charset="0"/>
              <a:buNone/>
            </a:pPr>
            <a:r>
              <a:rPr lang="en-US" dirty="0"/>
              <a:t>ttp://www.dol.gov/whd/resources/kyrvideo.htm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750899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Foodservice</a:t>
            </a:r>
            <a:r>
              <a:rPr lang="en-US" baseline="0" dirty="0"/>
              <a:t> workers who earn tips can be paid less than minimum wage since tips can be considered part of the employee’s wages.  </a:t>
            </a:r>
          </a:p>
          <a:p>
            <a:r>
              <a:rPr lang="en-US" baseline="0" dirty="0"/>
              <a:t>The employer must make up the difference if the tips combined with the hourly rate do not equal at least minimum wage.</a:t>
            </a:r>
          </a:p>
          <a:p>
            <a:endParaRPr lang="en-US" baseline="0" dirty="0"/>
          </a:p>
          <a:p>
            <a:r>
              <a:rPr lang="en-US" baseline="0" dirty="0"/>
              <a:t>Employers are also allowed to pay new employees less during a training period.</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005928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t>
            </a:r>
            <a:r>
              <a:rPr lang="en-US" baseline="0" dirty="0"/>
              <a:t> employee is paid at the overtime rate only for those hours over 40 in the workweek.  These overtime standards may be different for certain employees. </a:t>
            </a:r>
          </a:p>
          <a:p>
            <a:endParaRPr lang="en-US" baseline="0" dirty="0"/>
          </a:p>
          <a:p>
            <a:r>
              <a:rPr lang="en-US" baseline="0" dirty="0"/>
              <a:t>FLSA does not limit the number of hours in a day or the number of days in a week that an employer may require an employee to work as long as the employee is at least 16 years old.</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673893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Fact Sheet #21: Recordkeeping</a:t>
            </a:r>
            <a:r>
              <a:rPr lang="en-US" baseline="0" dirty="0"/>
              <a:t> Requirements under the Fair Labor Standards Act (FLSA)</a:t>
            </a:r>
          </a:p>
          <a:p>
            <a:endParaRPr lang="en-US" baseline="0" dirty="0"/>
          </a:p>
          <a:p>
            <a:r>
              <a:rPr lang="en-US" baseline="0" dirty="0"/>
              <a:t>Each employer shall preserve, for at least three years, payroll records, collective bargaining agreements, sales and purchase records.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341593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a:t>
            </a:r>
            <a:r>
              <a:rPr lang="en-US" baseline="0" dirty="0"/>
              <a:t> and 15-year </a:t>
            </a:r>
            <a:r>
              <a:rPr lang="en-US" baseline="0" dirty="0" err="1"/>
              <a:t>olds</a:t>
            </a:r>
            <a:r>
              <a:rPr lang="en-US" baseline="0" dirty="0"/>
              <a:t> may work:</a:t>
            </a:r>
          </a:p>
          <a:p>
            <a:pPr marL="171450" indent="-171450">
              <a:buFont typeface="Arial" panose="020B0604020202020204" pitchFamily="34" charset="0"/>
              <a:buChar char="•"/>
            </a:pPr>
            <a:r>
              <a:rPr lang="en-US" baseline="0" dirty="0"/>
              <a:t>After 7 a.m. and until 7 p.m.</a:t>
            </a:r>
          </a:p>
          <a:p>
            <a:pPr marL="171450" indent="-171450">
              <a:buFont typeface="Arial" panose="020B0604020202020204" pitchFamily="34" charset="0"/>
              <a:buChar char="•"/>
            </a:pPr>
            <a:r>
              <a:rPr lang="en-US" baseline="0" dirty="0"/>
              <a:t>Up to 3 hours on a school day </a:t>
            </a:r>
          </a:p>
          <a:p>
            <a:pPr marL="171450" indent="-171450">
              <a:buFont typeface="Arial" panose="020B0604020202020204" pitchFamily="34" charset="0"/>
              <a:buChar char="•"/>
            </a:pPr>
            <a:r>
              <a:rPr lang="en-US" baseline="0" dirty="0"/>
              <a:t>Up to 18 hours in a school week</a:t>
            </a:r>
          </a:p>
          <a:p>
            <a:pPr marL="171450" indent="-171450">
              <a:buFont typeface="Arial" panose="020B0604020202020204" pitchFamily="34" charset="0"/>
              <a:buChar char="•"/>
            </a:pPr>
            <a:r>
              <a:rPr lang="en-US" baseline="0" dirty="0"/>
              <a:t>Up to 8 hours on a non-school day</a:t>
            </a:r>
          </a:p>
          <a:p>
            <a:pPr marL="171450" indent="-171450">
              <a:buFont typeface="Arial" panose="020B0604020202020204" pitchFamily="34" charset="0"/>
              <a:buChar char="•"/>
            </a:pPr>
            <a:r>
              <a:rPr lang="en-US" baseline="0" dirty="0"/>
              <a:t>Up to 40 hours in a non-school week</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527537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www.dol.gov/whd/resources/kyrvideo.ht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www.dol.gov/dol/media/webcast/20111129-kyr/20111129-whd-kyr-seg1-minwage.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25347" y="794334"/>
            <a:ext cx="5845288" cy="3413772"/>
          </a:xfrm>
        </p:spPr>
        <p:txBody>
          <a:bodyPr>
            <a:normAutofit/>
          </a:bodyPr>
          <a:lstStyle/>
          <a:p>
            <a:r>
              <a:rPr lang="en-US" sz="6000" dirty="0"/>
              <a:t>Laws and Regulations in the Food Service Industry</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3C28-8DA8-4EAA-94BC-744660C7C3B9}"/>
              </a:ext>
            </a:extLst>
          </p:cNvPr>
          <p:cNvSpPr>
            <a:spLocks noGrp="1"/>
          </p:cNvSpPr>
          <p:nvPr>
            <p:ph type="title"/>
          </p:nvPr>
        </p:nvSpPr>
        <p:spPr/>
        <p:txBody>
          <a:bodyPr/>
          <a:lstStyle/>
          <a:p>
            <a:r>
              <a:rPr lang="en-US" dirty="0"/>
              <a:t>Employee Responsibilities </a:t>
            </a:r>
          </a:p>
        </p:txBody>
      </p:sp>
      <p:sp>
        <p:nvSpPr>
          <p:cNvPr id="3" name="Text Placeholder 2">
            <a:extLst>
              <a:ext uri="{FF2B5EF4-FFF2-40B4-BE49-F238E27FC236}">
                <a16:creationId xmlns:a16="http://schemas.microsoft.com/office/drawing/2014/main" id="{638F7542-2455-4E41-9B94-3C4462DB10A6}"/>
              </a:ext>
            </a:extLst>
          </p:cNvPr>
          <p:cNvSpPr>
            <a:spLocks noGrp="1"/>
          </p:cNvSpPr>
          <p:nvPr>
            <p:ph type="body" sz="quarter" idx="10"/>
          </p:nvPr>
        </p:nvSpPr>
        <p:spPr/>
        <p:txBody>
          <a:bodyPr/>
          <a:lstStyle/>
          <a:p>
            <a:r>
              <a:rPr lang="en-US" dirty="0"/>
              <a:t>Must be aware of rights under the law</a:t>
            </a:r>
          </a:p>
        </p:txBody>
      </p:sp>
      <p:sp>
        <p:nvSpPr>
          <p:cNvPr id="4" name="Text Placeholder 3">
            <a:extLst>
              <a:ext uri="{FF2B5EF4-FFF2-40B4-BE49-F238E27FC236}">
                <a16:creationId xmlns:a16="http://schemas.microsoft.com/office/drawing/2014/main" id="{EAD2F527-5ED3-4146-9CB8-8FDE16E72FFE}"/>
              </a:ext>
            </a:extLst>
          </p:cNvPr>
          <p:cNvSpPr>
            <a:spLocks noGrp="1"/>
          </p:cNvSpPr>
          <p:nvPr>
            <p:ph type="body" sz="quarter" idx="11"/>
          </p:nvPr>
        </p:nvSpPr>
        <p:spPr/>
        <p:txBody>
          <a:bodyPr/>
          <a:lstStyle/>
          <a:p>
            <a:r>
              <a:rPr lang="en-US" dirty="0"/>
              <a:t>Must follow laws</a:t>
            </a:r>
          </a:p>
        </p:txBody>
      </p:sp>
      <p:sp>
        <p:nvSpPr>
          <p:cNvPr id="5" name="Text Placeholder 4">
            <a:extLst>
              <a:ext uri="{FF2B5EF4-FFF2-40B4-BE49-F238E27FC236}">
                <a16:creationId xmlns:a16="http://schemas.microsoft.com/office/drawing/2014/main" id="{3B742227-A6BD-44C7-9D15-F3A73A1FE6F9}"/>
              </a:ext>
            </a:extLst>
          </p:cNvPr>
          <p:cNvSpPr>
            <a:spLocks noGrp="1"/>
          </p:cNvSpPr>
          <p:nvPr>
            <p:ph type="body" sz="quarter" idx="12"/>
          </p:nvPr>
        </p:nvSpPr>
        <p:spPr/>
        <p:txBody>
          <a:bodyPr/>
          <a:lstStyle/>
          <a:p>
            <a:r>
              <a:rPr lang="en-US" dirty="0"/>
              <a:t>Must provide correct information about yourself and your job</a:t>
            </a:r>
          </a:p>
        </p:txBody>
      </p:sp>
    </p:spTree>
    <p:extLst>
      <p:ext uri="{BB962C8B-B14F-4D97-AF65-F5344CB8AC3E}">
        <p14:creationId xmlns:p14="http://schemas.microsoft.com/office/powerpoint/2010/main" val="1560613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2D1B6-0F3B-4C2D-9C33-2A3CB17986A2}"/>
              </a:ext>
            </a:extLst>
          </p:cNvPr>
          <p:cNvSpPr>
            <a:spLocks noGrp="1"/>
          </p:cNvSpPr>
          <p:nvPr>
            <p:ph type="title"/>
          </p:nvPr>
        </p:nvSpPr>
        <p:spPr/>
        <p:txBody>
          <a:bodyPr/>
          <a:lstStyle/>
          <a:p>
            <a:r>
              <a:rPr lang="en-US" dirty="0"/>
              <a:t>Employers Responsibilities</a:t>
            </a:r>
          </a:p>
        </p:txBody>
      </p:sp>
      <p:sp>
        <p:nvSpPr>
          <p:cNvPr id="3" name="Content Placeholder 2">
            <a:extLst>
              <a:ext uri="{FF2B5EF4-FFF2-40B4-BE49-F238E27FC236}">
                <a16:creationId xmlns:a16="http://schemas.microsoft.com/office/drawing/2014/main" id="{DC9AB97C-7931-4D9B-91BC-C88DC63C3A01}"/>
              </a:ext>
            </a:extLst>
          </p:cNvPr>
          <p:cNvSpPr>
            <a:spLocks noGrp="1"/>
          </p:cNvSpPr>
          <p:nvPr>
            <p:ph sz="half" idx="1"/>
          </p:nvPr>
        </p:nvSpPr>
        <p:spPr/>
        <p:txBody>
          <a:bodyPr/>
          <a:lstStyle/>
          <a:p>
            <a:pPr marL="342900" indent="-342900">
              <a:buClr>
                <a:schemeClr val="accent1"/>
              </a:buClr>
              <a:buFont typeface="Open Sans" panose="020B0606030504020204" pitchFamily="34" charset="0"/>
              <a:buChar char="&gt;"/>
            </a:pPr>
            <a:r>
              <a:rPr lang="en-US" sz="2400" dirty="0"/>
              <a:t>Post notices</a:t>
            </a:r>
          </a:p>
          <a:p>
            <a:pPr marL="342900" indent="-342900">
              <a:buClr>
                <a:schemeClr val="accent1"/>
              </a:buClr>
              <a:buFont typeface="Open Sans" panose="020B0606030504020204" pitchFamily="34" charset="0"/>
              <a:buChar char="&gt;"/>
            </a:pPr>
            <a:r>
              <a:rPr lang="en-US" sz="2400" dirty="0"/>
              <a:t>Keep accurate records</a:t>
            </a:r>
          </a:p>
          <a:p>
            <a:pPr marL="342900" indent="-342900">
              <a:buClr>
                <a:schemeClr val="accent1"/>
              </a:buClr>
              <a:buFont typeface="Open Sans" panose="020B0606030504020204" pitchFamily="34" charset="0"/>
              <a:buChar char="&gt;"/>
            </a:pPr>
            <a:r>
              <a:rPr lang="en-US" sz="2400" dirty="0"/>
              <a:t>Responsible for know the law and enforcing it</a:t>
            </a:r>
          </a:p>
          <a:p>
            <a:pPr marL="342900" indent="-342900">
              <a:buClr>
                <a:schemeClr val="accent1"/>
              </a:buClr>
              <a:buFont typeface="Open Sans" panose="020B0606030504020204" pitchFamily="34" charset="0"/>
              <a:buChar char="&gt;"/>
            </a:pPr>
            <a:r>
              <a:rPr lang="en-US" sz="2400" dirty="0"/>
              <a:t>Train employees to understand and follow laws</a:t>
            </a:r>
          </a:p>
          <a:p>
            <a:endParaRPr lang="en-US" dirty="0"/>
          </a:p>
        </p:txBody>
      </p:sp>
      <p:pic>
        <p:nvPicPr>
          <p:cNvPr id="4" name="Content Placeholder 4">
            <a:extLst>
              <a:ext uri="{FF2B5EF4-FFF2-40B4-BE49-F238E27FC236}">
                <a16:creationId xmlns:a16="http://schemas.microsoft.com/office/drawing/2014/main" id="{95E8155B-2036-4829-A782-2BE2366C4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5834" y="1153756"/>
            <a:ext cx="3324182" cy="5000982"/>
          </a:xfrm>
          <a:prstGeom prst="rect">
            <a:avLst/>
          </a:prstGeom>
        </p:spPr>
      </p:pic>
    </p:spTree>
    <p:extLst>
      <p:ext uri="{BB962C8B-B14F-4D97-AF65-F5344CB8AC3E}">
        <p14:creationId xmlns:p14="http://schemas.microsoft.com/office/powerpoint/2010/main" val="2126958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5E5E-330D-4C22-AC63-940069DB8204}"/>
              </a:ext>
            </a:extLst>
          </p:cNvPr>
          <p:cNvSpPr>
            <a:spLocks noGrp="1"/>
          </p:cNvSpPr>
          <p:nvPr>
            <p:ph type="title"/>
          </p:nvPr>
        </p:nvSpPr>
        <p:spPr/>
        <p:txBody>
          <a:bodyPr/>
          <a:lstStyle/>
          <a:p>
            <a:r>
              <a:rPr lang="en-US" dirty="0"/>
              <a:t>Questions?</a:t>
            </a:r>
          </a:p>
        </p:txBody>
      </p:sp>
      <p:pic>
        <p:nvPicPr>
          <p:cNvPr id="4" name="Picture 2">
            <a:extLst>
              <a:ext uri="{FF2B5EF4-FFF2-40B4-BE49-F238E27FC236}">
                <a16:creationId xmlns:a16="http://schemas.microsoft.com/office/drawing/2014/main" id="{A4E71945-0CD7-4409-BCCA-A552FBC3523C}"/>
              </a:ext>
            </a:extLst>
          </p:cNvPr>
          <p:cNvPicPr>
            <a:picLocks noChangeAspect="1" noChangeArrowheads="1"/>
          </p:cNvPicPr>
          <p:nvPr/>
        </p:nvPicPr>
        <p:blipFill>
          <a:blip r:embed="rId2" cstate="print"/>
          <a:srcRect/>
          <a:stretch>
            <a:fillRect/>
          </a:stretch>
        </p:blipFill>
        <p:spPr bwMode="auto">
          <a:xfrm>
            <a:off x="3469664" y="1648047"/>
            <a:ext cx="5252672" cy="4377227"/>
          </a:xfrm>
          <a:prstGeom prst="rect">
            <a:avLst/>
          </a:prstGeom>
          <a:noFill/>
          <a:ln w="9525">
            <a:noFill/>
            <a:miter lim="800000"/>
            <a:headEnd/>
            <a:tailEnd/>
          </a:ln>
          <a:effectLst/>
        </p:spPr>
      </p:pic>
    </p:spTree>
    <p:extLst>
      <p:ext uri="{BB962C8B-B14F-4D97-AF65-F5344CB8AC3E}">
        <p14:creationId xmlns:p14="http://schemas.microsoft.com/office/powerpoint/2010/main" val="2913462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1F8EF-4D02-4A0A-A0A8-69A7BF1E5E32}"/>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165F93FB-A3DB-422E-9C48-5738FF8B566F}"/>
              </a:ext>
            </a:extLst>
          </p:cNvPr>
          <p:cNvSpPr>
            <a:spLocks noGrp="1"/>
          </p:cNvSpPr>
          <p:nvPr>
            <p:ph sz="half" idx="1"/>
          </p:nvPr>
        </p:nvSpPr>
        <p:spPr/>
        <p:txBody>
          <a:bodyPr/>
          <a:lstStyle/>
          <a:p>
            <a:pPr marL="228600" lvl="0" indent="-228600">
              <a:lnSpc>
                <a:spcPct val="90000"/>
              </a:lnSpc>
              <a:spcBef>
                <a:spcPts val="1800"/>
              </a:spcBef>
            </a:pPr>
            <a:r>
              <a:rPr lang="en-US" sz="1900" dirty="0">
                <a:solidFill>
                  <a:prstClr val="black"/>
                </a:solidFill>
                <a:latin typeface="Open Sans" panose="020B0606030504020204" pitchFamily="34" charset="0"/>
                <a:ea typeface="Open Sans" panose="020B0606030504020204" pitchFamily="34" charset="0"/>
                <a:cs typeface="Open Sans" panose="020B0606030504020204" pitchFamily="34" charset="0"/>
              </a:rPr>
              <a:t>Images:</a:t>
            </a:r>
          </a:p>
          <a:p>
            <a:pPr marL="342900" lvl="0" indent="-342900">
              <a:lnSpc>
                <a:spcPct val="90000"/>
              </a:lnSpc>
              <a:spcBef>
                <a:spcPts val="1800"/>
              </a:spcBef>
              <a:buClr>
                <a:schemeClr val="accent1"/>
              </a:buClr>
              <a:buFont typeface="Open Sans" panose="020B0606030504020204" pitchFamily="34" charset="0"/>
              <a:buChar char="&gt;"/>
            </a:pPr>
            <a:r>
              <a:rPr lang="en-US" sz="1900" dirty="0">
                <a:solidFill>
                  <a:prstClr val="black"/>
                </a:solidFill>
                <a:latin typeface="Open Sans" panose="020B0606030504020204" pitchFamily="34" charset="0"/>
                <a:ea typeface="Open Sans" panose="020B0606030504020204" pitchFamily="34" charset="0"/>
                <a:cs typeface="Open Sans" panose="020B0606030504020204" pitchFamily="34" charset="0"/>
              </a:rPr>
              <a:t>Microsoft Office Clip Art: Used with permission from Microsoft.</a:t>
            </a:r>
          </a:p>
          <a:p>
            <a:pPr lvl="0">
              <a:lnSpc>
                <a:spcPct val="90000"/>
              </a:lnSpc>
              <a:spcBef>
                <a:spcPts val="1800"/>
              </a:spcBef>
            </a:pPr>
            <a:r>
              <a:rPr lang="en-US" sz="1900" dirty="0">
                <a:solidFill>
                  <a:prstClr val="black"/>
                </a:solidFill>
                <a:latin typeface="Open Sans" panose="020B0606030504020204" pitchFamily="34" charset="0"/>
                <a:ea typeface="Open Sans" panose="020B0606030504020204" pitchFamily="34" charset="0"/>
                <a:cs typeface="Open Sans" panose="020B0606030504020204" pitchFamily="34" charset="0"/>
              </a:rPr>
              <a:t>Textbooks:</a:t>
            </a:r>
          </a:p>
          <a:p>
            <a:pPr marL="342900" lvl="0" indent="-342900">
              <a:lnSpc>
                <a:spcPct val="90000"/>
              </a:lnSpc>
              <a:spcBef>
                <a:spcPts val="1800"/>
              </a:spcBef>
              <a:buClr>
                <a:schemeClr val="accent1"/>
              </a:buClr>
              <a:buFont typeface="Open Sans" panose="020B0606030504020204" pitchFamily="34" charset="0"/>
              <a:buChar char="&gt;"/>
            </a:pPr>
            <a:r>
              <a:rPr lang="en-US" sz="1900" i="1" dirty="0">
                <a:solidFill>
                  <a:prstClr val="black"/>
                </a:solidFill>
                <a:latin typeface="Open Sans" panose="020B0606030504020204" pitchFamily="34" charset="0"/>
                <a:ea typeface="Open Sans" panose="020B0606030504020204" pitchFamily="34" charset="0"/>
                <a:cs typeface="Open Sans" panose="020B0606030504020204" pitchFamily="34" charset="0"/>
              </a:rPr>
              <a:t>Culinary essentials</a:t>
            </a:r>
            <a:r>
              <a:rPr lang="en-US" sz="1900" dirty="0">
                <a:solidFill>
                  <a:prstClr val="black"/>
                </a:solidFill>
                <a:latin typeface="Open Sans" panose="020B0606030504020204" pitchFamily="34" charset="0"/>
                <a:ea typeface="Open Sans" panose="020B0606030504020204" pitchFamily="34" charset="0"/>
                <a:cs typeface="Open Sans" panose="020B0606030504020204" pitchFamily="34" charset="0"/>
              </a:rPr>
              <a:t>. (2010). Woodland Hills, CA: Glencoe/McGraw Hill.</a:t>
            </a:r>
          </a:p>
          <a:p>
            <a:pPr marL="342900" lvl="0" indent="-342900">
              <a:lnSpc>
                <a:spcPct val="90000"/>
              </a:lnSpc>
              <a:spcBef>
                <a:spcPts val="1800"/>
              </a:spcBef>
              <a:buClr>
                <a:schemeClr val="accent1"/>
              </a:buClr>
              <a:buFont typeface="Open Sans" panose="020B0606030504020204" pitchFamily="34" charset="0"/>
              <a:buChar char="&gt;"/>
            </a:pPr>
            <a:r>
              <a:rPr lang="en-US" sz="19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Draz</a:t>
            </a:r>
            <a:r>
              <a:rPr lang="en-US" sz="1900" dirty="0">
                <a:solidFill>
                  <a:prstClr val="black"/>
                </a:solidFill>
                <a:latin typeface="Open Sans" panose="020B0606030504020204" pitchFamily="34" charset="0"/>
                <a:ea typeface="Open Sans" panose="020B0606030504020204" pitchFamily="34" charset="0"/>
                <a:cs typeface="Open Sans" panose="020B0606030504020204" pitchFamily="34" charset="0"/>
              </a:rPr>
              <a:t>, J., &amp; </a:t>
            </a:r>
            <a:r>
              <a:rPr lang="en-US" sz="19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Koetke</a:t>
            </a:r>
            <a:r>
              <a:rPr lang="en-US" sz="1900" dirty="0">
                <a:solidFill>
                  <a:prstClr val="black"/>
                </a:solidFill>
                <a:latin typeface="Open Sans" panose="020B0606030504020204" pitchFamily="34" charset="0"/>
                <a:ea typeface="Open Sans" panose="020B0606030504020204" pitchFamily="34" charset="0"/>
                <a:cs typeface="Open Sans" panose="020B0606030504020204" pitchFamily="34" charset="0"/>
              </a:rPr>
              <a:t>, C. (2010). </a:t>
            </a:r>
            <a:r>
              <a:rPr lang="en-US" sz="1900" i="1" dirty="0">
                <a:solidFill>
                  <a:prstClr val="black"/>
                </a:solidFill>
                <a:latin typeface="Open Sans" panose="020B0606030504020204" pitchFamily="34" charset="0"/>
                <a:ea typeface="Open Sans" panose="020B0606030504020204" pitchFamily="34" charset="0"/>
                <a:cs typeface="Open Sans" panose="020B0606030504020204" pitchFamily="34" charset="0"/>
              </a:rPr>
              <a:t>The culinary professional</a:t>
            </a:r>
            <a:r>
              <a:rPr lang="en-US" sz="1900" dirty="0">
                <a:solidFill>
                  <a:prstClr val="black"/>
                </a:solidFill>
                <a:latin typeface="Open Sans" panose="020B0606030504020204" pitchFamily="34" charset="0"/>
                <a:ea typeface="Open Sans" panose="020B0606030504020204" pitchFamily="34" charset="0"/>
                <a:cs typeface="Open Sans" panose="020B0606030504020204" pitchFamily="34" charset="0"/>
              </a:rPr>
              <a:t>. Tinley Park, IL: </a:t>
            </a:r>
            <a:r>
              <a:rPr lang="en-US" sz="19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Goodheart</a:t>
            </a:r>
            <a:r>
              <a:rPr lang="en-US" sz="1900" dirty="0">
                <a:solidFill>
                  <a:prstClr val="black"/>
                </a:solidFill>
                <a:latin typeface="Open Sans" panose="020B0606030504020204" pitchFamily="34" charset="0"/>
                <a:ea typeface="Open Sans" panose="020B0606030504020204" pitchFamily="34" charset="0"/>
                <a:cs typeface="Open Sans" panose="020B0606030504020204" pitchFamily="34" charset="0"/>
              </a:rPr>
              <a:t>-Wilcox Company.</a:t>
            </a:r>
          </a:p>
          <a:p>
            <a:pPr marL="342900" lvl="0" indent="-342900">
              <a:lnSpc>
                <a:spcPct val="90000"/>
              </a:lnSpc>
              <a:spcBef>
                <a:spcPts val="1800"/>
              </a:spcBef>
              <a:buClr>
                <a:schemeClr val="accent1"/>
              </a:buClr>
              <a:buFont typeface="Open Sans" panose="020B0606030504020204" pitchFamily="34" charset="0"/>
              <a:buChar char="&gt;"/>
            </a:pPr>
            <a:r>
              <a:rPr lang="en-US" sz="1900" dirty="0">
                <a:solidFill>
                  <a:prstClr val="black"/>
                </a:solidFill>
                <a:latin typeface="Open Sans" panose="020B0606030504020204" pitchFamily="34" charset="0"/>
                <a:ea typeface="Open Sans" panose="020B0606030504020204" pitchFamily="34" charset="0"/>
                <a:cs typeface="Open Sans" panose="020B0606030504020204" pitchFamily="34" charset="0"/>
              </a:rPr>
              <a:t>Reynolds, J. S. (2010). </a:t>
            </a:r>
            <a:r>
              <a:rPr lang="en-US" sz="1900" i="1" dirty="0">
                <a:solidFill>
                  <a:prstClr val="black"/>
                </a:solidFill>
                <a:latin typeface="Open Sans" panose="020B0606030504020204" pitchFamily="34" charset="0"/>
                <a:ea typeface="Open Sans" panose="020B0606030504020204" pitchFamily="34" charset="0"/>
                <a:cs typeface="Open Sans" panose="020B0606030504020204" pitchFamily="34" charset="0"/>
              </a:rPr>
              <a:t>Hospitality services: Food &amp; lodging</a:t>
            </a:r>
            <a:r>
              <a:rPr lang="en-US" sz="1900" dirty="0">
                <a:solidFill>
                  <a:prstClr val="black"/>
                </a:solidFill>
                <a:latin typeface="Open Sans" panose="020B0606030504020204" pitchFamily="34" charset="0"/>
                <a:ea typeface="Open Sans" panose="020B0606030504020204" pitchFamily="34" charset="0"/>
                <a:cs typeface="Open Sans" panose="020B0606030504020204" pitchFamily="34" charset="0"/>
              </a:rPr>
              <a:t>. Tinley Park, IL: </a:t>
            </a:r>
            <a:r>
              <a:rPr lang="en-US" sz="19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Goodheart</a:t>
            </a:r>
            <a:r>
              <a:rPr lang="en-US" sz="1900" dirty="0">
                <a:solidFill>
                  <a:prstClr val="black"/>
                </a:solidFill>
                <a:latin typeface="Open Sans" panose="020B0606030504020204" pitchFamily="34" charset="0"/>
                <a:ea typeface="Open Sans" panose="020B0606030504020204" pitchFamily="34" charset="0"/>
                <a:cs typeface="Open Sans" panose="020B0606030504020204" pitchFamily="34" charset="0"/>
              </a:rPr>
              <a:t>-Willcox Company. </a:t>
            </a:r>
          </a:p>
          <a:p>
            <a:pPr lvl="0">
              <a:lnSpc>
                <a:spcPct val="90000"/>
              </a:lnSpc>
              <a:spcBef>
                <a:spcPts val="1800"/>
              </a:spcBef>
            </a:pPr>
            <a:r>
              <a:rPr lang="en-US" sz="1900" dirty="0">
                <a:solidFill>
                  <a:prstClr val="black"/>
                </a:solidFill>
                <a:latin typeface="Open Sans" panose="020B0606030504020204" pitchFamily="34" charset="0"/>
                <a:ea typeface="Open Sans" panose="020B0606030504020204" pitchFamily="34" charset="0"/>
                <a:cs typeface="Open Sans" panose="020B0606030504020204" pitchFamily="34" charset="0"/>
              </a:rPr>
              <a:t>Video:</a:t>
            </a:r>
          </a:p>
          <a:p>
            <a:pPr marL="342900" lvl="0" indent="-342900">
              <a:spcBef>
                <a:spcPts val="0"/>
              </a:spcBef>
              <a:buClr>
                <a:schemeClr val="accent1"/>
              </a:buClr>
              <a:buFont typeface="Open Sans" panose="020B0606030504020204" pitchFamily="34" charset="0"/>
              <a:buChar char="&gt;"/>
            </a:pPr>
            <a:r>
              <a:rPr lang="en-US" sz="1900" dirty="0">
                <a:solidFill>
                  <a:prstClr val="black"/>
                </a:solidFill>
                <a:latin typeface="Open Sans" panose="020B0606030504020204" pitchFamily="34" charset="0"/>
                <a:ea typeface="Open Sans" panose="020B0606030504020204" pitchFamily="34" charset="0"/>
                <a:cs typeface="Open Sans" panose="020B0606030504020204" pitchFamily="34" charset="0"/>
              </a:rPr>
              <a:t>Know Your Rights</a:t>
            </a:r>
          </a:p>
          <a:p>
            <a:pPr marL="223838" lvl="0">
              <a:spcBef>
                <a:spcPts val="0"/>
              </a:spcBef>
            </a:pPr>
            <a:r>
              <a:rPr lang="en-US" sz="19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U.S. Department of Labor's Wage and Hour Division (WHD) has developed the “Know Your Rights” video series in English and Spanish to provide workers with useful basic information in different scenarios that workers encounter in the workplace.</a:t>
            </a:r>
          </a:p>
          <a:p>
            <a:pPr marL="223838" lvl="0">
              <a:spcBef>
                <a:spcPts val="0"/>
              </a:spcBef>
            </a:pPr>
            <a:r>
              <a:rPr lang="en-US" sz="19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2"/>
              </a:rPr>
              <a:t>http://www.dol.gov/whd/resources/kyrvideo.htm</a:t>
            </a:r>
            <a:endParaRPr lang="en-US" sz="19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2843704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E8566-EB40-4515-8F3F-AC8546C73211}"/>
              </a:ext>
            </a:extLst>
          </p:cNvPr>
          <p:cNvSpPr>
            <a:spLocks noGrp="1"/>
          </p:cNvSpPr>
          <p:nvPr>
            <p:ph type="title"/>
          </p:nvPr>
        </p:nvSpPr>
        <p:spPr/>
        <p:txBody>
          <a:bodyPr/>
          <a:lstStyle/>
          <a:p>
            <a:r>
              <a:rPr lang="en-US" dirty="0"/>
              <a:t>Fair Labor Standards Act</a:t>
            </a:r>
          </a:p>
        </p:txBody>
      </p:sp>
      <p:sp>
        <p:nvSpPr>
          <p:cNvPr id="3" name="Text Placeholder 2">
            <a:extLst>
              <a:ext uri="{FF2B5EF4-FFF2-40B4-BE49-F238E27FC236}">
                <a16:creationId xmlns:a16="http://schemas.microsoft.com/office/drawing/2014/main" id="{DD1FFA68-9A48-49C3-8490-D622AC0BD76A}"/>
              </a:ext>
            </a:extLst>
          </p:cNvPr>
          <p:cNvSpPr>
            <a:spLocks noGrp="1"/>
          </p:cNvSpPr>
          <p:nvPr>
            <p:ph type="body" sz="quarter" idx="10"/>
          </p:nvPr>
        </p:nvSpPr>
        <p:spPr/>
        <p:txBody>
          <a:bodyPr/>
          <a:lstStyle/>
          <a:p>
            <a:r>
              <a:rPr lang="en-US" dirty="0"/>
              <a:t>Minimum wage / overtime pay</a:t>
            </a:r>
          </a:p>
        </p:txBody>
      </p:sp>
      <p:sp>
        <p:nvSpPr>
          <p:cNvPr id="4" name="Text Placeholder 3">
            <a:extLst>
              <a:ext uri="{FF2B5EF4-FFF2-40B4-BE49-F238E27FC236}">
                <a16:creationId xmlns:a16="http://schemas.microsoft.com/office/drawing/2014/main" id="{6D48C947-4D08-45DF-9EBD-513CD41DF059}"/>
              </a:ext>
            </a:extLst>
          </p:cNvPr>
          <p:cNvSpPr>
            <a:spLocks noGrp="1"/>
          </p:cNvSpPr>
          <p:nvPr>
            <p:ph type="body" sz="quarter" idx="11"/>
          </p:nvPr>
        </p:nvSpPr>
        <p:spPr>
          <a:xfrm>
            <a:off x="4672361" y="1768644"/>
            <a:ext cx="3245005" cy="3260556"/>
          </a:xfrm>
        </p:spPr>
        <p:txBody>
          <a:bodyPr/>
          <a:lstStyle/>
          <a:p>
            <a:r>
              <a:rPr lang="en-US" dirty="0"/>
              <a:t>Recordkeeping</a:t>
            </a:r>
          </a:p>
        </p:txBody>
      </p:sp>
      <p:sp>
        <p:nvSpPr>
          <p:cNvPr id="5" name="Text Placeholder 4">
            <a:extLst>
              <a:ext uri="{FF2B5EF4-FFF2-40B4-BE49-F238E27FC236}">
                <a16:creationId xmlns:a16="http://schemas.microsoft.com/office/drawing/2014/main" id="{C2C86185-285D-42D6-92C1-05D1A4088EF2}"/>
              </a:ext>
            </a:extLst>
          </p:cNvPr>
          <p:cNvSpPr>
            <a:spLocks noGrp="1"/>
          </p:cNvSpPr>
          <p:nvPr>
            <p:ph type="body" sz="quarter" idx="12"/>
          </p:nvPr>
        </p:nvSpPr>
        <p:spPr/>
        <p:txBody>
          <a:bodyPr/>
          <a:lstStyle/>
          <a:p>
            <a:r>
              <a:rPr lang="en-US" dirty="0"/>
              <a:t>Child Labor Standards</a:t>
            </a:r>
          </a:p>
        </p:txBody>
      </p:sp>
    </p:spTree>
    <p:extLst>
      <p:ext uri="{BB962C8B-B14F-4D97-AF65-F5344CB8AC3E}">
        <p14:creationId xmlns:p14="http://schemas.microsoft.com/office/powerpoint/2010/main" val="2008730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AFDE4-0610-4EBB-A0E2-3DAB37474EB9}"/>
              </a:ext>
            </a:extLst>
          </p:cNvPr>
          <p:cNvSpPr>
            <a:spLocks noGrp="1"/>
          </p:cNvSpPr>
          <p:nvPr>
            <p:ph type="title"/>
          </p:nvPr>
        </p:nvSpPr>
        <p:spPr/>
        <p:txBody>
          <a:bodyPr/>
          <a:lstStyle/>
          <a:p>
            <a:r>
              <a:rPr lang="en-US" dirty="0"/>
              <a:t>Fair Labor Standards Act (FLSA)</a:t>
            </a:r>
          </a:p>
        </p:txBody>
      </p:sp>
      <p:sp>
        <p:nvSpPr>
          <p:cNvPr id="3" name="Content Placeholder 2">
            <a:extLst>
              <a:ext uri="{FF2B5EF4-FFF2-40B4-BE49-F238E27FC236}">
                <a16:creationId xmlns:a16="http://schemas.microsoft.com/office/drawing/2014/main" id="{B7EF6D56-9D74-4DA1-B510-A42FE3F62979}"/>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sz="2800" dirty="0"/>
              <a:t>Wage and Hour Division (WHD) of the United States Department of Labor (DOL) administers and enforces the FLSA</a:t>
            </a:r>
          </a:p>
          <a:p>
            <a:pPr marL="457200" indent="-457200">
              <a:buClr>
                <a:schemeClr val="accent1"/>
              </a:buClr>
              <a:buFont typeface="Open Sans" panose="020B0606030504020204" pitchFamily="34" charset="0"/>
              <a:buChar char="&gt;"/>
            </a:pPr>
            <a:r>
              <a:rPr lang="en-US" sz="2800" dirty="0"/>
              <a:t>Protects workers from unfair treatment by employers</a:t>
            </a:r>
          </a:p>
          <a:p>
            <a:pPr marL="457200" indent="-457200">
              <a:buClr>
                <a:schemeClr val="accent1"/>
              </a:buClr>
              <a:buFont typeface="Open Sans" panose="020B0606030504020204" pitchFamily="34" charset="0"/>
              <a:buChar char="&gt;"/>
            </a:pPr>
            <a:r>
              <a:rPr lang="en-US" sz="2800" dirty="0"/>
              <a:t>Most full-time and part-time workers are covered</a:t>
            </a:r>
          </a:p>
          <a:p>
            <a:endParaRPr lang="en-US" dirty="0"/>
          </a:p>
        </p:txBody>
      </p:sp>
      <p:pic>
        <p:nvPicPr>
          <p:cNvPr id="4" name="Content Placeholder 4">
            <a:extLst>
              <a:ext uri="{FF2B5EF4-FFF2-40B4-BE49-F238E27FC236}">
                <a16:creationId xmlns:a16="http://schemas.microsoft.com/office/drawing/2014/main" id="{05F386A8-C571-4F2D-AF0D-04371E20BC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2865" y="1283509"/>
            <a:ext cx="3827577" cy="3258053"/>
          </a:xfrm>
          <a:prstGeom prst="rect">
            <a:avLst/>
          </a:prstGeom>
        </p:spPr>
      </p:pic>
      <p:sp>
        <p:nvSpPr>
          <p:cNvPr id="5" name="Rectangle 4">
            <a:extLst>
              <a:ext uri="{FF2B5EF4-FFF2-40B4-BE49-F238E27FC236}">
                <a16:creationId xmlns:a16="http://schemas.microsoft.com/office/drawing/2014/main" id="{D525AA35-B090-4EB7-88D0-11CF9F3029B9}"/>
              </a:ext>
            </a:extLst>
          </p:cNvPr>
          <p:cNvSpPr/>
          <p:nvPr/>
        </p:nvSpPr>
        <p:spPr>
          <a:xfrm>
            <a:off x="8353104" y="4541562"/>
            <a:ext cx="1807098" cy="369332"/>
          </a:xfrm>
          <a:prstGeom prst="rect">
            <a:avLst/>
          </a:prstGeom>
        </p:spPr>
        <p:txBody>
          <a:bodyPr wrap="none">
            <a:spAutoFit/>
          </a:bodyPr>
          <a:lstStyle/>
          <a:p>
            <a:r>
              <a:rPr lang="en-US" dirty="0">
                <a:hlinkClick r:id="rId4"/>
              </a:rPr>
              <a:t>Know Your Rights</a:t>
            </a:r>
            <a:endParaRPr lang="en-US" dirty="0"/>
          </a:p>
        </p:txBody>
      </p:sp>
      <p:sp>
        <p:nvSpPr>
          <p:cNvPr id="6" name="TextBox 5">
            <a:extLst>
              <a:ext uri="{FF2B5EF4-FFF2-40B4-BE49-F238E27FC236}">
                <a16:creationId xmlns:a16="http://schemas.microsoft.com/office/drawing/2014/main" id="{F4398810-44B2-469E-A313-F9BA9864042A}"/>
              </a:ext>
            </a:extLst>
          </p:cNvPr>
          <p:cNvSpPr txBox="1"/>
          <p:nvPr/>
        </p:nvSpPr>
        <p:spPr>
          <a:xfrm>
            <a:off x="8591118" y="4892949"/>
            <a:ext cx="1569084" cy="369332"/>
          </a:xfrm>
          <a:prstGeom prst="rect">
            <a:avLst/>
          </a:prstGeom>
          <a:noFill/>
        </p:spPr>
        <p:txBody>
          <a:bodyPr wrap="none" rtlCol="0">
            <a:spAutoFit/>
          </a:bodyPr>
          <a:lstStyle/>
          <a:p>
            <a:r>
              <a:rPr lang="en-US" dirty="0"/>
              <a:t>(click on link)</a:t>
            </a:r>
          </a:p>
        </p:txBody>
      </p:sp>
    </p:spTree>
    <p:extLst>
      <p:ext uri="{BB962C8B-B14F-4D97-AF65-F5344CB8AC3E}">
        <p14:creationId xmlns:p14="http://schemas.microsoft.com/office/powerpoint/2010/main" val="206836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F7D3A-833C-4C81-B013-1A8C378DFF5D}"/>
              </a:ext>
            </a:extLst>
          </p:cNvPr>
          <p:cNvSpPr>
            <a:spLocks noGrp="1"/>
          </p:cNvSpPr>
          <p:nvPr>
            <p:ph type="title"/>
          </p:nvPr>
        </p:nvSpPr>
        <p:spPr/>
        <p:txBody>
          <a:bodyPr/>
          <a:lstStyle/>
          <a:p>
            <a:r>
              <a:rPr lang="en-US" dirty="0"/>
              <a:t>FLSA – Minimum Wage</a:t>
            </a:r>
          </a:p>
        </p:txBody>
      </p:sp>
      <p:sp>
        <p:nvSpPr>
          <p:cNvPr id="3" name="Content Placeholder 2">
            <a:extLst>
              <a:ext uri="{FF2B5EF4-FFF2-40B4-BE49-F238E27FC236}">
                <a16:creationId xmlns:a16="http://schemas.microsoft.com/office/drawing/2014/main" id="{0A1294BF-3337-4E92-83C7-D660B8690F3B}"/>
              </a:ext>
            </a:extLst>
          </p:cNvPr>
          <p:cNvSpPr>
            <a:spLocks noGrp="1"/>
          </p:cNvSpPr>
          <p:nvPr>
            <p:ph sz="half" idx="1"/>
          </p:nvPr>
        </p:nvSpPr>
        <p:spPr/>
        <p:txBody>
          <a:bodyPr/>
          <a:lstStyle/>
          <a:p>
            <a:pPr marL="342900" indent="-342900">
              <a:buClr>
                <a:schemeClr val="accent1"/>
              </a:buClr>
              <a:buFont typeface="Open Sans" panose="020B0606030504020204" pitchFamily="34" charset="0"/>
              <a:buChar char="&gt;"/>
            </a:pPr>
            <a:r>
              <a:rPr lang="en-US" sz="2400" dirty="0"/>
              <a:t>The FLSA requires employers to pay covered employees minimum wage or more</a:t>
            </a:r>
          </a:p>
          <a:p>
            <a:pPr marL="342900" indent="-342900">
              <a:buClr>
                <a:schemeClr val="accent1"/>
              </a:buClr>
              <a:buFont typeface="Open Sans" panose="020B0606030504020204" pitchFamily="34" charset="0"/>
              <a:buChar char="&gt;"/>
            </a:pPr>
            <a:r>
              <a:rPr lang="en-US" sz="2400" dirty="0"/>
              <a:t>Minimum wage is the lowest hourly rate of pay that an employee can be paid legally</a:t>
            </a:r>
          </a:p>
          <a:p>
            <a:pPr marL="342900" indent="-342900">
              <a:buClr>
                <a:schemeClr val="accent1"/>
              </a:buClr>
              <a:buFont typeface="Open Sans" panose="020B0606030504020204" pitchFamily="34" charset="0"/>
              <a:buChar char="&gt;"/>
            </a:pPr>
            <a:r>
              <a:rPr lang="en-US" sz="2400" dirty="0"/>
              <a:t>Current minimum wage: $7.25 an hour</a:t>
            </a:r>
          </a:p>
          <a:p>
            <a:pPr marL="342900" indent="-342900">
              <a:buClr>
                <a:schemeClr val="accent1"/>
              </a:buClr>
              <a:buFont typeface="Open Sans" panose="020B0606030504020204" pitchFamily="34" charset="0"/>
              <a:buChar char="&gt;"/>
            </a:pPr>
            <a:r>
              <a:rPr lang="en-US" sz="2400" dirty="0"/>
              <a:t>Exempt:</a:t>
            </a:r>
          </a:p>
          <a:p>
            <a:pPr lvl="2">
              <a:buFont typeface="Open Sans" panose="020B0606030504020204" pitchFamily="34" charset="0"/>
              <a:buChar char="&gt;"/>
            </a:pPr>
            <a:r>
              <a:rPr lang="en-US" sz="2000" dirty="0"/>
              <a:t>Tipped employees</a:t>
            </a:r>
          </a:p>
          <a:p>
            <a:pPr lvl="2">
              <a:buFont typeface="Open Sans" panose="020B0606030504020204" pitchFamily="34" charset="0"/>
              <a:buChar char="&gt;"/>
            </a:pPr>
            <a:r>
              <a:rPr lang="en-US" sz="2000" dirty="0"/>
              <a:t>New employees during training period</a:t>
            </a:r>
          </a:p>
          <a:p>
            <a:endParaRPr lang="en-US" dirty="0"/>
          </a:p>
        </p:txBody>
      </p:sp>
      <p:pic>
        <p:nvPicPr>
          <p:cNvPr id="4" name="Content Placeholder 4">
            <a:extLst>
              <a:ext uri="{FF2B5EF4-FFF2-40B4-BE49-F238E27FC236}">
                <a16:creationId xmlns:a16="http://schemas.microsoft.com/office/drawing/2014/main" id="{D68D04BA-45F9-401C-A79C-66692D3FAC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791" y="1188970"/>
            <a:ext cx="3583173" cy="4480060"/>
          </a:xfrm>
          <a:prstGeom prst="rect">
            <a:avLst/>
          </a:prstGeom>
        </p:spPr>
      </p:pic>
    </p:spTree>
    <p:extLst>
      <p:ext uri="{BB962C8B-B14F-4D97-AF65-F5344CB8AC3E}">
        <p14:creationId xmlns:p14="http://schemas.microsoft.com/office/powerpoint/2010/main" val="1891693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C965-8B22-4BB4-9148-22F90DEFDC6B}"/>
              </a:ext>
            </a:extLst>
          </p:cNvPr>
          <p:cNvSpPr>
            <a:spLocks noGrp="1"/>
          </p:cNvSpPr>
          <p:nvPr>
            <p:ph type="title"/>
          </p:nvPr>
        </p:nvSpPr>
        <p:spPr/>
        <p:txBody>
          <a:bodyPr/>
          <a:lstStyle/>
          <a:p>
            <a:r>
              <a:rPr lang="en-US" dirty="0"/>
              <a:t>FLSA – Overtime Pay</a:t>
            </a:r>
          </a:p>
        </p:txBody>
      </p:sp>
      <p:sp>
        <p:nvSpPr>
          <p:cNvPr id="3" name="Content Placeholder 2">
            <a:extLst>
              <a:ext uri="{FF2B5EF4-FFF2-40B4-BE49-F238E27FC236}">
                <a16:creationId xmlns:a16="http://schemas.microsoft.com/office/drawing/2014/main" id="{48BB89B9-CF61-4E76-B887-2BD89CA161A4}"/>
              </a:ext>
            </a:extLst>
          </p:cNvPr>
          <p:cNvSpPr>
            <a:spLocks noGrp="1"/>
          </p:cNvSpPr>
          <p:nvPr>
            <p:ph sz="half" idx="1"/>
          </p:nvPr>
        </p:nvSpPr>
        <p:spPr/>
        <p:txBody>
          <a:bodyPr/>
          <a:lstStyle/>
          <a:p>
            <a:pPr marL="342900" indent="-342900">
              <a:buClr>
                <a:schemeClr val="accent1"/>
              </a:buClr>
              <a:buFont typeface="Open Sans" panose="020B0606030504020204" pitchFamily="34" charset="0"/>
              <a:buChar char="&gt;"/>
            </a:pPr>
            <a:r>
              <a:rPr lang="en-US" sz="2400" dirty="0"/>
              <a:t>Establishes standards for overtime pay to covered employees</a:t>
            </a:r>
          </a:p>
          <a:p>
            <a:pPr marL="342900" indent="-342900">
              <a:buClr>
                <a:schemeClr val="accent1"/>
              </a:buClr>
              <a:buFont typeface="Open Sans" panose="020B0606030504020204" pitchFamily="34" charset="0"/>
              <a:buChar char="&gt;"/>
            </a:pPr>
            <a:r>
              <a:rPr lang="en-US" sz="2400" dirty="0"/>
              <a:t>Employer must pay at least 1 ½ times the employee’s regular rate of pay for all hours worked over 40 hours in a work week</a:t>
            </a:r>
          </a:p>
          <a:p>
            <a:endParaRPr lang="en-US" dirty="0"/>
          </a:p>
        </p:txBody>
      </p:sp>
      <p:pic>
        <p:nvPicPr>
          <p:cNvPr id="4" name="Content Placeholder 4">
            <a:extLst>
              <a:ext uri="{FF2B5EF4-FFF2-40B4-BE49-F238E27FC236}">
                <a16:creationId xmlns:a16="http://schemas.microsoft.com/office/drawing/2014/main" id="{DAF44414-D1A5-4404-AE63-231D00901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1831" y="1364404"/>
            <a:ext cx="4129192" cy="4129192"/>
          </a:xfrm>
          <a:prstGeom prst="rect">
            <a:avLst/>
          </a:prstGeom>
        </p:spPr>
      </p:pic>
    </p:spTree>
    <p:extLst>
      <p:ext uri="{BB962C8B-B14F-4D97-AF65-F5344CB8AC3E}">
        <p14:creationId xmlns:p14="http://schemas.microsoft.com/office/powerpoint/2010/main" val="148466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03A7-0702-4DFA-87BC-BC4BE5D609F0}"/>
              </a:ext>
            </a:extLst>
          </p:cNvPr>
          <p:cNvSpPr>
            <a:spLocks noGrp="1"/>
          </p:cNvSpPr>
          <p:nvPr>
            <p:ph type="title"/>
          </p:nvPr>
        </p:nvSpPr>
        <p:spPr/>
        <p:txBody>
          <a:bodyPr/>
          <a:lstStyle/>
          <a:p>
            <a:r>
              <a:rPr lang="en-US" dirty="0"/>
              <a:t>Recordkeeping</a:t>
            </a:r>
          </a:p>
        </p:txBody>
      </p:sp>
      <p:sp>
        <p:nvSpPr>
          <p:cNvPr id="3" name="Content Placeholder 2">
            <a:extLst>
              <a:ext uri="{FF2B5EF4-FFF2-40B4-BE49-F238E27FC236}">
                <a16:creationId xmlns:a16="http://schemas.microsoft.com/office/drawing/2014/main" id="{AD4250C5-D7F6-461D-ABF0-857DBDAB89D7}"/>
              </a:ext>
            </a:extLst>
          </p:cNvPr>
          <p:cNvSpPr>
            <a:spLocks noGrp="1"/>
          </p:cNvSpPr>
          <p:nvPr>
            <p:ph sz="half" idx="1"/>
          </p:nvPr>
        </p:nvSpPr>
        <p:spPr/>
        <p:txBody>
          <a:bodyPr/>
          <a:lstStyle/>
          <a:p>
            <a:r>
              <a:rPr lang="en-US" dirty="0"/>
              <a:t>An employer must maintain:</a:t>
            </a:r>
          </a:p>
          <a:p>
            <a:pPr marL="457200" lvl="1" indent="-403225"/>
            <a:r>
              <a:rPr lang="en-US" sz="2000" dirty="0"/>
              <a:t>Employee’s full name and social security number</a:t>
            </a:r>
          </a:p>
          <a:p>
            <a:pPr marL="457200" lvl="1" indent="-403225"/>
            <a:r>
              <a:rPr lang="en-US" sz="2000" dirty="0"/>
              <a:t>Address, including zip code</a:t>
            </a:r>
          </a:p>
          <a:p>
            <a:pPr marL="457200" lvl="1" indent="-403225"/>
            <a:r>
              <a:rPr lang="en-US" sz="2000" dirty="0"/>
              <a:t>Birth date, if younger than 19</a:t>
            </a:r>
          </a:p>
          <a:p>
            <a:pPr marL="457200" lvl="1" indent="-403225"/>
            <a:r>
              <a:rPr lang="en-US" sz="2000" dirty="0"/>
              <a:t>Sex and occupation</a:t>
            </a:r>
          </a:p>
          <a:p>
            <a:pPr marL="457200" lvl="1" indent="-403225"/>
            <a:r>
              <a:rPr lang="en-US" sz="2000" dirty="0"/>
              <a:t>Time and day of week when employee’s workweek begins</a:t>
            </a:r>
          </a:p>
          <a:p>
            <a:pPr marL="457200" lvl="1" indent="-403225"/>
            <a:r>
              <a:rPr lang="en-US" sz="2000" dirty="0"/>
              <a:t>Hours worked each day</a:t>
            </a:r>
          </a:p>
          <a:p>
            <a:pPr marL="457200" lvl="1" indent="-403225"/>
            <a:r>
              <a:rPr lang="en-US" sz="2000" dirty="0"/>
              <a:t>Total hours worked each workweek</a:t>
            </a:r>
          </a:p>
          <a:p>
            <a:endParaRPr lang="en-US" dirty="0"/>
          </a:p>
        </p:txBody>
      </p:sp>
      <p:sp>
        <p:nvSpPr>
          <p:cNvPr id="4" name="Content Placeholder 3">
            <a:extLst>
              <a:ext uri="{FF2B5EF4-FFF2-40B4-BE49-F238E27FC236}">
                <a16:creationId xmlns:a16="http://schemas.microsoft.com/office/drawing/2014/main" id="{3635F1F1-65B4-4399-9D84-883224DF803F}"/>
              </a:ext>
            </a:extLst>
          </p:cNvPr>
          <p:cNvSpPr>
            <a:spLocks noGrp="1"/>
          </p:cNvSpPr>
          <p:nvPr>
            <p:ph sz="half" idx="10"/>
          </p:nvPr>
        </p:nvSpPr>
        <p:spPr/>
        <p:txBody>
          <a:bodyPr/>
          <a:lstStyle/>
          <a:p>
            <a:pPr marL="457200" lvl="1" indent="-403225"/>
            <a:r>
              <a:rPr lang="en-US" sz="2000" dirty="0"/>
              <a:t>Basis on which employee’s wages are paid</a:t>
            </a:r>
          </a:p>
          <a:p>
            <a:pPr marL="457200" lvl="1" indent="-403225"/>
            <a:r>
              <a:rPr lang="en-US" sz="2000" dirty="0"/>
              <a:t>Regular hourly pay rate</a:t>
            </a:r>
          </a:p>
          <a:p>
            <a:pPr marL="457200" lvl="1" indent="-403225"/>
            <a:r>
              <a:rPr lang="en-US" sz="2000" dirty="0"/>
              <a:t>Total daily or weekly straight-time earnings</a:t>
            </a:r>
          </a:p>
          <a:p>
            <a:pPr marL="457200" lvl="1" indent="-403225"/>
            <a:r>
              <a:rPr lang="en-US" sz="2000" dirty="0"/>
              <a:t>Total overtime earnings for the workweek</a:t>
            </a:r>
          </a:p>
          <a:p>
            <a:pPr marL="457200" lvl="1" indent="-403225"/>
            <a:r>
              <a:rPr lang="en-US" sz="2000" dirty="0"/>
              <a:t>All additions to or deductions from the employee’s wages</a:t>
            </a:r>
          </a:p>
          <a:p>
            <a:pPr marL="457200" lvl="1" indent="-403225"/>
            <a:r>
              <a:rPr lang="en-US" sz="2000" dirty="0"/>
              <a:t>Total wages paid each pay period</a:t>
            </a:r>
          </a:p>
          <a:p>
            <a:pPr marL="457200" lvl="1" indent="-403225"/>
            <a:r>
              <a:rPr lang="en-US" sz="2000" dirty="0"/>
              <a:t>Date of payment and the pay period covered by the payment</a:t>
            </a:r>
          </a:p>
          <a:p>
            <a:endParaRPr lang="en-US" dirty="0"/>
          </a:p>
        </p:txBody>
      </p:sp>
    </p:spTree>
    <p:extLst>
      <p:ext uri="{BB962C8B-B14F-4D97-AF65-F5344CB8AC3E}">
        <p14:creationId xmlns:p14="http://schemas.microsoft.com/office/powerpoint/2010/main" val="185119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4EE06-1DAD-4742-A37F-C64C8CEDD098}"/>
              </a:ext>
            </a:extLst>
          </p:cNvPr>
          <p:cNvSpPr>
            <a:spLocks noGrp="1"/>
          </p:cNvSpPr>
          <p:nvPr>
            <p:ph type="title"/>
          </p:nvPr>
        </p:nvSpPr>
        <p:spPr/>
        <p:txBody>
          <a:bodyPr/>
          <a:lstStyle/>
          <a:p>
            <a:r>
              <a:rPr lang="en-US" dirty="0"/>
              <a:t>Child Labor Standards</a:t>
            </a:r>
          </a:p>
        </p:txBody>
      </p:sp>
      <p:sp>
        <p:nvSpPr>
          <p:cNvPr id="3" name="Content Placeholder 2">
            <a:extLst>
              <a:ext uri="{FF2B5EF4-FFF2-40B4-BE49-F238E27FC236}">
                <a16:creationId xmlns:a16="http://schemas.microsoft.com/office/drawing/2014/main" id="{DF5A300D-9577-42F2-A512-6F3048EEB965}"/>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sz="2400" dirty="0"/>
              <a:t>Goal is to protect the health and educational opportunities of young people who choose to work</a:t>
            </a:r>
          </a:p>
          <a:p>
            <a:pPr marL="457200" indent="-457200">
              <a:buClr>
                <a:schemeClr val="accent1"/>
              </a:buClr>
              <a:buFont typeface="Open Sans" panose="020B0606030504020204" pitchFamily="34" charset="0"/>
              <a:buChar char="&gt;"/>
            </a:pPr>
            <a:r>
              <a:rPr lang="en-US" sz="2400" dirty="0"/>
              <a:t>Prohibits the employment of children in jobs that are considered hazardous</a:t>
            </a:r>
          </a:p>
          <a:p>
            <a:pPr marL="457200" indent="-457200">
              <a:buClr>
                <a:schemeClr val="accent1"/>
              </a:buClr>
              <a:buFont typeface="Open Sans" panose="020B0606030504020204" pitchFamily="34" charset="0"/>
              <a:buChar char="&gt;"/>
            </a:pPr>
            <a:r>
              <a:rPr lang="en-US" sz="2400" dirty="0"/>
              <a:t>Restricts hours for 14 and 15-year old individuals</a:t>
            </a:r>
          </a:p>
          <a:p>
            <a:endParaRPr lang="en-US" dirty="0"/>
          </a:p>
        </p:txBody>
      </p:sp>
      <p:pic>
        <p:nvPicPr>
          <p:cNvPr id="4" name="Content Placeholder 4">
            <a:extLst>
              <a:ext uri="{FF2B5EF4-FFF2-40B4-BE49-F238E27FC236}">
                <a16:creationId xmlns:a16="http://schemas.microsoft.com/office/drawing/2014/main" id="{EF20DC7D-9820-4691-ACAE-65303F6F2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850" y="1652451"/>
            <a:ext cx="4572000" cy="3553097"/>
          </a:xfrm>
          <a:prstGeom prst="rect">
            <a:avLst/>
          </a:prstGeom>
        </p:spPr>
      </p:pic>
    </p:spTree>
    <p:extLst>
      <p:ext uri="{BB962C8B-B14F-4D97-AF65-F5344CB8AC3E}">
        <p14:creationId xmlns:p14="http://schemas.microsoft.com/office/powerpoint/2010/main" val="55782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7FDDE-A629-4055-99F5-7C94391AE769}"/>
              </a:ext>
            </a:extLst>
          </p:cNvPr>
          <p:cNvSpPr>
            <a:spLocks noGrp="1"/>
          </p:cNvSpPr>
          <p:nvPr>
            <p:ph type="title"/>
          </p:nvPr>
        </p:nvSpPr>
        <p:spPr>
          <a:xfrm>
            <a:off x="4504081" y="1232005"/>
            <a:ext cx="7462935" cy="3413772"/>
          </a:xfrm>
        </p:spPr>
        <p:txBody>
          <a:bodyPr>
            <a:normAutofit/>
          </a:bodyPr>
          <a:lstStyle/>
          <a:p>
            <a:r>
              <a:rPr lang="en-US" dirty="0"/>
              <a:t>Responsibilities </a:t>
            </a:r>
            <a:br>
              <a:rPr lang="en-US" dirty="0"/>
            </a:br>
            <a:br>
              <a:rPr lang="en-US" sz="4400" dirty="0"/>
            </a:br>
            <a:r>
              <a:rPr lang="en-US" sz="4400" dirty="0"/>
              <a:t>Employers and Employees</a:t>
            </a:r>
            <a:endParaRPr lang="en-US" dirty="0"/>
          </a:p>
        </p:txBody>
      </p:sp>
    </p:spTree>
    <p:extLst>
      <p:ext uri="{BB962C8B-B14F-4D97-AF65-F5344CB8AC3E}">
        <p14:creationId xmlns:p14="http://schemas.microsoft.com/office/powerpoint/2010/main" val="2271140827"/>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purl.org/dc/dcmitype/"/>
    <ds:schemaRef ds:uri="http://www.w3.org/XML/1998/namespace"/>
    <ds:schemaRef ds:uri="http://schemas.microsoft.com/office/infopath/2007/PartnerControls"/>
    <ds:schemaRef ds:uri="http://schemas.openxmlformats.org/package/2006/metadata/core-properties"/>
    <ds:schemaRef ds:uri="http://schemas.microsoft.com/sharepoint/v3"/>
    <ds:schemaRef ds:uri="http://schemas.microsoft.com/office/2006/documentManagement/types"/>
    <ds:schemaRef ds:uri="http://purl.org/dc/elements/1.1/"/>
    <ds:schemaRef ds:uri="http://schemas.microsoft.com/office/2006/metadata/properties"/>
    <ds:schemaRef ds:uri="05d88611-e516-4d1a-b12e-39107e78b3d0"/>
    <ds:schemaRef ds:uri="56ea17bb-c96d-4826-b465-01eec0dd23dd"/>
    <ds:schemaRef ds:uri="http://purl.org/dc/te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74</TotalTime>
  <Words>778</Words>
  <Application>Microsoft Office PowerPoint</Application>
  <PresentationFormat>Widescreen</PresentationFormat>
  <Paragraphs>89</Paragraphs>
  <Slides>13</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.AppleSystemUIFont</vt:lpstr>
      <vt:lpstr>Arial</vt:lpstr>
      <vt:lpstr>Calibri</vt:lpstr>
      <vt:lpstr>Open Sans</vt:lpstr>
      <vt:lpstr>Open Sans SemiBold</vt:lpstr>
      <vt:lpstr>2_Office Theme</vt:lpstr>
      <vt:lpstr>3_Office Theme</vt:lpstr>
      <vt:lpstr>Laws and Regulations in the Food Service Industry</vt:lpstr>
      <vt:lpstr>PowerPoint Presentation</vt:lpstr>
      <vt:lpstr>Fair Labor Standards Act</vt:lpstr>
      <vt:lpstr>Fair Labor Standards Act (FLSA)</vt:lpstr>
      <vt:lpstr>FLSA – Minimum Wage</vt:lpstr>
      <vt:lpstr>FLSA – Overtime Pay</vt:lpstr>
      <vt:lpstr>Recordkeeping</vt:lpstr>
      <vt:lpstr>Child Labor Standards</vt:lpstr>
      <vt:lpstr>Responsibilities   Employers and Employees</vt:lpstr>
      <vt:lpstr>Employee Responsibilities </vt:lpstr>
      <vt:lpstr>Employers Responsibilities</vt:lpstr>
      <vt:lpstr>Questions?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10</cp:revision>
  <cp:lastPrinted>2017-07-07T16:17:37Z</cp:lastPrinted>
  <dcterms:created xsi:type="dcterms:W3CDTF">2017-07-11T23:58:30Z</dcterms:created>
  <dcterms:modified xsi:type="dcterms:W3CDTF">2017-11-28T16:08:17Z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