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handoutMasterIdLst>
    <p:handoutMasterId r:id="rId31"/>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2728" autoAdjust="0"/>
  </p:normalViewPr>
  <p:slideViewPr>
    <p:cSldViewPr snapToGrid="0">
      <p:cViewPr varScale="1">
        <p:scale>
          <a:sx n="71" d="100"/>
          <a:sy n="71" d="100"/>
        </p:scale>
        <p:origin x="1157"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you choose</a:t>
            </a:r>
            <a:r>
              <a:rPr lang="en-US" baseline="0" dirty="0"/>
              <a:t> a career in the Hospitality and Tourism industry, you may service clients who wish to visit foreign countries.  This type of travel is not packing your bags, heading out for wherever and if you need anything, go to the store and purchase it.  This type of travel involves pre-planning, research and can include specific guidelines.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97572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you plan on visiting a country, find out about any travel alerts and warnings that might be associated with the country. What is the difference between an alert and a warning? According to the U.S. Department of State, they issue a Travel Warning when they want you to consider very carefully whether you should go to a country at all. Examples of reasons for issuing a Travel Warning might include unstable government, civil war, ongoing intense crime or violence, or frequent terrorist attacks. They want you to know the risks of traveling to these places and to strongly consider not going to them at all. Travel Warnings remain in place until the situation changes; some have been in effect for years. </a:t>
            </a:r>
          </a:p>
          <a:p>
            <a:endParaRPr lang="en-US" baseline="0" dirty="0"/>
          </a:p>
          <a:p>
            <a:r>
              <a:rPr lang="en-US" baseline="0" dirty="0"/>
              <a:t>They can issue a Travel Alert for short-term events they think you should know about when planning travel to a country. Examples of reasons for issuing a Travel Alert might include an election season that is bound to have many strikes, demonstrations or disturbances; a health alert like an outbreak of H1N1; or evidence of an elevated risk of terrorist attacks. When these short-term events are over, they will cancel the Travel Alert.</a:t>
            </a:r>
          </a:p>
          <a:p>
            <a:endParaRPr lang="en-US" baseline="0" dirty="0"/>
          </a:p>
          <a:p>
            <a:r>
              <a:rPr lang="en-US" baseline="0" dirty="0"/>
              <a:t>For additional information, visit:</a:t>
            </a:r>
          </a:p>
          <a:p>
            <a:endParaRPr lang="en-US" baseline="0" dirty="0"/>
          </a:p>
          <a:p>
            <a:r>
              <a:rPr lang="en-US" baseline="0" dirty="0"/>
              <a:t>U.S. Department of State</a:t>
            </a:r>
          </a:p>
          <a:p>
            <a:r>
              <a:rPr lang="en-US" baseline="0" dirty="0"/>
              <a:t>Travel alerts and warnings for travelers.</a:t>
            </a:r>
          </a:p>
          <a:p>
            <a:r>
              <a:rPr lang="en-US" dirty="0"/>
              <a:t>http://travel.state.gov/content/passports/english/alertswarnings.html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72512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Travel Abroad: Encountering New Cultures With Courtesy when Traveling Abroad</a:t>
            </a:r>
          </a:p>
          <a:p>
            <a:r>
              <a:rPr lang="en-US" baseline="0" dirty="0"/>
              <a:t>How to research and get along with different cultures when traveling abroad in foreign countries; get expert tips and advice on international travel in this free instructional video</a:t>
            </a:r>
            <a:r>
              <a:rPr lang="fr-FR" dirty="0"/>
              <a:t>.</a:t>
            </a:r>
          </a:p>
          <a:p>
            <a:r>
              <a:rPr lang="fr-FR" dirty="0"/>
              <a:t>https://youtu.be/is4_plTQYQI</a:t>
            </a:r>
          </a:p>
          <a:p>
            <a:endParaRPr lang="fr-FR" dirty="0"/>
          </a:p>
          <a:p>
            <a:r>
              <a:rPr lang="en-US" dirty="0"/>
              <a:t>Introduce the importance of knowing cultures and travel tips.  As a class watch a short video then have a brief discussion on what differences other countries might have, and what are some tips they can think of that might make travel easier.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45644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infographic below is related to this lesson. Allow students to view the image on a projector and lead a discussion concerning the information provided.</a:t>
            </a:r>
          </a:p>
          <a:p>
            <a:endParaRPr lang="en-US" dirty="0"/>
          </a:p>
          <a:p>
            <a:r>
              <a:rPr lang="en-US" dirty="0"/>
              <a:t>Global Travel Trends</a:t>
            </a:r>
          </a:p>
          <a:p>
            <a:r>
              <a:rPr lang="en-US" dirty="0"/>
              <a:t>Get a unique view into travel trends and preferences of leisure and business travelers around the world.</a:t>
            </a:r>
          </a:p>
          <a:p>
            <a:r>
              <a:rPr lang="en-US" dirty="0"/>
              <a:t>http://www.slideshare.net/KenHerron/global-travel-trends-infographic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35578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ahead to hire an English speaking guide.</a:t>
            </a:r>
            <a:r>
              <a:rPr lang="en-US" baseline="0" dirty="0"/>
              <a:t> </a:t>
            </a:r>
            <a:r>
              <a:rPr lang="en-US" dirty="0"/>
              <a:t>In some countries the</a:t>
            </a:r>
            <a:r>
              <a:rPr lang="en-US" baseline="0" dirty="0"/>
              <a:t> traveler may encounter some English speakers.  However, in countries like China, very few people speak English.  It would be worth the investment to hire someone to interpret for you.  Some countries consider it a sign of respect if you try to speak some simple words in their language. The cost might average $15.00 to $20.00 per day.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05806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careful of what you</a:t>
            </a:r>
            <a:r>
              <a:rPr lang="en-US" baseline="0" dirty="0"/>
              <a:t> eat and drink. </a:t>
            </a:r>
            <a:r>
              <a:rPr lang="en-US" dirty="0"/>
              <a:t>In the United States we are fortunate</a:t>
            </a:r>
            <a:r>
              <a:rPr lang="en-US" baseline="0" dirty="0"/>
              <a:t> to have treated and clean water available for our use.  This is not the case in all countries.  Food and drinks may be prepared with contaminated water.  It would include ice cubes, rinsing fresh produce and drinking water.  To prevent any related health issues, eat only cooked food and don’t use ice cubes.  Some countries don’t even use ice in their drinks and consider it an insult for someone to ask.</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90914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you ever traveled in the United States and</a:t>
            </a:r>
            <a:r>
              <a:rPr lang="en-US" baseline="0" dirty="0"/>
              <a:t> had your luggage lost?  It is difficult enough to get your luggage returned when you speak the same language.  Imagine the challenge of trying to retrieve lost luggage if you don’t speak the same language.  If you have a photo of your luggage available, it may make it easier to locate your luggage.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31448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a:t>
            </a:r>
            <a:r>
              <a:rPr lang="en-US" baseline="0" dirty="0"/>
              <a:t> a daily itinerary of your travel plans.  It should include flight information, methods of traveling (bus or train) information, confirmation numbers for hotels, scheduled tours, any pre-paid services, the name, address and phone number of the hotel or lodging you will be using.  You should also leave a copy of the itinerary with family or a friend in case you need to be reached in an emergency.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7945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us have health insurance here at home, but it</a:t>
            </a:r>
            <a:r>
              <a:rPr lang="en-US" baseline="0" dirty="0"/>
              <a:t> may not cover medical needs in a different country.  It is a good idea to purchase travel health insurance for any medical emergencies, and consider medical evacuation protection.  If you were to get hurt, or in a natural disaster and need to be evacuated, you would have to pay for it out of your pocket.  The evacuation protection would offset these costs.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827003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take</a:t>
            </a:r>
            <a:r>
              <a:rPr lang="en-US" baseline="0" dirty="0"/>
              <a:t> prescription medicine on a regular basis, be sure to bring your medicine with you in the prescription container it comes in.  Also, plan ahead for other illness that may creep their way into your system. Bring medication:</a:t>
            </a:r>
          </a:p>
          <a:p>
            <a:pPr marL="171450" indent="-171450">
              <a:buFont typeface="Arial" panose="020B0604020202020204" pitchFamily="34" charset="0"/>
              <a:buChar char="•"/>
            </a:pPr>
            <a:r>
              <a:rPr lang="en-US" baseline="0" dirty="0"/>
              <a:t>Anti-biotic medicine</a:t>
            </a:r>
          </a:p>
          <a:p>
            <a:pPr marL="171450" indent="-171450">
              <a:buFont typeface="Arial" panose="020B0604020202020204" pitchFamily="34" charset="0"/>
              <a:buChar char="•"/>
            </a:pPr>
            <a:r>
              <a:rPr lang="en-US" baseline="0" dirty="0"/>
              <a:t>Indigestion medicine</a:t>
            </a:r>
          </a:p>
          <a:p>
            <a:pPr marL="171450" indent="-171450">
              <a:buFont typeface="Arial" panose="020B0604020202020204" pitchFamily="34" charset="0"/>
              <a:buChar char="•"/>
            </a:pPr>
            <a:r>
              <a:rPr lang="en-US" baseline="0" dirty="0"/>
              <a:t>Motion sickness medicine</a:t>
            </a:r>
          </a:p>
          <a:p>
            <a:pPr marL="171450" indent="-171450">
              <a:buFont typeface="Arial" panose="020B0604020202020204" pitchFamily="34" charset="0"/>
              <a:buChar char="•"/>
            </a:pPr>
            <a:r>
              <a:rPr lang="en-US" baseline="0" dirty="0"/>
              <a:t>Prescription drugs in labeled bottles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93146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multiple copies of your passport</a:t>
            </a:r>
            <a:r>
              <a:rPr lang="en-US" baseline="0" dirty="0"/>
              <a:t> i</a:t>
            </a:r>
            <a:r>
              <a:rPr lang="en-US" dirty="0"/>
              <a:t>n case your original is</a:t>
            </a:r>
            <a:r>
              <a:rPr lang="en-US" baseline="0" dirty="0"/>
              <a:t> </a:t>
            </a:r>
            <a:r>
              <a:rPr lang="en-US" dirty="0"/>
              <a:t>lost or stolen.</a:t>
            </a:r>
          </a:p>
          <a:p>
            <a:endParaRPr lang="en-US" dirty="0"/>
          </a:p>
          <a:p>
            <a:r>
              <a:rPr lang="en-US" dirty="0"/>
              <a:t>Alert your credit card companies of your travel plans.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91813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traveling to Europe you probably won’t need to visit a travel doctor.  However, if you are going somewhere</a:t>
            </a:r>
            <a:r>
              <a:rPr lang="en-US" baseline="0" dirty="0"/>
              <a:t> like the Middle East, Africa or South America you will want to see a travel doctor so they may research any health issues and properly prepare you for your travels. Your physician can research diseases and health issues for the country you are visiting. They can also issue any vaccinations you may be required to have before entering another country.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41907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go on your trip, do a little research about your travel destination.  If you were traveling</a:t>
            </a:r>
            <a:r>
              <a:rPr lang="en-US" baseline="0" dirty="0"/>
              <a:t> to a foreign country, what information would be important to know beforehand? Allow time for students to brainstorm. You may opt to assign a scribe to write the responses on the board. Allow time for class discussion. Possible questions might include:</a:t>
            </a:r>
          </a:p>
          <a:p>
            <a:endParaRPr lang="en-US" baseline="0" dirty="0"/>
          </a:p>
          <a:p>
            <a:pPr marL="171450" indent="-171450">
              <a:buFont typeface="Arial" panose="020B0604020202020204" pitchFamily="34" charset="0"/>
              <a:buChar char="•"/>
            </a:pPr>
            <a:r>
              <a:rPr lang="en-US" dirty="0"/>
              <a:t>Are there</a:t>
            </a:r>
            <a:r>
              <a:rPr lang="en-US" baseline="0" dirty="0"/>
              <a:t> customs you need to be aware of?</a:t>
            </a:r>
          </a:p>
          <a:p>
            <a:pPr marL="171450" indent="-171450">
              <a:buFont typeface="Arial" panose="020B0604020202020204" pitchFamily="34" charset="0"/>
              <a:buChar char="•"/>
            </a:pPr>
            <a:r>
              <a:rPr lang="en-US" baseline="0" dirty="0"/>
              <a:t>Are their meal times the same, and what about food served at the meals? </a:t>
            </a:r>
          </a:p>
          <a:p>
            <a:pPr marL="171450" indent="-171450">
              <a:buFont typeface="Arial" panose="020B0604020202020204" pitchFamily="34" charset="0"/>
              <a:buChar char="•"/>
            </a:pPr>
            <a:r>
              <a:rPr lang="en-US" baseline="0" dirty="0"/>
              <a:t>Once you are at your destination, how do you get around town – walk, train, bike, car?  </a:t>
            </a:r>
          </a:p>
          <a:p>
            <a:pPr marL="171450" indent="-171450">
              <a:buFont typeface="Arial" panose="020B0604020202020204" pitchFamily="34" charset="0"/>
              <a:buChar char="•"/>
            </a:pPr>
            <a:r>
              <a:rPr lang="en-US" baseline="0" dirty="0"/>
              <a:t>What is considered everyday etiquette?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873154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a:t>
            </a:r>
            <a:r>
              <a:rPr lang="en-US" baseline="0" dirty="0"/>
              <a:t> a little research, precautionary measures and a lot of planning, international traveling can be a positive, memorable experience.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92798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As students watch, have them write three “I wonder” statements about traveling abroad.</a:t>
            </a:r>
            <a:r>
              <a:rPr lang="en-US" baseline="0" dirty="0"/>
              <a:t> </a:t>
            </a:r>
            <a:r>
              <a:rPr lang="en-US" dirty="0"/>
              <a:t>If students wish, they may volunteer to share their</a:t>
            </a:r>
            <a:r>
              <a:rPr lang="en-US" baseline="0" dirty="0"/>
              <a:t> statements</a:t>
            </a:r>
            <a:r>
              <a:rPr lang="en-US" dirty="0"/>
              <a:t>.  Allow time for classroom discussion.</a:t>
            </a:r>
          </a:p>
          <a:p>
            <a:endParaRPr lang="en-US" dirty="0"/>
          </a:p>
          <a:p>
            <a:r>
              <a:rPr lang="en-US" dirty="0"/>
              <a:t>Time is Nothing</a:t>
            </a:r>
          </a:p>
          <a:p>
            <a:r>
              <a:rPr lang="en-US" dirty="0"/>
              <a:t>A five minute trip around the world.</a:t>
            </a:r>
          </a:p>
          <a:p>
            <a:r>
              <a:rPr lang="en-US" dirty="0"/>
              <a:t>https://youtu.be/UGnrT0F-Igs`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domestic travel?</a:t>
            </a:r>
            <a:r>
              <a:rPr lang="en-US" baseline="0" dirty="0"/>
              <a:t> Domestic travel is considered to be travel to one of the 50 contiguous states.</a:t>
            </a:r>
          </a:p>
          <a:p>
            <a:endParaRPr lang="en-US" baseline="0" dirty="0"/>
          </a:p>
          <a:p>
            <a:r>
              <a:rPr lang="en-US" baseline="0" dirty="0"/>
              <a:t>Since the terror attacks in New York City in 2001, domestic air travel within the United States has been subject to new security rules and regulations. Before a domestic flight, you must take certain steps to protect yourself and others. According to USA Today, domestic travelers must be aware of the following:</a:t>
            </a:r>
          </a:p>
          <a:p>
            <a:endParaRPr lang="en-US" baseline="0" dirty="0"/>
          </a:p>
          <a:p>
            <a:pPr marL="171450" indent="-171450">
              <a:buFont typeface="Arial" panose="020B0604020202020204" pitchFamily="34" charset="0"/>
              <a:buChar char="•"/>
            </a:pPr>
            <a:r>
              <a:rPr lang="en-US" baseline="0" dirty="0"/>
              <a:t>Checked baggage</a:t>
            </a:r>
          </a:p>
          <a:p>
            <a:pPr marL="171450" indent="-171450">
              <a:buFont typeface="Arial" panose="020B0604020202020204" pitchFamily="34" charset="0"/>
              <a:buChar char="•"/>
            </a:pPr>
            <a:r>
              <a:rPr lang="en-US" baseline="0" dirty="0"/>
              <a:t>Flight information</a:t>
            </a:r>
          </a:p>
          <a:p>
            <a:pPr marL="171450" indent="-171450">
              <a:buFont typeface="Arial" panose="020B0604020202020204" pitchFamily="34" charset="0"/>
              <a:buChar char="•"/>
            </a:pPr>
            <a:r>
              <a:rPr lang="en-US" baseline="0" dirty="0"/>
              <a:t>Health preparations</a:t>
            </a:r>
          </a:p>
          <a:p>
            <a:pPr marL="171450" indent="-171450">
              <a:buFont typeface="Arial" panose="020B0604020202020204" pitchFamily="34" charset="0"/>
              <a:buChar char="•"/>
            </a:pPr>
            <a:r>
              <a:rPr lang="en-US" baseline="0" dirty="0"/>
              <a:t>Proper identification documents</a:t>
            </a:r>
          </a:p>
          <a:p>
            <a:pPr marL="171450" indent="-171450">
              <a:buFont typeface="Arial" panose="020B0604020202020204" pitchFamily="34" charset="0"/>
              <a:buChar char="•"/>
            </a:pPr>
            <a:r>
              <a:rPr lang="en-US" baseline="0" dirty="0"/>
              <a:t>Rules for carry-on baggage</a:t>
            </a:r>
          </a:p>
          <a:p>
            <a:endParaRPr lang="en-US" baseline="0" dirty="0"/>
          </a:p>
          <a:p>
            <a:r>
              <a:rPr lang="en-US" baseline="0" dirty="0"/>
              <a:t>Teacher note: Click on the image on the slide and discussion each section of the article. Allow time for class discussion.</a:t>
            </a:r>
          </a:p>
          <a:p>
            <a:endParaRPr lang="en-US" baseline="0" dirty="0"/>
          </a:p>
          <a:p>
            <a:r>
              <a:rPr lang="en-US" dirty="0"/>
              <a:t>USA Today</a:t>
            </a:r>
          </a:p>
          <a:p>
            <a:r>
              <a:rPr lang="en-US" dirty="0"/>
              <a:t>Preparations for Domestic Air Travel</a:t>
            </a:r>
          </a:p>
          <a:p>
            <a:r>
              <a:rPr lang="en-US" dirty="0"/>
              <a:t>http://traveltips.usatoday.com/preparations-domestic-air-travel-12515.html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15834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international travel?</a:t>
            </a:r>
            <a:r>
              <a:rPr lang="en-US" baseline="0" dirty="0"/>
              <a:t> International travel is considered departure from the legal boundaries of the United States to visit other countries. What are the requirements to travel abroad? It would depend on the country you were visiting. Every country is different. All persons traveling abroad should possess a valid, unexpired U.S. passport.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87563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Recipe for Applying in Person for a U.S. Passport</a:t>
            </a:r>
          </a:p>
          <a:p>
            <a:r>
              <a:rPr lang="en-US" dirty="0"/>
              <a:t>Applying in person for a U.S. passport is as easy as following a recipe. With this step by step video guide, we give you all of the ingredients you’ll need to make a passport so you can get out and enjoy a tasty, travel treat!</a:t>
            </a:r>
          </a:p>
          <a:p>
            <a:r>
              <a:rPr lang="en-US" dirty="0"/>
              <a:t>https://youtu.be/SDeJqRyL3JY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47106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a:t>
            </a:r>
            <a:r>
              <a:rPr lang="en-US" baseline="0" dirty="0"/>
              <a:t> in a different world today.  A world traveler needs to be conscious of threat levels.  Enrolling in the free STEP allows the United States government to contact you in case of an emergency, or if they need to evacuate U.S. citizens. The benefits of enrolling in the program are:</a:t>
            </a:r>
          </a:p>
          <a:p>
            <a:endParaRPr lang="en-US" dirty="0"/>
          </a:p>
          <a:p>
            <a:pPr marL="171450" indent="-171450">
              <a:buFont typeface="Arial" panose="020B0604020202020204" pitchFamily="34" charset="0"/>
              <a:buChar char="•"/>
            </a:pPr>
            <a:r>
              <a:rPr lang="en-US" dirty="0"/>
              <a:t>Receiving important information from the Embassy about safety conditions in your destination country, helping you make informed decisions about your travel plans</a:t>
            </a:r>
          </a:p>
          <a:p>
            <a:pPr marL="171450" indent="-171450">
              <a:buFont typeface="Arial" panose="020B0604020202020204" pitchFamily="34" charset="0"/>
              <a:buChar char="•"/>
            </a:pPr>
            <a:r>
              <a:rPr lang="en-US" dirty="0"/>
              <a:t>Helping the U.S. Embassy contact you in an emergency, whether natural disaster, civil unrest, or family emergency</a:t>
            </a:r>
          </a:p>
          <a:p>
            <a:pPr marL="171450" indent="-171450">
              <a:buFont typeface="Arial" panose="020B0604020202020204" pitchFamily="34" charset="0"/>
              <a:buChar char="•"/>
            </a:pPr>
            <a:r>
              <a:rPr lang="en-US" dirty="0"/>
              <a:t>Helping family and friends get in touch with you in an emergency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Smart Traveler Enrollment</a:t>
            </a:r>
            <a:r>
              <a:rPr lang="en-US" baseline="0" dirty="0"/>
              <a:t> Program (STEP)</a:t>
            </a:r>
          </a:p>
          <a:p>
            <a:pPr marL="0" indent="0">
              <a:buFont typeface="Arial" panose="020B0604020202020204" pitchFamily="34" charset="0"/>
              <a:buNone/>
            </a:pPr>
            <a:r>
              <a:rPr lang="en-US" baseline="0" dirty="0"/>
              <a:t>The Smart Traveler Enrollment Program (STEP) is a free service to allow U.S. citizens and nationals traveling abroad to enroll their trip with the nearest U.S. Embassy or Consulate.</a:t>
            </a:r>
          </a:p>
          <a:p>
            <a:pPr marL="0" indent="0">
              <a:buFont typeface="Arial" panose="020B0604020202020204" pitchFamily="34" charset="0"/>
              <a:buNone/>
            </a:pPr>
            <a:r>
              <a:rPr lang="en-US" baseline="0" dirty="0"/>
              <a:t>https://step.state.gov/step/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50848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Travel.state.gov, a trip requires careful planning.  There</a:t>
            </a:r>
            <a:r>
              <a:rPr lang="en-US" baseline="0" dirty="0"/>
              <a:t> </a:t>
            </a:r>
            <a:r>
              <a:rPr lang="en-US" dirty="0"/>
              <a:t>are important steps an</a:t>
            </a:r>
            <a:r>
              <a:rPr lang="en-US" baseline="0" dirty="0"/>
              <a:t> individual</a:t>
            </a:r>
            <a:r>
              <a:rPr lang="en-US" dirty="0"/>
              <a:t> can take to prepare for a safe trip anywhere outside the United States. Search for </a:t>
            </a:r>
            <a:r>
              <a:rPr lang="en-US" baseline="0" dirty="0"/>
              <a:t>a </a:t>
            </a:r>
            <a:r>
              <a:rPr lang="en-US" dirty="0"/>
              <a:t>destination to view more specific information about that country or area. The steps include:</a:t>
            </a:r>
          </a:p>
          <a:p>
            <a:endParaRPr lang="en-US" dirty="0"/>
          </a:p>
          <a:p>
            <a:pPr marL="171450" indent="-171450">
              <a:buFont typeface="Arial" panose="020B0604020202020204" pitchFamily="34" charset="0"/>
              <a:buChar char="•"/>
            </a:pPr>
            <a:r>
              <a:rPr lang="en-US" dirty="0"/>
              <a:t>Getting</a:t>
            </a:r>
            <a:r>
              <a:rPr lang="en-US" baseline="0" dirty="0"/>
              <a:t> there</a:t>
            </a:r>
          </a:p>
          <a:p>
            <a:pPr marL="628650" lvl="1" indent="-171450">
              <a:buFont typeface="Arial" panose="020B0604020202020204" pitchFamily="34" charset="0"/>
              <a:buChar char="•"/>
            </a:pPr>
            <a:r>
              <a:rPr lang="en-US" baseline="0" dirty="0"/>
              <a:t>Be aware of any travel alerts and warnings for the destination</a:t>
            </a:r>
          </a:p>
          <a:p>
            <a:pPr marL="628650" lvl="1" indent="-171450">
              <a:buFont typeface="Arial" panose="020B0604020202020204" pitchFamily="34" charset="0"/>
              <a:buChar char="•"/>
            </a:pPr>
            <a:r>
              <a:rPr lang="en-US" baseline="0" dirty="0"/>
              <a:t>Do you have all required travel documents?</a:t>
            </a:r>
          </a:p>
          <a:p>
            <a:pPr marL="628650" lvl="1" indent="-171450">
              <a:buFont typeface="Arial" panose="020B0604020202020204" pitchFamily="34" charset="0"/>
              <a:buChar char="•"/>
            </a:pPr>
            <a:r>
              <a:rPr lang="en-US" baseline="0" dirty="0"/>
              <a:t>Are you prepared for an emergency?</a:t>
            </a:r>
          </a:p>
          <a:p>
            <a:pPr marL="628650" lvl="1" indent="-171450">
              <a:buFont typeface="Arial" panose="020B0604020202020204" pitchFamily="34" charset="0"/>
              <a:buChar char="•"/>
            </a:pPr>
            <a:r>
              <a:rPr lang="en-US" baseline="0" dirty="0"/>
              <a:t>Do you plan to drive overseas?</a:t>
            </a:r>
          </a:p>
          <a:p>
            <a:pPr marL="628650" lvl="1" indent="-171450">
              <a:buFont typeface="Arial" panose="020B0604020202020204" pitchFamily="34" charset="0"/>
              <a:buChar char="•"/>
            </a:pPr>
            <a:r>
              <a:rPr lang="en-US" baseline="0" dirty="0"/>
              <a:t>Pack smart</a:t>
            </a:r>
          </a:p>
          <a:p>
            <a:pPr marL="628650" lvl="1" indent="-171450">
              <a:buFont typeface="Arial" panose="020B0604020202020204" pitchFamily="34" charset="0"/>
              <a:buChar char="•"/>
            </a:pPr>
            <a:r>
              <a:rPr lang="en-US" baseline="0" dirty="0"/>
              <a:t>Do you have photocopies of your itinerary and travel documents?</a:t>
            </a:r>
          </a:p>
          <a:p>
            <a:pPr marL="171450" lvl="0" indent="-171450">
              <a:buFont typeface="Arial" panose="020B0604020202020204" pitchFamily="34" charset="0"/>
              <a:buChar char="•"/>
            </a:pPr>
            <a:r>
              <a:rPr lang="en-US" baseline="0" dirty="0"/>
              <a:t>Your Safety</a:t>
            </a:r>
          </a:p>
          <a:p>
            <a:pPr marL="628650" lvl="1" indent="-171450">
              <a:buFont typeface="Arial" panose="020B0604020202020204" pitchFamily="34" charset="0"/>
              <a:buChar char="•"/>
            </a:pPr>
            <a:r>
              <a:rPr lang="en-US" baseline="0" dirty="0"/>
              <a:t>Prepare to handle money overseas</a:t>
            </a:r>
          </a:p>
          <a:p>
            <a:pPr marL="628650" lvl="1" indent="-171450">
              <a:buFont typeface="Arial" panose="020B0604020202020204" pitchFamily="34" charset="0"/>
              <a:buChar char="•"/>
            </a:pPr>
            <a:r>
              <a:rPr lang="en-US" baseline="0" dirty="0"/>
              <a:t>Learn about local laws and customs</a:t>
            </a:r>
          </a:p>
          <a:p>
            <a:pPr marL="171450" lvl="0" indent="-171450">
              <a:buFont typeface="Arial" panose="020B0604020202020204" pitchFamily="34" charset="0"/>
              <a:buChar char="•"/>
            </a:pPr>
            <a:r>
              <a:rPr lang="en-US" baseline="0" dirty="0"/>
              <a:t>Your Health</a:t>
            </a:r>
          </a:p>
          <a:p>
            <a:pPr marL="628650" lvl="1" indent="-171450">
              <a:buFont typeface="Arial" panose="020B0604020202020204" pitchFamily="34" charset="0"/>
              <a:buChar char="•"/>
            </a:pPr>
            <a:r>
              <a:rPr lang="en-US" baseline="0" dirty="0"/>
              <a:t>Do you need any new vaccinations?</a:t>
            </a:r>
          </a:p>
          <a:p>
            <a:pPr marL="628650" lvl="1" indent="-171450">
              <a:buFont typeface="Arial" panose="020B0604020202020204" pitchFamily="34" charset="0"/>
              <a:buChar char="•"/>
            </a:pPr>
            <a:r>
              <a:rPr lang="en-US" baseline="0" dirty="0"/>
              <a:t>Do you know how to find medical help abroad?</a:t>
            </a:r>
          </a:p>
          <a:p>
            <a:pPr marL="628650" lvl="1" indent="-171450">
              <a:buFont typeface="Arial" panose="020B0604020202020204" pitchFamily="34" charset="0"/>
              <a:buChar char="•"/>
            </a:pPr>
            <a:r>
              <a:rPr lang="en-US" baseline="0" dirty="0"/>
              <a:t>Does your health insurance cover you outside the U.S.?</a:t>
            </a:r>
          </a:p>
          <a:p>
            <a:pPr marL="628650" lvl="1" indent="-171450">
              <a:buFont typeface="Arial" panose="020B0604020202020204" pitchFamily="34" charset="0"/>
              <a:buChar char="•"/>
            </a:pPr>
            <a:r>
              <a:rPr lang="en-US" baseline="0" dirty="0"/>
              <a:t>Are you taking any prescriptions or other medications?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13171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a:t>
            </a:r>
            <a:r>
              <a:rPr lang="en-US" baseline="0" dirty="0"/>
              <a:t> of emergencies can occur when traveling abroad? Emergencies can include:</a:t>
            </a:r>
          </a:p>
          <a:p>
            <a:endParaRPr lang="en-US" baseline="0" dirty="0"/>
          </a:p>
          <a:p>
            <a:pPr marL="171450" indent="-171450">
              <a:buFont typeface="Arial" panose="020B0604020202020204" pitchFamily="34" charset="0"/>
              <a:buChar char="•"/>
            </a:pPr>
            <a:r>
              <a:rPr lang="en-US" baseline="0" dirty="0"/>
              <a:t>Arrests and detentions</a:t>
            </a:r>
          </a:p>
          <a:p>
            <a:pPr marL="171450" indent="-171450">
              <a:buFont typeface="Arial" panose="020B0604020202020204" pitchFamily="34" charset="0"/>
              <a:buChar char="•"/>
            </a:pPr>
            <a:r>
              <a:rPr lang="en-US" baseline="0" dirty="0"/>
              <a:t>Death abroad</a:t>
            </a:r>
          </a:p>
          <a:p>
            <a:pPr marL="171450" indent="-171450">
              <a:buFont typeface="Arial" panose="020B0604020202020204" pitchFamily="34" charset="0"/>
              <a:buChar char="•"/>
            </a:pPr>
            <a:r>
              <a:rPr lang="en-US" baseline="0" dirty="0"/>
              <a:t>Lost or stolen passports</a:t>
            </a:r>
          </a:p>
          <a:p>
            <a:pPr marL="171450" indent="-171450">
              <a:buFont typeface="Arial" panose="020B0604020202020204" pitchFamily="34" charset="0"/>
              <a:buChar char="•"/>
            </a:pPr>
            <a:r>
              <a:rPr lang="en-US" baseline="0" dirty="0"/>
              <a:t>Medical emergencies</a:t>
            </a:r>
          </a:p>
          <a:p>
            <a:pPr marL="171450" indent="-171450">
              <a:buFont typeface="Arial" panose="020B0604020202020204" pitchFamily="34" charset="0"/>
              <a:buChar char="•"/>
            </a:pPr>
            <a:r>
              <a:rPr lang="en-US" baseline="0" dirty="0"/>
              <a:t>Missing persons and contacting love ones</a:t>
            </a:r>
          </a:p>
          <a:p>
            <a:pPr marL="171450" indent="-171450">
              <a:buFont typeface="Arial" panose="020B0604020202020204" pitchFamily="34" charset="0"/>
              <a:buChar char="•"/>
            </a:pPr>
            <a:r>
              <a:rPr lang="en-US" baseline="0" dirty="0"/>
              <a:t>Natural disasters</a:t>
            </a:r>
          </a:p>
          <a:p>
            <a:pPr marL="171450" indent="-171450">
              <a:buFont typeface="Arial" panose="020B0604020202020204" pitchFamily="34" charset="0"/>
              <a:buChar char="•"/>
            </a:pPr>
            <a:r>
              <a:rPr lang="en-US" baseline="0" dirty="0"/>
              <a:t>Parental child abductions</a:t>
            </a:r>
          </a:p>
          <a:p>
            <a:pPr marL="171450" indent="-171450">
              <a:buFont typeface="Arial" panose="020B0604020202020204" pitchFamily="34" charset="0"/>
              <a:buChar char="•"/>
            </a:pPr>
            <a:r>
              <a:rPr lang="en-US" baseline="0" dirty="0"/>
              <a:t>Victims of crimes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It is always important to know how to locate the nearest embassy or consulate in each country you are visiting.</a:t>
            </a:r>
          </a:p>
          <a:p>
            <a:pPr marL="171450" indent="-171450">
              <a:buFont typeface="Arial" panose="020B0604020202020204" pitchFamily="34" charset="0"/>
              <a:buChar char="•"/>
            </a:pPr>
            <a:endParaRPr lang="en-US" dirty="0"/>
          </a:p>
          <a:p>
            <a:endParaRPr lang="en-US" dirty="0"/>
          </a:p>
          <a:p>
            <a:r>
              <a:rPr lang="en-US" dirty="0"/>
              <a:t>U.S. Passports and International Travel</a:t>
            </a:r>
          </a:p>
          <a:p>
            <a:r>
              <a:rPr lang="en-US" dirty="0"/>
              <a:t>To</a:t>
            </a:r>
            <a:r>
              <a:rPr lang="en-US" baseline="0" dirty="0"/>
              <a:t> Get Help in an Emergency.</a:t>
            </a:r>
          </a:p>
          <a:p>
            <a:r>
              <a:rPr lang="en-US" baseline="0" dirty="0"/>
              <a:t>http://travel.state.gov/content/passports/english/emergencies.html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34387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is4_plTQYQI"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www.slideshare.net/KenHerron/global-travel-trends-infographi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UGnrT0F-Ig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traveltips.usatoday.com/preparations-domestic-air-travel-12515.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SDeJqRyL3J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step.state.gov/ste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travel.state.gov/content/passports/english/emergencie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Leaving on a Jet Plane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AEFA-AA80-4651-BE10-87D92A753A04}"/>
              </a:ext>
            </a:extLst>
          </p:cNvPr>
          <p:cNvSpPr>
            <a:spLocks noGrp="1"/>
          </p:cNvSpPr>
          <p:nvPr>
            <p:ph type="title"/>
          </p:nvPr>
        </p:nvSpPr>
        <p:spPr/>
        <p:txBody>
          <a:bodyPr/>
          <a:lstStyle/>
          <a:p>
            <a:r>
              <a:rPr lang="en-US" dirty="0"/>
              <a:t>Travel Alerts and Warnings</a:t>
            </a:r>
          </a:p>
        </p:txBody>
      </p:sp>
      <p:pic>
        <p:nvPicPr>
          <p:cNvPr id="4" name="Content Placeholder 3">
            <a:extLst>
              <a:ext uri="{FF2B5EF4-FFF2-40B4-BE49-F238E27FC236}">
                <a16:creationId xmlns:a16="http://schemas.microsoft.com/office/drawing/2014/main" id="{B24D4DC7-D728-40D5-A892-3803B85DB16E}"/>
              </a:ext>
            </a:extLst>
          </p:cNvPr>
          <p:cNvPicPr>
            <a:picLocks noGrp="1" noChangeAspect="1"/>
          </p:cNvPicPr>
          <p:nvPr>
            <p:ph idx="1"/>
          </p:nvPr>
        </p:nvPicPr>
        <p:blipFill rotWithShape="1">
          <a:blip r:embed="rId3"/>
          <a:srcRect l="61508" t="12848" r="16799" b="38003"/>
          <a:stretch/>
        </p:blipFill>
        <p:spPr>
          <a:xfrm>
            <a:off x="4198663" y="1360931"/>
            <a:ext cx="3794674" cy="4833689"/>
          </a:xfrm>
          <a:prstGeom prst="rect">
            <a:avLst/>
          </a:prstGeom>
          <a:ln w="9525">
            <a:solidFill>
              <a:schemeClr val="tx1"/>
            </a:solidFill>
          </a:ln>
        </p:spPr>
      </p:pic>
    </p:spTree>
    <p:extLst>
      <p:ext uri="{BB962C8B-B14F-4D97-AF65-F5344CB8AC3E}">
        <p14:creationId xmlns:p14="http://schemas.microsoft.com/office/powerpoint/2010/main" val="125131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CCCD-8594-4970-BE2C-0B4B0AE0233F}"/>
              </a:ext>
            </a:extLst>
          </p:cNvPr>
          <p:cNvSpPr>
            <a:spLocks noGrp="1"/>
          </p:cNvSpPr>
          <p:nvPr>
            <p:ph type="title"/>
          </p:nvPr>
        </p:nvSpPr>
        <p:spPr/>
        <p:txBody>
          <a:bodyPr/>
          <a:lstStyle/>
          <a:p>
            <a:r>
              <a:rPr lang="en-US" dirty="0"/>
              <a:t>How to Travel Abroad</a:t>
            </a:r>
          </a:p>
        </p:txBody>
      </p:sp>
      <p:pic>
        <p:nvPicPr>
          <p:cNvPr id="4" name="Content Placeholder 3">
            <a:hlinkClick r:id="rId3"/>
            <a:extLst>
              <a:ext uri="{FF2B5EF4-FFF2-40B4-BE49-F238E27FC236}">
                <a16:creationId xmlns:a16="http://schemas.microsoft.com/office/drawing/2014/main" id="{EEDAC81D-370F-4346-80E3-158CE553ED6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74285" y="1283509"/>
            <a:ext cx="6443429" cy="5100460"/>
          </a:xfrm>
        </p:spPr>
      </p:pic>
      <p:sp>
        <p:nvSpPr>
          <p:cNvPr id="5" name="TextBox 4">
            <a:extLst>
              <a:ext uri="{FF2B5EF4-FFF2-40B4-BE49-F238E27FC236}">
                <a16:creationId xmlns:a16="http://schemas.microsoft.com/office/drawing/2014/main" id="{FDB814E3-4D2D-4048-A59F-EC3381DDB06D}"/>
              </a:ext>
            </a:extLst>
          </p:cNvPr>
          <p:cNvSpPr txBox="1"/>
          <p:nvPr/>
        </p:nvSpPr>
        <p:spPr>
          <a:xfrm>
            <a:off x="5332035" y="6076718"/>
            <a:ext cx="1911928" cy="37407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image)</a:t>
            </a:r>
          </a:p>
        </p:txBody>
      </p:sp>
    </p:spTree>
    <p:extLst>
      <p:ext uri="{BB962C8B-B14F-4D97-AF65-F5344CB8AC3E}">
        <p14:creationId xmlns:p14="http://schemas.microsoft.com/office/powerpoint/2010/main" val="40044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F342-D276-444E-B990-DB1360B5CDCE}"/>
              </a:ext>
            </a:extLst>
          </p:cNvPr>
          <p:cNvSpPr>
            <a:spLocks noGrp="1"/>
          </p:cNvSpPr>
          <p:nvPr>
            <p:ph type="title"/>
          </p:nvPr>
        </p:nvSpPr>
        <p:spPr/>
        <p:txBody>
          <a:bodyPr/>
          <a:lstStyle/>
          <a:p>
            <a:r>
              <a:rPr lang="en-US" dirty="0"/>
              <a:t>Infographic – Global Travel Trends</a:t>
            </a:r>
          </a:p>
        </p:txBody>
      </p:sp>
      <p:pic>
        <p:nvPicPr>
          <p:cNvPr id="4" name="Content Placeholder 3">
            <a:hlinkClick r:id="rId3"/>
            <a:extLst>
              <a:ext uri="{FF2B5EF4-FFF2-40B4-BE49-F238E27FC236}">
                <a16:creationId xmlns:a16="http://schemas.microsoft.com/office/drawing/2014/main" id="{F356BF72-FD2C-4EF7-AC1F-26AD939B654B}"/>
              </a:ext>
            </a:extLst>
          </p:cNvPr>
          <p:cNvPicPr>
            <a:picLocks noGrp="1" noChangeAspect="1"/>
          </p:cNvPicPr>
          <p:nvPr>
            <p:ph idx="1"/>
          </p:nvPr>
        </p:nvPicPr>
        <p:blipFill rotWithShape="1">
          <a:blip r:embed="rId4"/>
          <a:srcRect l="15182" t="20103" r="38801" b="6737"/>
          <a:stretch/>
        </p:blipFill>
        <p:spPr>
          <a:xfrm>
            <a:off x="3100339" y="1436258"/>
            <a:ext cx="5340102" cy="4773275"/>
          </a:xfrm>
          <a:prstGeom prst="rect">
            <a:avLst/>
          </a:prstGeom>
          <a:ln w="9525">
            <a:solidFill>
              <a:schemeClr val="tx1"/>
            </a:solidFill>
          </a:ln>
        </p:spPr>
      </p:pic>
      <p:sp>
        <p:nvSpPr>
          <p:cNvPr id="5" name="TextBox 4">
            <a:extLst>
              <a:ext uri="{FF2B5EF4-FFF2-40B4-BE49-F238E27FC236}">
                <a16:creationId xmlns:a16="http://schemas.microsoft.com/office/drawing/2014/main" id="{4A26FA05-760E-4006-B806-786EEE3FBD72}"/>
              </a:ext>
            </a:extLst>
          </p:cNvPr>
          <p:cNvSpPr txBox="1"/>
          <p:nvPr/>
        </p:nvSpPr>
        <p:spPr>
          <a:xfrm>
            <a:off x="4917342" y="6266125"/>
            <a:ext cx="235731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image)</a:t>
            </a:r>
          </a:p>
        </p:txBody>
      </p:sp>
    </p:spTree>
    <p:extLst>
      <p:ext uri="{BB962C8B-B14F-4D97-AF65-F5344CB8AC3E}">
        <p14:creationId xmlns:p14="http://schemas.microsoft.com/office/powerpoint/2010/main" val="318020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766D-1E47-4DD6-A087-68834FC4E4CE}"/>
              </a:ext>
            </a:extLst>
          </p:cNvPr>
          <p:cNvSpPr>
            <a:spLocks noGrp="1"/>
          </p:cNvSpPr>
          <p:nvPr>
            <p:ph type="title"/>
          </p:nvPr>
        </p:nvSpPr>
        <p:spPr/>
        <p:txBody>
          <a:bodyPr/>
          <a:lstStyle/>
          <a:p>
            <a:r>
              <a:rPr lang="en-US" dirty="0"/>
              <a:t>Language Barriers</a:t>
            </a:r>
          </a:p>
        </p:txBody>
      </p:sp>
      <p:pic>
        <p:nvPicPr>
          <p:cNvPr id="4" name="Picture 3">
            <a:extLst>
              <a:ext uri="{FF2B5EF4-FFF2-40B4-BE49-F238E27FC236}">
                <a16:creationId xmlns:a16="http://schemas.microsoft.com/office/drawing/2014/main" id="{EA581D1E-84F5-4C40-AC64-7153CFDFF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943" y="1283509"/>
            <a:ext cx="7074114" cy="4718434"/>
          </a:xfrm>
          <a:prstGeom prst="rect">
            <a:avLst/>
          </a:prstGeom>
        </p:spPr>
      </p:pic>
    </p:spTree>
    <p:extLst>
      <p:ext uri="{BB962C8B-B14F-4D97-AF65-F5344CB8AC3E}">
        <p14:creationId xmlns:p14="http://schemas.microsoft.com/office/powerpoint/2010/main" val="292604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3BDF-9045-47DF-A80F-8BD21B39B2B9}"/>
              </a:ext>
            </a:extLst>
          </p:cNvPr>
          <p:cNvSpPr>
            <a:spLocks noGrp="1"/>
          </p:cNvSpPr>
          <p:nvPr>
            <p:ph type="title"/>
          </p:nvPr>
        </p:nvSpPr>
        <p:spPr/>
        <p:txBody>
          <a:bodyPr/>
          <a:lstStyle/>
          <a:p>
            <a:r>
              <a:rPr lang="en-US" dirty="0"/>
              <a:t>Food and Drink</a:t>
            </a:r>
          </a:p>
        </p:txBody>
      </p:sp>
      <p:pic>
        <p:nvPicPr>
          <p:cNvPr id="4" name="Picture 3">
            <a:extLst>
              <a:ext uri="{FF2B5EF4-FFF2-40B4-BE49-F238E27FC236}">
                <a16:creationId xmlns:a16="http://schemas.microsoft.com/office/drawing/2014/main" id="{032CE055-0BA7-4478-B3DC-3D1833C8C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2054" y="1283509"/>
            <a:ext cx="6051347" cy="4784538"/>
          </a:xfrm>
          <a:prstGeom prst="rect">
            <a:avLst/>
          </a:prstGeom>
        </p:spPr>
      </p:pic>
    </p:spTree>
    <p:extLst>
      <p:ext uri="{BB962C8B-B14F-4D97-AF65-F5344CB8AC3E}">
        <p14:creationId xmlns:p14="http://schemas.microsoft.com/office/powerpoint/2010/main" val="159088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1B20-7407-410B-AE7A-E41D98F1DDC5}"/>
              </a:ext>
            </a:extLst>
          </p:cNvPr>
          <p:cNvSpPr>
            <a:spLocks noGrp="1"/>
          </p:cNvSpPr>
          <p:nvPr>
            <p:ph type="title"/>
          </p:nvPr>
        </p:nvSpPr>
        <p:spPr/>
        <p:txBody>
          <a:bodyPr/>
          <a:lstStyle/>
          <a:p>
            <a:r>
              <a:rPr lang="en-US" dirty="0"/>
              <a:t>Where is my bag?</a:t>
            </a:r>
          </a:p>
        </p:txBody>
      </p:sp>
      <p:pic>
        <p:nvPicPr>
          <p:cNvPr id="4" name="Content Placeholder 7">
            <a:extLst>
              <a:ext uri="{FF2B5EF4-FFF2-40B4-BE49-F238E27FC236}">
                <a16:creationId xmlns:a16="http://schemas.microsoft.com/office/drawing/2014/main" id="{0E3DC54F-A60B-4890-A5C7-A0C3B2C0A3B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2764" y="1194696"/>
            <a:ext cx="4786471" cy="4786471"/>
          </a:xfrm>
        </p:spPr>
      </p:pic>
    </p:spTree>
    <p:extLst>
      <p:ext uri="{BB962C8B-B14F-4D97-AF65-F5344CB8AC3E}">
        <p14:creationId xmlns:p14="http://schemas.microsoft.com/office/powerpoint/2010/main" val="266732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8440-84E4-492E-A2CE-6BAC0D5235E1}"/>
              </a:ext>
            </a:extLst>
          </p:cNvPr>
          <p:cNvSpPr>
            <a:spLocks noGrp="1"/>
          </p:cNvSpPr>
          <p:nvPr>
            <p:ph type="title"/>
          </p:nvPr>
        </p:nvSpPr>
        <p:spPr/>
        <p:txBody>
          <a:bodyPr/>
          <a:lstStyle/>
          <a:p>
            <a:r>
              <a:rPr lang="en-US" dirty="0"/>
              <a:t>Day by Day</a:t>
            </a:r>
          </a:p>
        </p:txBody>
      </p:sp>
      <p:pic>
        <p:nvPicPr>
          <p:cNvPr id="4" name="Picture 3">
            <a:extLst>
              <a:ext uri="{FF2B5EF4-FFF2-40B4-BE49-F238E27FC236}">
                <a16:creationId xmlns:a16="http://schemas.microsoft.com/office/drawing/2014/main" id="{C469E9ED-A679-4C47-A4B1-A8F8C848A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756" y="1230304"/>
            <a:ext cx="5078488" cy="5220487"/>
          </a:xfrm>
          <a:prstGeom prst="rect">
            <a:avLst/>
          </a:prstGeom>
        </p:spPr>
      </p:pic>
    </p:spTree>
    <p:extLst>
      <p:ext uri="{BB962C8B-B14F-4D97-AF65-F5344CB8AC3E}">
        <p14:creationId xmlns:p14="http://schemas.microsoft.com/office/powerpoint/2010/main" val="207950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B402-57BB-41F1-8FA2-E82FE4300FE9}"/>
              </a:ext>
            </a:extLst>
          </p:cNvPr>
          <p:cNvSpPr>
            <a:spLocks noGrp="1"/>
          </p:cNvSpPr>
          <p:nvPr>
            <p:ph type="title"/>
          </p:nvPr>
        </p:nvSpPr>
        <p:spPr/>
        <p:txBody>
          <a:bodyPr/>
          <a:lstStyle/>
          <a:p>
            <a:r>
              <a:rPr lang="en-US" dirty="0"/>
              <a:t>Travel Insurance</a:t>
            </a:r>
          </a:p>
        </p:txBody>
      </p:sp>
      <p:pic>
        <p:nvPicPr>
          <p:cNvPr id="4" name="Picture 3">
            <a:extLst>
              <a:ext uri="{FF2B5EF4-FFF2-40B4-BE49-F238E27FC236}">
                <a16:creationId xmlns:a16="http://schemas.microsoft.com/office/drawing/2014/main" id="{E0B22248-4C3A-430C-BF66-CC45DAB74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505" y="1283509"/>
            <a:ext cx="6644989" cy="4986706"/>
          </a:xfrm>
          <a:prstGeom prst="rect">
            <a:avLst/>
          </a:prstGeom>
        </p:spPr>
      </p:pic>
    </p:spTree>
    <p:extLst>
      <p:ext uri="{BB962C8B-B14F-4D97-AF65-F5344CB8AC3E}">
        <p14:creationId xmlns:p14="http://schemas.microsoft.com/office/powerpoint/2010/main" val="310441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C250-9F62-4E7B-AB39-29E1F191DA34}"/>
              </a:ext>
            </a:extLst>
          </p:cNvPr>
          <p:cNvSpPr>
            <a:spLocks noGrp="1"/>
          </p:cNvSpPr>
          <p:nvPr>
            <p:ph type="title"/>
          </p:nvPr>
        </p:nvSpPr>
        <p:spPr/>
        <p:txBody>
          <a:bodyPr/>
          <a:lstStyle/>
          <a:p>
            <a:r>
              <a:rPr lang="en-US" dirty="0"/>
              <a:t>Medicine Bag</a:t>
            </a:r>
          </a:p>
        </p:txBody>
      </p:sp>
      <p:pic>
        <p:nvPicPr>
          <p:cNvPr id="4" name="Content Placeholder 6">
            <a:extLst>
              <a:ext uri="{FF2B5EF4-FFF2-40B4-BE49-F238E27FC236}">
                <a16:creationId xmlns:a16="http://schemas.microsoft.com/office/drawing/2014/main" id="{21B188E4-41FC-4412-8EAB-DB6AE061B2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5844" y="1397150"/>
            <a:ext cx="6140311" cy="4887687"/>
          </a:xfrm>
        </p:spPr>
      </p:pic>
    </p:spTree>
    <p:extLst>
      <p:ext uri="{BB962C8B-B14F-4D97-AF65-F5344CB8AC3E}">
        <p14:creationId xmlns:p14="http://schemas.microsoft.com/office/powerpoint/2010/main" val="1029928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7B52-BED7-4C38-9AB0-C5DFCDE87B03}"/>
              </a:ext>
            </a:extLst>
          </p:cNvPr>
          <p:cNvSpPr>
            <a:spLocks noGrp="1"/>
          </p:cNvSpPr>
          <p:nvPr>
            <p:ph type="title"/>
          </p:nvPr>
        </p:nvSpPr>
        <p:spPr/>
        <p:txBody>
          <a:bodyPr/>
          <a:lstStyle/>
          <a:p>
            <a:r>
              <a:rPr lang="en-US" dirty="0"/>
              <a:t>Personal Identification </a:t>
            </a:r>
          </a:p>
        </p:txBody>
      </p:sp>
      <p:pic>
        <p:nvPicPr>
          <p:cNvPr id="4" name="Picture 3">
            <a:extLst>
              <a:ext uri="{FF2B5EF4-FFF2-40B4-BE49-F238E27FC236}">
                <a16:creationId xmlns:a16="http://schemas.microsoft.com/office/drawing/2014/main" id="{C1036702-DEC5-43B8-A0A0-65257BC72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456" y="1427150"/>
            <a:ext cx="5063868" cy="4879202"/>
          </a:xfrm>
          <a:prstGeom prst="rect">
            <a:avLst/>
          </a:prstGeom>
        </p:spPr>
      </p:pic>
    </p:spTree>
    <p:extLst>
      <p:ext uri="{BB962C8B-B14F-4D97-AF65-F5344CB8AC3E}">
        <p14:creationId xmlns:p14="http://schemas.microsoft.com/office/powerpoint/2010/main" val="213882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1AE5-FFC0-42D8-BD54-B2E667B267E9}"/>
              </a:ext>
            </a:extLst>
          </p:cNvPr>
          <p:cNvSpPr>
            <a:spLocks noGrp="1"/>
          </p:cNvSpPr>
          <p:nvPr>
            <p:ph type="title"/>
          </p:nvPr>
        </p:nvSpPr>
        <p:spPr/>
        <p:txBody>
          <a:bodyPr/>
          <a:lstStyle/>
          <a:p>
            <a:r>
              <a:rPr lang="en-US" dirty="0"/>
              <a:t>Travel Doctor</a:t>
            </a:r>
          </a:p>
        </p:txBody>
      </p:sp>
      <p:pic>
        <p:nvPicPr>
          <p:cNvPr id="4" name="Picture 3">
            <a:extLst>
              <a:ext uri="{FF2B5EF4-FFF2-40B4-BE49-F238E27FC236}">
                <a16:creationId xmlns:a16="http://schemas.microsoft.com/office/drawing/2014/main" id="{590AE9F3-3179-4E17-8573-CD8FE05CA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487" y="1283509"/>
            <a:ext cx="4821806" cy="4821806"/>
          </a:xfrm>
          <a:prstGeom prst="rect">
            <a:avLst/>
          </a:prstGeom>
        </p:spPr>
      </p:pic>
    </p:spTree>
    <p:extLst>
      <p:ext uri="{BB962C8B-B14F-4D97-AF65-F5344CB8AC3E}">
        <p14:creationId xmlns:p14="http://schemas.microsoft.com/office/powerpoint/2010/main" val="5680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E010-7125-4BB2-91C0-D9C899CA5340}"/>
              </a:ext>
            </a:extLst>
          </p:cNvPr>
          <p:cNvSpPr>
            <a:spLocks noGrp="1"/>
          </p:cNvSpPr>
          <p:nvPr>
            <p:ph type="title"/>
          </p:nvPr>
        </p:nvSpPr>
        <p:spPr/>
        <p:txBody>
          <a:bodyPr/>
          <a:lstStyle/>
          <a:p>
            <a:r>
              <a:rPr lang="en-US" dirty="0"/>
              <a:t>Research Your Travel Destination</a:t>
            </a:r>
          </a:p>
        </p:txBody>
      </p:sp>
      <p:pic>
        <p:nvPicPr>
          <p:cNvPr id="4" name="Content Placeholder 4">
            <a:extLst>
              <a:ext uri="{FF2B5EF4-FFF2-40B4-BE49-F238E27FC236}">
                <a16:creationId xmlns:a16="http://schemas.microsoft.com/office/drawing/2014/main" id="{3C7A7C25-57E4-4DA4-832F-E007CC36BC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0268" y="1417893"/>
            <a:ext cx="7771464" cy="4830956"/>
          </a:xfrm>
        </p:spPr>
      </p:pic>
    </p:spTree>
    <p:extLst>
      <p:ext uri="{BB962C8B-B14F-4D97-AF65-F5344CB8AC3E}">
        <p14:creationId xmlns:p14="http://schemas.microsoft.com/office/powerpoint/2010/main" val="116891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670B-F0E4-4A65-B578-BB566046FC8C}"/>
              </a:ext>
            </a:extLst>
          </p:cNvPr>
          <p:cNvSpPr>
            <a:spLocks noGrp="1"/>
          </p:cNvSpPr>
          <p:nvPr>
            <p:ph type="title"/>
          </p:nvPr>
        </p:nvSpPr>
        <p:spPr/>
        <p:txBody>
          <a:bodyPr/>
          <a:lstStyle/>
          <a:p>
            <a:r>
              <a:rPr lang="en-US" dirty="0"/>
              <a:t>Bon Voyage </a:t>
            </a:r>
          </a:p>
        </p:txBody>
      </p:sp>
      <p:pic>
        <p:nvPicPr>
          <p:cNvPr id="4" name="Content Placeholder 5">
            <a:extLst>
              <a:ext uri="{FF2B5EF4-FFF2-40B4-BE49-F238E27FC236}">
                <a16:creationId xmlns:a16="http://schemas.microsoft.com/office/drawing/2014/main" id="{77316D21-4FB0-4CAF-AEA2-66E2F711042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27386" y="1283509"/>
            <a:ext cx="4886007" cy="4886007"/>
          </a:xfrm>
        </p:spPr>
      </p:pic>
    </p:spTree>
    <p:extLst>
      <p:ext uri="{BB962C8B-B14F-4D97-AF65-F5344CB8AC3E}">
        <p14:creationId xmlns:p14="http://schemas.microsoft.com/office/powerpoint/2010/main" val="1412955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810E-7BC3-48BC-B832-95BADB0097F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B1442276-46A9-4E0D-B3C4-AA32A9A17B68}"/>
              </a:ext>
            </a:extLst>
          </p:cNvPr>
          <p:cNvSpPr>
            <a:spLocks noGrp="1"/>
          </p:cNvSpPr>
          <p:nvPr>
            <p:ph sz="half" idx="1"/>
          </p:nvPr>
        </p:nvSpPr>
        <p:spPr/>
        <p:txBody>
          <a:bodyPr/>
          <a:lstStyle/>
          <a:p>
            <a:r>
              <a:rPr lang="en-US" sz="1200" b="1" dirty="0">
                <a:latin typeface="Arial" panose="020B0604020202020204" pitchFamily="34" charset="0"/>
                <a:cs typeface="Arial" panose="020B0604020202020204" pitchFamily="34" charset="0"/>
              </a:rPr>
              <a:t>Images:</a:t>
            </a:r>
          </a:p>
          <a:p>
            <a:r>
              <a:rPr lang="en-US" sz="1400" dirty="0">
                <a:latin typeface="Arial" panose="020B0604020202020204" pitchFamily="34" charset="0"/>
                <a:cs typeface="Arial" panose="020B0604020202020204" pitchFamily="34" charset="0"/>
              </a:rPr>
              <a:t>Infographic – Global Travel Trends</a:t>
            </a:r>
          </a:p>
          <a:p>
            <a:r>
              <a:rPr lang="en-US" sz="1400" dirty="0">
                <a:latin typeface="Arial" panose="020B0604020202020204" pitchFamily="34" charset="0"/>
                <a:cs typeface="Arial" panose="020B0604020202020204" pitchFamily="34" charset="0"/>
              </a:rPr>
              <a:t>Photos obtained through a license with Shutterstock.com™.</a:t>
            </a:r>
          </a:p>
          <a:p>
            <a:r>
              <a:rPr lang="en-US" sz="1400" dirty="0">
                <a:latin typeface="Arial" panose="020B0604020202020204" pitchFamily="34" charset="0"/>
                <a:cs typeface="Arial" panose="020B0604020202020204" pitchFamily="34" charset="0"/>
              </a:rPr>
              <a:t>Travel.state.gov</a:t>
            </a:r>
          </a:p>
          <a:p>
            <a:r>
              <a:rPr lang="en-US" sz="1400" b="1" dirty="0">
                <a:latin typeface="Arial" panose="020B0604020202020204" pitchFamily="34" charset="0"/>
                <a:cs typeface="Arial" panose="020B0604020202020204" pitchFamily="34" charset="0"/>
              </a:rPr>
              <a:t>Textbook:</a:t>
            </a:r>
          </a:p>
          <a:p>
            <a:r>
              <a:rPr lang="en-US" sz="1400" dirty="0">
                <a:latin typeface="Arial" panose="020B0604020202020204" pitchFamily="34" charset="0"/>
                <a:cs typeface="Arial" panose="020B0604020202020204" pitchFamily="34" charset="0"/>
              </a:rPr>
              <a:t>Reynolds, J. (2010). Hospitality services food and lodging. (Second ed.). Tinley Park, Illinois: </a:t>
            </a:r>
            <a:r>
              <a:rPr lang="en-US" sz="1400" dirty="0" err="1">
                <a:latin typeface="Arial" panose="020B0604020202020204" pitchFamily="34" charset="0"/>
                <a:cs typeface="Arial" panose="020B0604020202020204" pitchFamily="34" charset="0"/>
              </a:rPr>
              <a:t>Glenco</a:t>
            </a:r>
            <a:r>
              <a:rPr lang="en-US" sz="1400" dirty="0">
                <a:latin typeface="Arial" panose="020B0604020202020204" pitchFamily="34" charset="0"/>
                <a:cs typeface="Arial" panose="020B0604020202020204" pitchFamily="34" charset="0"/>
              </a:rPr>
              <a:t>, McGraw-Hill.</a:t>
            </a:r>
          </a:p>
          <a:p>
            <a:r>
              <a:rPr lang="en-US" sz="1400" b="1" dirty="0">
                <a:latin typeface="Arial" panose="020B0604020202020204" pitchFamily="34" charset="0"/>
                <a:cs typeface="Arial" panose="020B0604020202020204" pitchFamily="34" charset="0"/>
              </a:rPr>
              <a:t>Websites:</a:t>
            </a:r>
          </a:p>
          <a:p>
            <a:pPr>
              <a:lnSpc>
                <a:spcPct val="120000"/>
              </a:lnSpc>
              <a:spcBef>
                <a:spcPts val="0"/>
              </a:spcBef>
            </a:pPr>
            <a:r>
              <a:rPr lang="en-US" sz="1400" dirty="0">
                <a:latin typeface="Arial" panose="020B0604020202020204" pitchFamily="34" charset="0"/>
                <a:cs typeface="Arial" panose="020B0604020202020204" pitchFamily="34" charset="0"/>
              </a:rPr>
              <a:t>Independent Traveler.com</a:t>
            </a:r>
          </a:p>
          <a:p>
            <a:pPr>
              <a:lnSpc>
                <a:spcPct val="120000"/>
              </a:lnSpc>
              <a:spcBef>
                <a:spcPts val="0"/>
              </a:spcBef>
            </a:pPr>
            <a:r>
              <a:rPr lang="en-US" sz="1400" dirty="0">
                <a:latin typeface="Arial" panose="020B0604020202020204" pitchFamily="34" charset="0"/>
                <a:cs typeface="Arial" panose="020B0604020202020204" pitchFamily="34" charset="0"/>
              </a:rPr>
              <a:t>Ten things you should never wear when traveling abroad.</a:t>
            </a:r>
          </a:p>
          <a:p>
            <a:pPr>
              <a:lnSpc>
                <a:spcPct val="120000"/>
              </a:lnSpc>
              <a:spcBef>
                <a:spcPts val="0"/>
              </a:spcBef>
            </a:pPr>
            <a:r>
              <a:rPr lang="en-US" sz="1400" dirty="0">
                <a:latin typeface="Arial" panose="020B0604020202020204" pitchFamily="34" charset="0"/>
                <a:cs typeface="Arial" panose="020B0604020202020204" pitchFamily="34" charset="0"/>
              </a:rPr>
              <a:t>http://www.independenttraveler.com/travel-tips/passports-and-international-travel/10-things-you-should-never-wear-when-traveling-abroad</a:t>
            </a:r>
          </a:p>
          <a:p>
            <a:pPr>
              <a:lnSpc>
                <a:spcPct val="120000"/>
              </a:lnSpc>
              <a:spcBef>
                <a:spcPts val="0"/>
              </a:spcBef>
            </a:pPr>
            <a:r>
              <a:rPr lang="en-US" sz="1400" dirty="0">
                <a:latin typeface="Arial" panose="020B0604020202020204" pitchFamily="34" charset="0"/>
                <a:cs typeface="Arial" panose="020B0604020202020204" pitchFamily="34" charset="0"/>
              </a:rPr>
              <a:t>USA Today</a:t>
            </a:r>
          </a:p>
          <a:p>
            <a:pPr>
              <a:lnSpc>
                <a:spcPct val="120000"/>
              </a:lnSpc>
              <a:spcBef>
                <a:spcPts val="0"/>
              </a:spcBef>
            </a:pPr>
            <a:r>
              <a:rPr lang="en-US" sz="1400" dirty="0">
                <a:latin typeface="Arial" panose="020B0604020202020204" pitchFamily="34" charset="0"/>
                <a:cs typeface="Arial" panose="020B0604020202020204" pitchFamily="34" charset="0"/>
              </a:rPr>
              <a:t>Preparations for Domestic Air Travel.</a:t>
            </a:r>
          </a:p>
          <a:p>
            <a:pPr>
              <a:lnSpc>
                <a:spcPct val="120000"/>
              </a:lnSpc>
              <a:spcBef>
                <a:spcPts val="0"/>
              </a:spcBef>
            </a:pPr>
            <a:r>
              <a:rPr lang="en-US" sz="1400" dirty="0">
                <a:latin typeface="Arial" panose="020B0604020202020204" pitchFamily="34" charset="0"/>
                <a:cs typeface="Arial" panose="020B0604020202020204" pitchFamily="34" charset="0"/>
              </a:rPr>
              <a:t>http://traveltips.usatoday.com/preparations-domestic-air-travel-12515.html</a:t>
            </a:r>
          </a:p>
          <a:p>
            <a:pPr>
              <a:lnSpc>
                <a:spcPct val="120000"/>
              </a:lnSpc>
              <a:spcBef>
                <a:spcPts val="0"/>
              </a:spcBef>
            </a:pPr>
            <a:r>
              <a:rPr lang="en-US" sz="1400" dirty="0">
                <a:latin typeface="Arial" panose="020B0604020202020204" pitchFamily="34" charset="0"/>
                <a:cs typeface="Arial" panose="020B0604020202020204" pitchFamily="34" charset="0"/>
              </a:rPr>
              <a:t>U.S Department of State</a:t>
            </a:r>
          </a:p>
          <a:p>
            <a:pPr>
              <a:lnSpc>
                <a:spcPct val="120000"/>
              </a:lnSpc>
              <a:spcBef>
                <a:spcPts val="0"/>
              </a:spcBef>
            </a:pPr>
            <a:r>
              <a:rPr lang="en-US" sz="1400" dirty="0">
                <a:latin typeface="Arial" panose="020B0604020202020204" pitchFamily="34" charset="0"/>
                <a:cs typeface="Arial" panose="020B0604020202020204" pitchFamily="34" charset="0"/>
              </a:rPr>
              <a:t>Learn about your destination.</a:t>
            </a:r>
          </a:p>
          <a:p>
            <a:pPr>
              <a:lnSpc>
                <a:spcPct val="120000"/>
              </a:lnSpc>
              <a:spcBef>
                <a:spcPts val="0"/>
              </a:spcBef>
            </a:pPr>
            <a:r>
              <a:rPr lang="en-US" sz="1400" dirty="0">
                <a:latin typeface="Arial" panose="020B0604020202020204" pitchFamily="34" charset="0"/>
                <a:cs typeface="Arial" panose="020B0604020202020204" pitchFamily="34" charset="0"/>
              </a:rPr>
              <a:t>http://travel.state.gov/content/passports/english/country.html</a:t>
            </a:r>
          </a:p>
          <a:p>
            <a:endParaRPr lang="en-US" sz="1400" dirty="0"/>
          </a:p>
        </p:txBody>
      </p:sp>
    </p:spTree>
    <p:extLst>
      <p:ext uri="{BB962C8B-B14F-4D97-AF65-F5344CB8AC3E}">
        <p14:creationId xmlns:p14="http://schemas.microsoft.com/office/powerpoint/2010/main" val="381935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BBFD-F44A-47A6-8422-424842D560D0}"/>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AE442EA-41AA-4601-A3FD-AC8A0C6D5928}"/>
              </a:ext>
            </a:extLst>
          </p:cNvPr>
          <p:cNvSpPr>
            <a:spLocks noGrp="1"/>
          </p:cNvSpPr>
          <p:nvPr>
            <p:ph sz="half" idx="1"/>
          </p:nvPr>
        </p:nvSpPr>
        <p:spPr/>
        <p:txBody>
          <a:bodyPr/>
          <a:lstStyle/>
          <a:p>
            <a:pPr>
              <a:lnSpc>
                <a:spcPct val="120000"/>
              </a:lnSpc>
              <a:spcBef>
                <a:spcPts val="0"/>
              </a:spcBef>
            </a:pPr>
            <a:r>
              <a:rPr lang="en-US" sz="1600" dirty="0">
                <a:latin typeface="Arial" panose="020B0604020202020204" pitchFamily="34" charset="0"/>
                <a:cs typeface="Arial" panose="020B0604020202020204" pitchFamily="34" charset="0"/>
              </a:rPr>
              <a:t>U.S Department of State</a:t>
            </a:r>
          </a:p>
          <a:p>
            <a:pPr>
              <a:lnSpc>
                <a:spcPct val="120000"/>
              </a:lnSpc>
              <a:spcBef>
                <a:spcPts val="0"/>
              </a:spcBef>
            </a:pPr>
            <a:r>
              <a:rPr lang="en-US" sz="1600" dirty="0">
                <a:latin typeface="Arial" panose="020B0604020202020204" pitchFamily="34" charset="0"/>
                <a:cs typeface="Arial" panose="020B0604020202020204" pitchFamily="34" charset="0"/>
              </a:rPr>
              <a:t>Traveler’s checklist and tips.</a:t>
            </a:r>
          </a:p>
          <a:p>
            <a:pPr>
              <a:lnSpc>
                <a:spcPct val="120000"/>
              </a:lnSpc>
              <a:spcBef>
                <a:spcPts val="0"/>
              </a:spcBef>
            </a:pPr>
            <a:r>
              <a:rPr lang="en-US" sz="1600" dirty="0">
                <a:latin typeface="Arial" panose="020B0604020202020204" pitchFamily="34" charset="0"/>
                <a:cs typeface="Arial" panose="020B0604020202020204" pitchFamily="34" charset="0"/>
              </a:rPr>
              <a:t>http://travel.state.gov/content/passports/english/go/checklist.html</a:t>
            </a:r>
          </a:p>
          <a:p>
            <a:pPr>
              <a:lnSpc>
                <a:spcPct val="120000"/>
              </a:lnSpc>
              <a:spcBef>
                <a:spcPts val="0"/>
              </a:spcBef>
            </a:pPr>
            <a:r>
              <a:rPr lang="en-US" sz="1600" dirty="0">
                <a:latin typeface="Arial" panose="020B0604020202020204" pitchFamily="34" charset="0"/>
                <a:cs typeface="Arial" panose="020B0604020202020204" pitchFamily="34" charset="0"/>
              </a:rPr>
              <a:t>USA.Gov.com</a:t>
            </a:r>
          </a:p>
          <a:p>
            <a:pPr>
              <a:lnSpc>
                <a:spcPct val="120000"/>
              </a:lnSpc>
              <a:spcBef>
                <a:spcPts val="0"/>
              </a:spcBef>
            </a:pPr>
            <a:r>
              <a:rPr lang="en-US" sz="1600" dirty="0">
                <a:latin typeface="Arial" panose="020B0604020202020204" pitchFamily="34" charset="0"/>
                <a:cs typeface="Arial" panose="020B0604020202020204" pitchFamily="34" charset="0"/>
              </a:rPr>
              <a:t>International travel information</a:t>
            </a:r>
          </a:p>
          <a:p>
            <a:pPr>
              <a:lnSpc>
                <a:spcPct val="120000"/>
              </a:lnSpc>
              <a:spcBef>
                <a:spcPts val="0"/>
              </a:spcBef>
            </a:pPr>
            <a:r>
              <a:rPr lang="en-US" sz="1600" dirty="0">
                <a:latin typeface="Arial" panose="020B0604020202020204" pitchFamily="34" charset="0"/>
                <a:cs typeface="Arial" panose="020B0604020202020204" pitchFamily="34" charset="0"/>
              </a:rPr>
              <a:t>http://www.usa.gov/Citizen/Topics/Travel/International.shtml</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YouTube™:</a:t>
            </a:r>
          </a:p>
          <a:p>
            <a:pPr>
              <a:lnSpc>
                <a:spcPct val="120000"/>
              </a:lnSpc>
              <a:spcBef>
                <a:spcPts val="0"/>
              </a:spcBef>
            </a:pPr>
            <a:r>
              <a:rPr lang="en-US" sz="1600" dirty="0"/>
              <a:t>How to Travel Abroad: Encountering New Cultures With Courtesy when Traveling Abroad</a:t>
            </a:r>
          </a:p>
          <a:p>
            <a:pPr>
              <a:lnSpc>
                <a:spcPct val="120000"/>
              </a:lnSpc>
              <a:spcBef>
                <a:spcPts val="0"/>
              </a:spcBef>
            </a:pPr>
            <a:r>
              <a:rPr lang="en-US" sz="1600" dirty="0"/>
              <a:t>How to research and get along with different cultures when traveling abroad in foreign countries; get expert tips and advice on international travel in this free instructional video.</a:t>
            </a:r>
          </a:p>
          <a:p>
            <a:pPr>
              <a:lnSpc>
                <a:spcPct val="120000"/>
              </a:lnSpc>
              <a:spcBef>
                <a:spcPts val="0"/>
              </a:spcBef>
            </a:pPr>
            <a:r>
              <a:rPr lang="en-US" sz="1600" dirty="0"/>
              <a:t>https://youtu.be/is4_plTQYQI</a:t>
            </a:r>
            <a:endParaRPr lang="en-US" sz="1600" b="1" dirty="0">
              <a:latin typeface="Arial" panose="020B0604020202020204" pitchFamily="34" charset="0"/>
              <a:cs typeface="Arial" panose="020B0604020202020204" pitchFamily="34" charset="0"/>
            </a:endParaRPr>
          </a:p>
          <a:p>
            <a:pPr>
              <a:lnSpc>
                <a:spcPct val="120000"/>
              </a:lnSpc>
              <a:spcBef>
                <a:spcPts val="0"/>
              </a:spcBef>
            </a:pPr>
            <a:r>
              <a:rPr lang="en-US" sz="1600" dirty="0">
                <a:latin typeface="Arial" panose="020B0604020202020204" pitchFamily="34" charset="0"/>
                <a:cs typeface="Arial" panose="020B0604020202020204" pitchFamily="34" charset="0"/>
              </a:rPr>
              <a:t>Time is Nothing</a:t>
            </a:r>
          </a:p>
          <a:p>
            <a:pPr>
              <a:lnSpc>
                <a:spcPct val="120000"/>
              </a:lnSpc>
              <a:spcBef>
                <a:spcPts val="0"/>
              </a:spcBef>
            </a:pPr>
            <a:r>
              <a:rPr lang="en-US" sz="1600" dirty="0">
                <a:latin typeface="Arial" panose="020B0604020202020204" pitchFamily="34" charset="0"/>
                <a:cs typeface="Arial" panose="020B0604020202020204" pitchFamily="34" charset="0"/>
              </a:rPr>
              <a:t>A five minute trip around the world.</a:t>
            </a:r>
          </a:p>
          <a:p>
            <a:pPr>
              <a:lnSpc>
                <a:spcPct val="120000"/>
              </a:lnSpc>
              <a:spcBef>
                <a:spcPts val="0"/>
              </a:spcBef>
            </a:pPr>
            <a:r>
              <a:rPr lang="en-US" sz="1600" dirty="0">
                <a:latin typeface="Arial" panose="020B0604020202020204" pitchFamily="34" charset="0"/>
                <a:cs typeface="Arial" panose="020B0604020202020204" pitchFamily="34" charset="0"/>
              </a:rPr>
              <a:t>https://youtu.be/UGnrT0F-Igs</a:t>
            </a:r>
          </a:p>
          <a:p>
            <a:endParaRPr lang="en-US" sz="1800" dirty="0"/>
          </a:p>
        </p:txBody>
      </p:sp>
    </p:spTree>
    <p:extLst>
      <p:ext uri="{BB962C8B-B14F-4D97-AF65-F5344CB8AC3E}">
        <p14:creationId xmlns:p14="http://schemas.microsoft.com/office/powerpoint/2010/main" val="95217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Time is Nothing</a:t>
            </a:r>
          </a:p>
        </p:txBody>
      </p:sp>
      <p:pic>
        <p:nvPicPr>
          <p:cNvPr id="4" name="Content Placeholder 3">
            <a:hlinkClick r:id="rId3"/>
            <a:extLst>
              <a:ext uri="{FF2B5EF4-FFF2-40B4-BE49-F238E27FC236}">
                <a16:creationId xmlns:a16="http://schemas.microsoft.com/office/drawing/2014/main" id="{C808F858-905F-4917-9C45-B1274A20D9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57589" y="1283509"/>
            <a:ext cx="4696692" cy="4696692"/>
          </a:xfrm>
        </p:spPr>
      </p:pic>
      <p:sp>
        <p:nvSpPr>
          <p:cNvPr id="5" name="TextBox 4">
            <a:extLst>
              <a:ext uri="{FF2B5EF4-FFF2-40B4-BE49-F238E27FC236}">
                <a16:creationId xmlns:a16="http://schemas.microsoft.com/office/drawing/2014/main" id="{615256D1-C93C-4052-BE02-0FF7CA667EE1}"/>
              </a:ext>
            </a:extLst>
          </p:cNvPr>
          <p:cNvSpPr txBox="1"/>
          <p:nvPr/>
        </p:nvSpPr>
        <p:spPr>
          <a:xfrm>
            <a:off x="5770390" y="6081459"/>
            <a:ext cx="2223655" cy="369332"/>
          </a:xfrm>
          <a:prstGeom prst="rect">
            <a:avLst/>
          </a:prstGeom>
          <a:noFill/>
        </p:spPr>
        <p:txBody>
          <a:bodyPr wrap="square" rtlCol="0">
            <a:spAutoFit/>
          </a:bodyPr>
          <a:lstStyle/>
          <a:p>
            <a:r>
              <a:rPr lang="en-US" dirty="0"/>
              <a:t>(click on image)</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82F8-5E60-4477-BC09-0555D70DFB11}"/>
              </a:ext>
            </a:extLst>
          </p:cNvPr>
          <p:cNvSpPr>
            <a:spLocks noGrp="1"/>
          </p:cNvSpPr>
          <p:nvPr>
            <p:ph type="title"/>
          </p:nvPr>
        </p:nvSpPr>
        <p:spPr/>
        <p:txBody>
          <a:bodyPr/>
          <a:lstStyle/>
          <a:p>
            <a:r>
              <a:rPr lang="en-US" dirty="0"/>
              <a:t>Domestic Travel</a:t>
            </a:r>
          </a:p>
        </p:txBody>
      </p:sp>
      <p:pic>
        <p:nvPicPr>
          <p:cNvPr id="4" name="Content Placeholder 7">
            <a:hlinkClick r:id="rId3"/>
            <a:extLst>
              <a:ext uri="{FF2B5EF4-FFF2-40B4-BE49-F238E27FC236}">
                <a16:creationId xmlns:a16="http://schemas.microsoft.com/office/drawing/2014/main" id="{94700A9E-A817-418D-BDCC-DD0DA361948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485184" y="1283509"/>
            <a:ext cx="4570412" cy="4570412"/>
          </a:xfrm>
        </p:spPr>
      </p:pic>
      <p:sp>
        <p:nvSpPr>
          <p:cNvPr id="5" name="TextBox 4">
            <a:extLst>
              <a:ext uri="{FF2B5EF4-FFF2-40B4-BE49-F238E27FC236}">
                <a16:creationId xmlns:a16="http://schemas.microsoft.com/office/drawing/2014/main" id="{EB3F672B-DF1F-491A-9910-43CFA0DEF08F}"/>
              </a:ext>
            </a:extLst>
          </p:cNvPr>
          <p:cNvSpPr txBox="1"/>
          <p:nvPr/>
        </p:nvSpPr>
        <p:spPr>
          <a:xfrm>
            <a:off x="5266676" y="6081459"/>
            <a:ext cx="278892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image)</a:t>
            </a:r>
          </a:p>
        </p:txBody>
      </p:sp>
    </p:spTree>
    <p:extLst>
      <p:ext uri="{BB962C8B-B14F-4D97-AF65-F5344CB8AC3E}">
        <p14:creationId xmlns:p14="http://schemas.microsoft.com/office/powerpoint/2010/main" val="2088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3A0-B227-419B-99EA-9307CD199B08}"/>
              </a:ext>
            </a:extLst>
          </p:cNvPr>
          <p:cNvSpPr>
            <a:spLocks noGrp="1"/>
          </p:cNvSpPr>
          <p:nvPr>
            <p:ph type="title"/>
          </p:nvPr>
        </p:nvSpPr>
        <p:spPr/>
        <p:txBody>
          <a:bodyPr/>
          <a:lstStyle/>
          <a:p>
            <a:r>
              <a:rPr lang="en-US" dirty="0"/>
              <a:t>International Travel</a:t>
            </a:r>
          </a:p>
        </p:txBody>
      </p:sp>
      <p:pic>
        <p:nvPicPr>
          <p:cNvPr id="4" name="Content Placeholder 3">
            <a:extLst>
              <a:ext uri="{FF2B5EF4-FFF2-40B4-BE49-F238E27FC236}">
                <a16:creationId xmlns:a16="http://schemas.microsoft.com/office/drawing/2014/main" id="{580EC64C-5E5A-47A5-A2F9-AE1A9A78B0F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0" y="1400864"/>
            <a:ext cx="6096000" cy="4572000"/>
          </a:xfrm>
        </p:spPr>
      </p:pic>
    </p:spTree>
    <p:extLst>
      <p:ext uri="{BB962C8B-B14F-4D97-AF65-F5344CB8AC3E}">
        <p14:creationId xmlns:p14="http://schemas.microsoft.com/office/powerpoint/2010/main" val="133972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8C47-9450-4D78-A9CB-1CCD48A43B25}"/>
              </a:ext>
            </a:extLst>
          </p:cNvPr>
          <p:cNvSpPr>
            <a:spLocks noGrp="1"/>
          </p:cNvSpPr>
          <p:nvPr>
            <p:ph type="title"/>
          </p:nvPr>
        </p:nvSpPr>
        <p:spPr/>
        <p:txBody>
          <a:bodyPr/>
          <a:lstStyle/>
          <a:p>
            <a:r>
              <a:rPr lang="en-US" dirty="0"/>
              <a:t>Applying for a U.S. Passport</a:t>
            </a:r>
          </a:p>
        </p:txBody>
      </p:sp>
      <p:pic>
        <p:nvPicPr>
          <p:cNvPr id="4" name="Content Placeholder 7">
            <a:hlinkClick r:id="rId3"/>
            <a:extLst>
              <a:ext uri="{FF2B5EF4-FFF2-40B4-BE49-F238E27FC236}">
                <a16:creationId xmlns:a16="http://schemas.microsoft.com/office/drawing/2014/main" id="{DE63C32E-5C5C-4374-A6C8-0DF740D0F9A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146101" y="1374290"/>
            <a:ext cx="5899797" cy="4544787"/>
          </a:xfrm>
        </p:spPr>
      </p:pic>
      <p:sp>
        <p:nvSpPr>
          <p:cNvPr id="5" name="TextBox 4">
            <a:extLst>
              <a:ext uri="{FF2B5EF4-FFF2-40B4-BE49-F238E27FC236}">
                <a16:creationId xmlns:a16="http://schemas.microsoft.com/office/drawing/2014/main" id="{01D404F9-A6C5-441F-ADF0-F92E1A6EA4C4}"/>
              </a:ext>
            </a:extLst>
          </p:cNvPr>
          <p:cNvSpPr txBox="1"/>
          <p:nvPr/>
        </p:nvSpPr>
        <p:spPr>
          <a:xfrm>
            <a:off x="5380535" y="5919077"/>
            <a:ext cx="222365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image)</a:t>
            </a:r>
          </a:p>
        </p:txBody>
      </p:sp>
    </p:spTree>
    <p:extLst>
      <p:ext uri="{BB962C8B-B14F-4D97-AF65-F5344CB8AC3E}">
        <p14:creationId xmlns:p14="http://schemas.microsoft.com/office/powerpoint/2010/main" val="217526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03BA-3EB9-43EE-BDB1-B910BCA98554}"/>
              </a:ext>
            </a:extLst>
          </p:cNvPr>
          <p:cNvSpPr>
            <a:spLocks noGrp="1"/>
          </p:cNvSpPr>
          <p:nvPr>
            <p:ph type="title"/>
          </p:nvPr>
        </p:nvSpPr>
        <p:spPr/>
        <p:txBody>
          <a:bodyPr/>
          <a:lstStyle/>
          <a:p>
            <a:r>
              <a:rPr lang="en-US" dirty="0"/>
              <a:t>Smart Traveler Enrollment Program (STEP)</a:t>
            </a:r>
          </a:p>
        </p:txBody>
      </p:sp>
      <p:pic>
        <p:nvPicPr>
          <p:cNvPr id="4" name="Content Placeholder 6">
            <a:hlinkClick r:id="rId3"/>
            <a:extLst>
              <a:ext uri="{FF2B5EF4-FFF2-40B4-BE49-F238E27FC236}">
                <a16:creationId xmlns:a16="http://schemas.microsoft.com/office/drawing/2014/main" id="{C852280C-0852-47AA-99F3-A00BB3E240EA}"/>
              </a:ext>
            </a:extLst>
          </p:cNvPr>
          <p:cNvPicPr>
            <a:picLocks noGrp="1" noChangeAspect="1"/>
          </p:cNvPicPr>
          <p:nvPr>
            <p:ph idx="1"/>
          </p:nvPr>
        </p:nvPicPr>
        <p:blipFill rotWithShape="1">
          <a:blip r:embed="rId4"/>
          <a:srcRect t="8563" r="2070" b="5377"/>
          <a:stretch/>
        </p:blipFill>
        <p:spPr>
          <a:xfrm>
            <a:off x="2155657" y="1402925"/>
            <a:ext cx="7880686" cy="4052150"/>
          </a:xfrm>
          <a:prstGeom prst="rect">
            <a:avLst/>
          </a:prstGeom>
          <a:ln>
            <a:solidFill>
              <a:schemeClr val="accent1"/>
            </a:solidFill>
          </a:ln>
        </p:spPr>
      </p:pic>
      <p:sp>
        <p:nvSpPr>
          <p:cNvPr id="5" name="TextBox 4">
            <a:extLst>
              <a:ext uri="{FF2B5EF4-FFF2-40B4-BE49-F238E27FC236}">
                <a16:creationId xmlns:a16="http://schemas.microsoft.com/office/drawing/2014/main" id="{2155D0D8-8E7E-4C0E-89C7-46695DEFB069}"/>
              </a:ext>
            </a:extLst>
          </p:cNvPr>
          <p:cNvSpPr txBox="1"/>
          <p:nvPr/>
        </p:nvSpPr>
        <p:spPr>
          <a:xfrm>
            <a:off x="5146020" y="5574491"/>
            <a:ext cx="21842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image)</a:t>
            </a:r>
          </a:p>
        </p:txBody>
      </p:sp>
    </p:spTree>
    <p:extLst>
      <p:ext uri="{BB962C8B-B14F-4D97-AF65-F5344CB8AC3E}">
        <p14:creationId xmlns:p14="http://schemas.microsoft.com/office/powerpoint/2010/main" val="8610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F20A-F3CD-45EC-9EEC-A60B2AB7F509}"/>
              </a:ext>
            </a:extLst>
          </p:cNvPr>
          <p:cNvSpPr>
            <a:spLocks noGrp="1"/>
          </p:cNvSpPr>
          <p:nvPr>
            <p:ph type="title"/>
          </p:nvPr>
        </p:nvSpPr>
        <p:spPr/>
        <p:txBody>
          <a:bodyPr/>
          <a:lstStyle/>
          <a:p>
            <a:r>
              <a:rPr lang="en-US" dirty="0"/>
              <a:t>Traveler’s Checklist</a:t>
            </a:r>
          </a:p>
        </p:txBody>
      </p:sp>
      <p:sp>
        <p:nvSpPr>
          <p:cNvPr id="3" name="Content Placeholder 2">
            <a:extLst>
              <a:ext uri="{FF2B5EF4-FFF2-40B4-BE49-F238E27FC236}">
                <a16:creationId xmlns:a16="http://schemas.microsoft.com/office/drawing/2014/main" id="{274CC62F-1E80-41DF-ABEB-7FA9CB3C7378}"/>
              </a:ext>
            </a:extLst>
          </p:cNvPr>
          <p:cNvSpPr>
            <a:spLocks noGrp="1"/>
          </p:cNvSpPr>
          <p:nvPr>
            <p:ph sz="half" idx="1"/>
          </p:nvPr>
        </p:nvSpPr>
        <p:spPr/>
        <p:txBody>
          <a:bodyPr/>
          <a:lstStyle/>
          <a:p>
            <a:r>
              <a:rPr lang="en-US" sz="2800" dirty="0">
                <a:latin typeface="Arial" panose="020B0604020202020204" pitchFamily="34" charset="0"/>
                <a:cs typeface="Arial" panose="020B0604020202020204" pitchFamily="34" charset="0"/>
              </a:rPr>
              <a:t>Travel documents can include:</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Airline ticket</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Credit cards brought on the trip</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Driver's license</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Foreign visa (if applicable)</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Hotel confirmation</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Itinerary</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Passport ID page</a:t>
            </a:r>
          </a:p>
          <a:p>
            <a:pPr marL="457200" indent="-457200">
              <a:buClr>
                <a:schemeClr val="accent1"/>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Traveler's check serial numbers</a:t>
            </a:r>
          </a:p>
          <a:p>
            <a:endParaRPr lang="en-US" dirty="0"/>
          </a:p>
        </p:txBody>
      </p:sp>
      <p:pic>
        <p:nvPicPr>
          <p:cNvPr id="4" name="Picture 3">
            <a:extLst>
              <a:ext uri="{FF2B5EF4-FFF2-40B4-BE49-F238E27FC236}">
                <a16:creationId xmlns:a16="http://schemas.microsoft.com/office/drawing/2014/main" id="{12C130DA-2DCB-47B3-8D55-A5BA464AF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1073">
            <a:off x="6654312" y="1967504"/>
            <a:ext cx="4565894" cy="3071044"/>
          </a:xfrm>
          <a:prstGeom prst="rect">
            <a:avLst/>
          </a:prstGeom>
        </p:spPr>
      </p:pic>
    </p:spTree>
    <p:extLst>
      <p:ext uri="{BB962C8B-B14F-4D97-AF65-F5344CB8AC3E}">
        <p14:creationId xmlns:p14="http://schemas.microsoft.com/office/powerpoint/2010/main" val="360873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CD2B-B020-45D7-961B-69186821A858}"/>
              </a:ext>
            </a:extLst>
          </p:cNvPr>
          <p:cNvSpPr>
            <a:spLocks noGrp="1"/>
          </p:cNvSpPr>
          <p:nvPr>
            <p:ph type="title"/>
          </p:nvPr>
        </p:nvSpPr>
        <p:spPr/>
        <p:txBody>
          <a:bodyPr/>
          <a:lstStyle/>
          <a:p>
            <a:r>
              <a:rPr lang="en-US" dirty="0"/>
              <a:t>Getting Help in an Emergency</a:t>
            </a:r>
          </a:p>
        </p:txBody>
      </p:sp>
      <p:pic>
        <p:nvPicPr>
          <p:cNvPr id="4" name="Content Placeholder 11">
            <a:hlinkClick r:id="rId3"/>
            <a:extLst>
              <a:ext uri="{FF2B5EF4-FFF2-40B4-BE49-F238E27FC236}">
                <a16:creationId xmlns:a16="http://schemas.microsoft.com/office/drawing/2014/main" id="{49B70232-B98A-482F-A63D-34196EB7AAD9}"/>
              </a:ext>
            </a:extLst>
          </p:cNvPr>
          <p:cNvPicPr>
            <a:picLocks noGrp="1" noChangeAspect="1"/>
          </p:cNvPicPr>
          <p:nvPr>
            <p:ph idx="1"/>
          </p:nvPr>
        </p:nvPicPr>
        <p:blipFill rotWithShape="1">
          <a:blip r:embed="rId4"/>
          <a:srcRect l="14677" t="14421" r="15787" b="6070"/>
          <a:stretch/>
        </p:blipFill>
        <p:spPr>
          <a:xfrm>
            <a:off x="2383376" y="1509419"/>
            <a:ext cx="7425247" cy="4431491"/>
          </a:xfrm>
          <a:prstGeom prst="rect">
            <a:avLst/>
          </a:prstGeom>
          <a:ln w="9525">
            <a:solidFill>
              <a:schemeClr val="tx1"/>
            </a:solidFill>
          </a:ln>
        </p:spPr>
      </p:pic>
      <p:sp>
        <p:nvSpPr>
          <p:cNvPr id="5" name="TextBox 4">
            <a:extLst>
              <a:ext uri="{FF2B5EF4-FFF2-40B4-BE49-F238E27FC236}">
                <a16:creationId xmlns:a16="http://schemas.microsoft.com/office/drawing/2014/main" id="{4FA51A8C-3F07-4EF1-9239-7D6086D42820}"/>
              </a:ext>
            </a:extLst>
          </p:cNvPr>
          <p:cNvSpPr txBox="1"/>
          <p:nvPr/>
        </p:nvSpPr>
        <p:spPr>
          <a:xfrm>
            <a:off x="4984171" y="6081459"/>
            <a:ext cx="222365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image)</a:t>
            </a:r>
          </a:p>
        </p:txBody>
      </p:sp>
    </p:spTree>
    <p:extLst>
      <p:ext uri="{BB962C8B-B14F-4D97-AF65-F5344CB8AC3E}">
        <p14:creationId xmlns:p14="http://schemas.microsoft.com/office/powerpoint/2010/main" val="223843725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05d88611-e516-4d1a-b12e-39107e78b3d0"/>
    <ds:schemaRef ds:uri="http://schemas.microsoft.com/sharepoint/v3"/>
    <ds:schemaRef ds:uri="http://www.w3.org/XML/1998/namespac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149</TotalTime>
  <Words>2354</Words>
  <Application>Microsoft Office PowerPoint</Application>
  <PresentationFormat>Widescreen</PresentationFormat>
  <Paragraphs>199</Paragraphs>
  <Slides>24</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.AppleSystemUIFont</vt:lpstr>
      <vt:lpstr>Arial</vt:lpstr>
      <vt:lpstr>Calibri</vt:lpstr>
      <vt:lpstr>Open Sans</vt:lpstr>
      <vt:lpstr>Open Sans SemiBold</vt:lpstr>
      <vt:lpstr>Wingdings</vt:lpstr>
      <vt:lpstr>2_Office Theme</vt:lpstr>
      <vt:lpstr>3_Office Theme</vt:lpstr>
      <vt:lpstr>Leaving on a Jet Plane</vt:lpstr>
      <vt:lpstr>PowerPoint Presentation</vt:lpstr>
      <vt:lpstr>Time is Nothing</vt:lpstr>
      <vt:lpstr>Domestic Travel</vt:lpstr>
      <vt:lpstr>International Travel</vt:lpstr>
      <vt:lpstr>Applying for a U.S. Passport</vt:lpstr>
      <vt:lpstr>Smart Traveler Enrollment Program (STEP)</vt:lpstr>
      <vt:lpstr>Traveler’s Checklist</vt:lpstr>
      <vt:lpstr>Getting Help in an Emergency</vt:lpstr>
      <vt:lpstr>Travel Alerts and Warnings</vt:lpstr>
      <vt:lpstr>How to Travel Abroad</vt:lpstr>
      <vt:lpstr>Infographic – Global Travel Trends</vt:lpstr>
      <vt:lpstr>Language Barriers</vt:lpstr>
      <vt:lpstr>Food and Drink</vt:lpstr>
      <vt:lpstr>Where is my bag?</vt:lpstr>
      <vt:lpstr>Day by Day</vt:lpstr>
      <vt:lpstr>Travel Insurance</vt:lpstr>
      <vt:lpstr>Medicine Bag</vt:lpstr>
      <vt:lpstr>Personal Identification </vt:lpstr>
      <vt:lpstr>Travel Doctor</vt:lpstr>
      <vt:lpstr>Research Your Travel Destination</vt:lpstr>
      <vt:lpstr>Bon Voyage </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6</cp:revision>
  <cp:lastPrinted>2017-07-07T16:17:37Z</cp:lastPrinted>
  <dcterms:created xsi:type="dcterms:W3CDTF">2017-07-11T23:58:30Z</dcterms:created>
  <dcterms:modified xsi:type="dcterms:W3CDTF">2017-11-17T19:23:49Z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