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3915" autoAdjust="0"/>
  </p:normalViewPr>
  <p:slideViewPr>
    <p:cSldViewPr snapToGrid="0">
      <p:cViewPr varScale="1">
        <p:scale>
          <a:sx n="43" d="100"/>
          <a:sy n="43" d="100"/>
        </p:scale>
        <p:origin x="159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Additional organizations and associations on Teacher Resource: Hospitality and Tourism Organizations and Associations (see All Lesson Attachments tab).</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96529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Additional organizations and associations on Teacher Resource: Human Services Organizations and Associations (see All Lesson Attachments tab).</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5934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Turn to a neighbor and tell them one thing you learned about professional associations.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85873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7139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61404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several reasons to </a:t>
            </a:r>
            <a:r>
              <a:rPr lang="en-US" sz="1200" b="0" i="0" u="none" strike="noStrike" kern="1200" baseline="0" dirty="0" err="1">
                <a:solidFill>
                  <a:schemeClr val="tx1"/>
                </a:solidFill>
                <a:latin typeface="+mn-lt"/>
                <a:ea typeface="+mn-ea"/>
                <a:cs typeface="+mn-cs"/>
              </a:rPr>
              <a:t>joina</a:t>
            </a:r>
            <a:r>
              <a:rPr lang="en-US" sz="1200" b="0" i="0" u="none" strike="noStrike" kern="1200" baseline="0" dirty="0">
                <a:solidFill>
                  <a:schemeClr val="tx1"/>
                </a:solidFill>
                <a:latin typeface="+mn-lt"/>
                <a:ea typeface="+mn-ea"/>
                <a:cs typeface="+mn-cs"/>
              </a:rPr>
              <a:t> professional organization. Professional organizations provide you with a wealth of resources through colleagues. Professional organizations also have listings for career opportunities.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8160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 matter what area </a:t>
            </a:r>
            <a:r>
              <a:rPr lang="en-US" sz="1200" b="0" i="0" u="none" strike="noStrike" kern="1200" baseline="0" dirty="0" err="1">
                <a:solidFill>
                  <a:schemeClr val="tx1"/>
                </a:solidFill>
                <a:latin typeface="+mn-lt"/>
                <a:ea typeface="+mn-ea"/>
                <a:cs typeface="+mn-cs"/>
              </a:rPr>
              <a:t>oflife</a:t>
            </a:r>
            <a:r>
              <a:rPr lang="en-US" sz="1200" b="0" i="0" u="none" strike="noStrike" kern="1200" baseline="0" dirty="0">
                <a:solidFill>
                  <a:schemeClr val="tx1"/>
                </a:solidFill>
                <a:latin typeface="+mn-lt"/>
                <a:ea typeface="+mn-ea"/>
                <a:cs typeface="+mn-cs"/>
              </a:rPr>
              <a:t> or stage in your education or career, networking is beneficial. Getting to know others in your field can provide you with a great support system with which you can share ideas, gain advice, have a mentor and access to references on job applications.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079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Often times professional associations offer access to free trainings or at a reduced cost to members. They also offer regular meetings to share ideas, participate in discussion groups and sometimes offer continuing education credits (which are needed for many fields of study, including education.)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8536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Membership in professional organizations also gives you privileges to industry specific resources such as scholarly journals, magazines, webinars, podcasts, books and online training opportunities. Again, these resources are offered free or at a reduced price to members.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4081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Professional associations keep members aware of news, trends, advancements and changes in their field.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262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sz="1200" b="0" i="0" u="none" strike="noStrike" kern="1200" baseline="0" dirty="0">
                <a:solidFill>
                  <a:schemeClr val="tx1"/>
                </a:solidFill>
                <a:latin typeface="+mn-lt"/>
                <a:ea typeface="+mn-ea"/>
                <a:cs typeface="+mn-cs"/>
              </a:rPr>
              <a:t>nother benefit of joining a professional association is career opportunities. Members usually have access to exclusive career opportunity listings that are not available to the public. Some associations offer assistance in searching for careers such as help writing resumes and cover letters and interviewing.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9639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Additional organizations and associations on Teacher Resource: Education and Training Organizations and Associations (see All Lesson Attachments tab).</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61691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erriam-webster.com/dictionary/professiona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Let’s Take a Look at Professional Associations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American Association of Family and Consumer Sciences</a:t>
            </a:r>
          </a:p>
          <a:p>
            <a:pPr lvl="1"/>
            <a:r>
              <a:rPr lang="en-US" dirty="0"/>
              <a:t>Association of Texas Professional Educators</a:t>
            </a:r>
          </a:p>
          <a:p>
            <a:pPr lvl="1"/>
            <a:r>
              <a:rPr lang="en-US" dirty="0"/>
              <a:t>Family and Consumer Sciences Teachers Association of Texas</a:t>
            </a:r>
          </a:p>
          <a:p>
            <a:pPr lvl="1"/>
            <a:r>
              <a:rPr lang="en-US" dirty="0"/>
              <a:t>Career and Technical Association of Texas</a:t>
            </a:r>
          </a:p>
          <a:p>
            <a:pPr lvl="1"/>
            <a:r>
              <a:rPr lang="en-US" dirty="0"/>
              <a:t>Texas Classroom Teachers Association</a:t>
            </a:r>
          </a:p>
          <a:p>
            <a:pPr lvl="1"/>
            <a:r>
              <a:rPr lang="en-US" dirty="0"/>
              <a:t>National Association of Teacher Educators for Family and Consumer Sciences</a:t>
            </a:r>
          </a:p>
          <a:p>
            <a:pPr lvl="1"/>
            <a:r>
              <a:rPr lang="en-US" dirty="0"/>
              <a:t>National Educators Association</a:t>
            </a:r>
          </a:p>
        </p:txBody>
      </p:sp>
    </p:spTree>
    <p:extLst>
      <p:ext uri="{BB962C8B-B14F-4D97-AF65-F5344CB8AC3E}">
        <p14:creationId xmlns:p14="http://schemas.microsoft.com/office/powerpoint/2010/main" val="42569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Hospitality and Tourism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American Association of Family and Consumer Sciences</a:t>
            </a:r>
          </a:p>
          <a:p>
            <a:pPr lvl="1"/>
            <a:r>
              <a:rPr lang="en-US" dirty="0"/>
              <a:t>Hospitality Educators Association of Texas</a:t>
            </a:r>
          </a:p>
          <a:p>
            <a:pPr lvl="1"/>
            <a:r>
              <a:rPr lang="en-US" dirty="0"/>
              <a:t>Texas Restaurant Association</a:t>
            </a:r>
          </a:p>
        </p:txBody>
      </p:sp>
    </p:spTree>
    <p:extLst>
      <p:ext uri="{BB962C8B-B14F-4D97-AF65-F5344CB8AC3E}">
        <p14:creationId xmlns:p14="http://schemas.microsoft.com/office/powerpoint/2010/main" val="396268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Human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American Association of Family and Consumer Sciences</a:t>
            </a:r>
          </a:p>
          <a:p>
            <a:pPr lvl="1"/>
            <a:r>
              <a:rPr lang="en-US" dirty="0"/>
              <a:t>Cosmetology Instructors in Public Schools</a:t>
            </a:r>
          </a:p>
          <a:p>
            <a:pPr lvl="1"/>
            <a:r>
              <a:rPr lang="en-US" dirty="0"/>
              <a:t>National Association of Social Workers</a:t>
            </a:r>
          </a:p>
          <a:p>
            <a:pPr lvl="1"/>
            <a:r>
              <a:rPr lang="en-US" dirty="0"/>
              <a:t>Texas Industrial Vocational Association</a:t>
            </a:r>
          </a:p>
        </p:txBody>
      </p:sp>
    </p:spTree>
    <p:extLst>
      <p:ext uri="{BB962C8B-B14F-4D97-AF65-F5344CB8AC3E}">
        <p14:creationId xmlns:p14="http://schemas.microsoft.com/office/powerpoint/2010/main" val="153224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It’s Your Turn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Turn to a neighbor and tell them one thing you learned about professional associations.</a:t>
            </a:r>
          </a:p>
        </p:txBody>
      </p:sp>
      <p:pic>
        <p:nvPicPr>
          <p:cNvPr id="4" name="Picture 3">
            <a:extLst>
              <a:ext uri="{FF2B5EF4-FFF2-40B4-BE49-F238E27FC236}">
                <a16:creationId xmlns:a16="http://schemas.microsoft.com/office/drawing/2014/main" id="{797C75E3-67C3-465B-8FB7-F27127AB4F86}"/>
              </a:ext>
            </a:extLst>
          </p:cNvPr>
          <p:cNvPicPr>
            <a:picLocks noChangeAspect="1"/>
          </p:cNvPicPr>
          <p:nvPr/>
        </p:nvPicPr>
        <p:blipFill>
          <a:blip r:embed="rId3"/>
          <a:stretch>
            <a:fillRect/>
          </a:stretch>
        </p:blipFill>
        <p:spPr>
          <a:xfrm>
            <a:off x="4226890" y="3058160"/>
            <a:ext cx="3097179" cy="3096578"/>
          </a:xfrm>
          <a:prstGeom prst="rect">
            <a:avLst/>
          </a:prstGeom>
        </p:spPr>
      </p:pic>
    </p:spTree>
    <p:extLst>
      <p:ext uri="{BB962C8B-B14F-4D97-AF65-F5344CB8AC3E}">
        <p14:creationId xmlns:p14="http://schemas.microsoft.com/office/powerpoint/2010/main" val="288899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209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Websites:</a:t>
            </a:r>
          </a:p>
          <a:p>
            <a:pPr lvl="2"/>
            <a:r>
              <a:rPr lang="en-US" sz="2000" dirty="0"/>
              <a:t>California Southern University. (2010, April 26). Should students join professional organizations?. Retrieved from http://www.calsouthern.edu/university-blog/2010/04/26/should-students-join-professional-organizations/</a:t>
            </a:r>
          </a:p>
          <a:p>
            <a:pPr lvl="2"/>
            <a:r>
              <a:rPr lang="en-US" sz="2000" dirty="0"/>
              <a:t>Learning Point Associates. (2009). Professional learning communities . Retrieved from http://www.centerforcsri.org/plc/program.html</a:t>
            </a:r>
          </a:p>
          <a:p>
            <a:pPr lvl="2"/>
            <a:r>
              <a:rPr lang="en-US" sz="2000" dirty="0"/>
              <a:t>Merriam-Webster, Incorporated. 2012. In Merriam-Webster.com. Retrieved June 30, 2012, from http://www.merriam-webster.com/dictionary/advocacy</a:t>
            </a:r>
          </a:p>
          <a:p>
            <a:pPr lvl="2"/>
            <a:r>
              <a:rPr lang="en-US" sz="2000" dirty="0"/>
              <a:t>Merriam-Webster, Incorporated. 2012. In Merriam-Webster.com. Retrieved June 30, 2012, from http://www.merriam-webster.com/dictionary/networking</a:t>
            </a:r>
          </a:p>
          <a:p>
            <a:pPr lvl="2"/>
            <a:r>
              <a:rPr lang="en-US" sz="2000" dirty="0"/>
              <a:t>Merriam-Webster, Incorporated. 2012. In Merriam-Webster.com. Retrieved June 30, 2012, from </a:t>
            </a:r>
            <a:r>
              <a:rPr lang="en-US" sz="2000" dirty="0">
                <a:hlinkClick r:id="rId3"/>
              </a:rPr>
              <a:t>http://www.merriam-webster.com/dictionary/professional</a:t>
            </a:r>
            <a:endParaRPr lang="en-US" sz="2000" dirty="0"/>
          </a:p>
          <a:p>
            <a:pPr lvl="1"/>
            <a:endParaRPr lang="en-US" sz="2000" dirty="0"/>
          </a:p>
        </p:txBody>
      </p:sp>
    </p:spTree>
    <p:extLst>
      <p:ext uri="{BB962C8B-B14F-4D97-AF65-F5344CB8AC3E}">
        <p14:creationId xmlns:p14="http://schemas.microsoft.com/office/powerpoint/2010/main" val="153552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Advocacy: the act or process of advocating or supporting a cause or proposal</a:t>
            </a:r>
          </a:p>
          <a:p>
            <a:pPr lvl="1"/>
            <a:r>
              <a:rPr lang="en-US" dirty="0"/>
              <a:t>Learning community: an ongoing process used to establish a school-wide culture that develops teacher leadership explicitly focused on building and sustaining school improvement efforts</a:t>
            </a:r>
          </a:p>
          <a:p>
            <a:pPr lvl="1"/>
            <a:r>
              <a:rPr lang="en-US" dirty="0"/>
              <a:t>Networking: the exchange of information or services among individuals, groups, or institutions</a:t>
            </a:r>
          </a:p>
          <a:p>
            <a:pPr lvl="1"/>
            <a:r>
              <a:rPr lang="en-US" dirty="0"/>
              <a:t>Professional: exhibiting a courteous, conscientious, and generally businesslike manner in the workplace</a:t>
            </a:r>
          </a:p>
          <a:p>
            <a:pPr lvl="1"/>
            <a:r>
              <a:rPr lang="en-US" dirty="0"/>
              <a:t>Professional Association: a non-profit organization seeking to further a particular profession, the interests of individuals engaged in that profession, and the public interest</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Reasons to Join a Professional Organization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Networking</a:t>
            </a:r>
          </a:p>
          <a:p>
            <a:pPr lvl="1"/>
            <a:r>
              <a:rPr lang="en-US" dirty="0"/>
              <a:t>Professional Development</a:t>
            </a:r>
          </a:p>
          <a:p>
            <a:pPr lvl="1"/>
            <a:r>
              <a:rPr lang="en-US" dirty="0"/>
              <a:t>Resources</a:t>
            </a:r>
          </a:p>
          <a:p>
            <a:pPr lvl="1"/>
            <a:r>
              <a:rPr lang="en-US" dirty="0"/>
              <a:t>Knowledge</a:t>
            </a:r>
          </a:p>
          <a:p>
            <a:pPr lvl="1"/>
            <a:r>
              <a:rPr lang="en-US" dirty="0"/>
              <a:t>Career Opportunities</a:t>
            </a:r>
          </a:p>
        </p:txBody>
      </p:sp>
      <p:pic>
        <p:nvPicPr>
          <p:cNvPr id="4" name="Picture 3">
            <a:extLst>
              <a:ext uri="{FF2B5EF4-FFF2-40B4-BE49-F238E27FC236}">
                <a16:creationId xmlns:a16="http://schemas.microsoft.com/office/drawing/2014/main" id="{E8F3D051-91E8-4BEB-8FD7-B90AC9D22D17}"/>
              </a:ext>
            </a:extLst>
          </p:cNvPr>
          <p:cNvPicPr>
            <a:picLocks noChangeAspect="1"/>
          </p:cNvPicPr>
          <p:nvPr/>
        </p:nvPicPr>
        <p:blipFill>
          <a:blip r:embed="rId3"/>
          <a:stretch>
            <a:fillRect/>
          </a:stretch>
        </p:blipFill>
        <p:spPr>
          <a:xfrm>
            <a:off x="7397615" y="1701408"/>
            <a:ext cx="3402501" cy="4453330"/>
          </a:xfrm>
          <a:prstGeom prst="rect">
            <a:avLst/>
          </a:prstGeom>
        </p:spPr>
      </p:pic>
    </p:spTree>
    <p:extLst>
      <p:ext uri="{BB962C8B-B14F-4D97-AF65-F5344CB8AC3E}">
        <p14:creationId xmlns:p14="http://schemas.microsoft.com/office/powerpoint/2010/main" val="175925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Networking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Great support system</a:t>
            </a:r>
          </a:p>
          <a:p>
            <a:pPr lvl="1"/>
            <a:r>
              <a:rPr lang="en-US" dirty="0"/>
              <a:t>Share ideas</a:t>
            </a:r>
          </a:p>
          <a:p>
            <a:pPr lvl="1"/>
            <a:r>
              <a:rPr lang="en-US" dirty="0"/>
              <a:t>Get advice</a:t>
            </a:r>
          </a:p>
          <a:p>
            <a:pPr lvl="1"/>
            <a:r>
              <a:rPr lang="en-US" dirty="0"/>
              <a:t>Mentors</a:t>
            </a:r>
          </a:p>
          <a:p>
            <a:pPr lvl="1"/>
            <a:r>
              <a:rPr lang="en-US" dirty="0"/>
              <a:t>References</a:t>
            </a:r>
          </a:p>
        </p:txBody>
      </p:sp>
      <p:pic>
        <p:nvPicPr>
          <p:cNvPr id="4" name="Picture 3">
            <a:extLst>
              <a:ext uri="{FF2B5EF4-FFF2-40B4-BE49-F238E27FC236}">
                <a16:creationId xmlns:a16="http://schemas.microsoft.com/office/drawing/2014/main" id="{D63F0F22-9105-4372-9B4B-9F5FB1A0C4E2}"/>
              </a:ext>
            </a:extLst>
          </p:cNvPr>
          <p:cNvPicPr>
            <a:picLocks noChangeAspect="1"/>
          </p:cNvPicPr>
          <p:nvPr/>
        </p:nvPicPr>
        <p:blipFill>
          <a:blip r:embed="rId3"/>
          <a:stretch>
            <a:fillRect/>
          </a:stretch>
        </p:blipFill>
        <p:spPr>
          <a:xfrm>
            <a:off x="6888331" y="2082800"/>
            <a:ext cx="3293044" cy="3139800"/>
          </a:xfrm>
          <a:prstGeom prst="rect">
            <a:avLst/>
          </a:prstGeom>
        </p:spPr>
      </p:pic>
    </p:spTree>
    <p:extLst>
      <p:ext uri="{BB962C8B-B14F-4D97-AF65-F5344CB8AC3E}">
        <p14:creationId xmlns:p14="http://schemas.microsoft.com/office/powerpoint/2010/main" val="44790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Access to free or reduced cost training/workshops/conferences/webinars</a:t>
            </a:r>
          </a:p>
          <a:p>
            <a:pPr lvl="1"/>
            <a:r>
              <a:rPr lang="en-US" dirty="0"/>
              <a:t>Regular meetings</a:t>
            </a:r>
          </a:p>
          <a:p>
            <a:pPr lvl="1"/>
            <a:r>
              <a:rPr lang="en-US" dirty="0"/>
              <a:t>Discussion groups</a:t>
            </a:r>
          </a:p>
          <a:p>
            <a:pPr lvl="1"/>
            <a:r>
              <a:rPr lang="en-US" dirty="0"/>
              <a:t>Continuing education credits</a:t>
            </a:r>
          </a:p>
        </p:txBody>
      </p:sp>
      <p:pic>
        <p:nvPicPr>
          <p:cNvPr id="4" name="Picture 3">
            <a:extLst>
              <a:ext uri="{FF2B5EF4-FFF2-40B4-BE49-F238E27FC236}">
                <a16:creationId xmlns:a16="http://schemas.microsoft.com/office/drawing/2014/main" id="{8EA6E961-657F-4EA0-8064-2A26C2323C1E}"/>
              </a:ext>
            </a:extLst>
          </p:cNvPr>
          <p:cNvPicPr>
            <a:picLocks noChangeAspect="1"/>
          </p:cNvPicPr>
          <p:nvPr/>
        </p:nvPicPr>
        <p:blipFill>
          <a:blip r:embed="rId3"/>
          <a:stretch>
            <a:fillRect/>
          </a:stretch>
        </p:blipFill>
        <p:spPr>
          <a:xfrm>
            <a:off x="7180915" y="3429000"/>
            <a:ext cx="3296250" cy="2189000"/>
          </a:xfrm>
          <a:prstGeom prst="rect">
            <a:avLst/>
          </a:prstGeom>
        </p:spPr>
      </p:pic>
    </p:spTree>
    <p:extLst>
      <p:ext uri="{BB962C8B-B14F-4D97-AF65-F5344CB8AC3E}">
        <p14:creationId xmlns:p14="http://schemas.microsoft.com/office/powerpoint/2010/main" val="324030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Scholarly journals</a:t>
            </a:r>
          </a:p>
          <a:p>
            <a:pPr lvl="1"/>
            <a:r>
              <a:rPr lang="en-US" dirty="0"/>
              <a:t>Magazines</a:t>
            </a:r>
          </a:p>
          <a:p>
            <a:pPr lvl="1"/>
            <a:r>
              <a:rPr lang="en-US" dirty="0"/>
              <a:t>Webinars</a:t>
            </a:r>
          </a:p>
          <a:p>
            <a:pPr lvl="1"/>
            <a:r>
              <a:rPr lang="en-US" dirty="0"/>
              <a:t>Podcasts</a:t>
            </a:r>
          </a:p>
          <a:p>
            <a:pPr lvl="1"/>
            <a:r>
              <a:rPr lang="en-US" dirty="0"/>
              <a:t>Books</a:t>
            </a:r>
          </a:p>
          <a:p>
            <a:pPr lvl="1"/>
            <a:r>
              <a:rPr lang="en-US" dirty="0"/>
              <a:t>Online training opportunities</a:t>
            </a:r>
          </a:p>
        </p:txBody>
      </p:sp>
      <p:pic>
        <p:nvPicPr>
          <p:cNvPr id="4" name="Picture 3">
            <a:extLst>
              <a:ext uri="{FF2B5EF4-FFF2-40B4-BE49-F238E27FC236}">
                <a16:creationId xmlns:a16="http://schemas.microsoft.com/office/drawing/2014/main" id="{4372C0C2-7BB3-45C6-886F-3F28AFF52776}"/>
              </a:ext>
            </a:extLst>
          </p:cNvPr>
          <p:cNvPicPr>
            <a:picLocks noChangeAspect="1"/>
          </p:cNvPicPr>
          <p:nvPr/>
        </p:nvPicPr>
        <p:blipFill>
          <a:blip r:embed="rId3"/>
          <a:stretch>
            <a:fillRect/>
          </a:stretch>
        </p:blipFill>
        <p:spPr>
          <a:xfrm>
            <a:off x="7138421" y="1788160"/>
            <a:ext cx="3568101" cy="3572160"/>
          </a:xfrm>
          <a:prstGeom prst="rect">
            <a:avLst/>
          </a:prstGeom>
        </p:spPr>
      </p:pic>
    </p:spTree>
    <p:extLst>
      <p:ext uri="{BB962C8B-B14F-4D97-AF65-F5344CB8AC3E}">
        <p14:creationId xmlns:p14="http://schemas.microsoft.com/office/powerpoint/2010/main" val="18257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Knowledge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News</a:t>
            </a:r>
          </a:p>
          <a:p>
            <a:pPr lvl="1"/>
            <a:r>
              <a:rPr lang="en-US" dirty="0"/>
              <a:t>Trends</a:t>
            </a:r>
          </a:p>
          <a:p>
            <a:pPr lvl="1"/>
            <a:r>
              <a:rPr lang="en-US" dirty="0"/>
              <a:t>Advancements</a:t>
            </a:r>
          </a:p>
          <a:p>
            <a:pPr lvl="1"/>
            <a:r>
              <a:rPr lang="en-US" dirty="0"/>
              <a:t>Changes</a:t>
            </a:r>
          </a:p>
        </p:txBody>
      </p:sp>
      <p:pic>
        <p:nvPicPr>
          <p:cNvPr id="4" name="Picture 3">
            <a:extLst>
              <a:ext uri="{FF2B5EF4-FFF2-40B4-BE49-F238E27FC236}">
                <a16:creationId xmlns:a16="http://schemas.microsoft.com/office/drawing/2014/main" id="{6E1B817B-1736-4F47-88C8-626FCBACBD5C}"/>
              </a:ext>
            </a:extLst>
          </p:cNvPr>
          <p:cNvPicPr>
            <a:picLocks noChangeAspect="1"/>
          </p:cNvPicPr>
          <p:nvPr/>
        </p:nvPicPr>
        <p:blipFill>
          <a:blip r:embed="rId3"/>
          <a:stretch>
            <a:fillRect/>
          </a:stretch>
        </p:blipFill>
        <p:spPr>
          <a:xfrm>
            <a:off x="5232060" y="4151947"/>
            <a:ext cx="2276180" cy="2270746"/>
          </a:xfrm>
          <a:prstGeom prst="rect">
            <a:avLst/>
          </a:prstGeom>
        </p:spPr>
      </p:pic>
      <p:pic>
        <p:nvPicPr>
          <p:cNvPr id="5" name="Picture 4">
            <a:extLst>
              <a:ext uri="{FF2B5EF4-FFF2-40B4-BE49-F238E27FC236}">
                <a16:creationId xmlns:a16="http://schemas.microsoft.com/office/drawing/2014/main" id="{E9F2B740-3CEF-4D25-93B4-B56E60691BE7}"/>
              </a:ext>
            </a:extLst>
          </p:cNvPr>
          <p:cNvPicPr>
            <a:picLocks noChangeAspect="1"/>
          </p:cNvPicPr>
          <p:nvPr/>
        </p:nvPicPr>
        <p:blipFill>
          <a:blip r:embed="rId4"/>
          <a:stretch>
            <a:fillRect/>
          </a:stretch>
        </p:blipFill>
        <p:spPr>
          <a:xfrm>
            <a:off x="7735252" y="1608772"/>
            <a:ext cx="4219575" cy="2543175"/>
          </a:xfrm>
          <a:prstGeom prst="rect">
            <a:avLst/>
          </a:prstGeom>
        </p:spPr>
      </p:pic>
    </p:spTree>
    <p:extLst>
      <p:ext uri="{BB962C8B-B14F-4D97-AF65-F5344CB8AC3E}">
        <p14:creationId xmlns:p14="http://schemas.microsoft.com/office/powerpoint/2010/main" val="125225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Opportunities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Exclusive job listings</a:t>
            </a:r>
          </a:p>
          <a:p>
            <a:pPr lvl="1"/>
            <a:r>
              <a:rPr lang="en-US" dirty="0"/>
              <a:t>Tips for resume / cover letter writing</a:t>
            </a:r>
          </a:p>
          <a:p>
            <a:pPr lvl="1"/>
            <a:r>
              <a:rPr lang="en-US" dirty="0"/>
              <a:t>Interviewing help</a:t>
            </a:r>
          </a:p>
        </p:txBody>
      </p:sp>
      <p:pic>
        <p:nvPicPr>
          <p:cNvPr id="4" name="Picture 3">
            <a:extLst>
              <a:ext uri="{FF2B5EF4-FFF2-40B4-BE49-F238E27FC236}">
                <a16:creationId xmlns:a16="http://schemas.microsoft.com/office/drawing/2014/main" id="{4FD46B7A-EFBE-4DFD-9696-0BB1A315E8A2}"/>
              </a:ext>
            </a:extLst>
          </p:cNvPr>
          <p:cNvPicPr>
            <a:picLocks noChangeAspect="1"/>
          </p:cNvPicPr>
          <p:nvPr/>
        </p:nvPicPr>
        <p:blipFill>
          <a:blip r:embed="rId3"/>
          <a:stretch>
            <a:fillRect/>
          </a:stretch>
        </p:blipFill>
        <p:spPr>
          <a:xfrm>
            <a:off x="6898640" y="3352906"/>
            <a:ext cx="3613878" cy="2413463"/>
          </a:xfrm>
          <a:prstGeom prst="rect">
            <a:avLst/>
          </a:prstGeom>
        </p:spPr>
      </p:pic>
    </p:spTree>
    <p:extLst>
      <p:ext uri="{BB962C8B-B14F-4D97-AF65-F5344CB8AC3E}">
        <p14:creationId xmlns:p14="http://schemas.microsoft.com/office/powerpoint/2010/main" val="378606066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50</TotalTime>
  <Words>778</Words>
  <Application>Microsoft Office PowerPoint</Application>
  <PresentationFormat>Widescreen</PresentationFormat>
  <Paragraphs>93</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Let’s Take a Look at Professional Associations</vt:lpstr>
      <vt:lpstr>PowerPoint Presentation</vt:lpstr>
      <vt:lpstr>Terms</vt:lpstr>
      <vt:lpstr>Reasons to Join a Professional Organization </vt:lpstr>
      <vt:lpstr>Networking</vt:lpstr>
      <vt:lpstr>Professional Development</vt:lpstr>
      <vt:lpstr>Resources</vt:lpstr>
      <vt:lpstr>Knowledge</vt:lpstr>
      <vt:lpstr>Career Opportunities</vt:lpstr>
      <vt:lpstr>Education and Training </vt:lpstr>
      <vt:lpstr>Hospitality and Tourism</vt:lpstr>
      <vt:lpstr>Human Services</vt:lpstr>
      <vt:lpstr>It’s Your Turn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2018-01-06T12:03:37Z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