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8"/>
  </p:notesMasterIdLst>
  <p:handoutMasterIdLst>
    <p:handoutMasterId r:id="rId1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2983" autoAdjust="0"/>
  </p:normalViewPr>
  <p:slideViewPr>
    <p:cSldViewPr snapToGrid="0">
      <p:cViewPr>
        <p:scale>
          <a:sx n="42" d="100"/>
          <a:sy n="42" d="100"/>
        </p:scale>
        <p:origin x="1620"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69955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66508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Wouldn’t it be nice if we could all get along in the workplace?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working environment should be a</a:t>
            </a:r>
            <a:r>
              <a:rPr lang="en-US" baseline="0" dirty="0"/>
              <a:t> pleasant atmosphere where employees work as a team and management takes leadership.</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10855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leaders demonstrate</a:t>
            </a:r>
            <a:r>
              <a:rPr lang="en-US" baseline="0" dirty="0"/>
              <a:t> the following skills:</a:t>
            </a:r>
          </a:p>
          <a:p>
            <a:pPr marL="171450" indent="-171450">
              <a:buFont typeface="Arial" panose="020B0604020202020204" pitchFamily="34" charset="0"/>
              <a:buChar char="•"/>
            </a:pPr>
            <a:r>
              <a:rPr lang="en-US" b="1" baseline="0" dirty="0"/>
              <a:t>Coach – leaders guide their employees as they perform their tasks and praise their successes</a:t>
            </a:r>
          </a:p>
          <a:p>
            <a:pPr marL="171450" indent="-171450">
              <a:buFont typeface="Arial" panose="020B0604020202020204" pitchFamily="34" charset="0"/>
              <a:buChar char="•"/>
            </a:pPr>
            <a:r>
              <a:rPr lang="en-US" b="1" baseline="0" dirty="0"/>
              <a:t>Direction</a:t>
            </a:r>
            <a:r>
              <a:rPr lang="en-US" baseline="0" dirty="0"/>
              <a:t> – leaders communicate clearly and make sure others know what is expected of them</a:t>
            </a:r>
          </a:p>
          <a:p>
            <a:pPr marL="171450" indent="-171450">
              <a:buFont typeface="Arial" panose="020B0604020202020204" pitchFamily="34" charset="0"/>
              <a:buChar char="•"/>
            </a:pPr>
            <a:r>
              <a:rPr lang="en-US" b="1" baseline="0" dirty="0"/>
              <a:t>Encourage others </a:t>
            </a:r>
            <a:r>
              <a:rPr lang="en-US" baseline="0" dirty="0"/>
              <a:t>– leaders influence through example and earn employee’s respect</a:t>
            </a:r>
          </a:p>
          <a:p>
            <a:pPr marL="171450" indent="-171450">
              <a:buFont typeface="Arial" panose="020B0604020202020204" pitchFamily="34" charset="0"/>
              <a:buChar char="•"/>
            </a:pPr>
            <a:r>
              <a:rPr lang="en-US" b="1" baseline="0" dirty="0"/>
              <a:t>Expect change </a:t>
            </a:r>
            <a:r>
              <a:rPr lang="en-US" baseline="0" dirty="0"/>
              <a:t>– leaders look for ways to improve and find better ways to do tasks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Inspire others </a:t>
            </a:r>
            <a:r>
              <a:rPr lang="en-US" baseline="0" dirty="0"/>
              <a:t>– leaders motivate employees, praise their work and guide them to work as a team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Lead dependably </a:t>
            </a:r>
            <a:r>
              <a:rPr lang="en-US" baseline="0" dirty="0"/>
              <a:t>– leaders treat everyone fairly and are accountable for their actions</a:t>
            </a:r>
          </a:p>
          <a:p>
            <a:pPr marL="171450" indent="-171450">
              <a:buFont typeface="Arial" panose="020B0604020202020204" pitchFamily="34" charset="0"/>
              <a:buChar char="•"/>
            </a:pPr>
            <a:r>
              <a:rPr lang="en-US" b="1" baseline="0" dirty="0"/>
              <a:t>Nurture teamwork </a:t>
            </a:r>
            <a:r>
              <a:rPr lang="en-US" baseline="0" dirty="0"/>
              <a:t>– leaders observe team members as they perform their tasks, assist in improvements and listen attentively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6687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skills are needed to be successful in the hotel</a:t>
            </a:r>
            <a:r>
              <a:rPr lang="en-US" sz="1200" kern="1200" baseline="0" dirty="0">
                <a:solidFill>
                  <a:schemeClr val="tx1"/>
                </a:solidFill>
                <a:effectLst/>
                <a:latin typeface="+mn-lt"/>
                <a:ea typeface="+mn-ea"/>
                <a:cs typeface="+mn-cs"/>
              </a:rPr>
              <a:t> industry</a:t>
            </a:r>
            <a:r>
              <a:rPr lang="en-US" sz="1200" kern="1200" dirty="0">
                <a:solidFill>
                  <a:schemeClr val="tx1"/>
                </a:solidFill>
                <a:effectLst/>
                <a:latin typeface="+mn-lt"/>
                <a:ea typeface="+mn-ea"/>
                <a:cs typeface="+mn-cs"/>
              </a:rPr>
              <a:t>:</a:t>
            </a:r>
          </a:p>
          <a:p>
            <a:endParaRPr lang="en-US" dirty="0"/>
          </a:p>
          <a:p>
            <a:r>
              <a:rPr lang="en-US" b="1" dirty="0"/>
              <a:t>Communication skills:</a:t>
            </a:r>
          </a:p>
          <a:p>
            <a:r>
              <a:rPr lang="en-US" dirty="0"/>
              <a:t>Service</a:t>
            </a:r>
            <a:r>
              <a:rPr lang="en-US" baseline="0" dirty="0"/>
              <a:t> staff must be able to speak well to both customers and coworkers.</a:t>
            </a:r>
            <a:endParaRPr lang="en-US" dirty="0"/>
          </a:p>
          <a:p>
            <a:endParaRPr lang="en-US" dirty="0"/>
          </a:p>
          <a:p>
            <a:r>
              <a:rPr lang="en-US" b="1" dirty="0"/>
              <a:t>Verbal</a:t>
            </a:r>
            <a:r>
              <a:rPr lang="en-US" b="1" baseline="0" dirty="0"/>
              <a:t> skills</a:t>
            </a:r>
            <a:r>
              <a:rPr lang="en-US" baseline="0" dirty="0"/>
              <a:t>:</a:t>
            </a:r>
          </a:p>
          <a:p>
            <a:pPr marL="171450" indent="-171450">
              <a:buFont typeface="Arial" panose="020B0604020202020204" pitchFamily="34" charset="0"/>
              <a:buChar char="•"/>
            </a:pPr>
            <a:r>
              <a:rPr lang="en-US" baseline="0" dirty="0"/>
              <a:t>speak slowly and clearly</a:t>
            </a:r>
          </a:p>
          <a:p>
            <a:pPr marL="171450" indent="-171450">
              <a:buFont typeface="Arial" panose="020B0604020202020204" pitchFamily="34" charset="0"/>
              <a:buChar char="•"/>
            </a:pPr>
            <a:r>
              <a:rPr lang="en-US" baseline="0" dirty="0"/>
              <a:t>make eye contact</a:t>
            </a:r>
            <a:endParaRPr lang="en-US" dirty="0"/>
          </a:p>
          <a:p>
            <a:pPr marL="171450" indent="-171450">
              <a:buFont typeface="Arial" panose="020B0604020202020204" pitchFamily="34" charset="0"/>
              <a:buChar char="•"/>
            </a:pPr>
            <a:r>
              <a:rPr lang="en-US" dirty="0"/>
              <a:t>tone of voice</a:t>
            </a:r>
            <a:r>
              <a:rPr lang="en-US" baseline="0" dirty="0"/>
              <a:t> should always be professional, pleasant and friendly</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Nonverbal skills</a:t>
            </a:r>
            <a:r>
              <a:rPr lang="en-US" baseline="0" dirty="0"/>
              <a:t>:</a:t>
            </a:r>
          </a:p>
          <a:p>
            <a:pPr marL="171450" indent="-171450">
              <a:buFont typeface="Arial" panose="020B0604020202020204" pitchFamily="34" charset="0"/>
              <a:buChar char="•"/>
            </a:pPr>
            <a:r>
              <a:rPr lang="en-US" baseline="0" dirty="0"/>
              <a:t>stand straight</a:t>
            </a:r>
          </a:p>
          <a:p>
            <a:pPr marL="171450" indent="-171450">
              <a:buFont typeface="Arial" panose="020B0604020202020204" pitchFamily="34" charset="0"/>
              <a:buChar char="•"/>
            </a:pPr>
            <a:r>
              <a:rPr lang="en-US" baseline="0" dirty="0"/>
              <a:t>do not chew gum, eat or drink while serving customers</a:t>
            </a:r>
          </a:p>
          <a:p>
            <a:pPr marL="171450" indent="-171450">
              <a:buFont typeface="Arial" panose="020B0604020202020204" pitchFamily="34" charset="0"/>
              <a:buChar char="•"/>
            </a:pPr>
            <a:r>
              <a:rPr lang="en-US" baseline="0" dirty="0"/>
              <a:t>write clearly</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Learn to practice </a:t>
            </a:r>
            <a:r>
              <a:rPr kumimoji="0" lang="en-US" sz="1200" b="1" i="0" u="none" strike="noStrike" kern="1200" cap="none" spc="0" normalizeH="0" baseline="0" noProof="0" dirty="0">
                <a:ln>
                  <a:noFill/>
                </a:ln>
                <a:solidFill>
                  <a:prstClr val="black"/>
                </a:solidFill>
                <a:effectLst/>
                <a:uLnTx/>
                <a:uFillTx/>
                <a:latin typeface="+mn-lt"/>
                <a:ea typeface="+mn-ea"/>
                <a:cs typeface="+mn-cs"/>
              </a:rPr>
              <a:t>empathy</a:t>
            </a:r>
            <a:r>
              <a:rPr kumimoji="0" lang="en-US" sz="1200" b="0" i="0" u="none" strike="noStrike" kern="1200" cap="none" spc="0" normalizeH="0" baseline="0" noProof="0" dirty="0">
                <a:ln>
                  <a:noFill/>
                </a:ln>
                <a:solidFill>
                  <a:prstClr val="black"/>
                </a:solidFill>
                <a:effectLst/>
                <a:uLnTx/>
                <a:uFillTx/>
                <a:latin typeface="+mn-lt"/>
                <a:ea typeface="+mn-ea"/>
                <a:cs typeface="+mn-cs"/>
              </a:rPr>
              <a:t> – the skill of thinking about what it would be like in another’s place</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Positive attitude</a:t>
            </a:r>
            <a:r>
              <a:rPr lang="en-US" baseline="0" dirty="0"/>
              <a:t>:</a:t>
            </a:r>
          </a:p>
          <a:p>
            <a:pPr marL="171450" indent="-171450">
              <a:buFont typeface="Arial" panose="020B0604020202020204" pitchFamily="34" charset="0"/>
              <a:buChar char="•"/>
            </a:pPr>
            <a:r>
              <a:rPr lang="en-US" baseline="0" dirty="0"/>
              <a:t>willingness to please the customer</a:t>
            </a:r>
          </a:p>
          <a:p>
            <a:pPr marL="171450" indent="-171450">
              <a:buFont typeface="Arial" panose="020B0604020202020204" pitchFamily="34" charset="0"/>
              <a:buChar char="•"/>
            </a:pPr>
            <a:r>
              <a:rPr lang="en-US" baseline="0" dirty="0"/>
              <a:t>pride in your work</a:t>
            </a:r>
          </a:p>
          <a:p>
            <a:pPr marL="171450" indent="-171450">
              <a:buFont typeface="Arial" panose="020B0604020202020204" pitchFamily="34" charset="0"/>
              <a:buChar char="•"/>
            </a:pPr>
            <a:r>
              <a:rPr lang="en-US" baseline="0" dirty="0"/>
              <a:t>always cheerful</a:t>
            </a:r>
          </a:p>
          <a:p>
            <a:pPr marL="171450" indent="-171450">
              <a:buFont typeface="Arial" panose="020B0604020202020204" pitchFamily="34" charset="0"/>
              <a:buChar char="•"/>
            </a:pPr>
            <a:r>
              <a:rPr lang="en-US" baseline="0" dirty="0"/>
              <a:t>show courtesy to customers and coworkers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dirty="0"/>
              <a:t>Respect</a:t>
            </a:r>
            <a:r>
              <a:rPr lang="en-US" dirty="0"/>
              <a:t> yourself and others while on the job and</a:t>
            </a:r>
            <a:r>
              <a:rPr lang="en-US" baseline="0" dirty="0"/>
              <a:t> accept responsibility for your actions.</a:t>
            </a: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74418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pleasant</a:t>
            </a:r>
            <a:r>
              <a:rPr lang="en-US" b="0" baseline="0" dirty="0"/>
              <a:t> working atmosphere includes:</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Celebrate successes </a:t>
            </a:r>
            <a:r>
              <a:rPr kumimoji="0" lang="en-US" sz="1200" b="0" i="0" u="none" strike="noStrike" kern="1200" cap="none" spc="0" normalizeH="0" baseline="0" noProof="0" dirty="0">
                <a:ln>
                  <a:noFill/>
                </a:ln>
                <a:solidFill>
                  <a:prstClr val="black"/>
                </a:solidFill>
                <a:effectLst/>
                <a:uLnTx/>
                <a:uFillTx/>
                <a:latin typeface="+mn-lt"/>
                <a:ea typeface="+mn-ea"/>
                <a:cs typeface="+mn-cs"/>
              </a:rPr>
              <a:t>– improve the workplace by recognizing goals reached, finished projects and positive teamwork</a:t>
            </a:r>
            <a:endParaRPr lang="en-US" b="1" baseline="0" dirty="0"/>
          </a:p>
          <a:p>
            <a:r>
              <a:rPr lang="en-US" b="1" baseline="0" dirty="0"/>
              <a:t>Communication</a:t>
            </a:r>
            <a:r>
              <a:rPr lang="en-US" b="0" baseline="0" dirty="0"/>
              <a:t> – open communication between employees and management is needed to create a positive workplace</a:t>
            </a:r>
          </a:p>
          <a:p>
            <a:r>
              <a:rPr lang="en-US" b="1" baseline="0" dirty="0"/>
              <a:t>Diverse</a:t>
            </a:r>
            <a:r>
              <a:rPr lang="en-US" b="0" baseline="0" dirty="0"/>
              <a:t> – follow up on harassment or discrimination claims that may occur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Focus on employees </a:t>
            </a:r>
            <a:r>
              <a:rPr kumimoji="0" lang="en-US" sz="1200" b="0" i="0" u="none" strike="noStrike" kern="1200" cap="none" spc="0" normalizeH="0" baseline="0" noProof="0" dirty="0">
                <a:ln>
                  <a:noFill/>
                </a:ln>
                <a:solidFill>
                  <a:prstClr val="black"/>
                </a:solidFill>
                <a:effectLst/>
                <a:uLnTx/>
                <a:uFillTx/>
                <a:latin typeface="+mn-lt"/>
                <a:ea typeface="+mn-ea"/>
                <a:cs typeface="+mn-cs"/>
              </a:rPr>
              <a:t>– one-to-one training sessions and performance reviews result in improved work climate</a:t>
            </a:r>
          </a:p>
          <a:p>
            <a:endParaRPr lang="en-US" b="0" dirty="0"/>
          </a:p>
          <a:p>
            <a:endParaRPr lang="en-US" b="0" dirty="0"/>
          </a:p>
          <a:p>
            <a:r>
              <a:rPr lang="en-US" b="0" dirty="0"/>
              <a:t>Click on the hyperlink to view video:</a:t>
            </a:r>
          </a:p>
          <a:p>
            <a:r>
              <a:rPr lang="en-US" b="1" dirty="0"/>
              <a:t>The Hyatt Employment Experience - Hotel Jobs and Careers</a:t>
            </a:r>
          </a:p>
          <a:p>
            <a:r>
              <a:rPr lang="en-US" dirty="0"/>
              <a:t>Video of Hyatt employees speaking about their work experience</a:t>
            </a:r>
          </a:p>
          <a:p>
            <a:r>
              <a:rPr lang="en-US" dirty="0"/>
              <a:t>http://youtu.be/nMGF7MnoZBs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65279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give some examples of conflict</a:t>
            </a:r>
            <a:r>
              <a:rPr lang="en-US" baseline="0" dirty="0"/>
              <a:t> that may occur in the hotel workplace.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9771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effectLst/>
              </a:rPr>
              <a:t>Caus</a:t>
            </a:r>
            <a:r>
              <a:rPr lang="en-US" b="0" baseline="0" dirty="0">
                <a:effectLst/>
              </a:rPr>
              <a:t>es of conflict:</a:t>
            </a:r>
          </a:p>
          <a:p>
            <a:pPr marL="0" indent="0">
              <a:buFont typeface="Arial" panose="020B0604020202020204" pitchFamily="34" charset="0"/>
              <a:buNone/>
            </a:pPr>
            <a:endParaRPr lang="en-US" b="0" baseline="0" dirty="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Authority issues</a:t>
            </a:r>
            <a:r>
              <a:rPr lang="en-US" b="1" baseline="0" dirty="0">
                <a:effectLst/>
              </a:rPr>
              <a:t> </a:t>
            </a:r>
            <a:r>
              <a:rPr lang="en-US" baseline="0" dirty="0">
                <a:effectLst/>
              </a:rPr>
              <a:t>- </a:t>
            </a:r>
            <a:r>
              <a:rPr lang="en-US" dirty="0">
                <a:effectLst/>
              </a:rPr>
              <a:t>when employees lack confidence in their leaders or perceive overuse of authority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Competition for resources</a:t>
            </a:r>
            <a:r>
              <a:rPr lang="en-US" b="1" baseline="0" dirty="0">
                <a:effectLst/>
              </a:rPr>
              <a:t> </a:t>
            </a:r>
            <a:r>
              <a:rPr lang="en-US" baseline="0" dirty="0">
                <a:effectLst/>
              </a:rPr>
              <a:t>- </a:t>
            </a:r>
            <a:r>
              <a:rPr lang="en-US" dirty="0">
                <a:effectLst/>
              </a:rPr>
              <a:t>when employees believe they are better off competing for resources rather than cooperating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Differences over style </a:t>
            </a:r>
            <a:r>
              <a:rPr kumimoji="0" lang="en-US" sz="1200" b="0" i="0" u="none" strike="noStrike" kern="1200" cap="none" spc="0" normalizeH="0" baseline="0" noProof="0" dirty="0">
                <a:ln>
                  <a:noFill/>
                </a:ln>
                <a:solidFill>
                  <a:prstClr val="black"/>
                </a:solidFill>
                <a:effectLst/>
                <a:uLnTx/>
                <a:uFillTx/>
                <a:latin typeface="+mn-lt"/>
                <a:ea typeface="+mn-ea"/>
                <a:cs typeface="+mn-cs"/>
              </a:rPr>
              <a:t>- when agreement does not exist on standard ways of completing a task</a:t>
            </a:r>
          </a:p>
          <a:p>
            <a:pPr marL="171450" indent="-171450">
              <a:buFont typeface="Arial" panose="020B0604020202020204" pitchFamily="34" charset="0"/>
              <a:buChar char="•"/>
            </a:pPr>
            <a:r>
              <a:rPr lang="en-US" b="1" dirty="0">
                <a:effectLst/>
              </a:rPr>
              <a:t>Lack of cooperation</a:t>
            </a:r>
            <a:r>
              <a:rPr lang="en-US" b="1" baseline="0" dirty="0">
                <a:effectLst/>
              </a:rPr>
              <a:t> </a:t>
            </a:r>
            <a:r>
              <a:rPr lang="en-US" baseline="0" dirty="0">
                <a:effectLst/>
              </a:rPr>
              <a:t>- </a:t>
            </a:r>
            <a:r>
              <a:rPr lang="en-US" dirty="0">
                <a:effectLst/>
              </a:rPr>
              <a:t>when one person does not share information with the whole group</a:t>
            </a:r>
          </a:p>
          <a:p>
            <a:pPr marL="171450" indent="-171450">
              <a:buFont typeface="Arial" panose="020B0604020202020204" pitchFamily="34" charset="0"/>
              <a:buChar char="•"/>
            </a:pPr>
            <a:r>
              <a:rPr lang="en-US" b="1" dirty="0">
                <a:effectLst/>
              </a:rPr>
              <a:t>Low performance</a:t>
            </a:r>
            <a:r>
              <a:rPr lang="en-US" b="1" baseline="0" dirty="0">
                <a:effectLst/>
              </a:rPr>
              <a:t> </a:t>
            </a:r>
            <a:r>
              <a:rPr lang="en-US" baseline="0" dirty="0">
                <a:effectLst/>
              </a:rPr>
              <a:t>- </a:t>
            </a:r>
            <a:r>
              <a:rPr lang="en-US" dirty="0">
                <a:effectLst/>
              </a:rPr>
              <a:t>when individuals are not working to their potential</a:t>
            </a:r>
            <a:endParaRPr lang="en-US" b="0" dirty="0">
              <a:effectLst/>
            </a:endParaRPr>
          </a:p>
          <a:p>
            <a:pPr marL="171450" indent="-171450">
              <a:buFont typeface="Arial" panose="020B0604020202020204" pitchFamily="34" charset="0"/>
              <a:buChar char="•"/>
            </a:pPr>
            <a:r>
              <a:rPr lang="en-US" b="1" dirty="0">
                <a:effectLst/>
              </a:rPr>
              <a:t>Misunderstanding</a:t>
            </a:r>
            <a:r>
              <a:rPr lang="en-US" baseline="0" dirty="0">
                <a:effectLst/>
              </a:rPr>
              <a:t> – when individuals do not hear what is being said</a:t>
            </a:r>
          </a:p>
          <a:p>
            <a:pPr marL="171450" indent="-171450">
              <a:buFont typeface="Arial" panose="020B0604020202020204" pitchFamily="34" charset="0"/>
              <a:buChar char="•"/>
            </a:pPr>
            <a:r>
              <a:rPr lang="en-US" b="1" dirty="0">
                <a:effectLst/>
              </a:rPr>
              <a:t>Personality clashes</a:t>
            </a:r>
            <a:r>
              <a:rPr lang="en-US" b="1" baseline="0" dirty="0">
                <a:effectLst/>
              </a:rPr>
              <a:t> </a:t>
            </a:r>
            <a:r>
              <a:rPr lang="en-US" baseline="0" dirty="0">
                <a:effectLst/>
              </a:rPr>
              <a:t>- </a:t>
            </a:r>
            <a:r>
              <a:rPr lang="en-US" dirty="0">
                <a:effectLst/>
              </a:rPr>
              <a:t>when individuals do not value “people just like me”</a:t>
            </a:r>
          </a:p>
          <a:p>
            <a:pPr marL="171450" indent="-171450">
              <a:buFont typeface="Arial" panose="020B0604020202020204" pitchFamily="34" charset="0"/>
              <a:buChar char="•"/>
            </a:pPr>
            <a:r>
              <a:rPr lang="en-US" b="1" dirty="0">
                <a:effectLst/>
              </a:rPr>
              <a:t>Value or goal differences</a:t>
            </a:r>
            <a:r>
              <a:rPr lang="en-US" b="1" baseline="0" dirty="0">
                <a:effectLst/>
              </a:rPr>
              <a:t> </a:t>
            </a:r>
            <a:r>
              <a:rPr lang="en-US" baseline="0" dirty="0">
                <a:effectLst/>
              </a:rPr>
              <a:t>- </a:t>
            </a:r>
            <a:r>
              <a:rPr lang="en-US" dirty="0">
                <a:effectLst/>
              </a:rPr>
              <a:t>when individuals value different outcomes and objectives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3687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Disputes</a:t>
            </a:r>
            <a:r>
              <a:rPr lang="en-US" baseline="0" dirty="0"/>
              <a:t> and conflicts are part of being on a team. Not everyone will get along all of the time.</a:t>
            </a:r>
          </a:p>
          <a:p>
            <a:endParaRPr lang="en-US" baseline="0" dirty="0"/>
          </a:p>
          <a:p>
            <a:r>
              <a:rPr lang="en-US" baseline="0" dirty="0"/>
              <a:t>Can you name some disputes that may arise while working in a hotel?</a:t>
            </a:r>
          </a:p>
          <a:p>
            <a:endParaRPr lang="en-US" baseline="0" dirty="0"/>
          </a:p>
          <a:p>
            <a:r>
              <a:rPr lang="en-US" baseline="0" dirty="0"/>
              <a:t>Learn to negotiate.  </a:t>
            </a:r>
          </a:p>
          <a:p>
            <a:endParaRPr lang="en-US" baseline="0" dirty="0"/>
          </a:p>
          <a:p>
            <a:r>
              <a:rPr lang="en-US" baseline="0" dirty="0"/>
              <a:t>Remember to focus on the problem and not the personalities involved.  If you cannot resolve the conflict, be sure to discuss this with the manager.</a:t>
            </a:r>
          </a:p>
          <a:p>
            <a:endParaRPr lang="en-US" baseline="0" dirty="0"/>
          </a:p>
          <a:p>
            <a:r>
              <a:rPr lang="en-US" baseline="0" dirty="0"/>
              <a:t>Steps in Conflict Resolution:</a:t>
            </a:r>
          </a:p>
          <a:p>
            <a:pPr marL="171450" indent="-171450">
              <a:buFont typeface="Arial" panose="020B0604020202020204" pitchFamily="34" charset="0"/>
              <a:buChar char="•"/>
            </a:pPr>
            <a:r>
              <a:rPr lang="en-US" b="1" baseline="0" dirty="0"/>
              <a:t>Define the problem </a:t>
            </a:r>
            <a:r>
              <a:rPr lang="en-US" baseline="0" dirty="0"/>
              <a:t>– describe the conflict</a:t>
            </a:r>
          </a:p>
          <a:p>
            <a:pPr marL="171450" indent="-171450">
              <a:buFont typeface="Arial" panose="020B0604020202020204" pitchFamily="34" charset="0"/>
              <a:buChar char="•"/>
            </a:pPr>
            <a:r>
              <a:rPr lang="en-US" b="1" baseline="0" dirty="0"/>
              <a:t>Suggest a solution </a:t>
            </a:r>
            <a:r>
              <a:rPr lang="en-US" baseline="0" dirty="0"/>
              <a:t>– propose a possible answer</a:t>
            </a:r>
          </a:p>
          <a:p>
            <a:pPr marL="171450" indent="-171450">
              <a:buFont typeface="Arial" panose="020B0604020202020204" pitchFamily="34" charset="0"/>
              <a:buChar char="•"/>
            </a:pPr>
            <a:r>
              <a:rPr lang="en-US" b="1" baseline="0" dirty="0"/>
              <a:t>Evaluate a solution </a:t>
            </a:r>
            <a:r>
              <a:rPr lang="en-US" baseline="0" dirty="0"/>
              <a:t>– assess the answer</a:t>
            </a:r>
          </a:p>
          <a:p>
            <a:pPr marL="171450" indent="-171450">
              <a:buFont typeface="Arial" panose="020B0604020202020204" pitchFamily="34" charset="0"/>
              <a:buChar char="•"/>
            </a:pPr>
            <a:r>
              <a:rPr lang="en-US" b="1" baseline="0" dirty="0"/>
              <a:t>Compromise</a:t>
            </a:r>
            <a:r>
              <a:rPr lang="en-US" baseline="0" dirty="0"/>
              <a:t> – agree to settle conflict</a:t>
            </a:r>
          </a:p>
          <a:p>
            <a:pPr marL="171450" indent="-171450">
              <a:buFont typeface="Arial" panose="020B0604020202020204" pitchFamily="34" charset="0"/>
              <a:buChar char="•"/>
            </a:pPr>
            <a:r>
              <a:rPr lang="en-US" b="1" baseline="0" dirty="0"/>
              <a:t>Brainstorm</a:t>
            </a:r>
            <a:r>
              <a:rPr lang="en-US" baseline="0" dirty="0"/>
              <a:t> – seek other solutions</a:t>
            </a:r>
          </a:p>
          <a:p>
            <a:pPr marL="171450" indent="-171450">
              <a:buFont typeface="Arial" panose="020B0604020202020204" pitchFamily="34" charset="0"/>
              <a:buChar char="•"/>
            </a:pPr>
            <a:r>
              <a:rPr lang="en-US" b="1" baseline="0" dirty="0"/>
              <a:t>Mediate</a:t>
            </a:r>
            <a:r>
              <a:rPr lang="en-US" baseline="0" dirty="0"/>
              <a:t> – consult a third party if necessary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857752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nMGF7MnoZB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45666" y="832693"/>
            <a:ext cx="7462935" cy="3413772"/>
          </a:xfrm>
        </p:spPr>
        <p:txBody>
          <a:bodyPr>
            <a:noAutofit/>
          </a:bodyPr>
          <a:lstStyle/>
          <a:p>
            <a:r>
              <a:rPr lang="en-US" dirty="0"/>
              <a:t>Let’s Work It Out – Applying Conflict Resolution Skills</a:t>
            </a:r>
          </a:p>
        </p:txBody>
      </p:sp>
      <p:sp>
        <p:nvSpPr>
          <p:cNvPr id="2" name="Rectangle 1">
            <a:extLst>
              <a:ext uri="{FF2B5EF4-FFF2-40B4-BE49-F238E27FC236}">
                <a16:creationId xmlns:a16="http://schemas.microsoft.com/office/drawing/2014/main" id="{5AEBBEFC-2646-4E21-BACD-AF5562025EB2}"/>
              </a:ext>
            </a:extLst>
          </p:cNvPr>
          <p:cNvSpPr/>
          <p:nvPr/>
        </p:nvSpPr>
        <p:spPr>
          <a:xfrm>
            <a:off x="4545666" y="4246465"/>
            <a:ext cx="6096000" cy="1446550"/>
          </a:xfrm>
          <a:prstGeom prst="rect">
            <a:avLst/>
          </a:prstGeom>
        </p:spPr>
        <p:txBody>
          <a:bodyPr>
            <a:spAutoFit/>
          </a:bodyPr>
          <a:lstStyle/>
          <a:p>
            <a:endParaRPr lang="en-US" sz="4400" dirty="0">
              <a:solidFill>
                <a:schemeClr val="accent2">
                  <a:lumMod val="60000"/>
                  <a:lumOff val="40000"/>
                </a:schemeClr>
              </a:solidFill>
              <a:latin typeface="Open Sans"/>
            </a:endParaRPr>
          </a:p>
          <a:p>
            <a:r>
              <a:rPr lang="en-US" sz="4400" dirty="0">
                <a:solidFill>
                  <a:schemeClr val="accent2">
                    <a:lumMod val="60000"/>
                    <a:lumOff val="40000"/>
                  </a:schemeClr>
                </a:solidFill>
                <a:latin typeface="Open Sans"/>
              </a:rPr>
              <a:t>Hotel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Conflict Resolution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Disputes</a:t>
            </a:r>
          </a:p>
          <a:p>
            <a:pPr lvl="1"/>
            <a:r>
              <a:rPr lang="en-US" dirty="0"/>
              <a:t>Negotiation</a:t>
            </a:r>
          </a:p>
          <a:p>
            <a:pPr lvl="1"/>
            <a:r>
              <a:rPr lang="en-US" dirty="0"/>
              <a:t>Focus on problem</a:t>
            </a:r>
          </a:p>
          <a:p>
            <a:pPr lvl="1"/>
            <a:r>
              <a:rPr lang="en-US" dirty="0"/>
              <a:t>Advise the manager</a:t>
            </a:r>
          </a:p>
        </p:txBody>
      </p:sp>
      <p:sp>
        <p:nvSpPr>
          <p:cNvPr id="4" name="Content Placeholder 3">
            <a:extLst>
              <a:ext uri="{FF2B5EF4-FFF2-40B4-BE49-F238E27FC236}">
                <a16:creationId xmlns:a16="http://schemas.microsoft.com/office/drawing/2014/main" id="{27D9592A-FD9F-41A8-B67F-98128224C4E8}"/>
              </a:ext>
            </a:extLst>
          </p:cNvPr>
          <p:cNvSpPr>
            <a:spLocks noGrp="1"/>
          </p:cNvSpPr>
          <p:nvPr>
            <p:ph sz="half" idx="10"/>
          </p:nvPr>
        </p:nvSpPr>
        <p:spPr/>
        <p:txBody>
          <a:bodyPr/>
          <a:lstStyle/>
          <a:p>
            <a:pPr lvl="1"/>
            <a:r>
              <a:rPr lang="en-US" dirty="0"/>
              <a:t>Steps to resolving conflict:</a:t>
            </a:r>
          </a:p>
          <a:p>
            <a:pPr lvl="2"/>
            <a:r>
              <a:rPr lang="en-US" dirty="0"/>
              <a:t>Define the problem</a:t>
            </a:r>
          </a:p>
          <a:p>
            <a:pPr lvl="2"/>
            <a:r>
              <a:rPr lang="en-US" dirty="0"/>
              <a:t>Suggest a solution</a:t>
            </a:r>
          </a:p>
          <a:p>
            <a:pPr lvl="2"/>
            <a:r>
              <a:rPr lang="en-US" dirty="0"/>
              <a:t>Evaluate a solution</a:t>
            </a:r>
          </a:p>
          <a:p>
            <a:pPr lvl="2"/>
            <a:r>
              <a:rPr lang="en-US" dirty="0"/>
              <a:t>Compromise</a:t>
            </a:r>
          </a:p>
          <a:p>
            <a:pPr lvl="2"/>
            <a:r>
              <a:rPr lang="en-US" dirty="0"/>
              <a:t>Brainstorm</a:t>
            </a:r>
          </a:p>
          <a:p>
            <a:pPr lvl="2"/>
            <a:r>
              <a:rPr lang="en-US" dirty="0"/>
              <a:t>Mediate </a:t>
            </a:r>
          </a:p>
        </p:txBody>
      </p:sp>
      <p:pic>
        <p:nvPicPr>
          <p:cNvPr id="5" name="Content Placeholder 4">
            <a:extLst>
              <a:ext uri="{FF2B5EF4-FFF2-40B4-BE49-F238E27FC236}">
                <a16:creationId xmlns:a16="http://schemas.microsoft.com/office/drawing/2014/main" id="{FB84EA48-7AF8-48D7-A666-9E336BFDD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355" y="4144463"/>
            <a:ext cx="2452369" cy="2147186"/>
          </a:xfrm>
          <a:prstGeom prst="rect">
            <a:avLst/>
          </a:prstGeom>
        </p:spPr>
      </p:pic>
    </p:spTree>
    <p:extLst>
      <p:ext uri="{BB962C8B-B14F-4D97-AF65-F5344CB8AC3E}">
        <p14:creationId xmlns:p14="http://schemas.microsoft.com/office/powerpoint/2010/main" val="36336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2A6AA4F1-D458-433B-8161-23F07A5845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5177" y="2667000"/>
            <a:ext cx="2723411" cy="2723411"/>
          </a:xfrm>
          <a:prstGeom prst="rect">
            <a:avLst/>
          </a:prstGeom>
          <a:noFill/>
          <a:ln w="9525">
            <a:noFill/>
            <a:miter lim="800000"/>
            <a:headEnd/>
            <a:tailEnd/>
          </a:ln>
          <a:effectLst/>
        </p:spPr>
      </p:pic>
    </p:spTree>
    <p:extLst>
      <p:ext uri="{BB962C8B-B14F-4D97-AF65-F5344CB8AC3E}">
        <p14:creationId xmlns:p14="http://schemas.microsoft.com/office/powerpoint/2010/main" val="225590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Hospitality and restaurant management. (2013). Upper Saddle River, NJ: Pearson.</a:t>
            </a:r>
          </a:p>
          <a:p>
            <a:pPr lvl="2"/>
            <a:r>
              <a:rPr lang="en-US" sz="2000" dirty="0"/>
              <a:t>Reynolds, J.S. (2010). Hospitality services: Food &amp; lodging. Tinley Park, IL: </a:t>
            </a:r>
            <a:r>
              <a:rPr lang="en-US" sz="2000" dirty="0" err="1"/>
              <a:t>Goodheart</a:t>
            </a:r>
            <a:r>
              <a:rPr lang="en-US" sz="2000" dirty="0"/>
              <a:t>-Willcox Company.</a:t>
            </a:r>
          </a:p>
          <a:p>
            <a:pPr lvl="1"/>
            <a:r>
              <a:rPr lang="en-US" sz="2000" dirty="0"/>
              <a:t>YouTube™:</a:t>
            </a:r>
          </a:p>
          <a:p>
            <a:pPr lvl="2"/>
            <a:r>
              <a:rPr lang="en-US" sz="2000" dirty="0"/>
              <a:t>The Hyatt Employment Experience - Hotel Jobs and Careers</a:t>
            </a:r>
            <a:br>
              <a:rPr lang="en-US" sz="2000" dirty="0"/>
            </a:br>
            <a:r>
              <a:rPr lang="en-US" sz="2000" dirty="0"/>
              <a:t>Video of Hyatt employees speaking about their work experience</a:t>
            </a:r>
            <a:br>
              <a:rPr lang="en-US" sz="2000" dirty="0"/>
            </a:br>
            <a:r>
              <a:rPr lang="en-US" sz="2000" dirty="0"/>
              <a:t>http://youtu.be/nMGF7MnoZBs</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95598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Pleasant  Working Environment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Conflict Resolution Skills</a:t>
            </a:r>
          </a:p>
        </p:txBody>
      </p:sp>
      <p:pic>
        <p:nvPicPr>
          <p:cNvPr id="4" name="Picture 3">
            <a:extLst>
              <a:ext uri="{FF2B5EF4-FFF2-40B4-BE49-F238E27FC236}">
                <a16:creationId xmlns:a16="http://schemas.microsoft.com/office/drawing/2014/main" id="{B598E77A-2130-4850-90F3-92B3CB6D9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209" y="2081206"/>
            <a:ext cx="2945907" cy="4073532"/>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Working Environment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Leadership Skills</a:t>
            </a:r>
          </a:p>
          <a:p>
            <a:pPr lvl="1"/>
            <a:r>
              <a:rPr lang="en-US" dirty="0"/>
              <a:t>Teamwork</a:t>
            </a:r>
          </a:p>
          <a:p>
            <a:pPr lvl="1"/>
            <a:r>
              <a:rPr lang="en-US" dirty="0"/>
              <a:t>Pleasant atmosphere</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48565E44-968B-4348-B56F-3AD7A9F77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847" y="2532096"/>
            <a:ext cx="4782269" cy="3178802"/>
          </a:xfrm>
          <a:prstGeom prst="rect">
            <a:avLst/>
          </a:prstGeom>
        </p:spPr>
      </p:pic>
    </p:spTree>
    <p:extLst>
      <p:ext uri="{BB962C8B-B14F-4D97-AF65-F5344CB8AC3E}">
        <p14:creationId xmlns:p14="http://schemas.microsoft.com/office/powerpoint/2010/main" val="99321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Leadership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Coach </a:t>
            </a:r>
          </a:p>
          <a:p>
            <a:pPr lvl="1"/>
            <a:r>
              <a:rPr lang="en-US" dirty="0"/>
              <a:t>Direction</a:t>
            </a:r>
          </a:p>
          <a:p>
            <a:pPr lvl="1"/>
            <a:r>
              <a:rPr lang="en-US" dirty="0"/>
              <a:t>Encourage others</a:t>
            </a:r>
          </a:p>
          <a:p>
            <a:pPr lvl="1"/>
            <a:r>
              <a:rPr lang="en-US" dirty="0"/>
              <a:t>Expect change</a:t>
            </a:r>
          </a:p>
          <a:p>
            <a:pPr lvl="1"/>
            <a:r>
              <a:rPr lang="en-US" dirty="0"/>
              <a:t>Inspire others</a:t>
            </a:r>
          </a:p>
          <a:p>
            <a:pPr lvl="1"/>
            <a:r>
              <a:rPr lang="en-US" dirty="0"/>
              <a:t>Lead dependably</a:t>
            </a:r>
          </a:p>
          <a:p>
            <a:pPr lvl="1"/>
            <a:r>
              <a:rPr lang="en-US" dirty="0"/>
              <a:t>Nurture teamwork</a:t>
            </a:r>
          </a:p>
        </p:txBody>
      </p:sp>
      <p:pic>
        <p:nvPicPr>
          <p:cNvPr id="4" name="Content Placeholder 8">
            <a:extLst>
              <a:ext uri="{FF2B5EF4-FFF2-40B4-BE49-F238E27FC236}">
                <a16:creationId xmlns:a16="http://schemas.microsoft.com/office/drawing/2014/main" id="{5D7E6970-E9BD-4948-9864-56BE656F8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390" y="2119097"/>
            <a:ext cx="4979669" cy="3318483"/>
          </a:xfrm>
          <a:prstGeom prst="rect">
            <a:avLst/>
          </a:prstGeom>
        </p:spPr>
      </p:pic>
    </p:spTree>
    <p:extLst>
      <p:ext uri="{BB962C8B-B14F-4D97-AF65-F5344CB8AC3E}">
        <p14:creationId xmlns:p14="http://schemas.microsoft.com/office/powerpoint/2010/main" val="148115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Teamwork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fr-FR" dirty="0"/>
              <a:t>Communication</a:t>
            </a:r>
          </a:p>
          <a:p>
            <a:pPr lvl="2"/>
            <a:r>
              <a:rPr lang="fr-FR" sz="2400" dirty="0"/>
              <a:t>Verbal</a:t>
            </a:r>
          </a:p>
          <a:p>
            <a:pPr lvl="2"/>
            <a:r>
              <a:rPr lang="fr-FR" sz="2400" dirty="0" err="1"/>
              <a:t>Nonverbal</a:t>
            </a:r>
            <a:r>
              <a:rPr lang="fr-FR" sz="2400" dirty="0"/>
              <a:t> </a:t>
            </a:r>
          </a:p>
          <a:p>
            <a:pPr lvl="1"/>
            <a:r>
              <a:rPr lang="fr-FR" dirty="0" err="1"/>
              <a:t>Empathy</a:t>
            </a:r>
            <a:endParaRPr lang="fr-FR" dirty="0"/>
          </a:p>
          <a:p>
            <a:pPr lvl="1"/>
            <a:r>
              <a:rPr lang="fr-FR" dirty="0"/>
              <a:t>Positive attitude</a:t>
            </a:r>
          </a:p>
          <a:p>
            <a:pPr lvl="1"/>
            <a:r>
              <a:rPr lang="fr-FR" dirty="0"/>
              <a:t>Respect </a:t>
            </a:r>
          </a:p>
        </p:txBody>
      </p:sp>
      <p:pic>
        <p:nvPicPr>
          <p:cNvPr id="4" name="Content Placeholder 6">
            <a:extLst>
              <a:ext uri="{FF2B5EF4-FFF2-40B4-BE49-F238E27FC236}">
                <a16:creationId xmlns:a16="http://schemas.microsoft.com/office/drawing/2014/main" id="{7DD13ECF-799D-4988-8015-EF3E701BB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3251" y="2351450"/>
            <a:ext cx="4206865" cy="3086130"/>
          </a:xfrm>
          <a:prstGeom prst="rect">
            <a:avLst/>
          </a:prstGeom>
        </p:spPr>
      </p:pic>
    </p:spTree>
    <p:extLst>
      <p:ext uri="{BB962C8B-B14F-4D97-AF65-F5344CB8AC3E}">
        <p14:creationId xmlns:p14="http://schemas.microsoft.com/office/powerpoint/2010/main" val="115094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Pleasant Atmosphere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Celebrate successes</a:t>
            </a:r>
          </a:p>
          <a:p>
            <a:pPr lvl="1"/>
            <a:r>
              <a:rPr lang="en-US" dirty="0"/>
              <a:t>Communication</a:t>
            </a:r>
          </a:p>
          <a:p>
            <a:pPr lvl="1"/>
            <a:r>
              <a:rPr lang="en-US" dirty="0"/>
              <a:t>Diverse </a:t>
            </a:r>
          </a:p>
          <a:p>
            <a:pPr lvl="1"/>
            <a:r>
              <a:rPr lang="en-US" dirty="0"/>
              <a:t>Focus on employees</a:t>
            </a:r>
          </a:p>
          <a:p>
            <a:pPr lvl="1"/>
            <a:endParaRPr lang="en-US" dirty="0"/>
          </a:p>
          <a:p>
            <a:pPr lvl="1"/>
            <a:r>
              <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hlinkClick r:id="rId3"/>
              </a:rPr>
              <a:t>The Hyatt Employment Experience - Hotel Jobs and Careers</a:t>
            </a:r>
            <a:br>
              <a:rPr lang="en-US" sz="2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US" sz="2400" dirty="0"/>
              <a:t>(click on link)</a:t>
            </a:r>
          </a:p>
          <a:p>
            <a:pPr lvl="1"/>
            <a:endParaRPr lang="en-US" dirty="0"/>
          </a:p>
        </p:txBody>
      </p:sp>
      <p:pic>
        <p:nvPicPr>
          <p:cNvPr id="4" name="Picture 3">
            <a:extLst>
              <a:ext uri="{FF2B5EF4-FFF2-40B4-BE49-F238E27FC236}">
                <a16:creationId xmlns:a16="http://schemas.microsoft.com/office/drawing/2014/main" id="{955F5232-BABF-4336-A410-766891EE7D96}"/>
              </a:ext>
            </a:extLst>
          </p:cNvPr>
          <p:cNvPicPr>
            <a:picLocks noChangeAspect="1"/>
          </p:cNvPicPr>
          <p:nvPr/>
        </p:nvPicPr>
        <p:blipFill rotWithShape="1">
          <a:blip r:embed="rId4"/>
          <a:srcRect l="1235" t="25807" r="35185" b="23654"/>
          <a:stretch/>
        </p:blipFill>
        <p:spPr>
          <a:xfrm>
            <a:off x="5240928" y="1420420"/>
            <a:ext cx="5813850" cy="2504448"/>
          </a:xfrm>
          <a:prstGeom prst="rect">
            <a:avLst/>
          </a:prstGeom>
        </p:spPr>
      </p:pic>
    </p:spTree>
    <p:extLst>
      <p:ext uri="{BB962C8B-B14F-4D97-AF65-F5344CB8AC3E}">
        <p14:creationId xmlns:p14="http://schemas.microsoft.com/office/powerpoint/2010/main" val="349821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Conflict?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disagreement, dispute or fight between people with opposing points of view</a:t>
            </a:r>
          </a:p>
          <a:p>
            <a:pPr lvl="1"/>
            <a:endParaRPr lang="en-US" dirty="0"/>
          </a:p>
        </p:txBody>
      </p:sp>
      <p:pic>
        <p:nvPicPr>
          <p:cNvPr id="4" name="Picture 3">
            <a:extLst>
              <a:ext uri="{FF2B5EF4-FFF2-40B4-BE49-F238E27FC236}">
                <a16:creationId xmlns:a16="http://schemas.microsoft.com/office/drawing/2014/main" id="{0366684E-8F93-467E-8E46-259C8388B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012" y="3071380"/>
            <a:ext cx="3766542" cy="3195277"/>
          </a:xfrm>
          <a:prstGeom prst="rect">
            <a:avLst/>
          </a:prstGeom>
        </p:spPr>
      </p:pic>
    </p:spTree>
    <p:extLst>
      <p:ext uri="{BB962C8B-B14F-4D97-AF65-F5344CB8AC3E}">
        <p14:creationId xmlns:p14="http://schemas.microsoft.com/office/powerpoint/2010/main" val="72398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Causes of Conflict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Authority issues</a:t>
            </a:r>
          </a:p>
          <a:p>
            <a:pPr lvl="1"/>
            <a:r>
              <a:rPr lang="en-US" dirty="0"/>
              <a:t>Competition for resources</a:t>
            </a:r>
          </a:p>
          <a:p>
            <a:pPr lvl="1"/>
            <a:r>
              <a:rPr lang="en-US" dirty="0"/>
              <a:t>Differences over style</a:t>
            </a:r>
          </a:p>
          <a:p>
            <a:pPr lvl="1"/>
            <a:r>
              <a:rPr lang="en-US" dirty="0"/>
              <a:t>Lack of cooperation</a:t>
            </a:r>
          </a:p>
          <a:p>
            <a:pPr lvl="1"/>
            <a:r>
              <a:rPr lang="en-US" dirty="0"/>
              <a:t>Low performance</a:t>
            </a:r>
          </a:p>
          <a:p>
            <a:pPr lvl="1"/>
            <a:r>
              <a:rPr lang="en-US" dirty="0"/>
              <a:t>Misunderstanding</a:t>
            </a:r>
          </a:p>
          <a:p>
            <a:pPr lvl="1"/>
            <a:r>
              <a:rPr lang="en-US" dirty="0"/>
              <a:t>Personality clashes</a:t>
            </a:r>
          </a:p>
          <a:p>
            <a:pPr lvl="1"/>
            <a:r>
              <a:rPr lang="en-US" dirty="0"/>
              <a:t>Value or goal differences</a:t>
            </a:r>
          </a:p>
        </p:txBody>
      </p:sp>
      <p:pic>
        <p:nvPicPr>
          <p:cNvPr id="4" name="Picture 3">
            <a:extLst>
              <a:ext uri="{FF2B5EF4-FFF2-40B4-BE49-F238E27FC236}">
                <a16:creationId xmlns:a16="http://schemas.microsoft.com/office/drawing/2014/main" id="{68B92804-C004-42A4-93C6-A9EE20EF7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640" y="2098918"/>
            <a:ext cx="4276736" cy="3414862"/>
          </a:xfrm>
          <a:prstGeom prst="rect">
            <a:avLst/>
          </a:prstGeom>
        </p:spPr>
      </p:pic>
    </p:spTree>
    <p:extLst>
      <p:ext uri="{BB962C8B-B14F-4D97-AF65-F5344CB8AC3E}">
        <p14:creationId xmlns:p14="http://schemas.microsoft.com/office/powerpoint/2010/main" val="310381881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documentManagement/types"/>
    <ds:schemaRef ds:uri="56ea17bb-c96d-4826-b465-01eec0dd23dd"/>
    <ds:schemaRef ds:uri="05d88611-e516-4d1a-b12e-39107e78b3d0"/>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48</TotalTime>
  <Words>825</Words>
  <Application>Microsoft Office PowerPoint</Application>
  <PresentationFormat>Widescreen</PresentationFormat>
  <Paragraphs>149</Paragraphs>
  <Slides>12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.AppleSystemUIFont</vt:lpstr>
      <vt:lpstr>Arial</vt:lpstr>
      <vt:lpstr>Calibri</vt:lpstr>
      <vt:lpstr>Open Sans</vt:lpstr>
      <vt:lpstr>Open Sans SemiBold</vt:lpstr>
      <vt:lpstr>2_Office Theme</vt:lpstr>
      <vt:lpstr>3_Office Theme</vt:lpstr>
      <vt:lpstr>Let’s Work It Out – Applying Conflict Resolution Skills</vt:lpstr>
      <vt:lpstr>PowerPoint Presentation</vt:lpstr>
      <vt:lpstr>Pleasant  Working Environment</vt:lpstr>
      <vt:lpstr>Working Environment</vt:lpstr>
      <vt:lpstr>Leadership Skills</vt:lpstr>
      <vt:lpstr>Teamwork Skills</vt:lpstr>
      <vt:lpstr>Pleasant Atmosphere</vt:lpstr>
      <vt:lpstr>What is Conflict?</vt:lpstr>
      <vt:lpstr>Causes of Conflict</vt:lpstr>
      <vt:lpstr>Conflict Resolution</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6</cp:revision>
  <cp:lastPrinted>2017-07-07T16:17:37Z</cp:lastPrinted>
  <dcterms:created xsi:type="dcterms:W3CDTF">2017-07-11T23:58:30Z</dcterms:created>
  <dcterms:modified xsi:type="dcterms:W3CDTF">2017-12-01T10:04:21Z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