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0" r:id="rId2"/>
  </p:sldMasterIdLst>
  <p:notesMasterIdLst>
    <p:notesMasterId r:id="rId15"/>
  </p:notesMasterIdLst>
  <p:handoutMasterIdLst>
    <p:handoutMasterId r:id="rId16"/>
  </p:handoutMasterIdLst>
  <p:sldIdLst>
    <p:sldId id="262" r:id="rId3"/>
    <p:sldId id="263" r:id="rId4"/>
    <p:sldId id="264" r:id="rId5"/>
    <p:sldId id="265" r:id="rId6"/>
    <p:sldId id="266" r:id="rId7"/>
    <p:sldId id="267" r:id="rId8"/>
    <p:sldId id="274" r:id="rId9"/>
    <p:sldId id="269" r:id="rId10"/>
    <p:sldId id="270" r:id="rId11"/>
    <p:sldId id="271" r:id="rId12"/>
    <p:sldId id="272" r:id="rId13"/>
    <p:sldId id="275" r:id="rId1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864" userDrawn="1">
          <p15:clr>
            <a:srgbClr val="A4A3A4"/>
          </p15:clr>
        </p15:guide>
        <p15:guide id="5" pos="3839">
          <p15:clr>
            <a:srgbClr val="A4A3A4"/>
          </p15:clr>
        </p15:guide>
        <p15:guide id="6" pos="1007">
          <p15:clr>
            <a:srgbClr val="A4A3A4"/>
          </p15:clr>
        </p15:guide>
        <p15:guide id="7" pos="717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1023" autoAdjust="0"/>
  </p:normalViewPr>
  <p:slideViewPr>
    <p:cSldViewPr showGuides="1">
      <p:cViewPr varScale="1">
        <p:scale>
          <a:sx n="64" d="100"/>
          <a:sy n="64" d="100"/>
        </p:scale>
        <p:origin x="678" y="66"/>
      </p:cViewPr>
      <p:guideLst>
        <p:guide orient="horz" pos="2160"/>
        <p:guide orient="horz" pos="1008"/>
        <p:guide orient="horz" pos="3888"/>
        <p:guide orient="horz" pos="864"/>
        <p:guide pos="3839"/>
        <p:guide pos="1007"/>
        <p:guide pos="7173"/>
      </p:guideLst>
    </p:cSldViewPr>
  </p:slideViewPr>
  <p:notesTextViewPr>
    <p:cViewPr>
      <p:scale>
        <a:sx n="3" d="2"/>
        <a:sy n="3" d="2"/>
      </p:scale>
      <p:origin x="0" y="0"/>
    </p:cViewPr>
  </p:notesTextViewPr>
  <p:notesViewPr>
    <p:cSldViewPr showGuides="1">
      <p:cViewPr varScale="1">
        <p:scale>
          <a:sx n="76" d="100"/>
          <a:sy n="76" d="100"/>
        </p:scale>
        <p:origin x="256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B7646E-8811-423A-9C42-2CBFADA00A96}" type="datetimeFigureOut">
              <a:rPr lang="en-US" smtClean="0"/>
              <a:t>6/30/2014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fld id="{D677E230-58DD-43ED-96A1-552DDAB53532}" type="datetimeFigureOut">
              <a:rPr lang="en-US" smtClean="0"/>
              <a:pPr/>
              <a:t>6/30/2014</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Wouldn’t it be nice if we could all get along in the workplace?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41221E5-7225-48EB-A4EE-420E7BFCF705}" type="slidenum">
              <a:rPr lang="en-US" smtClean="0"/>
              <a:pPr/>
              <a:t>3</a:t>
            </a:fld>
            <a:endParaRPr lang="en-US"/>
          </a:p>
        </p:txBody>
      </p:sp>
    </p:spTree>
    <p:extLst>
      <p:ext uri="{BB962C8B-B14F-4D97-AF65-F5344CB8AC3E}">
        <p14:creationId xmlns:p14="http://schemas.microsoft.com/office/powerpoint/2010/main" val="1801243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074690-7256-4BB9-AC0F-97AEAE8CDEC2}" type="slidenum">
              <a:rPr lang="en-US" smtClean="0"/>
              <a:t>12</a:t>
            </a:fld>
            <a:endParaRPr lang="en-US"/>
          </a:p>
        </p:txBody>
      </p:sp>
    </p:spTree>
    <p:extLst>
      <p:ext uri="{BB962C8B-B14F-4D97-AF65-F5344CB8AC3E}">
        <p14:creationId xmlns:p14="http://schemas.microsoft.com/office/powerpoint/2010/main" val="4112345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working environment should be a pleasant atmosphere where employees work as a team and management takes leadership.</a:t>
            </a:r>
          </a:p>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4</a:t>
            </a:fld>
            <a:endParaRPr lang="en-US"/>
          </a:p>
        </p:txBody>
      </p:sp>
    </p:spTree>
    <p:extLst>
      <p:ext uri="{BB962C8B-B14F-4D97-AF65-F5344CB8AC3E}">
        <p14:creationId xmlns:p14="http://schemas.microsoft.com/office/powerpoint/2010/main" val="947819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leaders demonstrate</a:t>
            </a:r>
            <a:r>
              <a:rPr lang="en-US" baseline="0" dirty="0" smtClean="0"/>
              <a:t> the following skills:</a:t>
            </a: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t>Coach</a:t>
            </a:r>
            <a:r>
              <a:rPr lang="en-US" baseline="0" dirty="0" smtClean="0"/>
              <a:t> – leaders guide their employees as they perform their tasks and praise their successes</a:t>
            </a:r>
            <a:endParaRPr lang="en-US" b="1" baseline="0" dirty="0" smtClean="0"/>
          </a:p>
          <a:p>
            <a:pPr marL="171450" indent="-171450">
              <a:buFont typeface="Arial" panose="020B0604020202020204" pitchFamily="34" charset="0"/>
              <a:buChar char="•"/>
            </a:pPr>
            <a:r>
              <a:rPr lang="en-US" b="1" baseline="0" dirty="0" smtClean="0"/>
              <a:t>Direction</a:t>
            </a:r>
            <a:r>
              <a:rPr lang="en-US" baseline="0" dirty="0" smtClean="0"/>
              <a:t> – leaders communicate clearly and make sure others know what is expected of them</a:t>
            </a:r>
          </a:p>
          <a:p>
            <a:pPr marL="171450" indent="-171450">
              <a:buFont typeface="Arial" panose="020B0604020202020204" pitchFamily="34" charset="0"/>
              <a:buChar char="•"/>
            </a:pPr>
            <a:r>
              <a:rPr lang="en-US" b="1" baseline="0" dirty="0" smtClean="0"/>
              <a:t>Encourage others </a:t>
            </a:r>
            <a:r>
              <a:rPr lang="en-US" baseline="0" dirty="0" smtClean="0"/>
              <a:t>– leaders influence through example and earn employee’s respect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t>Expect change </a:t>
            </a:r>
            <a:r>
              <a:rPr lang="en-US" baseline="0" dirty="0" smtClean="0"/>
              <a:t>– leaders look for ways to improve and find better ways to do tasks</a:t>
            </a:r>
          </a:p>
          <a:p>
            <a:pPr marL="171450" indent="-171450">
              <a:buFont typeface="Arial" panose="020B0604020202020204" pitchFamily="34" charset="0"/>
              <a:buChar char="•"/>
            </a:pPr>
            <a:r>
              <a:rPr lang="en-US" b="1" baseline="0" dirty="0" smtClean="0"/>
              <a:t>Inspire others </a:t>
            </a:r>
            <a:r>
              <a:rPr lang="en-US" baseline="0" dirty="0" smtClean="0"/>
              <a:t>– leaders motivate employees, praise their work and guide them to work as a team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t>Lead dependably </a:t>
            </a:r>
            <a:r>
              <a:rPr lang="en-US" baseline="0" dirty="0" smtClean="0"/>
              <a:t>– leaders treat everyone fairly and are accountable for their actions</a:t>
            </a:r>
          </a:p>
          <a:p>
            <a:pPr marL="171450" indent="-171450">
              <a:buFont typeface="Arial" panose="020B0604020202020204" pitchFamily="34" charset="0"/>
              <a:buChar char="•"/>
            </a:pPr>
            <a:r>
              <a:rPr lang="en-US" b="1" baseline="0" dirty="0" smtClean="0"/>
              <a:t>Nurture teamwork </a:t>
            </a:r>
            <a:r>
              <a:rPr lang="en-US" baseline="0" dirty="0" smtClean="0"/>
              <a:t>– leaders observe team members as they perform their tasks, assist in improvements and listen attentively</a:t>
            </a:r>
          </a:p>
        </p:txBody>
      </p:sp>
      <p:sp>
        <p:nvSpPr>
          <p:cNvPr id="4" name="Slide Number Placeholder 3"/>
          <p:cNvSpPr>
            <a:spLocks noGrp="1"/>
          </p:cNvSpPr>
          <p:nvPr>
            <p:ph type="sldNum" sz="quarter" idx="10"/>
          </p:nvPr>
        </p:nvSpPr>
        <p:spPr/>
        <p:txBody>
          <a:bodyPr/>
          <a:lstStyle/>
          <a:p>
            <a:fld id="{E3B36274-F2B9-4C45-BBB4-0EDF4CD651A7}" type="slidenum">
              <a:rPr lang="en-US" smtClean="0"/>
              <a:t>5</a:t>
            </a:fld>
            <a:endParaRPr lang="en-US"/>
          </a:p>
        </p:txBody>
      </p:sp>
    </p:spTree>
    <p:extLst>
      <p:ext uri="{BB962C8B-B14F-4D97-AF65-F5344CB8AC3E}">
        <p14:creationId xmlns:p14="http://schemas.microsoft.com/office/powerpoint/2010/main" val="3485452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following skills are needed to be successful in the hospitality</a:t>
            </a:r>
            <a:r>
              <a:rPr lang="en-US" sz="1200" kern="1200" baseline="0" dirty="0" smtClean="0">
                <a:solidFill>
                  <a:schemeClr val="tx1"/>
                </a:solidFill>
                <a:effectLst/>
                <a:latin typeface="+mn-lt"/>
                <a:ea typeface="+mn-ea"/>
                <a:cs typeface="+mn-cs"/>
              </a:rPr>
              <a:t> industry</a:t>
            </a:r>
            <a:r>
              <a:rPr lang="en-US" sz="1200" kern="1200" dirty="0" smtClean="0">
                <a:solidFill>
                  <a:schemeClr val="tx1"/>
                </a:solidFill>
                <a:effectLst/>
                <a:latin typeface="+mn-lt"/>
                <a:ea typeface="+mn-ea"/>
                <a:cs typeface="+mn-cs"/>
              </a:rPr>
              <a:t>:</a:t>
            </a:r>
          </a:p>
          <a:p>
            <a:endParaRPr lang="en-US" dirty="0" smtClean="0"/>
          </a:p>
          <a:p>
            <a:r>
              <a:rPr lang="en-US" b="1" dirty="0" smtClean="0"/>
              <a:t>Communication skills</a:t>
            </a:r>
            <a:r>
              <a:rPr lang="en-US" dirty="0" smtClean="0"/>
              <a:t>:</a:t>
            </a:r>
          </a:p>
          <a:p>
            <a:r>
              <a:rPr lang="en-US" dirty="0" smtClean="0"/>
              <a:t>Service</a:t>
            </a:r>
            <a:r>
              <a:rPr lang="en-US" baseline="0" dirty="0" smtClean="0"/>
              <a:t> staff must be able to speak well to both customers and coworkers.</a:t>
            </a:r>
            <a:endParaRPr lang="en-US" dirty="0" smtClean="0"/>
          </a:p>
          <a:p>
            <a:endParaRPr lang="en-US" dirty="0" smtClean="0"/>
          </a:p>
          <a:p>
            <a:r>
              <a:rPr lang="en-US" b="1" dirty="0" smtClean="0"/>
              <a:t>Verbal</a:t>
            </a:r>
            <a:r>
              <a:rPr lang="en-US" b="1" baseline="0" dirty="0" smtClean="0"/>
              <a:t> skills</a:t>
            </a:r>
            <a:r>
              <a:rPr lang="en-US" baseline="0" dirty="0" smtClean="0"/>
              <a:t>:</a:t>
            </a:r>
          </a:p>
          <a:p>
            <a:pPr marL="171450" indent="-171450">
              <a:buFont typeface="Arial" panose="020B0604020202020204" pitchFamily="34" charset="0"/>
              <a:buChar char="•"/>
            </a:pPr>
            <a:r>
              <a:rPr lang="en-US" baseline="0" dirty="0" smtClean="0"/>
              <a:t>speak slowly and clearly</a:t>
            </a:r>
          </a:p>
          <a:p>
            <a:pPr marL="171450" indent="-171450">
              <a:buFont typeface="Arial" panose="020B0604020202020204" pitchFamily="34" charset="0"/>
              <a:buChar char="•"/>
            </a:pPr>
            <a:r>
              <a:rPr lang="en-US" baseline="0" dirty="0" smtClean="0"/>
              <a:t>make eye contact</a:t>
            </a:r>
            <a:endParaRPr lang="en-US" dirty="0" smtClean="0"/>
          </a:p>
          <a:p>
            <a:pPr marL="171450" indent="-171450">
              <a:buFont typeface="Arial" panose="020B0604020202020204" pitchFamily="34" charset="0"/>
              <a:buChar char="•"/>
            </a:pPr>
            <a:r>
              <a:rPr lang="en-US" dirty="0" smtClean="0"/>
              <a:t>tone of voice</a:t>
            </a:r>
            <a:r>
              <a:rPr lang="en-US" baseline="0" dirty="0" smtClean="0"/>
              <a:t> should always be professional, pleasant and friendly</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1" baseline="0" dirty="0" smtClean="0"/>
              <a:t>Nonverbal skills</a:t>
            </a:r>
            <a:r>
              <a:rPr lang="en-US" baseline="0" dirty="0" smtClean="0"/>
              <a:t>:</a:t>
            </a:r>
          </a:p>
          <a:p>
            <a:pPr marL="171450" indent="-171450">
              <a:buFont typeface="Arial" panose="020B0604020202020204" pitchFamily="34" charset="0"/>
              <a:buChar char="•"/>
            </a:pPr>
            <a:r>
              <a:rPr lang="en-US" baseline="0" dirty="0" smtClean="0"/>
              <a:t>stand straight</a:t>
            </a:r>
          </a:p>
          <a:p>
            <a:pPr marL="171450" indent="-171450">
              <a:buFont typeface="Arial" panose="020B0604020202020204" pitchFamily="34" charset="0"/>
              <a:buChar char="•"/>
            </a:pPr>
            <a:r>
              <a:rPr lang="en-US" baseline="0" dirty="0" smtClean="0"/>
              <a:t>do not chew gum, eat or drink while serving customers</a:t>
            </a:r>
          </a:p>
          <a:p>
            <a:pPr marL="171450" indent="-171450">
              <a:buFont typeface="Arial" panose="020B0604020202020204" pitchFamily="34" charset="0"/>
              <a:buChar char="•"/>
            </a:pPr>
            <a:r>
              <a:rPr lang="en-US" baseline="0" dirty="0" smtClean="0"/>
              <a:t>write clearly</a:t>
            </a:r>
          </a:p>
          <a:p>
            <a:pPr marL="171450" indent="-171450">
              <a:buFont typeface="Arial" panose="020B0604020202020204" pitchFamily="34" charset="0"/>
              <a:buChar cha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Learn to practice </a:t>
            </a:r>
            <a:r>
              <a:rPr lang="en-US" b="1" dirty="0" smtClean="0"/>
              <a:t>empathy</a:t>
            </a:r>
            <a:r>
              <a:rPr lang="en-US" baseline="0" dirty="0" smtClean="0"/>
              <a:t> – the skill of thinking about what it would be like in another’s place</a:t>
            </a:r>
            <a:endParaRPr lang="en-US" dirty="0" smtClean="0"/>
          </a:p>
          <a:p>
            <a:pPr marL="0" indent="0">
              <a:buFont typeface="Arial" panose="020B0604020202020204" pitchFamily="34" charset="0"/>
              <a:buNone/>
            </a:pPr>
            <a:endParaRPr lang="en-US" b="1" baseline="0" dirty="0" smtClean="0"/>
          </a:p>
          <a:p>
            <a:pPr marL="0" indent="0">
              <a:buFont typeface="Arial" panose="020B0604020202020204" pitchFamily="34" charset="0"/>
              <a:buNone/>
            </a:pPr>
            <a:r>
              <a:rPr lang="en-US" b="1" baseline="0" dirty="0" smtClean="0"/>
              <a:t>Positive attitude</a:t>
            </a:r>
            <a:r>
              <a:rPr lang="en-US" baseline="0" dirty="0" smtClean="0"/>
              <a:t>:</a:t>
            </a:r>
          </a:p>
          <a:p>
            <a:pPr marL="171450" indent="-171450">
              <a:buFont typeface="Arial" panose="020B0604020202020204" pitchFamily="34" charset="0"/>
              <a:buChar char="•"/>
            </a:pPr>
            <a:r>
              <a:rPr lang="en-US" baseline="0" dirty="0" smtClean="0"/>
              <a:t>willingness to please the customer</a:t>
            </a:r>
          </a:p>
          <a:p>
            <a:pPr marL="171450" indent="-171450">
              <a:buFont typeface="Arial" panose="020B0604020202020204" pitchFamily="34" charset="0"/>
              <a:buChar char="•"/>
            </a:pPr>
            <a:r>
              <a:rPr lang="en-US" baseline="0" dirty="0" smtClean="0"/>
              <a:t>pride in your work</a:t>
            </a:r>
          </a:p>
          <a:p>
            <a:pPr marL="171450" indent="-171450">
              <a:buFont typeface="Arial" panose="020B0604020202020204" pitchFamily="34" charset="0"/>
              <a:buChar char="•"/>
            </a:pPr>
            <a:r>
              <a:rPr lang="en-US" baseline="0" dirty="0" smtClean="0"/>
              <a:t>always cheerful</a:t>
            </a:r>
          </a:p>
          <a:p>
            <a:pPr marL="171450" indent="-171450">
              <a:buFont typeface="Arial" panose="020B0604020202020204" pitchFamily="34" charset="0"/>
              <a:buChar char="•"/>
            </a:pPr>
            <a:r>
              <a:rPr lang="en-US" baseline="0" dirty="0" smtClean="0"/>
              <a:t>show courtesy to customers and coworkers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1" dirty="0" smtClean="0"/>
              <a:t>Respect</a:t>
            </a:r>
            <a:r>
              <a:rPr lang="en-US" dirty="0" smtClean="0"/>
              <a:t> yourself and others while on the job and</a:t>
            </a:r>
            <a:r>
              <a:rPr lang="en-US" baseline="0" dirty="0" smtClean="0"/>
              <a:t> accept responsibility for your actions.</a:t>
            </a:r>
            <a:endParaRPr lang="en-US" dirty="0" smtClean="0"/>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E3B36274-F2B9-4C45-BBB4-0EDF4CD651A7}" type="slidenum">
              <a:rPr lang="en-US" smtClean="0"/>
              <a:t>6</a:t>
            </a:fld>
            <a:endParaRPr lang="en-US"/>
          </a:p>
        </p:txBody>
      </p:sp>
    </p:spTree>
    <p:extLst>
      <p:ext uri="{BB962C8B-B14F-4D97-AF65-F5344CB8AC3E}">
        <p14:creationId xmlns:p14="http://schemas.microsoft.com/office/powerpoint/2010/main" val="3705336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 pleasant</a:t>
            </a:r>
            <a:r>
              <a:rPr lang="en-US" b="0" baseline="0" dirty="0" smtClean="0"/>
              <a:t> working atmosphere includes:</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Celebrate successes </a:t>
            </a:r>
            <a:r>
              <a:rPr lang="en-US" b="0" baseline="0" dirty="0" smtClean="0"/>
              <a:t>– improve the workplace by recognizing goals reached, finished projects and positive teamwork</a:t>
            </a:r>
          </a:p>
          <a:p>
            <a:r>
              <a:rPr lang="en-US" b="1" baseline="0" dirty="0" smtClean="0"/>
              <a:t>Communication</a:t>
            </a:r>
            <a:r>
              <a:rPr lang="en-US" b="0" baseline="0" dirty="0" smtClean="0"/>
              <a:t> – open communication between employees and management is needed to create a positive workplace</a:t>
            </a:r>
          </a:p>
          <a:p>
            <a:r>
              <a:rPr lang="en-US" b="1" baseline="0" dirty="0" smtClean="0"/>
              <a:t>Diverse</a:t>
            </a:r>
            <a:r>
              <a:rPr lang="en-US" b="0" baseline="0" dirty="0" smtClean="0"/>
              <a:t> – follow up on harassment or discrimination claims that may occur</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Focus on employees </a:t>
            </a:r>
            <a:r>
              <a:rPr lang="en-US" b="0" dirty="0" smtClean="0"/>
              <a:t>– one-to-one</a:t>
            </a:r>
            <a:r>
              <a:rPr lang="en-US" b="0" baseline="0" dirty="0" smtClean="0"/>
              <a:t> training sessions and performance reviews result in improved work climate</a:t>
            </a:r>
          </a:p>
          <a:p>
            <a:endParaRPr lang="en-US" b="0" dirty="0" smtClean="0"/>
          </a:p>
          <a:p>
            <a:r>
              <a:rPr lang="en-US" b="0" dirty="0" smtClean="0"/>
              <a:t>Click on the hyperlink to view video:</a:t>
            </a:r>
          </a:p>
          <a:p>
            <a:r>
              <a:rPr lang="en-US" b="1" dirty="0" smtClean="0"/>
              <a:t>The Hyatt Employment Experience - Hotel Jobs and Careers</a:t>
            </a:r>
          </a:p>
          <a:p>
            <a:r>
              <a:rPr lang="en-US" dirty="0" smtClean="0"/>
              <a:t>Video of Hyatt employees speaking about their work experience</a:t>
            </a:r>
          </a:p>
          <a:p>
            <a:r>
              <a:rPr lang="en-US" dirty="0" smtClean="0"/>
              <a:t>http://youtu.be/nMGF7MnoZBs</a:t>
            </a:r>
          </a:p>
          <a:p>
            <a:endParaRPr lang="en-US" dirty="0"/>
          </a:p>
        </p:txBody>
      </p:sp>
      <p:sp>
        <p:nvSpPr>
          <p:cNvPr id="4" name="Slide Number Placeholder 3"/>
          <p:cNvSpPr>
            <a:spLocks noGrp="1"/>
          </p:cNvSpPr>
          <p:nvPr>
            <p:ph type="sldNum" sz="quarter" idx="10"/>
          </p:nvPr>
        </p:nvSpPr>
        <p:spPr/>
        <p:txBody>
          <a:bodyPr/>
          <a:lstStyle/>
          <a:p>
            <a:fld id="{C6074690-7256-4BB9-AC0F-97AEAE8CDEC2}" type="slidenum">
              <a:rPr lang="en-US" smtClean="0"/>
              <a:t>7</a:t>
            </a:fld>
            <a:endParaRPr lang="en-US"/>
          </a:p>
        </p:txBody>
      </p:sp>
    </p:spTree>
    <p:extLst>
      <p:ext uri="{BB962C8B-B14F-4D97-AF65-F5344CB8AC3E}">
        <p14:creationId xmlns:p14="http://schemas.microsoft.com/office/powerpoint/2010/main" val="952211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students to give some examples of conflict that may occur in the workplace.</a:t>
            </a:r>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8</a:t>
            </a:fld>
            <a:endParaRPr lang="en-US"/>
          </a:p>
        </p:txBody>
      </p:sp>
    </p:spTree>
    <p:extLst>
      <p:ext uri="{BB962C8B-B14F-4D97-AF65-F5344CB8AC3E}">
        <p14:creationId xmlns:p14="http://schemas.microsoft.com/office/powerpoint/2010/main" val="3455013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smtClean="0">
                <a:effectLst/>
              </a:rPr>
              <a:t>Causes of conflict: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effectLst/>
              </a:rPr>
              <a:t>Authority issues</a:t>
            </a:r>
            <a:r>
              <a:rPr lang="en-US" b="1" baseline="0" dirty="0" smtClean="0">
                <a:effectLst/>
              </a:rPr>
              <a:t> </a:t>
            </a:r>
            <a:r>
              <a:rPr lang="en-US" baseline="0" dirty="0" smtClean="0">
                <a:effectLst/>
              </a:rPr>
              <a:t>- </a:t>
            </a:r>
            <a:r>
              <a:rPr lang="en-US" dirty="0" smtClean="0">
                <a:effectLst/>
              </a:rPr>
              <a:t>when employees lack confidence in their leaders or perceive overuse of authority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srgbClr val="44546A"/>
                </a:solidFill>
                <a:effectLst/>
                <a:uLnTx/>
                <a:uFillTx/>
                <a:latin typeface="+mn-lt"/>
                <a:ea typeface="+mn-ea"/>
                <a:cs typeface="+mn-cs"/>
              </a:rPr>
              <a:t>Competition for resources </a:t>
            </a:r>
            <a:r>
              <a:rPr kumimoji="0" lang="en-US" sz="1200" b="0" i="0" u="none" strike="noStrike" kern="1200" cap="none" spc="0" normalizeH="0" baseline="0" noProof="0" dirty="0" smtClean="0">
                <a:ln>
                  <a:noFill/>
                </a:ln>
                <a:solidFill>
                  <a:srgbClr val="44546A"/>
                </a:solidFill>
                <a:effectLst/>
                <a:uLnTx/>
                <a:uFillTx/>
                <a:latin typeface="+mn-lt"/>
                <a:ea typeface="+mn-ea"/>
                <a:cs typeface="+mn-cs"/>
              </a:rPr>
              <a:t>- when employees believe they are better off competing for resources rather than cooperating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srgbClr val="44546A"/>
                </a:solidFill>
                <a:effectLst/>
                <a:uLnTx/>
                <a:uFillTx/>
                <a:latin typeface="+mn-lt"/>
                <a:ea typeface="+mn-ea"/>
                <a:cs typeface="+mn-cs"/>
              </a:rPr>
              <a:t>Differences over style </a:t>
            </a:r>
            <a:r>
              <a:rPr kumimoji="0" lang="en-US" sz="1200" b="0" i="0" u="none" strike="noStrike" kern="1200" cap="none" spc="0" normalizeH="0" baseline="0" noProof="0" dirty="0" smtClean="0">
                <a:ln>
                  <a:noFill/>
                </a:ln>
                <a:solidFill>
                  <a:srgbClr val="44546A"/>
                </a:solidFill>
                <a:effectLst/>
                <a:uLnTx/>
                <a:uFillTx/>
                <a:latin typeface="+mn-lt"/>
                <a:ea typeface="+mn-ea"/>
                <a:cs typeface="+mn-cs"/>
              </a:rPr>
              <a:t>- when agreement does not exist on standard ways of completing a task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srgbClr val="44546A"/>
                </a:solidFill>
                <a:effectLst/>
                <a:uLnTx/>
                <a:uFillTx/>
                <a:latin typeface="+mn-lt"/>
                <a:ea typeface="+mn-ea"/>
                <a:cs typeface="+mn-cs"/>
              </a:rPr>
              <a:t>Lack of cooperation </a:t>
            </a:r>
            <a:r>
              <a:rPr kumimoji="0" lang="en-US" sz="1200" b="0" i="0" u="none" strike="noStrike" kern="1200" cap="none" spc="0" normalizeH="0" baseline="0" noProof="0" dirty="0" smtClean="0">
                <a:ln>
                  <a:noFill/>
                </a:ln>
                <a:solidFill>
                  <a:srgbClr val="44546A"/>
                </a:solidFill>
                <a:effectLst/>
                <a:uLnTx/>
                <a:uFillTx/>
                <a:latin typeface="+mn-lt"/>
                <a:ea typeface="+mn-ea"/>
                <a:cs typeface="+mn-cs"/>
              </a:rPr>
              <a:t>- when one person does not share information with the whole group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srgbClr val="44546A"/>
                </a:solidFill>
                <a:effectLst/>
                <a:uLnTx/>
                <a:uFillTx/>
                <a:latin typeface="+mn-lt"/>
                <a:ea typeface="+mn-ea"/>
                <a:cs typeface="+mn-cs"/>
              </a:rPr>
              <a:t>Low performance </a:t>
            </a:r>
            <a:r>
              <a:rPr kumimoji="0" lang="en-US" sz="1200" b="0" i="0" u="none" strike="noStrike" kern="1200" cap="none" spc="0" normalizeH="0" baseline="0" noProof="0" dirty="0" smtClean="0">
                <a:ln>
                  <a:noFill/>
                </a:ln>
                <a:solidFill>
                  <a:srgbClr val="44546A"/>
                </a:solidFill>
                <a:effectLst/>
                <a:uLnTx/>
                <a:uFillTx/>
                <a:latin typeface="+mn-lt"/>
                <a:ea typeface="+mn-ea"/>
                <a:cs typeface="+mn-cs"/>
              </a:rPr>
              <a:t>- when individuals are not working to their potential</a:t>
            </a:r>
            <a:endParaRPr lang="en-US" b="0" dirty="0" smtClean="0">
              <a:effectLst/>
            </a:endParaRPr>
          </a:p>
          <a:p>
            <a:pPr marL="171450" indent="-171450">
              <a:buFont typeface="Arial" panose="020B0604020202020204" pitchFamily="34" charset="0"/>
              <a:buChar char="•"/>
            </a:pPr>
            <a:r>
              <a:rPr lang="en-US" b="1" dirty="0" smtClean="0">
                <a:effectLst/>
              </a:rPr>
              <a:t>Misunderstanding</a:t>
            </a:r>
            <a:r>
              <a:rPr lang="en-US" baseline="0" dirty="0" smtClean="0">
                <a:effectLst/>
              </a:rPr>
              <a:t> – when individuals do not hear what is being said</a:t>
            </a:r>
          </a:p>
          <a:p>
            <a:pPr marL="171450" indent="-171450">
              <a:buFont typeface="Arial" panose="020B0604020202020204" pitchFamily="34" charset="0"/>
              <a:buChar char="•"/>
            </a:pPr>
            <a:r>
              <a:rPr lang="en-US" b="1" dirty="0" smtClean="0">
                <a:effectLst/>
              </a:rPr>
              <a:t>Personality clashes</a:t>
            </a:r>
            <a:r>
              <a:rPr lang="en-US" b="1" baseline="0" dirty="0" smtClean="0">
                <a:effectLst/>
              </a:rPr>
              <a:t> </a:t>
            </a:r>
            <a:r>
              <a:rPr lang="en-US" baseline="0" dirty="0" smtClean="0">
                <a:effectLst/>
              </a:rPr>
              <a:t>- </a:t>
            </a:r>
            <a:r>
              <a:rPr lang="en-US" dirty="0" smtClean="0">
                <a:effectLst/>
              </a:rPr>
              <a:t>when individuals do not value “people just like me”</a:t>
            </a:r>
          </a:p>
          <a:p>
            <a:pPr marL="171450" indent="-171450">
              <a:buFont typeface="Arial" panose="020B0604020202020204" pitchFamily="34" charset="0"/>
              <a:buChar char="•"/>
            </a:pPr>
            <a:r>
              <a:rPr lang="en-US" b="1" dirty="0" smtClean="0">
                <a:effectLst/>
              </a:rPr>
              <a:t>Value or goal differences</a:t>
            </a:r>
            <a:r>
              <a:rPr lang="en-US" b="1" baseline="0" dirty="0" smtClean="0">
                <a:effectLst/>
              </a:rPr>
              <a:t> </a:t>
            </a:r>
            <a:r>
              <a:rPr lang="en-US" baseline="0" dirty="0" smtClean="0">
                <a:effectLst/>
              </a:rPr>
              <a:t>- </a:t>
            </a:r>
            <a:r>
              <a:rPr lang="en-US" dirty="0" smtClean="0">
                <a:effectLst/>
              </a:rPr>
              <a:t>when individuals value different outcomes and objectives</a:t>
            </a:r>
          </a:p>
          <a:p>
            <a:endParaRPr lang="en-US" dirty="0"/>
          </a:p>
        </p:txBody>
      </p:sp>
      <p:sp>
        <p:nvSpPr>
          <p:cNvPr id="4" name="Slide Number Placeholder 3"/>
          <p:cNvSpPr>
            <a:spLocks noGrp="1"/>
          </p:cNvSpPr>
          <p:nvPr>
            <p:ph type="sldNum" sz="quarter" idx="10"/>
          </p:nvPr>
        </p:nvSpPr>
        <p:spPr/>
        <p:txBody>
          <a:bodyPr/>
          <a:lstStyle/>
          <a:p>
            <a:fld id="{C6074690-7256-4BB9-AC0F-97AEAE8CDEC2}" type="slidenum">
              <a:rPr lang="en-US" smtClean="0"/>
              <a:t>9</a:t>
            </a:fld>
            <a:endParaRPr lang="en-US"/>
          </a:p>
        </p:txBody>
      </p:sp>
    </p:spTree>
    <p:extLst>
      <p:ext uri="{BB962C8B-B14F-4D97-AF65-F5344CB8AC3E}">
        <p14:creationId xmlns:p14="http://schemas.microsoft.com/office/powerpoint/2010/main" val="189470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Disputes and conflicts are part of being on a team. Not everyone will get along all of the time.</a:t>
            </a:r>
          </a:p>
          <a:p>
            <a:endParaRPr lang="en-US" dirty="0" smtClean="0"/>
          </a:p>
          <a:p>
            <a:r>
              <a:rPr lang="en-US" dirty="0" smtClean="0"/>
              <a:t>Can you name some disputes that may arise while working in hospitality?</a:t>
            </a:r>
          </a:p>
          <a:p>
            <a:endParaRPr lang="en-US" dirty="0" smtClean="0"/>
          </a:p>
          <a:p>
            <a:r>
              <a:rPr lang="en-US" dirty="0" smtClean="0"/>
              <a:t>Learn to negotiate.  </a:t>
            </a:r>
          </a:p>
          <a:p>
            <a:endParaRPr lang="en-US" dirty="0" smtClean="0"/>
          </a:p>
          <a:p>
            <a:r>
              <a:rPr lang="en-US" dirty="0" smtClean="0"/>
              <a:t>Remember to focus on the problem and not the personalities involved.  If you cannot resolve the conflict, be sure to discuss this with the manager.</a:t>
            </a:r>
          </a:p>
          <a:p>
            <a:endParaRPr lang="en-US" dirty="0" smtClean="0"/>
          </a:p>
          <a:p>
            <a:r>
              <a:rPr lang="en-US" dirty="0" smtClean="0"/>
              <a:t>Steps in Conflict Resolution:</a:t>
            </a:r>
          </a:p>
          <a:p>
            <a:r>
              <a:rPr lang="en-US" b="1" dirty="0" smtClean="0"/>
              <a:t>Define the problem </a:t>
            </a:r>
            <a:r>
              <a:rPr lang="en-US" dirty="0" smtClean="0"/>
              <a:t>– describe the conflict</a:t>
            </a:r>
          </a:p>
          <a:p>
            <a:r>
              <a:rPr lang="en-US" b="1" dirty="0" smtClean="0"/>
              <a:t>Suggest a solution </a:t>
            </a:r>
            <a:r>
              <a:rPr lang="en-US" dirty="0" smtClean="0"/>
              <a:t>– propose a possible answer</a:t>
            </a:r>
          </a:p>
          <a:p>
            <a:r>
              <a:rPr lang="en-US" b="1" dirty="0" smtClean="0"/>
              <a:t>Evaluate a solution </a:t>
            </a:r>
            <a:r>
              <a:rPr lang="en-US" dirty="0" smtClean="0"/>
              <a:t>– assess the answer</a:t>
            </a:r>
          </a:p>
          <a:p>
            <a:r>
              <a:rPr lang="en-US" b="1" dirty="0" smtClean="0"/>
              <a:t>Compromise</a:t>
            </a:r>
            <a:r>
              <a:rPr lang="en-US" dirty="0" smtClean="0"/>
              <a:t> – agree to settle conflict</a:t>
            </a:r>
          </a:p>
          <a:p>
            <a:r>
              <a:rPr lang="en-US" b="1" dirty="0" smtClean="0"/>
              <a:t>Brainstorm</a:t>
            </a:r>
            <a:r>
              <a:rPr lang="en-US" dirty="0" smtClean="0"/>
              <a:t> – seek other solutions</a:t>
            </a:r>
          </a:p>
          <a:p>
            <a:r>
              <a:rPr lang="en-US" b="1" dirty="0" smtClean="0"/>
              <a:t>Mediate</a:t>
            </a:r>
            <a:r>
              <a:rPr lang="en-US" dirty="0" smtClean="0"/>
              <a:t> – consult a third party if necessary </a:t>
            </a:r>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10</a:t>
            </a:fld>
            <a:endParaRPr lang="en-US"/>
          </a:p>
        </p:txBody>
      </p:sp>
    </p:spTree>
    <p:extLst>
      <p:ext uri="{BB962C8B-B14F-4D97-AF65-F5344CB8AC3E}">
        <p14:creationId xmlns:p14="http://schemas.microsoft.com/office/powerpoint/2010/main" val="272068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11</a:t>
            </a:fld>
            <a:endParaRPr lang="en-US"/>
          </a:p>
        </p:txBody>
      </p:sp>
    </p:spTree>
    <p:extLst>
      <p:ext uri="{BB962C8B-B14F-4D97-AF65-F5344CB8AC3E}">
        <p14:creationId xmlns:p14="http://schemas.microsoft.com/office/powerpoint/2010/main" val="647957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699025" y="6356351"/>
            <a:ext cx="1218883" cy="365125"/>
          </a:xfrm>
        </p:spPr>
        <p:txBody>
          <a:bodyPr/>
          <a:lstStyle>
            <a:lvl1pPr>
              <a:defRPr>
                <a:solidFill>
                  <a:schemeClr val="tx1"/>
                </a:solidFill>
              </a:defRPr>
            </a:lvl1pPr>
          </a:lstStyle>
          <a:p>
            <a:fld id="{80BBE6BF-C811-45BB-8BA9-22EFF2B83FFA}" type="datetime1">
              <a:rPr lang="en-US" smtClean="0"/>
              <a:t>6/30/2014</a:t>
            </a:fld>
            <a:endParaRPr lang="en-US"/>
          </a:p>
        </p:txBody>
      </p:sp>
      <p:sp>
        <p:nvSpPr>
          <p:cNvPr id="5" name="Footer Placeholder 4"/>
          <p:cNvSpPr>
            <a:spLocks noGrp="1"/>
          </p:cNvSpPr>
          <p:nvPr>
            <p:ph type="ftr" sz="quarter" idx="11"/>
          </p:nvPr>
        </p:nvSpPr>
        <p:spPr>
          <a:xfrm>
            <a:off x="6114708" y="6356351"/>
            <a:ext cx="3974065" cy="365125"/>
          </a:xfrm>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a:xfrm>
            <a:off x="10285571" y="6356351"/>
            <a:ext cx="609441" cy="365125"/>
          </a:xfrm>
        </p:spPr>
        <p:txBody>
          <a:bodyPr/>
          <a:lstStyle>
            <a:lvl1pPr>
              <a:defRPr>
                <a:solidFill>
                  <a:schemeClr val="tx1"/>
                </a:solidFill>
              </a:defRPr>
            </a:lvl1pPr>
          </a:lstStyle>
          <a:p>
            <a:fld id="{7DC1BBB0-96F0-4077-A278-0F3FB5C104D3}" type="slidenum">
              <a:rPr lang="en-US" smtClean="0"/>
              <a:pPr/>
              <a:t>‹#›</a:t>
            </a:fld>
            <a:endParaRPr lang="en-US"/>
          </a:p>
        </p:txBody>
      </p:sp>
      <p:sp>
        <p:nvSpPr>
          <p:cNvPr id="36" name="Rectangle 35"/>
          <p:cNvSpPr/>
          <p:nvPr/>
        </p:nvSpPr>
        <p:spPr>
          <a:xfrm>
            <a:off x="11892563" y="0"/>
            <a:ext cx="304721" cy="6858000"/>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pic>
        <p:nvPicPr>
          <p:cNvPr id="55"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0"/>
            <a:ext cx="1803400" cy="6858000"/>
          </a:xfrm>
          <a:prstGeom prst="rect">
            <a:avLst/>
          </a:prstGeom>
          <a:noFill/>
          <a:ln>
            <a:noFill/>
          </a:ln>
        </p:spPr>
      </p:pic>
      <p:sp>
        <p:nvSpPr>
          <p:cNvPr id="3" name="Subtitle 2"/>
          <p:cNvSpPr>
            <a:spLocks noGrp="1"/>
          </p:cNvSpPr>
          <p:nvPr>
            <p:ph type="subTitle" idx="1"/>
          </p:nvPr>
        </p:nvSpPr>
        <p:spPr>
          <a:xfrm>
            <a:off x="2428669" y="4344915"/>
            <a:ext cx="7516442"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2" name="Title 1"/>
          <p:cNvSpPr>
            <a:spLocks noGrp="1"/>
          </p:cNvSpPr>
          <p:nvPr>
            <p:ph type="ctrTitle"/>
          </p:nvPr>
        </p:nvSpPr>
        <p:spPr>
          <a:xfrm>
            <a:off x="2428669" y="1600200"/>
            <a:ext cx="8329031" cy="2680127"/>
          </a:xfrm>
        </p:spPr>
        <p:txBody>
          <a:bodyPr>
            <a:noAutofit/>
          </a:bodyPr>
          <a:lstStyle>
            <a:lvl1pPr>
              <a:defRPr sz="5400">
                <a:solidFill>
                  <a:schemeClr val="tx2"/>
                </a:solidFill>
              </a:defRPr>
            </a:lvl1pPr>
          </a:lstStyle>
          <a:p>
            <a:r>
              <a:rPr lang="en-US" smtClean="0"/>
              <a:t>Click to edit Master title style</a:t>
            </a:r>
            <a:endParaRPr dirty="0"/>
          </a:p>
        </p:txBody>
      </p:sp>
    </p:spTree>
    <p:extLst>
      <p:ext uri="{BB962C8B-B14F-4D97-AF65-F5344CB8AC3E}">
        <p14:creationId xmlns:p14="http://schemas.microsoft.com/office/powerpoint/2010/main" val="301147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2DF41C5-B5F2-469F-BA25-292CFCDAF6E0}" type="datetime1">
              <a:rPr lang="en-US" smtClean="0"/>
              <a:t>6/30/2014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dirty="0"/>
          </a:p>
        </p:txBody>
      </p:sp>
    </p:spTree>
    <p:extLst>
      <p:ext uri="{BB962C8B-B14F-4D97-AF65-F5344CB8AC3E}">
        <p14:creationId xmlns:p14="http://schemas.microsoft.com/office/powerpoint/2010/main" val="23496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69D85FE-5443-4629-8A1C-6F6EA57CBD60}" type="datetime1">
              <a:rPr lang="en-US" smtClean="0"/>
              <a:t>6/30/2014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
        <p:nvSpPr>
          <p:cNvPr id="10" name="Rectangle 9"/>
          <p:cNvSpPr/>
          <p:nvPr/>
        </p:nvSpPr>
        <p:spPr>
          <a:xfrm>
            <a:off x="11885691" y="0"/>
            <a:ext cx="304721" cy="6858000"/>
          </a:xfrm>
          <a:prstGeom prst="rect">
            <a:avLst/>
          </a:prstGeom>
          <a:solidFill>
            <a:schemeClr val="tx2">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3" name="Vertical Text Placeholder 2"/>
          <p:cNvSpPr>
            <a:spLocks noGrp="1"/>
          </p:cNvSpPr>
          <p:nvPr>
            <p:ph type="body" orient="vert" idx="1"/>
          </p:nvPr>
        </p:nvSpPr>
        <p:spPr>
          <a:xfrm>
            <a:off x="1598613" y="685800"/>
            <a:ext cx="7848599"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Vertical Title 1"/>
          <p:cNvSpPr>
            <a:spLocks noGrp="1"/>
          </p:cNvSpPr>
          <p:nvPr>
            <p:ph type="title" orient="vert"/>
          </p:nvPr>
        </p:nvSpPr>
        <p:spPr>
          <a:xfrm>
            <a:off x="9599612" y="685800"/>
            <a:ext cx="1787526" cy="5486400"/>
          </a:xfrm>
        </p:spPr>
        <p:txBody>
          <a:bodyPr vert="eaVert"/>
          <a:lstStyle/>
          <a:p>
            <a:r>
              <a:rPr lang="en-US" smtClean="0"/>
              <a:t>Click to edit Master title style</a:t>
            </a:r>
            <a:endParaRPr dirty="0"/>
          </a:p>
        </p:txBody>
      </p:sp>
      <p:sp>
        <p:nvSpPr>
          <p:cNvPr id="8" name="Rectangle 7"/>
          <p:cNvSpPr/>
          <p:nvPr userDrawn="1"/>
        </p:nvSpPr>
        <p:spPr>
          <a:xfrm>
            <a:off x="11885691" y="0"/>
            <a:ext cx="304721" cy="6858000"/>
          </a:xfrm>
          <a:prstGeom prst="rect">
            <a:avLst/>
          </a:prstGeom>
          <a:solidFill>
            <a:schemeClr val="tx2">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Tree>
    <p:extLst>
      <p:ext uri="{BB962C8B-B14F-4D97-AF65-F5344CB8AC3E}">
        <p14:creationId xmlns:p14="http://schemas.microsoft.com/office/powerpoint/2010/main" val="2848637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569" y="2326968"/>
            <a:ext cx="10512862" cy="2511835"/>
          </a:xfrm>
        </p:spPr>
        <p:txBody>
          <a:bodyPr anchor="b">
            <a:normAutofit/>
          </a:bodyPr>
          <a:lstStyle>
            <a:lvl1pPr>
              <a:defRPr sz="5398"/>
            </a:lvl1pPr>
          </a:lstStyle>
          <a:p>
            <a:r>
              <a:rPr lang="en-US" smtClean="0"/>
              <a:t>Click to edit Master title style</a:t>
            </a:r>
            <a:endParaRPr lang="en-US" dirty="0"/>
          </a:p>
        </p:txBody>
      </p:sp>
      <p:sp>
        <p:nvSpPr>
          <p:cNvPr id="4" name="Text Placeholder 3"/>
          <p:cNvSpPr>
            <a:spLocks noGrp="1"/>
          </p:cNvSpPr>
          <p:nvPr>
            <p:ph type="body" sz="half" idx="2"/>
          </p:nvPr>
        </p:nvSpPr>
        <p:spPr>
          <a:xfrm>
            <a:off x="839569" y="4850581"/>
            <a:ext cx="10511274" cy="1140644"/>
          </a:xfrm>
        </p:spPr>
        <p:txBody>
          <a:bodyPr anchor="t"/>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4D42E0-553F-45B0-A14E-302DD55B35FC}" type="datetime1">
              <a:rPr lang="en-US" smtClean="0"/>
              <a:t>6/30/2014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2765597030"/>
      </p:ext>
    </p:extLst>
  </p:cSld>
  <p:clrMapOvr>
    <a:masterClrMapping/>
  </p:clrMapOvr>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F39362CC-4597-4E8E-AFE5-237B3DA1FF07}" type="datetime1">
              <a:rPr lang="en-US" smtClean="0"/>
              <a:t>6/30/2014</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DC1BBB0-96F0-4077-A278-0F3FB5C104D3}" type="slidenum">
              <a:rPr lang="en-US" smtClean="0"/>
              <a:pPr/>
              <a:t>‹#›</a:t>
            </a:fld>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dirty="0"/>
          </a:p>
        </p:txBody>
      </p:sp>
    </p:spTree>
    <p:extLst>
      <p:ext uri="{BB962C8B-B14F-4D97-AF65-F5344CB8AC3E}">
        <p14:creationId xmlns:p14="http://schemas.microsoft.com/office/powerpoint/2010/main" val="153219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0"/>
            <a:ext cx="1803400" cy="6858000"/>
          </a:xfrm>
          <a:prstGeom prst="rect">
            <a:avLst/>
          </a:prstGeom>
          <a:noFill/>
          <a:ln>
            <a:noFill/>
          </a:ln>
        </p:spPr>
      </p:pic>
      <p:sp>
        <p:nvSpPr>
          <p:cNvPr id="9" name="Rectangle 8"/>
          <p:cNvSpPr/>
          <p:nvPr/>
        </p:nvSpPr>
        <p:spPr>
          <a:xfrm>
            <a:off x="11892563" y="0"/>
            <a:ext cx="304721" cy="6858000"/>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4" name="Date Placeholder 3"/>
          <p:cNvSpPr>
            <a:spLocks noGrp="1"/>
          </p:cNvSpPr>
          <p:nvPr>
            <p:ph type="dt" sz="half" idx="10"/>
          </p:nvPr>
        </p:nvSpPr>
        <p:spPr/>
        <p:txBody>
          <a:bodyPr/>
          <a:lstStyle>
            <a:lvl1pPr>
              <a:defRPr>
                <a:solidFill>
                  <a:schemeClr val="tx1"/>
                </a:solidFill>
              </a:defRPr>
            </a:lvl1pPr>
          </a:lstStyle>
          <a:p>
            <a:fld id="{E1F63988-78D4-46C4-B808-1786C6A42859}" type="datetime1">
              <a:rPr lang="en-US" smtClean="0"/>
              <a:t>6/30/2014</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DC1BBB0-96F0-4077-A278-0F3FB5C104D3}" type="slidenum">
              <a:rPr lang="en-US" smtClean="0"/>
              <a:pPr/>
              <a:t>‹#›</a:t>
            </a:fld>
            <a:endParaRPr lang="en-US"/>
          </a:p>
        </p:txBody>
      </p:sp>
      <p:sp>
        <p:nvSpPr>
          <p:cNvPr id="3" name="Text Placeholder 2"/>
          <p:cNvSpPr>
            <a:spLocks noGrp="1"/>
          </p:cNvSpPr>
          <p:nvPr>
            <p:ph type="body" idx="1"/>
          </p:nvPr>
        </p:nvSpPr>
        <p:spPr>
          <a:xfrm>
            <a:off x="1919454" y="4259996"/>
            <a:ext cx="7264623"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1919454" y="1600201"/>
            <a:ext cx="8283272" cy="2654064"/>
          </a:xfrm>
        </p:spPr>
        <p:txBody>
          <a:bodyPr anchor="b">
            <a:normAutofit/>
          </a:bodyPr>
          <a:lstStyle>
            <a:lvl1pPr algn="l">
              <a:defRPr sz="5400" b="0" cap="none" baseline="0">
                <a:solidFill>
                  <a:schemeClr val="tx2"/>
                </a:solidFill>
              </a:defRPr>
            </a:lvl1pPr>
          </a:lstStyle>
          <a:p>
            <a:r>
              <a:rPr lang="en-US" smtClean="0"/>
              <a:t>Click to edit Master title style</a:t>
            </a:r>
            <a:endParaRPr dirty="0"/>
          </a:p>
        </p:txBody>
      </p:sp>
    </p:spTree>
    <p:extLst>
      <p:ext uri="{BB962C8B-B14F-4D97-AF65-F5344CB8AC3E}">
        <p14:creationId xmlns:p14="http://schemas.microsoft.com/office/powerpoint/2010/main" val="312873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solidFill>
                  <a:schemeClr val="tx1"/>
                </a:solidFill>
              </a:defRPr>
            </a:lvl1pPr>
          </a:lstStyle>
          <a:p>
            <a:fld id="{A482C1EE-CCC0-4F27-8918-BF938AC1419F}" type="datetime1">
              <a:rPr lang="en-US" smtClean="0"/>
              <a:t>6/30/2014</a:t>
            </a:fld>
            <a:endParaRPr lang="en-US"/>
          </a:p>
        </p:txBody>
      </p:sp>
      <p:sp>
        <p:nvSpPr>
          <p:cNvPr id="6" name="Footer Placeholder 5"/>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7DC1BBB0-96F0-4077-A278-0F3FB5C104D3}" type="slidenum">
              <a:rPr lang="en-US" smtClean="0"/>
              <a:pPr/>
              <a:t>‹#›</a:t>
            </a:fld>
            <a:endParaRPr lang="en-US"/>
          </a:p>
        </p:txBody>
      </p:sp>
      <p:sp>
        <p:nvSpPr>
          <p:cNvPr id="4" name="Content Placeholder 3"/>
          <p:cNvSpPr>
            <a:spLocks noGrp="1"/>
          </p:cNvSpPr>
          <p:nvPr>
            <p:ph sz="half" idx="2"/>
          </p:nvPr>
        </p:nvSpPr>
        <p:spPr>
          <a:xfrm>
            <a:off x="6824328" y="1600200"/>
            <a:ext cx="4572000" cy="45720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baseline="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3" name="Content Placeholder 2"/>
          <p:cNvSpPr>
            <a:spLocks noGrp="1"/>
          </p:cNvSpPr>
          <p:nvPr>
            <p:ph sz="half" idx="1"/>
          </p:nvPr>
        </p:nvSpPr>
        <p:spPr>
          <a:xfrm>
            <a:off x="1935496" y="1600200"/>
            <a:ext cx="4572000" cy="45720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a:p>
        </p:txBody>
      </p:sp>
    </p:spTree>
    <p:extLst>
      <p:ext uri="{BB962C8B-B14F-4D97-AF65-F5344CB8AC3E}">
        <p14:creationId xmlns:p14="http://schemas.microsoft.com/office/powerpoint/2010/main" val="1053845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solidFill>
                  <a:schemeClr val="tx1"/>
                </a:solidFill>
              </a:defRPr>
            </a:lvl1pPr>
          </a:lstStyle>
          <a:p>
            <a:fld id="{B9A0C48B-9D86-4C33-9BD3-2929B1D74E3D}" type="datetime1">
              <a:rPr lang="en-US" smtClean="0"/>
              <a:t>6/30/2014</a:t>
            </a:fld>
            <a:endParaRPr lang="en-US"/>
          </a:p>
        </p:txBody>
      </p:sp>
      <p:sp>
        <p:nvSpPr>
          <p:cNvPr id="8" name="Footer Placeholder 7"/>
          <p:cNvSpPr>
            <a:spLocks noGrp="1"/>
          </p:cNvSpPr>
          <p:nvPr>
            <p:ph type="ftr" sz="quarter" idx="11"/>
          </p:nvPr>
        </p:nvSpPr>
        <p:spPr/>
        <p:txBody>
          <a:bodyPr/>
          <a:lstStyle>
            <a:lvl1pPr>
              <a:defRPr>
                <a:solidFill>
                  <a:schemeClr val="tx1"/>
                </a:solidFill>
              </a:defRPr>
            </a:lvl1pPr>
          </a:lstStyle>
          <a:p>
            <a:endParaRPr lang="en-US"/>
          </a:p>
        </p:txBody>
      </p:sp>
      <p:sp>
        <p:nvSpPr>
          <p:cNvPr id="9" name="Slide Number Placeholder 8"/>
          <p:cNvSpPr>
            <a:spLocks noGrp="1"/>
          </p:cNvSpPr>
          <p:nvPr>
            <p:ph type="sldNum" sz="quarter" idx="12"/>
          </p:nvPr>
        </p:nvSpPr>
        <p:spPr/>
        <p:txBody>
          <a:bodyPr/>
          <a:lstStyle>
            <a:lvl1pPr>
              <a:defRPr>
                <a:solidFill>
                  <a:schemeClr val="tx1"/>
                </a:solidFill>
              </a:defRPr>
            </a:lvl1pPr>
          </a:lstStyle>
          <a:p>
            <a:fld id="{7DC1BBB0-96F0-4077-A278-0F3FB5C104D3}" type="slidenum">
              <a:rPr lang="en-US" smtClean="0"/>
              <a:pPr/>
              <a:t>‹#›</a:t>
            </a:fld>
            <a:endParaRPr lang="en-US"/>
          </a:p>
        </p:txBody>
      </p:sp>
      <p:sp>
        <p:nvSpPr>
          <p:cNvPr id="6" name="Content Placeholder 5"/>
          <p:cNvSpPr>
            <a:spLocks noGrp="1"/>
          </p:cNvSpPr>
          <p:nvPr>
            <p:ph sz="quarter" idx="4"/>
          </p:nvPr>
        </p:nvSpPr>
        <p:spPr>
          <a:xfrm>
            <a:off x="6824328" y="2514600"/>
            <a:ext cx="4572000" cy="3655568"/>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824328" y="1499616"/>
            <a:ext cx="4572000" cy="938784"/>
          </a:xfrm>
        </p:spPr>
        <p:txBody>
          <a:bodyPr anchor="b">
            <a:noAutofit/>
          </a:bodyPr>
          <a:lstStyle>
            <a:lvl1pPr marL="0" indent="0">
              <a:spcBef>
                <a:spcPts val="0"/>
              </a:spcBef>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36615" y="2514706"/>
            <a:ext cx="4572000" cy="3657493"/>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3" name="Text Placeholder 2"/>
          <p:cNvSpPr>
            <a:spLocks noGrp="1"/>
          </p:cNvSpPr>
          <p:nvPr>
            <p:ph type="body" idx="1"/>
          </p:nvPr>
        </p:nvSpPr>
        <p:spPr>
          <a:xfrm>
            <a:off x="1936615" y="1499616"/>
            <a:ext cx="4572000" cy="938784"/>
          </a:xfrm>
        </p:spPr>
        <p:txBody>
          <a:bodyPr anchor="b">
            <a:noAutofit/>
          </a:bodyPr>
          <a:lstStyle>
            <a:lvl1pPr marL="0" indent="0">
              <a:spcBef>
                <a:spcPts val="0"/>
              </a:spcBef>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1903413" y="177800"/>
            <a:ext cx="9472824" cy="1239837"/>
          </a:xfrm>
        </p:spPr>
        <p:txBody>
          <a:bodyPr/>
          <a:lstStyle>
            <a:lvl1pPr>
              <a:defRPr>
                <a:solidFill>
                  <a:schemeClr val="tx2"/>
                </a:solidFill>
              </a:defRPr>
            </a:lvl1pPr>
          </a:lstStyle>
          <a:p>
            <a:r>
              <a:rPr lang="en-US" smtClean="0"/>
              <a:t>Click to edit Master title style</a:t>
            </a:r>
            <a:endParaRPr dirty="0"/>
          </a:p>
        </p:txBody>
      </p:sp>
    </p:spTree>
    <p:extLst>
      <p:ext uri="{BB962C8B-B14F-4D97-AF65-F5344CB8AC3E}">
        <p14:creationId xmlns:p14="http://schemas.microsoft.com/office/powerpoint/2010/main" val="284896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E87B711C-F9D6-42CE-B848-D107B7756573}" type="datetime1">
              <a:rPr lang="en-US" smtClean="0"/>
              <a:t>6/30/2014</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7DC1BBB0-96F0-4077-A278-0F3FB5C104D3}" type="slidenum">
              <a:rPr lang="en-US" smtClean="0"/>
              <a:pPr/>
              <a:t>‹#›</a:t>
            </a:fld>
            <a:endParaRPr lang="en-US"/>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2087922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5180250" y="6356351"/>
            <a:ext cx="1218883" cy="365125"/>
          </a:xfrm>
        </p:spPr>
        <p:txBody>
          <a:bodyPr/>
          <a:lstStyle/>
          <a:p>
            <a:fld id="{4C1EAC44-87EE-4E25-9BCB-D1B8F4FDD9D1}" type="datetime1">
              <a:rPr lang="en-US" smtClean="0"/>
              <a:t>6/30/2014</a:t>
            </a:fld>
            <a:endParaRPr lang="en-US"/>
          </a:p>
        </p:txBody>
      </p:sp>
      <p:sp>
        <p:nvSpPr>
          <p:cNvPr id="6" name="Footer Placeholder 3"/>
          <p:cNvSpPr>
            <a:spLocks noGrp="1"/>
          </p:cNvSpPr>
          <p:nvPr>
            <p:ph type="ftr" sz="quarter" idx="11"/>
          </p:nvPr>
        </p:nvSpPr>
        <p:spPr>
          <a:xfrm>
            <a:off x="6595933" y="6356351"/>
            <a:ext cx="3974065" cy="365125"/>
          </a:xfrm>
        </p:spPr>
        <p:txBody>
          <a:bodyPr/>
          <a:lstStyle/>
          <a:p>
            <a:endParaRPr lang="en-US"/>
          </a:p>
        </p:txBody>
      </p:sp>
      <p:sp>
        <p:nvSpPr>
          <p:cNvPr id="7" name="Slide Number Placeholder 4"/>
          <p:cNvSpPr>
            <a:spLocks noGrp="1"/>
          </p:cNvSpPr>
          <p:nvPr>
            <p:ph type="sldNum" sz="quarter" idx="12"/>
          </p:nvPr>
        </p:nvSpPr>
        <p:spPr>
          <a:xfrm>
            <a:off x="10766796" y="6356351"/>
            <a:ext cx="609441" cy="365125"/>
          </a:xfrm>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297328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11884104" y="0"/>
            <a:ext cx="30472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5" name="Date Placeholder 4"/>
          <p:cNvSpPr>
            <a:spLocks noGrp="1"/>
          </p:cNvSpPr>
          <p:nvPr>
            <p:ph type="dt" sz="half" idx="10"/>
          </p:nvPr>
        </p:nvSpPr>
        <p:spPr/>
        <p:txBody>
          <a:bodyPr/>
          <a:lstStyle>
            <a:lvl1pPr>
              <a:defRPr>
                <a:solidFill>
                  <a:schemeClr val="tx1"/>
                </a:solidFill>
              </a:defRPr>
            </a:lvl1pPr>
          </a:lstStyle>
          <a:p>
            <a:fld id="{E68E44B9-3FFE-4574-9630-3E5A6F960186}" type="datetime1">
              <a:rPr lang="en-US" smtClean="0"/>
              <a:t>6/30/2014</a:t>
            </a:fld>
            <a:endParaRPr lang="en-US"/>
          </a:p>
        </p:txBody>
      </p:sp>
      <p:sp>
        <p:nvSpPr>
          <p:cNvPr id="6" name="Footer Placeholder 5"/>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7DC1BBB0-96F0-4077-A278-0F3FB5C104D3}" type="slidenum">
              <a:rPr lang="en-US" smtClean="0"/>
              <a:pPr/>
              <a:t>‹#›</a:t>
            </a:fld>
            <a:endParaRPr lang="en-US"/>
          </a:p>
        </p:txBody>
      </p:sp>
      <p:sp>
        <p:nvSpPr>
          <p:cNvPr id="3" name="Content Placeholder 2"/>
          <p:cNvSpPr>
            <a:spLocks noGrp="1"/>
          </p:cNvSpPr>
          <p:nvPr>
            <p:ph idx="1"/>
          </p:nvPr>
        </p:nvSpPr>
        <p:spPr>
          <a:xfrm>
            <a:off x="5180251" y="482600"/>
            <a:ext cx="6195986" cy="5689600"/>
          </a:xfrm>
        </p:spPr>
        <p:txBody>
          <a:bodyP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bwMode="white">
          <a:xfrm>
            <a:off x="1074240" y="1828800"/>
            <a:ext cx="329342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bwMode="white">
          <a:xfrm>
            <a:off x="1074240" y="381000"/>
            <a:ext cx="3293422" cy="1371600"/>
          </a:xfrm>
        </p:spPr>
        <p:txBody>
          <a:bodyPr anchor="b">
            <a:normAutofit/>
          </a:bodyPr>
          <a:lstStyle>
            <a:lvl1pPr algn="l">
              <a:defRPr sz="2800" b="0" cap="all" baseline="0">
                <a:solidFill>
                  <a:schemeClr val="accent5">
                    <a:lumMod val="50000"/>
                  </a:schemeClr>
                </a:solidFill>
              </a:defRPr>
            </a:lvl1pPr>
          </a:lstStyle>
          <a:p>
            <a:r>
              <a:rPr lang="en-US" smtClean="0"/>
              <a:t>Click to edit Master title style</a:t>
            </a:r>
            <a:endParaRPr dirty="0"/>
          </a:p>
        </p:txBody>
      </p:sp>
      <p:sp>
        <p:nvSpPr>
          <p:cNvPr id="9" name="Rectangle 8"/>
          <p:cNvSpPr/>
          <p:nvPr/>
        </p:nvSpPr>
        <p:spPr>
          <a:xfrm>
            <a:off x="11884104" y="0"/>
            <a:ext cx="30472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0" name="Rectangle 9"/>
          <p:cNvSpPr/>
          <p:nvPr/>
        </p:nvSpPr>
        <p:spPr>
          <a:xfrm>
            <a:off x="11884104" y="0"/>
            <a:ext cx="30472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2" name="Rectangle 11"/>
          <p:cNvSpPr/>
          <p:nvPr userDrawn="1"/>
        </p:nvSpPr>
        <p:spPr>
          <a:xfrm>
            <a:off x="11884104" y="0"/>
            <a:ext cx="30472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Tree>
    <p:extLst>
      <p:ext uri="{BB962C8B-B14F-4D97-AF65-F5344CB8AC3E}">
        <p14:creationId xmlns:p14="http://schemas.microsoft.com/office/powerpoint/2010/main" val="347639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866F492-7803-4716-B969-A5873965FF8A}" type="datetime1">
              <a:rPr lang="en-US" smtClean="0"/>
              <a:t>6/30/2014</a:t>
            </a:fld>
            <a:endParaRPr lang="en-US"/>
          </a:p>
        </p:txBody>
      </p:sp>
      <p:sp>
        <p:nvSpPr>
          <p:cNvPr id="7" name="Slide Number Placeholder 6"/>
          <p:cNvSpPr>
            <a:spLocks noGrp="1"/>
          </p:cNvSpPr>
          <p:nvPr>
            <p:ph type="sldNum" sz="quarter" idx="12"/>
          </p:nvPr>
        </p:nvSpPr>
        <p:spPr/>
        <p:txBody>
          <a:bodyPr/>
          <a:lstStyle/>
          <a:p>
            <a:fld id="{7DC1BBB0-96F0-4077-A278-0F3FB5C104D3}" type="slidenum">
              <a:rPr lang="en-US" smtClean="0"/>
              <a:t>‹#›</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11884104" y="0"/>
            <a:ext cx="30472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3" name="Picture Placeholder 2"/>
          <p:cNvSpPr>
            <a:spLocks noGrp="1"/>
          </p:cNvSpPr>
          <p:nvPr>
            <p:ph type="pic" idx="1"/>
          </p:nvPr>
        </p:nvSpPr>
        <p:spPr bwMode="auto">
          <a:xfrm>
            <a:off x="5180251" y="482600"/>
            <a:ext cx="6195986"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1074240" y="1828800"/>
            <a:ext cx="329342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074240" y="381000"/>
            <a:ext cx="3293422" cy="1371600"/>
          </a:xfrm>
        </p:spPr>
        <p:txBody>
          <a:bodyPr anchor="b">
            <a:normAutofit/>
          </a:bodyPr>
          <a:lstStyle>
            <a:lvl1pPr algn="l">
              <a:defRPr sz="2800" b="0" cap="all" baseline="0">
                <a:solidFill>
                  <a:schemeClr val="tx2"/>
                </a:solidFill>
              </a:defRPr>
            </a:lvl1pPr>
          </a:lstStyle>
          <a:p>
            <a:r>
              <a:rPr lang="en-US" smtClean="0"/>
              <a:t>Click to edit Master title style</a:t>
            </a:r>
            <a:endParaRPr dirty="0"/>
          </a:p>
        </p:txBody>
      </p:sp>
    </p:spTree>
    <p:extLst>
      <p:ext uri="{BB962C8B-B14F-4D97-AF65-F5344CB8AC3E}">
        <p14:creationId xmlns:p14="http://schemas.microsoft.com/office/powerpoint/2010/main" val="2256456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180250" y="6356351"/>
            <a:ext cx="1218883" cy="365125"/>
          </a:xfrm>
          <a:prstGeom prst="rect">
            <a:avLst/>
          </a:prstGeom>
        </p:spPr>
        <p:txBody>
          <a:bodyPr vert="horz" lIns="91440" tIns="45720" rIns="91440" bIns="45720" rtlCol="0" anchor="ctr"/>
          <a:lstStyle>
            <a:lvl1pPr algn="l">
              <a:defRPr sz="1200" cap="all" baseline="0">
                <a:solidFill>
                  <a:schemeClr val="tx1"/>
                </a:solidFill>
              </a:defRPr>
            </a:lvl1pPr>
          </a:lstStyle>
          <a:p>
            <a:fld id="{FD004168-AADC-4457-9784-543656FEE4FC}" type="datetime1">
              <a:rPr lang="en-US" smtClean="0"/>
              <a:t>6/30/2014</a:t>
            </a:fld>
            <a:endParaRPr lang="en-US"/>
          </a:p>
        </p:txBody>
      </p:sp>
      <p:sp>
        <p:nvSpPr>
          <p:cNvPr id="5" name="Footer Placeholder 4"/>
          <p:cNvSpPr>
            <a:spLocks noGrp="1"/>
          </p:cNvSpPr>
          <p:nvPr>
            <p:ph type="ftr" sz="quarter" idx="3"/>
          </p:nvPr>
        </p:nvSpPr>
        <p:spPr>
          <a:xfrm>
            <a:off x="6595933" y="6356351"/>
            <a:ext cx="3974065" cy="365125"/>
          </a:xfrm>
          <a:prstGeom prst="rect">
            <a:avLst/>
          </a:prstGeom>
        </p:spPr>
        <p:txBody>
          <a:bodyPr vert="horz" lIns="91440" tIns="45720" rIns="91440" bIns="45720" rtlCol="0" anchor="ctr"/>
          <a:lstStyle>
            <a:lvl1pPr algn="ctr">
              <a:defRPr sz="1200" cap="all" baseline="0">
                <a:solidFill>
                  <a:schemeClr val="tx1"/>
                </a:solidFill>
              </a:defRPr>
            </a:lvl1pPr>
          </a:lstStyle>
          <a:p>
            <a:endParaRPr lang="en-US"/>
          </a:p>
        </p:txBody>
      </p:sp>
      <p:sp>
        <p:nvSpPr>
          <p:cNvPr id="6" name="Slide Number Placeholder 5"/>
          <p:cNvSpPr>
            <a:spLocks noGrp="1"/>
          </p:cNvSpPr>
          <p:nvPr>
            <p:ph type="sldNum" sz="quarter" idx="4"/>
          </p:nvPr>
        </p:nvSpPr>
        <p:spPr>
          <a:xfrm>
            <a:off x="10766796" y="6356351"/>
            <a:ext cx="609441" cy="365125"/>
          </a:xfrm>
          <a:prstGeom prst="rect">
            <a:avLst/>
          </a:prstGeom>
        </p:spPr>
        <p:txBody>
          <a:bodyPr vert="horz" lIns="91440" tIns="45720" rIns="91440" bIns="45720" rtlCol="0" anchor="ctr"/>
          <a:lstStyle>
            <a:lvl1pPr algn="r">
              <a:defRPr sz="1200" cap="all" baseline="0">
                <a:solidFill>
                  <a:schemeClr val="tx1"/>
                </a:solidFill>
              </a:defRPr>
            </a:lvl1pPr>
          </a:lstStyle>
          <a:p>
            <a:fld id="{7DC1BBB0-96F0-4077-A278-0F3FB5C104D3}" type="slidenum">
              <a:rPr lang="en-US" smtClean="0"/>
              <a:pPr/>
              <a:t>‹#›</a:t>
            </a:fld>
            <a:endParaRPr lang="en-US"/>
          </a:p>
        </p:txBody>
      </p:sp>
      <p:sp>
        <p:nvSpPr>
          <p:cNvPr id="9" name="Rectangle 8"/>
          <p:cNvSpPr/>
          <p:nvPr/>
        </p:nvSpPr>
        <p:spPr>
          <a:xfrm>
            <a:off x="11885691" y="0"/>
            <a:ext cx="304721" cy="6858000"/>
          </a:xfrm>
          <a:prstGeom prst="rect">
            <a:avLst/>
          </a:prstGeom>
          <a:solidFill>
            <a:schemeClr val="tx2">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pic>
        <p:nvPicPr>
          <p:cNvPr id="46" name="Picture 2"/>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ltGray">
          <a:xfrm>
            <a:off x="0" y="0"/>
            <a:ext cx="1803400" cy="6858000"/>
          </a:xfrm>
          <a:prstGeom prst="rect">
            <a:avLst/>
          </a:prstGeom>
          <a:noFill/>
          <a:ln>
            <a:noFill/>
          </a:ln>
        </p:spPr>
      </p:pic>
      <p:sp>
        <p:nvSpPr>
          <p:cNvPr id="3" name="Text Placeholder 2"/>
          <p:cNvSpPr>
            <a:spLocks noGrp="1"/>
          </p:cNvSpPr>
          <p:nvPr>
            <p:ph type="body" idx="1"/>
          </p:nvPr>
        </p:nvSpPr>
        <p:spPr>
          <a:xfrm>
            <a:off x="1903413" y="1600200"/>
            <a:ext cx="9472824" cy="4572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Placeholder 1"/>
          <p:cNvSpPr>
            <a:spLocks noGrp="1"/>
          </p:cNvSpPr>
          <p:nvPr>
            <p:ph type="title"/>
          </p:nvPr>
        </p:nvSpPr>
        <p:spPr>
          <a:xfrm>
            <a:off x="1903413" y="177800"/>
            <a:ext cx="9472824" cy="1239837"/>
          </a:xfrm>
          <a:prstGeom prst="rect">
            <a:avLst/>
          </a:prstGeom>
        </p:spPr>
        <p:txBody>
          <a:bodyPr vert="horz" lIns="91440" tIns="45720" rIns="91440" bIns="45720" rtlCol="0" anchor="b">
            <a:normAutofit/>
          </a:bodyPr>
          <a:lstStyle/>
          <a:p>
            <a:r>
              <a:rPr lang="en-US" smtClean="0"/>
              <a:t>Click to edit Master title style</a:t>
            </a:r>
            <a:endParaRPr dirty="0"/>
          </a:p>
        </p:txBody>
      </p:sp>
    </p:spTree>
    <p:extLst>
      <p:ext uri="{BB962C8B-B14F-4D97-AF65-F5344CB8AC3E}">
        <p14:creationId xmlns:p14="http://schemas.microsoft.com/office/powerpoint/2010/main" val="414151883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39" userDrawn="1">
          <p15:clr>
            <a:srgbClr val="F26B43"/>
          </p15:clr>
        </p15:guide>
        <p15:guide id="2" pos="1199" userDrawn="1">
          <p15:clr>
            <a:srgbClr val="F26B43"/>
          </p15:clr>
        </p15:guide>
        <p15:guide id="3" pos="719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youtu.be/nMGF7MnoZB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copyrights@tea.state.tx.u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youtu.be/nMGF7MnoZB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9569" y="3355565"/>
            <a:ext cx="10512862" cy="2511835"/>
          </a:xfrm>
        </p:spPr>
        <p:txBody>
          <a:bodyPr>
            <a:normAutofit/>
          </a:bodyPr>
          <a:lstStyle/>
          <a:p>
            <a:pPr algn="ctr"/>
            <a:r>
              <a:rPr lang="en-US" sz="4400" b="1" dirty="0" smtClean="0"/>
              <a:t>Let’s Work It Out – Applying Conflict Resolution Skills</a:t>
            </a:r>
            <a:endParaRPr lang="en-US" sz="4400" b="1" dirty="0"/>
          </a:p>
        </p:txBody>
      </p:sp>
      <p:sp>
        <p:nvSpPr>
          <p:cNvPr id="4" name="Text Placeholder 3"/>
          <p:cNvSpPr>
            <a:spLocks noGrp="1"/>
          </p:cNvSpPr>
          <p:nvPr>
            <p:ph type="body" sz="half" idx="2"/>
          </p:nvPr>
        </p:nvSpPr>
        <p:spPr>
          <a:xfrm>
            <a:off x="839569" y="5488756"/>
            <a:ext cx="10511274" cy="1140644"/>
          </a:xfrm>
        </p:spPr>
        <p:txBody>
          <a:bodyPr>
            <a:normAutofit/>
          </a:bodyPr>
          <a:lstStyle/>
          <a:p>
            <a:pPr algn="ctr"/>
            <a:endParaRPr lang="en-US" sz="2000" dirty="0" smtClean="0"/>
          </a:p>
          <a:p>
            <a:pPr algn="ctr"/>
            <a:r>
              <a:rPr lang="en-US" sz="2000" dirty="0" smtClean="0"/>
              <a:t>Hospitality Services</a:t>
            </a: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2612" y="457200"/>
            <a:ext cx="5943001" cy="3962001"/>
          </a:xfrm>
          <a:prstGeom prst="rect">
            <a:avLst/>
          </a:prstGeom>
        </p:spPr>
      </p:pic>
    </p:spTree>
    <p:extLst>
      <p:ext uri="{BB962C8B-B14F-4D97-AF65-F5344CB8AC3E}">
        <p14:creationId xmlns:p14="http://schemas.microsoft.com/office/powerpoint/2010/main" val="2448922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70012" y="177800"/>
            <a:ext cx="9472824" cy="1239837"/>
          </a:xfrm>
        </p:spPr>
        <p:txBody>
          <a:bodyPr/>
          <a:lstStyle/>
          <a:p>
            <a:r>
              <a:rPr lang="en-US" b="1" dirty="0" smtClean="0"/>
              <a:t>Conflict Resolution</a:t>
            </a:r>
            <a:endParaRPr lang="en-US" b="1" dirty="0"/>
          </a:p>
        </p:txBody>
      </p:sp>
      <p:sp>
        <p:nvSpPr>
          <p:cNvPr id="3" name="Content Placeholder 2"/>
          <p:cNvSpPr>
            <a:spLocks noGrp="1"/>
          </p:cNvSpPr>
          <p:nvPr>
            <p:ph sz="half" idx="1"/>
          </p:nvPr>
        </p:nvSpPr>
        <p:spPr>
          <a:xfrm>
            <a:off x="1446212" y="1600200"/>
            <a:ext cx="4572000" cy="4572000"/>
          </a:xfrm>
        </p:spPr>
        <p:txBody>
          <a:bodyPr>
            <a:normAutofit/>
          </a:bodyPr>
          <a:lstStyle/>
          <a:p>
            <a:r>
              <a:rPr lang="en-US" sz="2800" dirty="0" smtClean="0"/>
              <a:t>Disputes</a:t>
            </a:r>
          </a:p>
          <a:p>
            <a:r>
              <a:rPr lang="en-US" sz="2800" dirty="0" smtClean="0"/>
              <a:t>Negotiation</a:t>
            </a:r>
          </a:p>
          <a:p>
            <a:r>
              <a:rPr lang="en-US" sz="2800" dirty="0" smtClean="0"/>
              <a:t>Focus on problem</a:t>
            </a:r>
          </a:p>
          <a:p>
            <a:r>
              <a:rPr lang="en-US" sz="2800" dirty="0" smtClean="0"/>
              <a:t>Advise the manager</a:t>
            </a:r>
          </a:p>
        </p:txBody>
      </p:sp>
      <p:sp>
        <p:nvSpPr>
          <p:cNvPr id="4" name="Content Placeholder 3"/>
          <p:cNvSpPr>
            <a:spLocks noGrp="1"/>
          </p:cNvSpPr>
          <p:nvPr>
            <p:ph sz="half" idx="2"/>
          </p:nvPr>
        </p:nvSpPr>
        <p:spPr>
          <a:xfrm>
            <a:off x="5942012" y="1600200"/>
            <a:ext cx="4572000" cy="4572000"/>
          </a:xfrm>
        </p:spPr>
        <p:txBody>
          <a:bodyPr>
            <a:normAutofit/>
          </a:bodyPr>
          <a:lstStyle/>
          <a:p>
            <a:r>
              <a:rPr lang="en-US" sz="2800" dirty="0" smtClean="0"/>
              <a:t>Steps to resolving conflict:</a:t>
            </a:r>
          </a:p>
          <a:p>
            <a:pPr lvl="1"/>
            <a:r>
              <a:rPr lang="en-US" sz="2800" dirty="0" smtClean="0"/>
              <a:t>Define the problem</a:t>
            </a:r>
          </a:p>
          <a:p>
            <a:pPr lvl="1"/>
            <a:r>
              <a:rPr lang="en-US" sz="2800" dirty="0" smtClean="0"/>
              <a:t>Suggest a solution</a:t>
            </a:r>
          </a:p>
          <a:p>
            <a:pPr lvl="1"/>
            <a:r>
              <a:rPr lang="en-US" sz="2800" dirty="0" smtClean="0"/>
              <a:t>Evaluate a solution</a:t>
            </a:r>
          </a:p>
          <a:p>
            <a:pPr lvl="1"/>
            <a:r>
              <a:rPr lang="en-US" sz="2800" dirty="0" smtClean="0"/>
              <a:t>Compromise</a:t>
            </a:r>
          </a:p>
          <a:p>
            <a:pPr lvl="1"/>
            <a:r>
              <a:rPr lang="en-US" sz="2800" dirty="0" smtClean="0"/>
              <a:t>Brainstorm</a:t>
            </a:r>
          </a:p>
          <a:p>
            <a:pPr lvl="1"/>
            <a:r>
              <a:rPr lang="en-US" sz="2800" dirty="0" smtClean="0"/>
              <a:t>Mediate </a:t>
            </a:r>
            <a:endParaRPr lang="en-US" sz="2800" dirty="0"/>
          </a:p>
        </p:txBody>
      </p:sp>
      <p:sp>
        <p:nvSpPr>
          <p:cNvPr id="6" name="Slide Number Placeholder 5"/>
          <p:cNvSpPr>
            <a:spLocks noGrp="1"/>
          </p:cNvSpPr>
          <p:nvPr>
            <p:ph type="sldNum" sz="quarter" idx="12"/>
          </p:nvPr>
        </p:nvSpPr>
        <p:spPr/>
        <p:txBody>
          <a:bodyPr/>
          <a:lstStyle/>
          <a:p>
            <a:fld id="{E5137D0E-4A4F-4307-8994-C1891D747D59}" type="slidenum">
              <a:rPr lang="en-US" smtClean="0"/>
              <a:t>10</a:t>
            </a:fld>
            <a:endParaRPr lang="en-US"/>
          </a:p>
        </p:txBody>
      </p:sp>
      <p:sp>
        <p:nvSpPr>
          <p:cNvPr id="7" name="Rectangle 6"/>
          <p:cNvSpPr/>
          <p:nvPr/>
        </p:nvSpPr>
        <p:spPr>
          <a:xfrm>
            <a:off x="3820883"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a:t>
            </a:r>
            <a:r>
              <a:rPr lang="en-US" sz="1000" dirty="0" smtClean="0">
                <a:latin typeface="Arial" pitchFamily="34" charset="0"/>
                <a:cs typeface="Arial" pitchFamily="34" charset="0"/>
              </a:rPr>
              <a:t>2014. </a:t>
            </a:r>
            <a:r>
              <a:rPr lang="en-US" sz="1000" dirty="0">
                <a:latin typeface="Arial" pitchFamily="34" charset="0"/>
                <a:cs typeface="Arial" pitchFamily="34" charset="0"/>
              </a:rPr>
              <a:t>All rights reserved.</a:t>
            </a:r>
          </a:p>
        </p:txBody>
      </p:sp>
      <p:pic>
        <p:nvPicPr>
          <p:cNvPr id="8"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5315" y="4253610"/>
            <a:ext cx="2452369" cy="2147186"/>
          </a:xfrm>
          <a:prstGeom prst="rect">
            <a:avLst/>
          </a:prstGeom>
        </p:spPr>
      </p:pic>
    </p:spTree>
    <p:extLst>
      <p:ext uri="{BB962C8B-B14F-4D97-AF65-F5344CB8AC3E}">
        <p14:creationId xmlns:p14="http://schemas.microsoft.com/office/powerpoint/2010/main" val="292883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370012" y="177800"/>
            <a:ext cx="9472824" cy="1239837"/>
          </a:xfrm>
        </p:spPr>
        <p:txBody>
          <a:bodyPr/>
          <a:lstStyle/>
          <a:p>
            <a:r>
              <a:rPr lang="en-US" b="1" dirty="0" smtClean="0"/>
              <a:t>Questions?</a:t>
            </a:r>
            <a:endParaRPr lang="en-US" b="1" dirty="0"/>
          </a:p>
        </p:txBody>
      </p:sp>
      <p:sp>
        <p:nvSpPr>
          <p:cNvPr id="2" name="Slide Number Placeholder 1"/>
          <p:cNvSpPr>
            <a:spLocks noGrp="1"/>
          </p:cNvSpPr>
          <p:nvPr>
            <p:ph type="sldNum" sz="quarter" idx="12"/>
          </p:nvPr>
        </p:nvSpPr>
        <p:spPr/>
        <p:txBody>
          <a:bodyPr>
            <a:normAutofit/>
          </a:bodyPr>
          <a:lstStyle/>
          <a:p>
            <a:fld id="{401CF334-2D5C-4859-84A6-CA7E6E43FAEB}" type="slidenum">
              <a:rPr lang="en-US" smtClean="0"/>
              <a:pPr/>
              <a:t>11</a:t>
            </a:fld>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35033" y="2667000"/>
            <a:ext cx="2743699" cy="2723411"/>
          </a:xfrm>
          <a:prstGeom prst="rect">
            <a:avLst/>
          </a:prstGeom>
          <a:noFill/>
          <a:ln w="9525">
            <a:noFill/>
            <a:miter lim="800000"/>
            <a:headEnd/>
            <a:tailEnd/>
          </a:ln>
          <a:effectLst/>
        </p:spPr>
      </p:pic>
      <p:sp>
        <p:nvSpPr>
          <p:cNvPr id="6" name="Rectangle 5"/>
          <p:cNvSpPr/>
          <p:nvPr/>
        </p:nvSpPr>
        <p:spPr>
          <a:xfrm>
            <a:off x="3820883"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a:t>
            </a:r>
            <a:r>
              <a:rPr lang="en-US" sz="1000" dirty="0" smtClean="0">
                <a:latin typeface="Arial" pitchFamily="34" charset="0"/>
                <a:cs typeface="Arial" pitchFamily="34" charset="0"/>
              </a:rPr>
              <a:t>2014. </a:t>
            </a:r>
            <a:r>
              <a:rPr lang="en-US" sz="1000" dirty="0">
                <a:latin typeface="Arial" pitchFamily="34" charset="0"/>
                <a:cs typeface="Arial" pitchFamily="34" charset="0"/>
              </a:rPr>
              <a:t>All rights reserved.</a:t>
            </a:r>
          </a:p>
        </p:txBody>
      </p:sp>
    </p:spTree>
    <p:extLst>
      <p:ext uri="{BB962C8B-B14F-4D97-AF65-F5344CB8AC3E}">
        <p14:creationId xmlns:p14="http://schemas.microsoft.com/office/powerpoint/2010/main" val="3121869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012" y="177800"/>
            <a:ext cx="9472824" cy="1239837"/>
          </a:xfrm>
        </p:spPr>
        <p:txBody>
          <a:bodyPr/>
          <a:lstStyle/>
          <a:p>
            <a:r>
              <a:rPr lang="en-US" b="1" dirty="0" smtClean="0"/>
              <a:t>References and Resources</a:t>
            </a:r>
            <a:endParaRPr lang="en-US" b="1" dirty="0"/>
          </a:p>
        </p:txBody>
      </p:sp>
      <p:sp>
        <p:nvSpPr>
          <p:cNvPr id="4" name="Content Placeholder 3"/>
          <p:cNvSpPr>
            <a:spLocks noGrp="1"/>
          </p:cNvSpPr>
          <p:nvPr>
            <p:ph idx="1"/>
          </p:nvPr>
        </p:nvSpPr>
        <p:spPr>
          <a:xfrm>
            <a:off x="1301204" y="2133600"/>
            <a:ext cx="9670008" cy="3962400"/>
          </a:xfrm>
        </p:spPr>
        <p:txBody>
          <a:bodyPr>
            <a:normAutofit fontScale="77500" lnSpcReduction="20000"/>
          </a:bodyPr>
          <a:lstStyle/>
          <a:p>
            <a:pPr>
              <a:buNone/>
            </a:pPr>
            <a:r>
              <a:rPr lang="en-US" dirty="0" smtClean="0"/>
              <a:t>Images:</a:t>
            </a:r>
          </a:p>
          <a:p>
            <a:r>
              <a:rPr lang="en-US" dirty="0" smtClean="0"/>
              <a:t>Microsoft Office Clip Art: Used with permission from Microsoft.</a:t>
            </a:r>
          </a:p>
          <a:p>
            <a:pPr marL="0" indent="0">
              <a:buNone/>
            </a:pPr>
            <a:r>
              <a:rPr lang="en-US" dirty="0" smtClean="0"/>
              <a:t>Textbooks:</a:t>
            </a:r>
          </a:p>
          <a:p>
            <a:r>
              <a:rPr lang="en-US" i="1" dirty="0" smtClean="0"/>
              <a:t>Hospitality and restaurant management</a:t>
            </a:r>
            <a:r>
              <a:rPr lang="en-US" dirty="0" smtClean="0"/>
              <a:t>. (2013). Upper Saddle River, NJ: Pearson.</a:t>
            </a:r>
          </a:p>
          <a:p>
            <a:r>
              <a:rPr lang="en-US" dirty="0" smtClean="0"/>
              <a:t>Reynolds, J.S. (2010). </a:t>
            </a:r>
            <a:r>
              <a:rPr lang="en-US" i="1" dirty="0" smtClean="0"/>
              <a:t>Hospitality services: Food &amp; lodging</a:t>
            </a:r>
            <a:r>
              <a:rPr lang="en-US" dirty="0" smtClean="0"/>
              <a:t>. Tinley Park, IL: </a:t>
            </a:r>
            <a:r>
              <a:rPr lang="en-US" dirty="0" err="1" smtClean="0"/>
              <a:t>Goodheart-Willcox</a:t>
            </a:r>
            <a:r>
              <a:rPr lang="en-US" dirty="0" smtClean="0"/>
              <a:t> Company.</a:t>
            </a:r>
          </a:p>
          <a:p>
            <a:pPr marL="0" indent="0">
              <a:buNone/>
            </a:pPr>
            <a:r>
              <a:rPr lang="en-US" dirty="0" smtClean="0"/>
              <a:t>YouTube™:</a:t>
            </a:r>
          </a:p>
          <a:p>
            <a:pPr>
              <a:lnSpc>
                <a:spcPct val="120000"/>
              </a:lnSpc>
              <a:spcBef>
                <a:spcPts val="0"/>
              </a:spcBef>
            </a:pPr>
            <a:r>
              <a:rPr lang="en-US" dirty="0"/>
              <a:t>The Hyatt Employment Experience - Hotel Jobs and Careers</a:t>
            </a:r>
          </a:p>
          <a:p>
            <a:pPr marL="0" indent="223838">
              <a:lnSpc>
                <a:spcPct val="120000"/>
              </a:lnSpc>
              <a:spcBef>
                <a:spcPts val="0"/>
              </a:spcBef>
              <a:buNone/>
            </a:pPr>
            <a:r>
              <a:rPr lang="en-US" dirty="0"/>
              <a:t>Video of Hyatt employees speaking about their work experience</a:t>
            </a:r>
          </a:p>
          <a:p>
            <a:pPr marL="0" indent="223838">
              <a:lnSpc>
                <a:spcPct val="120000"/>
              </a:lnSpc>
              <a:spcBef>
                <a:spcPts val="0"/>
              </a:spcBef>
              <a:buNone/>
            </a:pPr>
            <a:r>
              <a:rPr lang="en-US" dirty="0">
                <a:hlinkClick r:id="rId3"/>
              </a:rPr>
              <a:t>http://</a:t>
            </a:r>
            <a:r>
              <a:rPr lang="en-US" dirty="0" smtClean="0">
                <a:hlinkClick r:id="rId3"/>
              </a:rPr>
              <a:t>youtu.be/nMGF7MnoZBs</a:t>
            </a:r>
            <a:endParaRPr lang="en-US" dirty="0" smtClean="0"/>
          </a:p>
          <a:p>
            <a:pPr marL="0" indent="223838">
              <a:lnSpc>
                <a:spcPct val="120000"/>
              </a:lnSpc>
              <a:spcBef>
                <a:spcPts val="0"/>
              </a:spcBef>
              <a:buNone/>
            </a:pPr>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E5137D0E-4A4F-4307-8994-C1891D747D59}" type="slidenum">
              <a:rPr lang="en-US" smtClean="0"/>
              <a:t>12</a:t>
            </a:fld>
            <a:endParaRPr lang="en-US"/>
          </a:p>
        </p:txBody>
      </p:sp>
      <p:sp>
        <p:nvSpPr>
          <p:cNvPr id="6" name="Rectangle 5"/>
          <p:cNvSpPr/>
          <p:nvPr/>
        </p:nvSpPr>
        <p:spPr>
          <a:xfrm>
            <a:off x="3820883"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a:t>
            </a:r>
            <a:r>
              <a:rPr lang="en-US" sz="1000" dirty="0" smtClean="0">
                <a:latin typeface="Arial" pitchFamily="34" charset="0"/>
                <a:cs typeface="Arial" pitchFamily="34" charset="0"/>
              </a:rPr>
              <a:t>2014. </a:t>
            </a:r>
            <a:r>
              <a:rPr lang="en-US" sz="1000" dirty="0">
                <a:latin typeface="Arial" pitchFamily="34" charset="0"/>
                <a:cs typeface="Arial" pitchFamily="34" charset="0"/>
              </a:rPr>
              <a:t>All rights reserved.</a:t>
            </a:r>
          </a:p>
        </p:txBody>
      </p:sp>
    </p:spTree>
    <p:extLst>
      <p:ext uri="{BB962C8B-B14F-4D97-AF65-F5344CB8AC3E}">
        <p14:creationId xmlns:p14="http://schemas.microsoft.com/office/powerpoint/2010/main" val="182124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5137D0E-4A4F-4307-8994-C1891D747D59}" type="slidenum">
              <a:rPr lang="en-US" smtClean="0"/>
              <a:t>2</a:t>
            </a:fld>
            <a:endParaRPr lang="en-US"/>
          </a:p>
        </p:txBody>
      </p:sp>
      <p:sp>
        <p:nvSpPr>
          <p:cNvPr id="5" name="Rectangle 2"/>
          <p:cNvSpPr>
            <a:spLocks noGrp="1" noChangeArrowheads="1"/>
          </p:cNvSpPr>
          <p:nvPr>
            <p:ph idx="1"/>
          </p:nvPr>
        </p:nvSpPr>
        <p:spPr>
          <a:xfrm>
            <a:off x="1370012" y="1600200"/>
            <a:ext cx="9472824" cy="4572000"/>
          </a:xfrm>
        </p:spPr>
        <p:txBody>
          <a:bodyPr>
            <a:normAutofit fontScale="92500" lnSpcReduction="20000"/>
          </a:bodyPr>
          <a:lstStyle/>
          <a:p>
            <a:pPr marL="0" indent="0">
              <a:lnSpc>
                <a:spcPct val="120000"/>
              </a:lnSpc>
              <a:spcBef>
                <a:spcPts val="0"/>
              </a:spcBef>
              <a:buNone/>
            </a:pPr>
            <a:r>
              <a:rPr lang="en-US" sz="1600" dirty="0">
                <a:ln w="0"/>
                <a:solidFill>
                  <a:schemeClr val="accent1">
                    <a:lumMod val="50000"/>
                  </a:schemeClr>
                </a:solidFill>
              </a:rPr>
              <a:t>Copyright © Texas Education Agency, </a:t>
            </a:r>
            <a:r>
              <a:rPr lang="en-US" sz="1600" dirty="0" smtClean="0">
                <a:ln w="0"/>
                <a:solidFill>
                  <a:schemeClr val="accent1">
                    <a:lumMod val="50000"/>
                  </a:schemeClr>
                </a:solidFill>
              </a:rPr>
              <a:t>2014. </a:t>
            </a:r>
            <a:r>
              <a:rPr lang="en-US" sz="1600" dirty="0">
                <a:ln w="0"/>
                <a:solidFill>
                  <a:schemeClr val="accent1">
                    <a:lumMod val="50000"/>
                  </a:schemeClr>
                </a:solidFill>
              </a:rPr>
              <a:t>These Materials are copyrighted © and trademarked ™ as the property of the Texas Education Agency (TEA) and may not be reproduced without the express written permission of TEA, except under the following conditions:</a:t>
            </a:r>
          </a:p>
          <a:p>
            <a:pPr marL="457200" indent="-277813">
              <a:lnSpc>
                <a:spcPct val="120000"/>
              </a:lnSpc>
              <a:spcBef>
                <a:spcPts val="0"/>
              </a:spcBef>
              <a:buNone/>
            </a:pPr>
            <a:r>
              <a:rPr lang="en-US" sz="1600" dirty="0">
                <a:ln w="0"/>
                <a:solidFill>
                  <a:schemeClr val="accent1">
                    <a:lumMod val="50000"/>
                  </a:schemeClr>
                </a:solidFill>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20000"/>
              </a:lnSpc>
              <a:spcBef>
                <a:spcPts val="0"/>
              </a:spcBef>
              <a:buNone/>
            </a:pPr>
            <a:r>
              <a:rPr lang="en-US" sz="1600" dirty="0">
                <a:ln w="0"/>
                <a:solidFill>
                  <a:schemeClr val="accent1">
                    <a:lumMod val="50000"/>
                  </a:schemeClr>
                </a:solidFill>
              </a:rPr>
              <a:t>2)  Residents of the state of Texas may reproduce and use copies of the Materials and Related Materials for individual personal use only, without obtaining written permission of TEA.</a:t>
            </a:r>
          </a:p>
          <a:p>
            <a:pPr marL="457200" indent="-277813">
              <a:lnSpc>
                <a:spcPct val="120000"/>
              </a:lnSpc>
              <a:spcBef>
                <a:spcPts val="0"/>
              </a:spcBef>
              <a:buNone/>
            </a:pPr>
            <a:r>
              <a:rPr lang="en-US" sz="1600" dirty="0">
                <a:ln w="0"/>
                <a:solidFill>
                  <a:schemeClr val="accent1">
                    <a:lumMod val="50000"/>
                  </a:schemeClr>
                </a:solidFill>
              </a:rPr>
              <a:t>3)  Any portion reproduced must be reproduced in its entirety and remain unedited, unaltered and unchanged in any way.</a:t>
            </a:r>
          </a:p>
          <a:p>
            <a:pPr marL="457200" indent="-277813">
              <a:lnSpc>
                <a:spcPct val="120000"/>
              </a:lnSpc>
              <a:spcBef>
                <a:spcPts val="0"/>
              </a:spcBef>
              <a:buNone/>
            </a:pPr>
            <a:r>
              <a:rPr lang="en-US" sz="1600" dirty="0">
                <a:ln w="0"/>
                <a:solidFill>
                  <a:schemeClr val="accent1">
                    <a:lumMod val="50000"/>
                  </a:schemeClr>
                </a:solidFill>
              </a:rPr>
              <a:t>4)  No monetary charge can be made for the reproduced materials or any document containing them; however, a reasonable charge to cover only the cost of reproduction and distribution may be charged.</a:t>
            </a:r>
          </a:p>
          <a:p>
            <a:pPr marL="0" indent="0">
              <a:lnSpc>
                <a:spcPct val="120000"/>
              </a:lnSpc>
              <a:spcBef>
                <a:spcPts val="0"/>
              </a:spcBef>
              <a:buNone/>
            </a:pPr>
            <a:r>
              <a:rPr lang="en-US" sz="1600" dirty="0">
                <a:ln w="0"/>
                <a:solidFill>
                  <a:schemeClr val="accent1">
                    <a:lumMod val="50000"/>
                  </a:schemeClr>
                </a:solidFill>
              </a:rPr>
              <a:t>Private entities or persons located in Texas that are not Texas public school districts, Texas Education Service Centers, or Texas charter schools or any entity, whether public or private, educational or non-educational, located outside the state of Texas </a:t>
            </a:r>
            <a:r>
              <a:rPr lang="en-US" sz="1600" i="1" dirty="0">
                <a:ln w="0"/>
                <a:solidFill>
                  <a:schemeClr val="accent1">
                    <a:lumMod val="50000"/>
                  </a:schemeClr>
                </a:solidFill>
              </a:rPr>
              <a:t>MUST</a:t>
            </a:r>
            <a:r>
              <a:rPr lang="en-US" sz="1600" dirty="0">
                <a:ln w="0"/>
                <a:solidFill>
                  <a:schemeClr val="accent1">
                    <a:lumMod val="50000"/>
                  </a:schemeClr>
                </a:solidFill>
              </a:rPr>
              <a:t> obtain written approval from TEA and will be required to enter into a license agreement that may involve the payment of a licensing fee or a royalty.</a:t>
            </a:r>
          </a:p>
          <a:p>
            <a:pPr marL="0" indent="0">
              <a:lnSpc>
                <a:spcPct val="120000"/>
              </a:lnSpc>
              <a:spcBef>
                <a:spcPts val="0"/>
              </a:spcBef>
              <a:buNone/>
            </a:pPr>
            <a:r>
              <a:rPr lang="en-US" sz="1600" dirty="0">
                <a:ln w="0"/>
                <a:solidFill>
                  <a:schemeClr val="accent1">
                    <a:lumMod val="50000"/>
                  </a:schemeClr>
                </a:solidFill>
              </a:rPr>
              <a:t>For information contact: Office of Copyrights, Trademarks, License Agreements, and Royalties, Texas Education Agency, 1701 N. Congress Ave., Austin, TX  78701-1494; phone 512-463-7004; email: </a:t>
            </a:r>
            <a:r>
              <a:rPr lang="en-US" sz="1600" dirty="0">
                <a:ln w="0"/>
                <a:solidFill>
                  <a:schemeClr val="accent1">
                    <a:lumMod val="50000"/>
                  </a:schemeClr>
                </a:solidFill>
                <a:hlinkClick r:id="rId2"/>
              </a:rPr>
              <a:t>copyrights@tea.state.tx.us</a:t>
            </a:r>
            <a:r>
              <a:rPr lang="en-US" sz="1600" dirty="0">
                <a:ln w="0"/>
                <a:solidFill>
                  <a:schemeClr val="accent1">
                    <a:lumMod val="50000"/>
                  </a:schemeClr>
                </a:solidFill>
              </a:rPr>
              <a:t>.</a:t>
            </a:r>
          </a:p>
        </p:txBody>
      </p:sp>
      <p:sp>
        <p:nvSpPr>
          <p:cNvPr id="2" name="Title 1"/>
          <p:cNvSpPr>
            <a:spLocks noGrp="1"/>
          </p:cNvSpPr>
          <p:nvPr>
            <p:ph type="title"/>
          </p:nvPr>
        </p:nvSpPr>
        <p:spPr>
          <a:xfrm>
            <a:off x="1422188" y="177800"/>
            <a:ext cx="9472824" cy="1239837"/>
          </a:xfrm>
        </p:spPr>
        <p:txBody>
          <a:bodyPr/>
          <a:lstStyle/>
          <a:p>
            <a:r>
              <a:rPr lang="en-US" b="1" dirty="0" smtClean="0"/>
              <a:t>Copyright</a:t>
            </a:r>
            <a:endParaRPr lang="en-US" b="1" dirty="0"/>
          </a:p>
        </p:txBody>
      </p:sp>
      <p:sp>
        <p:nvSpPr>
          <p:cNvPr id="6" name="Rectangle 5"/>
          <p:cNvSpPr/>
          <p:nvPr/>
        </p:nvSpPr>
        <p:spPr>
          <a:xfrm>
            <a:off x="3820883"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a:t>
            </a:r>
            <a:r>
              <a:rPr lang="en-US" sz="1000" dirty="0" smtClean="0">
                <a:latin typeface="Arial" pitchFamily="34" charset="0"/>
                <a:cs typeface="Arial" pitchFamily="34" charset="0"/>
              </a:rPr>
              <a:t>2014. </a:t>
            </a:r>
            <a:r>
              <a:rPr lang="en-US" sz="1000" dirty="0">
                <a:latin typeface="Arial" pitchFamily="34" charset="0"/>
                <a:cs typeface="Arial" pitchFamily="34" charset="0"/>
              </a:rPr>
              <a:t>All rights reserved.</a:t>
            </a:r>
          </a:p>
        </p:txBody>
      </p:sp>
    </p:spTree>
    <p:extLst>
      <p:ext uri="{BB962C8B-B14F-4D97-AF65-F5344CB8AC3E}">
        <p14:creationId xmlns:p14="http://schemas.microsoft.com/office/powerpoint/2010/main" val="263447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929" y="2133600"/>
            <a:ext cx="9141619" cy="1641490"/>
          </a:xfrm>
        </p:spPr>
        <p:txBody>
          <a:bodyPr>
            <a:normAutofit fontScale="90000"/>
          </a:bodyPr>
          <a:lstStyle/>
          <a:p>
            <a:r>
              <a:rPr lang="en-US" sz="4000" b="1" dirty="0" smtClean="0"/>
              <a:t>Pleasant  Working Environment</a:t>
            </a:r>
            <a:br>
              <a:rPr lang="en-US" sz="4000" b="1" dirty="0" smtClean="0"/>
            </a:br>
            <a:r>
              <a:rPr lang="en-US" sz="4000" b="1" dirty="0" smtClean="0"/>
              <a:t/>
            </a:r>
            <a:br>
              <a:rPr lang="en-US" sz="4000" b="1" dirty="0" smtClean="0"/>
            </a:br>
            <a:r>
              <a:rPr lang="en-US" sz="4000" b="1" dirty="0" smtClean="0"/>
              <a:t>Conflict Resolution Skills</a:t>
            </a:r>
            <a:endParaRPr lang="en-US" sz="40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8412" y="152400"/>
            <a:ext cx="4379253" cy="6055530"/>
          </a:xfrm>
          <a:prstGeom prst="rect">
            <a:avLst/>
          </a:prstGeom>
        </p:spPr>
      </p:pic>
      <p:sp>
        <p:nvSpPr>
          <p:cNvPr id="6" name="Rectangle 5"/>
          <p:cNvSpPr/>
          <p:nvPr/>
        </p:nvSpPr>
        <p:spPr>
          <a:xfrm>
            <a:off x="3820883"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a:t>
            </a:r>
            <a:r>
              <a:rPr lang="en-US" sz="1000" dirty="0" smtClean="0">
                <a:latin typeface="Arial" pitchFamily="34" charset="0"/>
                <a:cs typeface="Arial" pitchFamily="34" charset="0"/>
              </a:rPr>
              <a:t>2014. </a:t>
            </a:r>
            <a:r>
              <a:rPr lang="en-US" sz="1000" dirty="0">
                <a:latin typeface="Arial" pitchFamily="34" charset="0"/>
                <a:cs typeface="Arial" pitchFamily="34" charset="0"/>
              </a:rPr>
              <a:t>All rights reserved.</a:t>
            </a:r>
          </a:p>
        </p:txBody>
      </p:sp>
    </p:spTree>
    <p:extLst>
      <p:ext uri="{BB962C8B-B14F-4D97-AF65-F5344CB8AC3E}">
        <p14:creationId xmlns:p14="http://schemas.microsoft.com/office/powerpoint/2010/main" val="364466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5988" y="1600200"/>
            <a:ext cx="9472824" cy="4572000"/>
          </a:xfrm>
        </p:spPr>
        <p:txBody>
          <a:bodyPr/>
          <a:lstStyle/>
          <a:p>
            <a:r>
              <a:rPr lang="en-US" dirty="0" smtClean="0"/>
              <a:t>Leadership Skills</a:t>
            </a:r>
          </a:p>
          <a:p>
            <a:r>
              <a:rPr lang="en-US" dirty="0" smtClean="0"/>
              <a:t>Teamwork</a:t>
            </a:r>
          </a:p>
          <a:p>
            <a:r>
              <a:rPr lang="en-US" dirty="0" smtClean="0"/>
              <a:t>Pleasant atmosphere</a:t>
            </a:r>
          </a:p>
          <a:p>
            <a:endParaRPr lang="en-US" dirty="0" smtClean="0"/>
          </a:p>
          <a:p>
            <a:endParaRPr lang="en-US" dirty="0" smtClean="0"/>
          </a:p>
          <a:p>
            <a:endParaRPr lang="en-US" dirty="0"/>
          </a:p>
        </p:txBody>
      </p:sp>
      <p:sp>
        <p:nvSpPr>
          <p:cNvPr id="2" name="Title 1"/>
          <p:cNvSpPr>
            <a:spLocks noGrp="1"/>
          </p:cNvSpPr>
          <p:nvPr>
            <p:ph type="title"/>
          </p:nvPr>
        </p:nvSpPr>
        <p:spPr>
          <a:xfrm>
            <a:off x="1345988" y="177800"/>
            <a:ext cx="9472824" cy="1239837"/>
          </a:xfrm>
        </p:spPr>
        <p:txBody>
          <a:bodyPr/>
          <a:lstStyle/>
          <a:p>
            <a:r>
              <a:rPr lang="en-US" b="1" dirty="0" smtClean="0"/>
              <a:t>Working Environment</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2012" y="1177837"/>
            <a:ext cx="5797829" cy="4652804"/>
          </a:xfrm>
          <a:prstGeom prst="rect">
            <a:avLst/>
          </a:prstGeom>
        </p:spPr>
      </p:pic>
      <p:sp>
        <p:nvSpPr>
          <p:cNvPr id="5" name="Rectangle 4"/>
          <p:cNvSpPr/>
          <p:nvPr/>
        </p:nvSpPr>
        <p:spPr>
          <a:xfrm>
            <a:off x="3820883"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a:t>
            </a:r>
            <a:r>
              <a:rPr lang="en-US" sz="1000" dirty="0" smtClean="0">
                <a:latin typeface="Arial" pitchFamily="34" charset="0"/>
                <a:cs typeface="Arial" pitchFamily="34" charset="0"/>
              </a:rPr>
              <a:t>2014. </a:t>
            </a:r>
            <a:r>
              <a:rPr lang="en-US" sz="1000" dirty="0">
                <a:latin typeface="Arial" pitchFamily="34" charset="0"/>
                <a:cs typeface="Arial" pitchFamily="34" charset="0"/>
              </a:rPr>
              <a:t>All rights reserved.</a:t>
            </a:r>
          </a:p>
        </p:txBody>
      </p:sp>
    </p:spTree>
    <p:extLst>
      <p:ext uri="{BB962C8B-B14F-4D97-AF65-F5344CB8AC3E}">
        <p14:creationId xmlns:p14="http://schemas.microsoft.com/office/powerpoint/2010/main" val="369129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45988" y="177800"/>
            <a:ext cx="9472824" cy="1239837"/>
          </a:xfrm>
        </p:spPr>
        <p:txBody>
          <a:bodyPr/>
          <a:lstStyle/>
          <a:p>
            <a:r>
              <a:rPr lang="en-US" b="1" dirty="0" smtClean="0"/>
              <a:t>Leadership Skills</a:t>
            </a:r>
            <a:endParaRPr lang="en-US" b="1" dirty="0"/>
          </a:p>
        </p:txBody>
      </p:sp>
      <p:sp>
        <p:nvSpPr>
          <p:cNvPr id="3" name="Content Placeholder 2"/>
          <p:cNvSpPr>
            <a:spLocks noGrp="1"/>
          </p:cNvSpPr>
          <p:nvPr>
            <p:ph sz="half" idx="1"/>
          </p:nvPr>
        </p:nvSpPr>
        <p:spPr>
          <a:xfrm>
            <a:off x="1446212" y="1600200"/>
            <a:ext cx="4572000" cy="4572000"/>
          </a:xfrm>
        </p:spPr>
        <p:txBody>
          <a:bodyPr>
            <a:normAutofit/>
          </a:bodyPr>
          <a:lstStyle/>
          <a:p>
            <a:r>
              <a:rPr lang="en-US" sz="2800" dirty="0" smtClean="0"/>
              <a:t>Coach</a:t>
            </a:r>
          </a:p>
          <a:p>
            <a:r>
              <a:rPr lang="en-US" sz="2800" dirty="0" smtClean="0"/>
              <a:t>Direction</a:t>
            </a:r>
          </a:p>
          <a:p>
            <a:r>
              <a:rPr lang="en-US" sz="2800" dirty="0" smtClean="0"/>
              <a:t>Encourage others</a:t>
            </a:r>
          </a:p>
          <a:p>
            <a:r>
              <a:rPr lang="en-US" sz="2800" dirty="0" smtClean="0"/>
              <a:t>Expect change</a:t>
            </a:r>
          </a:p>
          <a:p>
            <a:r>
              <a:rPr lang="en-US" dirty="0" smtClean="0"/>
              <a:t>Inspire others</a:t>
            </a:r>
          </a:p>
          <a:p>
            <a:r>
              <a:rPr lang="en-US" sz="2800" dirty="0" smtClean="0"/>
              <a:t>Lead dependably</a:t>
            </a:r>
          </a:p>
          <a:p>
            <a:r>
              <a:rPr lang="en-US" sz="2800" dirty="0" smtClean="0"/>
              <a:t>Nurture teamwork</a:t>
            </a:r>
            <a:endParaRPr lang="en-US" sz="2800" dirty="0"/>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50956" y="1600200"/>
            <a:ext cx="5705764" cy="3784823"/>
          </a:xfrm>
        </p:spPr>
      </p:pic>
      <p:sp>
        <p:nvSpPr>
          <p:cNvPr id="10" name="Slide Number Placeholder 9"/>
          <p:cNvSpPr>
            <a:spLocks noGrp="1"/>
          </p:cNvSpPr>
          <p:nvPr>
            <p:ph type="sldNum" sz="quarter" idx="12"/>
          </p:nvPr>
        </p:nvSpPr>
        <p:spPr/>
        <p:txBody>
          <a:bodyPr/>
          <a:lstStyle/>
          <a:p>
            <a:fld id="{E5137D0E-4A4F-4307-8994-C1891D747D59}" type="slidenum">
              <a:rPr lang="en-US" smtClean="0"/>
              <a:t>5</a:t>
            </a:fld>
            <a:endParaRPr lang="en-US"/>
          </a:p>
        </p:txBody>
      </p:sp>
      <p:sp>
        <p:nvSpPr>
          <p:cNvPr id="6" name="Rectangle 5"/>
          <p:cNvSpPr/>
          <p:nvPr/>
        </p:nvSpPr>
        <p:spPr>
          <a:xfrm>
            <a:off x="3820883"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a:t>
            </a:r>
            <a:r>
              <a:rPr lang="en-US" sz="1000" dirty="0" smtClean="0">
                <a:latin typeface="Arial" pitchFamily="34" charset="0"/>
                <a:cs typeface="Arial" pitchFamily="34" charset="0"/>
              </a:rPr>
              <a:t>2014. </a:t>
            </a:r>
            <a:r>
              <a:rPr lang="en-US" sz="1000" dirty="0">
                <a:latin typeface="Arial" pitchFamily="34" charset="0"/>
                <a:cs typeface="Arial" pitchFamily="34" charset="0"/>
              </a:rPr>
              <a:t>All rights reserved.</a:t>
            </a:r>
          </a:p>
        </p:txBody>
      </p:sp>
    </p:spTree>
    <p:extLst>
      <p:ext uri="{BB962C8B-B14F-4D97-AF65-F5344CB8AC3E}">
        <p14:creationId xmlns:p14="http://schemas.microsoft.com/office/powerpoint/2010/main" val="3930573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345988" y="177800"/>
            <a:ext cx="9472824" cy="1239837"/>
          </a:xfrm>
        </p:spPr>
        <p:txBody>
          <a:bodyPr/>
          <a:lstStyle/>
          <a:p>
            <a:r>
              <a:rPr lang="en-US" b="1" dirty="0" smtClean="0"/>
              <a:t>Teamwork Skills</a:t>
            </a:r>
            <a:endParaRPr lang="en-US" b="1" dirty="0"/>
          </a:p>
        </p:txBody>
      </p:sp>
      <p:sp>
        <p:nvSpPr>
          <p:cNvPr id="5" name="Content Placeholder 4"/>
          <p:cNvSpPr>
            <a:spLocks noGrp="1"/>
          </p:cNvSpPr>
          <p:nvPr>
            <p:ph sz="half" idx="1"/>
          </p:nvPr>
        </p:nvSpPr>
        <p:spPr>
          <a:xfrm>
            <a:off x="1522412" y="1600200"/>
            <a:ext cx="4572000" cy="4572000"/>
          </a:xfrm>
        </p:spPr>
        <p:txBody>
          <a:bodyPr>
            <a:normAutofit/>
          </a:bodyPr>
          <a:lstStyle/>
          <a:p>
            <a:r>
              <a:rPr lang="en-US" sz="2800" dirty="0" smtClean="0"/>
              <a:t>Communication</a:t>
            </a:r>
          </a:p>
          <a:p>
            <a:pPr lvl="1"/>
            <a:r>
              <a:rPr lang="en-US" sz="2400" dirty="0" smtClean="0"/>
              <a:t>Verbal</a:t>
            </a:r>
          </a:p>
          <a:p>
            <a:pPr lvl="1"/>
            <a:r>
              <a:rPr lang="en-US" sz="2400" dirty="0" smtClean="0"/>
              <a:t>Nonverbal </a:t>
            </a:r>
          </a:p>
          <a:p>
            <a:r>
              <a:rPr lang="en-US" sz="2800" dirty="0" smtClean="0"/>
              <a:t>Empathy</a:t>
            </a:r>
          </a:p>
          <a:p>
            <a:r>
              <a:rPr lang="en-US" sz="2800" dirty="0" smtClean="0"/>
              <a:t>Positive attitude</a:t>
            </a:r>
          </a:p>
          <a:p>
            <a:r>
              <a:rPr lang="en-US" sz="2800" dirty="0" smtClean="0"/>
              <a:t>Respect </a:t>
            </a:r>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982580" y="1616529"/>
            <a:ext cx="4760857" cy="4052467"/>
          </a:xfrm>
        </p:spPr>
      </p:pic>
      <p:sp>
        <p:nvSpPr>
          <p:cNvPr id="8" name="Slide Number Placeholder 7"/>
          <p:cNvSpPr>
            <a:spLocks noGrp="1"/>
          </p:cNvSpPr>
          <p:nvPr>
            <p:ph type="sldNum" sz="quarter" idx="12"/>
          </p:nvPr>
        </p:nvSpPr>
        <p:spPr/>
        <p:txBody>
          <a:bodyPr/>
          <a:lstStyle/>
          <a:p>
            <a:fld id="{E5137D0E-4A4F-4307-8994-C1891D747D59}" type="slidenum">
              <a:rPr lang="en-US" smtClean="0"/>
              <a:t>6</a:t>
            </a:fld>
            <a:endParaRPr lang="en-US"/>
          </a:p>
        </p:txBody>
      </p:sp>
      <p:sp>
        <p:nvSpPr>
          <p:cNvPr id="6" name="Rectangle 5"/>
          <p:cNvSpPr/>
          <p:nvPr/>
        </p:nvSpPr>
        <p:spPr>
          <a:xfrm>
            <a:off x="3820883"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2013. All rights reserved.</a:t>
            </a:r>
          </a:p>
        </p:txBody>
      </p:sp>
    </p:spTree>
    <p:extLst>
      <p:ext uri="{BB962C8B-B14F-4D97-AF65-F5344CB8AC3E}">
        <p14:creationId xmlns:p14="http://schemas.microsoft.com/office/powerpoint/2010/main" val="16580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012" y="177800"/>
            <a:ext cx="9472824" cy="1239837"/>
          </a:xfrm>
        </p:spPr>
        <p:txBody>
          <a:bodyPr/>
          <a:lstStyle/>
          <a:p>
            <a:r>
              <a:rPr lang="en-US" b="1" dirty="0" smtClean="0"/>
              <a:t>Pleasant Atmosphere</a:t>
            </a:r>
            <a:endParaRPr lang="en-US" b="1" dirty="0"/>
          </a:p>
        </p:txBody>
      </p:sp>
      <p:sp>
        <p:nvSpPr>
          <p:cNvPr id="3" name="Content Placeholder 2"/>
          <p:cNvSpPr>
            <a:spLocks noGrp="1"/>
          </p:cNvSpPr>
          <p:nvPr>
            <p:ph sz="half" idx="1"/>
          </p:nvPr>
        </p:nvSpPr>
        <p:spPr>
          <a:xfrm>
            <a:off x="1446212" y="1600200"/>
            <a:ext cx="4572000" cy="4572000"/>
          </a:xfrm>
        </p:spPr>
        <p:txBody>
          <a:bodyPr/>
          <a:lstStyle/>
          <a:p>
            <a:endParaRPr lang="en-US" dirty="0" smtClean="0"/>
          </a:p>
          <a:p>
            <a:r>
              <a:rPr lang="en-US" dirty="0" smtClean="0"/>
              <a:t>Celebrate successes</a:t>
            </a:r>
          </a:p>
          <a:p>
            <a:r>
              <a:rPr lang="en-US" dirty="0" smtClean="0"/>
              <a:t>Communication</a:t>
            </a:r>
          </a:p>
          <a:p>
            <a:r>
              <a:rPr lang="en-US" dirty="0" smtClean="0"/>
              <a:t>Diverse </a:t>
            </a:r>
          </a:p>
          <a:p>
            <a:r>
              <a:rPr lang="en-US" dirty="0" smtClean="0"/>
              <a:t>Focus is on employees</a:t>
            </a:r>
          </a:p>
        </p:txBody>
      </p:sp>
      <p:sp>
        <p:nvSpPr>
          <p:cNvPr id="5" name="Rectangle 4"/>
          <p:cNvSpPr/>
          <p:nvPr/>
        </p:nvSpPr>
        <p:spPr>
          <a:xfrm>
            <a:off x="3820883"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a:t>
            </a:r>
            <a:r>
              <a:rPr lang="en-US" sz="1000" dirty="0" smtClean="0">
                <a:latin typeface="Arial" pitchFamily="34" charset="0"/>
                <a:cs typeface="Arial" pitchFamily="34" charset="0"/>
              </a:rPr>
              <a:t>2014. </a:t>
            </a:r>
            <a:r>
              <a:rPr lang="en-US" sz="1000" dirty="0">
                <a:latin typeface="Arial" pitchFamily="34" charset="0"/>
                <a:cs typeface="Arial" pitchFamily="34" charset="0"/>
              </a:rPr>
              <a:t>All rights reserved.</a:t>
            </a:r>
          </a:p>
        </p:txBody>
      </p:sp>
      <p:pic>
        <p:nvPicPr>
          <p:cNvPr id="11" name="Picture 10"/>
          <p:cNvPicPr>
            <a:picLocks noChangeAspect="1"/>
          </p:cNvPicPr>
          <p:nvPr/>
        </p:nvPicPr>
        <p:blipFill rotWithShape="1">
          <a:blip r:embed="rId3"/>
          <a:srcRect l="1235" t="25807" r="35185" b="23654"/>
          <a:stretch/>
        </p:blipFill>
        <p:spPr>
          <a:xfrm>
            <a:off x="6109608" y="1763200"/>
            <a:ext cx="5813850" cy="2504448"/>
          </a:xfrm>
          <a:prstGeom prst="rect">
            <a:avLst/>
          </a:prstGeom>
        </p:spPr>
      </p:pic>
      <p:sp>
        <p:nvSpPr>
          <p:cNvPr id="12" name="Rectangle 11"/>
          <p:cNvSpPr/>
          <p:nvPr/>
        </p:nvSpPr>
        <p:spPr>
          <a:xfrm>
            <a:off x="5832603" y="4426513"/>
            <a:ext cx="6092825" cy="867673"/>
          </a:xfrm>
          <a:prstGeom prst="rect">
            <a:avLst/>
          </a:prstGeom>
        </p:spPr>
        <p:txBody>
          <a:bodyPr>
            <a:spAutoFit/>
          </a:bodyPr>
          <a:lstStyle/>
          <a:p>
            <a:pPr lvl="0" algn="ctr" defTabSz="914126">
              <a:lnSpc>
                <a:spcPct val="90000"/>
              </a:lnSpc>
              <a:spcBef>
                <a:spcPts val="1000"/>
              </a:spcBef>
            </a:pPr>
            <a:r>
              <a:rPr lang="en-US" sz="2799" dirty="0">
                <a:gradFill>
                  <a:gsLst>
                    <a:gs pos="34000">
                      <a:prstClr val="white">
                        <a:lumMod val="93000"/>
                      </a:prstClr>
                    </a:gs>
                    <a:gs pos="0">
                      <a:prstClr val="black">
                        <a:lumMod val="25000"/>
                        <a:lumOff val="75000"/>
                      </a:prstClr>
                    </a:gs>
                    <a:gs pos="100000">
                      <a:srgbClr val="94D7E4">
                        <a:lumMod val="0"/>
                        <a:lumOff val="100000"/>
                      </a:srgbClr>
                    </a:gs>
                  </a:gsLst>
                  <a:lin ang="4800000" scaled="0"/>
                </a:gradFill>
                <a:hlinkClick r:id="rId4"/>
              </a:rPr>
              <a:t>The Hyatt Employment Experience - Hotel Jobs and Careers</a:t>
            </a:r>
            <a:endParaRPr lang="en-US" sz="2799"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p:txBody>
      </p:sp>
      <p:sp>
        <p:nvSpPr>
          <p:cNvPr id="13" name="TextBox 12"/>
          <p:cNvSpPr txBox="1"/>
          <p:nvPr/>
        </p:nvSpPr>
        <p:spPr>
          <a:xfrm>
            <a:off x="10988932" y="4216379"/>
            <a:ext cx="930063" cy="215444"/>
          </a:xfrm>
          <a:prstGeom prst="rect">
            <a:avLst/>
          </a:prstGeom>
          <a:noFill/>
        </p:spPr>
        <p:txBody>
          <a:bodyPr wrap="none" rtlCol="0">
            <a:spAutoFit/>
          </a:bodyPr>
          <a:lstStyle/>
          <a:p>
            <a:r>
              <a:rPr lang="en-US" sz="800" dirty="0" smtClean="0"/>
              <a:t>Image from video</a:t>
            </a:r>
            <a:endParaRPr lang="en-US" sz="800" dirty="0"/>
          </a:p>
        </p:txBody>
      </p:sp>
      <p:sp>
        <p:nvSpPr>
          <p:cNvPr id="14" name="TextBox 13"/>
          <p:cNvSpPr txBox="1"/>
          <p:nvPr/>
        </p:nvSpPr>
        <p:spPr>
          <a:xfrm>
            <a:off x="8308486" y="5185587"/>
            <a:ext cx="1416093" cy="369332"/>
          </a:xfrm>
          <a:prstGeom prst="rect">
            <a:avLst/>
          </a:prstGeom>
          <a:noFill/>
        </p:spPr>
        <p:txBody>
          <a:bodyPr wrap="none" rtlCol="0">
            <a:spAutoFit/>
          </a:bodyPr>
          <a:lstStyle/>
          <a:p>
            <a:r>
              <a:rPr lang="en-US" dirty="0" smtClean="0"/>
              <a:t>(click on link)</a:t>
            </a:r>
            <a:endParaRPr lang="en-US" dirty="0"/>
          </a:p>
        </p:txBody>
      </p:sp>
    </p:spTree>
    <p:extLst>
      <p:ext uri="{BB962C8B-B14F-4D97-AF65-F5344CB8AC3E}">
        <p14:creationId xmlns:p14="http://schemas.microsoft.com/office/powerpoint/2010/main" val="163014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70012" y="177800"/>
            <a:ext cx="9472824" cy="1239837"/>
          </a:xfrm>
        </p:spPr>
        <p:txBody>
          <a:bodyPr/>
          <a:lstStyle/>
          <a:p>
            <a:r>
              <a:rPr lang="en-US" b="1" dirty="0" smtClean="0"/>
              <a:t>What is Conflict?</a:t>
            </a:r>
            <a:endParaRPr lang="en-US" b="1" dirty="0"/>
          </a:p>
        </p:txBody>
      </p:sp>
      <p:sp>
        <p:nvSpPr>
          <p:cNvPr id="3" name="Text Placeholder 2"/>
          <p:cNvSpPr>
            <a:spLocks noGrp="1"/>
          </p:cNvSpPr>
          <p:nvPr>
            <p:ph idx="1"/>
          </p:nvPr>
        </p:nvSpPr>
        <p:spPr>
          <a:xfrm>
            <a:off x="1446212" y="1600200"/>
            <a:ext cx="9472824" cy="4572000"/>
          </a:xfrm>
        </p:spPr>
        <p:txBody>
          <a:bodyPr>
            <a:normAutofit/>
          </a:bodyPr>
          <a:lstStyle/>
          <a:p>
            <a:pPr marL="0" indent="0" algn="ctr">
              <a:buNone/>
            </a:pPr>
            <a:r>
              <a:rPr lang="en-US" sz="2800" dirty="0"/>
              <a:t>A disagreement, dispute or fight between people with opposing points of </a:t>
            </a:r>
            <a:r>
              <a:rPr lang="en-US" sz="2800" dirty="0" smtClean="0"/>
              <a:t>view</a:t>
            </a:r>
          </a:p>
          <a:p>
            <a:pPr marL="0" indent="0" algn="ctr">
              <a:buNone/>
            </a:pPr>
            <a:endParaRPr lang="en-US" sz="2800" dirty="0" smtClean="0"/>
          </a:p>
        </p:txBody>
      </p:sp>
      <p:sp>
        <p:nvSpPr>
          <p:cNvPr id="5" name="Slide Number Placeholder 4"/>
          <p:cNvSpPr>
            <a:spLocks noGrp="1"/>
          </p:cNvSpPr>
          <p:nvPr>
            <p:ph type="sldNum" sz="quarter" idx="12"/>
          </p:nvPr>
        </p:nvSpPr>
        <p:spPr/>
        <p:txBody>
          <a:bodyPr/>
          <a:lstStyle/>
          <a:p>
            <a:fld id="{E5137D0E-4A4F-4307-8994-C1891D747D59}" type="slidenum">
              <a:rPr lang="en-US" smtClean="0"/>
              <a:t>8</a:t>
            </a:fld>
            <a:endParaRPr lang="en-US"/>
          </a:p>
        </p:txBody>
      </p:sp>
      <p:sp>
        <p:nvSpPr>
          <p:cNvPr id="6" name="Rectangle 5"/>
          <p:cNvSpPr/>
          <p:nvPr/>
        </p:nvSpPr>
        <p:spPr>
          <a:xfrm>
            <a:off x="3820883"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a:t>
            </a:r>
            <a:r>
              <a:rPr lang="en-US" sz="1000" dirty="0" smtClean="0">
                <a:latin typeface="Arial" pitchFamily="34" charset="0"/>
                <a:cs typeface="Arial" pitchFamily="34" charset="0"/>
              </a:rPr>
              <a:t>2014. </a:t>
            </a:r>
            <a:r>
              <a:rPr lang="en-US" sz="1000" dirty="0">
                <a:latin typeface="Arial" pitchFamily="34" charset="0"/>
                <a:cs typeface="Arial" pitchFamily="34" charset="0"/>
              </a:rPr>
              <a:t>All rights reserved.</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7012" y="3071380"/>
            <a:ext cx="3766542" cy="3195277"/>
          </a:xfrm>
          <a:prstGeom prst="rect">
            <a:avLst/>
          </a:prstGeom>
        </p:spPr>
      </p:pic>
    </p:spTree>
    <p:extLst>
      <p:ext uri="{BB962C8B-B14F-4D97-AF65-F5344CB8AC3E}">
        <p14:creationId xmlns:p14="http://schemas.microsoft.com/office/powerpoint/2010/main" val="2025044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45988" y="177800"/>
            <a:ext cx="9472824" cy="1239837"/>
          </a:xfrm>
        </p:spPr>
        <p:txBody>
          <a:bodyPr/>
          <a:lstStyle/>
          <a:p>
            <a:r>
              <a:rPr lang="en-US" b="1" dirty="0" smtClean="0"/>
              <a:t>Causes of Conflict</a:t>
            </a:r>
            <a:endParaRPr lang="en-US" b="1" dirty="0"/>
          </a:p>
        </p:txBody>
      </p:sp>
      <p:sp>
        <p:nvSpPr>
          <p:cNvPr id="3" name="Content Placeholder 2"/>
          <p:cNvSpPr>
            <a:spLocks noGrp="1"/>
          </p:cNvSpPr>
          <p:nvPr>
            <p:ph idx="1"/>
          </p:nvPr>
        </p:nvSpPr>
        <p:spPr>
          <a:xfrm>
            <a:off x="1370012" y="1600200"/>
            <a:ext cx="9472824" cy="4572000"/>
          </a:xfrm>
        </p:spPr>
        <p:txBody>
          <a:bodyPr>
            <a:normAutofit/>
          </a:bodyPr>
          <a:lstStyle/>
          <a:p>
            <a:r>
              <a:rPr lang="en-US" dirty="0" smtClean="0"/>
              <a:t>Authority issues</a:t>
            </a:r>
          </a:p>
          <a:p>
            <a:r>
              <a:rPr lang="en-US" dirty="0" smtClean="0"/>
              <a:t>Competition for resources</a:t>
            </a:r>
          </a:p>
          <a:p>
            <a:r>
              <a:rPr lang="en-US" dirty="0" smtClean="0"/>
              <a:t>Differences over style</a:t>
            </a:r>
          </a:p>
          <a:p>
            <a:r>
              <a:rPr lang="en-US" dirty="0" smtClean="0"/>
              <a:t>Lack of cooperation</a:t>
            </a:r>
          </a:p>
          <a:p>
            <a:r>
              <a:rPr lang="en-US" dirty="0" smtClean="0"/>
              <a:t>Low performance</a:t>
            </a:r>
          </a:p>
          <a:p>
            <a:r>
              <a:rPr lang="en-US" dirty="0"/>
              <a:t>Misunderstanding</a:t>
            </a:r>
          </a:p>
          <a:p>
            <a:r>
              <a:rPr lang="en-US" dirty="0"/>
              <a:t>Personality </a:t>
            </a:r>
            <a:r>
              <a:rPr lang="en-US" dirty="0" smtClean="0"/>
              <a:t>clashes</a:t>
            </a:r>
          </a:p>
          <a:p>
            <a:r>
              <a:rPr lang="en-US" dirty="0" smtClean="0"/>
              <a:t>Value or goal differences</a:t>
            </a:r>
            <a:endParaRPr lang="en-US" dirty="0"/>
          </a:p>
        </p:txBody>
      </p:sp>
      <p:sp>
        <p:nvSpPr>
          <p:cNvPr id="4" name="Rectangle 3"/>
          <p:cNvSpPr/>
          <p:nvPr/>
        </p:nvSpPr>
        <p:spPr>
          <a:xfrm>
            <a:off x="3820883"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a:t>
            </a:r>
            <a:r>
              <a:rPr lang="en-US" sz="1000" dirty="0" smtClean="0">
                <a:latin typeface="Arial" pitchFamily="34" charset="0"/>
                <a:cs typeface="Arial" pitchFamily="34" charset="0"/>
              </a:rPr>
              <a:t>2014. </a:t>
            </a:r>
            <a:r>
              <a:rPr lang="en-US" sz="1000" dirty="0">
                <a:latin typeface="Arial" pitchFamily="34" charset="0"/>
                <a:cs typeface="Arial" pitchFamily="34" charset="0"/>
              </a:rPr>
              <a:t>All rights reserved.</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1612" y="990600"/>
            <a:ext cx="5090149" cy="4272455"/>
          </a:xfrm>
          <a:prstGeom prst="rect">
            <a:avLst/>
          </a:prstGeom>
        </p:spPr>
      </p:pic>
    </p:spTree>
    <p:extLst>
      <p:ext uri="{BB962C8B-B14F-4D97-AF65-F5344CB8AC3E}">
        <p14:creationId xmlns:p14="http://schemas.microsoft.com/office/powerpoint/2010/main" val="238502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harmacy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1">
          <a:schemeClr val="accent2"/>
        </a:lnRef>
        <a:fillRef idx="3">
          <a:schemeClr val="accent2"/>
        </a:fillRef>
        <a:effectRef idx="2">
          <a:schemeClr val="accent2"/>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tx2">
              <a:lumMod val="20000"/>
              <a:lumOff val="80000"/>
            </a:schemeClr>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Pharmacy design template" id="{31B17BDC-8AFF-47FE-B8AB-2C77A3BDA084}" vid="{8178D3CA-D80E-49E3-B1D5-0DCCF7151C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B06AF52-9C9F-455C-9927-CBCF255C78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Pharmacy design slides</Template>
  <TotalTime>0</TotalTime>
  <Words>1022</Words>
  <Application>Microsoft Office PowerPoint</Application>
  <PresentationFormat>Custom</PresentationFormat>
  <Paragraphs>174</Paragraphs>
  <Slides>12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Euphemia</vt:lpstr>
      <vt:lpstr>Franklin Gothic Book</vt:lpstr>
      <vt:lpstr>Pharmacy design template</vt:lpstr>
      <vt:lpstr>Let’s Work It Out – Applying Conflict Resolution Skills</vt:lpstr>
      <vt:lpstr>Copyright</vt:lpstr>
      <vt:lpstr>Pleasant  Working Environment  Conflict Resolution Skills</vt:lpstr>
      <vt:lpstr>Working Environment</vt:lpstr>
      <vt:lpstr>Leadership Skills</vt:lpstr>
      <vt:lpstr>Teamwork Skills</vt:lpstr>
      <vt:lpstr>Pleasant Atmosphere</vt:lpstr>
      <vt:lpstr>What is Conflict?</vt:lpstr>
      <vt:lpstr>Causes of Conflict</vt:lpstr>
      <vt:lpstr>Conflict Resolution</vt:lpstr>
      <vt:lpstr>Questions?</vt:lpstr>
      <vt:lpstr>References and Resources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 Let's Work It Out - Applying Conflict Resolution Skills</dc:title>
  <dc:subject>Hospitality and Tourism</dc:subject>
  <dc:creator/>
  <cp:keywords>Let's Work It Out - Applying Conflict Resolution Skills</cp:keywords>
  <dc:description>© Copyright TEA</dc:description>
  <cp:lastModifiedBy/>
  <cp:revision>1</cp:revision>
  <dcterms:created xsi:type="dcterms:W3CDTF">2014-06-20T06:22:24Z</dcterms:created>
  <dcterms:modified xsi:type="dcterms:W3CDTF">2014-06-30T16:28:14Z</dcterms:modified>
  <cp:category>Hospitality Services</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TC034605379991</vt:lpwstr>
  </property>
</Properties>
</file>