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3"/>
  </p:notesMasterIdLst>
  <p:handoutMasterIdLst>
    <p:handoutMasterId r:id="rId4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8223" autoAdjust="0"/>
  </p:normalViewPr>
  <p:slideViewPr>
    <p:cSldViewPr snapToGrid="0">
      <p:cViewPr varScale="1">
        <p:scale>
          <a:sx n="67" d="100"/>
          <a:sy n="67" d="100"/>
        </p:scale>
        <p:origin x="1315"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72A96-F9AF-4AAC-B580-D0DE71AFB06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FF5E3F03-39AA-48A2-B930-D1D35D9C9CAF}">
      <dgm:prSet phldrT="[Text]"/>
      <dgm:spPr/>
      <dgm:t>
        <a:bodyPr/>
        <a:lstStyle/>
        <a:p>
          <a:r>
            <a:rPr lang="en-US" dirty="0"/>
            <a:t>Adequate health care</a:t>
          </a:r>
        </a:p>
      </dgm:t>
    </dgm:pt>
    <dgm:pt modelId="{2780A8BD-49AF-474C-BA81-709F458119DA}" type="parTrans" cxnId="{1B62F5E0-25CC-4FBF-9E03-E7EF1B8CA95A}">
      <dgm:prSet/>
      <dgm:spPr/>
      <dgm:t>
        <a:bodyPr/>
        <a:lstStyle/>
        <a:p>
          <a:endParaRPr lang="en-US"/>
        </a:p>
      </dgm:t>
    </dgm:pt>
    <dgm:pt modelId="{48C2859D-308D-4F6E-8347-A0056580EC4C}" type="sibTrans" cxnId="{1B62F5E0-25CC-4FBF-9E03-E7EF1B8CA95A}">
      <dgm:prSet/>
      <dgm:spPr/>
      <dgm:t>
        <a:bodyPr/>
        <a:lstStyle/>
        <a:p>
          <a:endParaRPr lang="en-US"/>
        </a:p>
      </dgm:t>
    </dgm:pt>
    <dgm:pt modelId="{636493CA-2D11-4A2E-A896-FD33B5C7B2E0}">
      <dgm:prSet phldrT="[Text]"/>
      <dgm:spPr/>
      <dgm:t>
        <a:bodyPr/>
        <a:lstStyle/>
        <a:p>
          <a:r>
            <a:rPr lang="en-US" dirty="0"/>
            <a:t>Proper and acceptable behavior </a:t>
          </a:r>
        </a:p>
      </dgm:t>
    </dgm:pt>
    <dgm:pt modelId="{AF0F7A02-9527-4FC6-ACC6-794CCE28C073}" type="parTrans" cxnId="{FB7F731D-7932-4CF5-BA6E-8C4FB4361E35}">
      <dgm:prSet/>
      <dgm:spPr/>
      <dgm:t>
        <a:bodyPr/>
        <a:lstStyle/>
        <a:p>
          <a:endParaRPr lang="en-US"/>
        </a:p>
      </dgm:t>
    </dgm:pt>
    <dgm:pt modelId="{C3755A18-119D-416C-BF37-EAA7FFC86DCF}" type="sibTrans" cxnId="{FB7F731D-7932-4CF5-BA6E-8C4FB4361E35}">
      <dgm:prSet/>
      <dgm:spPr/>
      <dgm:t>
        <a:bodyPr/>
        <a:lstStyle/>
        <a:p>
          <a:endParaRPr lang="en-US"/>
        </a:p>
      </dgm:t>
    </dgm:pt>
    <dgm:pt modelId="{D8591FD5-8D58-40E7-B556-CA4C2C9E97C9}">
      <dgm:prSet phldrT="[Text]"/>
      <dgm:spPr/>
      <dgm:t>
        <a:bodyPr/>
        <a:lstStyle/>
        <a:p>
          <a:r>
            <a:rPr lang="en-US" dirty="0"/>
            <a:t>Secure parental employment</a:t>
          </a:r>
        </a:p>
      </dgm:t>
    </dgm:pt>
    <dgm:pt modelId="{BB20BA27-9034-4756-95E2-61A5AADE95F4}" type="parTrans" cxnId="{65E60998-87DB-4D62-B2EE-30CEB367A101}">
      <dgm:prSet/>
      <dgm:spPr/>
      <dgm:t>
        <a:bodyPr/>
        <a:lstStyle/>
        <a:p>
          <a:endParaRPr lang="en-US"/>
        </a:p>
      </dgm:t>
    </dgm:pt>
    <dgm:pt modelId="{65B3DB29-44C5-4BFA-8A33-E3AACCBC1A19}" type="sibTrans" cxnId="{65E60998-87DB-4D62-B2EE-30CEB367A101}">
      <dgm:prSet/>
      <dgm:spPr/>
      <dgm:t>
        <a:bodyPr/>
        <a:lstStyle/>
        <a:p>
          <a:endParaRPr lang="en-US"/>
        </a:p>
      </dgm:t>
    </dgm:pt>
    <dgm:pt modelId="{B2B5DD13-AE2A-4EAC-9B61-3E14873EEA51}">
      <dgm:prSet phldrT="[Text]"/>
      <dgm:spPr/>
      <dgm:t>
        <a:bodyPr/>
        <a:lstStyle/>
        <a:p>
          <a:r>
            <a:rPr lang="en-US" dirty="0"/>
            <a:t>Strong family structure</a:t>
          </a:r>
        </a:p>
      </dgm:t>
    </dgm:pt>
    <dgm:pt modelId="{36FF0DEB-53B5-44DE-963E-197E316695BE}" type="parTrans" cxnId="{3288997D-A1FA-4A21-BDEC-3ED964DBAE86}">
      <dgm:prSet/>
      <dgm:spPr/>
      <dgm:t>
        <a:bodyPr/>
        <a:lstStyle/>
        <a:p>
          <a:endParaRPr lang="en-US"/>
        </a:p>
      </dgm:t>
    </dgm:pt>
    <dgm:pt modelId="{6B2A5F98-E273-444F-8F77-066306389303}" type="sibTrans" cxnId="{3288997D-A1FA-4A21-BDEC-3ED964DBAE86}">
      <dgm:prSet/>
      <dgm:spPr/>
      <dgm:t>
        <a:bodyPr/>
        <a:lstStyle/>
        <a:p>
          <a:endParaRPr lang="en-US"/>
        </a:p>
      </dgm:t>
    </dgm:pt>
    <dgm:pt modelId="{26B39B99-C824-4E6D-975A-55E6C03733E6}">
      <dgm:prSet/>
      <dgm:spPr/>
      <dgm:t>
        <a:bodyPr/>
        <a:lstStyle/>
        <a:p>
          <a:r>
            <a:rPr lang="en-US" dirty="0"/>
            <a:t>Physical environment and safety</a:t>
          </a:r>
        </a:p>
      </dgm:t>
    </dgm:pt>
    <dgm:pt modelId="{9FA49FB3-971F-443D-A982-16086B32D58B}" type="parTrans" cxnId="{592C6649-6419-42F8-B6DD-5A65CCA71F3D}">
      <dgm:prSet/>
      <dgm:spPr/>
      <dgm:t>
        <a:bodyPr/>
        <a:lstStyle/>
        <a:p>
          <a:endParaRPr lang="en-US"/>
        </a:p>
      </dgm:t>
    </dgm:pt>
    <dgm:pt modelId="{A83919A2-B092-4EC5-9182-57E4602F9522}" type="sibTrans" cxnId="{592C6649-6419-42F8-B6DD-5A65CCA71F3D}">
      <dgm:prSet/>
      <dgm:spPr/>
      <dgm:t>
        <a:bodyPr/>
        <a:lstStyle/>
        <a:p>
          <a:endParaRPr lang="en-US"/>
        </a:p>
      </dgm:t>
    </dgm:pt>
    <dgm:pt modelId="{1C61D022-212F-4281-BBCB-BCACF581DEE6}">
      <dgm:prSet/>
      <dgm:spPr/>
      <dgm:t>
        <a:bodyPr/>
        <a:lstStyle/>
        <a:p>
          <a:r>
            <a:rPr lang="en-US" dirty="0"/>
            <a:t>Food security</a:t>
          </a:r>
        </a:p>
      </dgm:t>
    </dgm:pt>
    <dgm:pt modelId="{5C0F1C17-EA13-42B3-AB94-8A6776ED9B38}" type="parTrans" cxnId="{2FD1DDED-7F30-483C-973F-789C36A4AAE5}">
      <dgm:prSet/>
      <dgm:spPr/>
      <dgm:t>
        <a:bodyPr/>
        <a:lstStyle/>
        <a:p>
          <a:endParaRPr lang="en-US"/>
        </a:p>
      </dgm:t>
    </dgm:pt>
    <dgm:pt modelId="{D2F74C85-E69D-421A-8395-83AAAEFEF180}" type="sibTrans" cxnId="{2FD1DDED-7F30-483C-973F-789C36A4AAE5}">
      <dgm:prSet/>
      <dgm:spPr/>
      <dgm:t>
        <a:bodyPr/>
        <a:lstStyle/>
        <a:p>
          <a:endParaRPr lang="en-US"/>
        </a:p>
      </dgm:t>
    </dgm:pt>
    <dgm:pt modelId="{DF23AED6-EDCC-4772-822E-2420DAD2720F}">
      <dgm:prSet/>
      <dgm:spPr/>
      <dgm:t>
        <a:bodyPr/>
        <a:lstStyle/>
        <a:p>
          <a:r>
            <a:rPr lang="en-US" dirty="0"/>
            <a:t>Education</a:t>
          </a:r>
        </a:p>
      </dgm:t>
    </dgm:pt>
    <dgm:pt modelId="{0F55215D-0C89-4545-AEAC-77EE2BC94F6E}" type="parTrans" cxnId="{4C316C60-D7A2-4054-9D15-7AE856A72BF8}">
      <dgm:prSet/>
      <dgm:spPr/>
      <dgm:t>
        <a:bodyPr/>
        <a:lstStyle/>
        <a:p>
          <a:endParaRPr lang="en-US"/>
        </a:p>
      </dgm:t>
    </dgm:pt>
    <dgm:pt modelId="{B77240B5-0E69-4172-8ADB-A6F2E796509F}" type="sibTrans" cxnId="{4C316C60-D7A2-4054-9D15-7AE856A72BF8}">
      <dgm:prSet/>
      <dgm:spPr/>
      <dgm:t>
        <a:bodyPr/>
        <a:lstStyle/>
        <a:p>
          <a:endParaRPr lang="en-US"/>
        </a:p>
      </dgm:t>
    </dgm:pt>
    <dgm:pt modelId="{F564C4F9-0513-47E0-9F89-13FB4CD58F66}" type="pres">
      <dgm:prSet presAssocID="{5B572A96-F9AF-4AAC-B580-D0DE71AFB069}" presName="Name0" presStyleCnt="0">
        <dgm:presLayoutVars>
          <dgm:dir/>
          <dgm:resizeHandles val="exact"/>
        </dgm:presLayoutVars>
      </dgm:prSet>
      <dgm:spPr/>
    </dgm:pt>
    <dgm:pt modelId="{3E373F65-94E6-4530-AEAF-B1DDAFC93A15}" type="pres">
      <dgm:prSet presAssocID="{5B572A96-F9AF-4AAC-B580-D0DE71AFB069}" presName="cycle" presStyleCnt="0"/>
      <dgm:spPr/>
    </dgm:pt>
    <dgm:pt modelId="{5B9EB581-8060-4ABB-A0B8-37DC84A1FDFA}" type="pres">
      <dgm:prSet presAssocID="{FF5E3F03-39AA-48A2-B930-D1D35D9C9CAF}" presName="nodeFirstNode" presStyleLbl="node1" presStyleIdx="0" presStyleCnt="7" custRadScaleRad="96274" custRadScaleInc="29040">
        <dgm:presLayoutVars>
          <dgm:bulletEnabled val="1"/>
        </dgm:presLayoutVars>
      </dgm:prSet>
      <dgm:spPr/>
    </dgm:pt>
    <dgm:pt modelId="{BE0F4E6B-F66A-4ABF-A364-1B9FD5167DE0}" type="pres">
      <dgm:prSet presAssocID="{48C2859D-308D-4F6E-8347-A0056580EC4C}" presName="sibTransFirstNode" presStyleLbl="bgShp" presStyleIdx="0" presStyleCnt="1"/>
      <dgm:spPr/>
    </dgm:pt>
    <dgm:pt modelId="{F3D09E8B-D171-40F5-989C-2CE6FA3EBA7F}" type="pres">
      <dgm:prSet presAssocID="{636493CA-2D11-4A2E-A896-FD33B5C7B2E0}" presName="nodeFollowingNodes" presStyleLbl="node1" presStyleIdx="1" presStyleCnt="7" custRadScaleRad="95412" custRadScaleInc="380057">
        <dgm:presLayoutVars>
          <dgm:bulletEnabled val="1"/>
        </dgm:presLayoutVars>
      </dgm:prSet>
      <dgm:spPr/>
    </dgm:pt>
    <dgm:pt modelId="{51D3D44C-EFB2-4807-A374-7E2EC3B8F885}" type="pres">
      <dgm:prSet presAssocID="{DF23AED6-EDCC-4772-822E-2420DAD2720F}" presName="nodeFollowingNodes" presStyleLbl="node1" presStyleIdx="2" presStyleCnt="7" custRadScaleRad="114864" custRadScaleInc="-87896">
        <dgm:presLayoutVars>
          <dgm:bulletEnabled val="1"/>
        </dgm:presLayoutVars>
      </dgm:prSet>
      <dgm:spPr/>
    </dgm:pt>
    <dgm:pt modelId="{F4B4FD71-020B-465E-BA4C-D8BCB14B41BC}" type="pres">
      <dgm:prSet presAssocID="{1C61D022-212F-4281-BBCB-BCACF581DEE6}" presName="nodeFollowingNodes" presStyleLbl="node1" presStyleIdx="3" presStyleCnt="7" custRadScaleRad="104011" custRadScaleInc="-122014">
        <dgm:presLayoutVars>
          <dgm:bulletEnabled val="1"/>
        </dgm:presLayoutVars>
      </dgm:prSet>
      <dgm:spPr/>
    </dgm:pt>
    <dgm:pt modelId="{200BC35E-1645-4C87-98D4-2DB6E9243FC8}" type="pres">
      <dgm:prSet presAssocID="{26B39B99-C824-4E6D-975A-55E6C03733E6}" presName="nodeFollowingNodes" presStyleLbl="node1" presStyleIdx="4" presStyleCnt="7" custRadScaleRad="105933" custRadScaleInc="-163539">
        <dgm:presLayoutVars>
          <dgm:bulletEnabled val="1"/>
        </dgm:presLayoutVars>
      </dgm:prSet>
      <dgm:spPr/>
    </dgm:pt>
    <dgm:pt modelId="{124C127C-78E1-41C1-B1AA-D39A0E4252C0}" type="pres">
      <dgm:prSet presAssocID="{D8591FD5-8D58-40E7-B556-CA4C2C9E97C9}" presName="nodeFollowingNodes" presStyleLbl="node1" presStyleIdx="5" presStyleCnt="7" custRadScaleRad="91763" custRadScaleInc="18347">
        <dgm:presLayoutVars>
          <dgm:bulletEnabled val="1"/>
        </dgm:presLayoutVars>
      </dgm:prSet>
      <dgm:spPr/>
    </dgm:pt>
    <dgm:pt modelId="{8258E242-87B1-4BDF-A355-4A25C13D172C}" type="pres">
      <dgm:prSet presAssocID="{B2B5DD13-AE2A-4EAC-9B61-3E14873EEA51}" presName="nodeFollowingNodes" presStyleLbl="node1" presStyleIdx="6" presStyleCnt="7">
        <dgm:presLayoutVars>
          <dgm:bulletEnabled val="1"/>
        </dgm:presLayoutVars>
      </dgm:prSet>
      <dgm:spPr/>
    </dgm:pt>
  </dgm:ptLst>
  <dgm:cxnLst>
    <dgm:cxn modelId="{D71A7308-9315-4C94-8417-1755CBABA318}" type="presOf" srcId="{1C61D022-212F-4281-BBCB-BCACF581DEE6}" destId="{F4B4FD71-020B-465E-BA4C-D8BCB14B41BC}" srcOrd="0" destOrd="0" presId="urn:microsoft.com/office/officeart/2005/8/layout/cycle3"/>
    <dgm:cxn modelId="{2C504F14-D9FE-42A1-866B-B2792943363E}" type="presOf" srcId="{26B39B99-C824-4E6D-975A-55E6C03733E6}" destId="{200BC35E-1645-4C87-98D4-2DB6E9243FC8}" srcOrd="0" destOrd="0" presId="urn:microsoft.com/office/officeart/2005/8/layout/cycle3"/>
    <dgm:cxn modelId="{4C20C11C-E90B-41E9-845B-DDE73112E353}" type="presOf" srcId="{5B572A96-F9AF-4AAC-B580-D0DE71AFB069}" destId="{F564C4F9-0513-47E0-9F89-13FB4CD58F66}" srcOrd="0" destOrd="0" presId="urn:microsoft.com/office/officeart/2005/8/layout/cycle3"/>
    <dgm:cxn modelId="{FB7F731D-7932-4CF5-BA6E-8C4FB4361E35}" srcId="{5B572A96-F9AF-4AAC-B580-D0DE71AFB069}" destId="{636493CA-2D11-4A2E-A896-FD33B5C7B2E0}" srcOrd="1" destOrd="0" parTransId="{AF0F7A02-9527-4FC6-ACC6-794CCE28C073}" sibTransId="{C3755A18-119D-416C-BF37-EAA7FFC86DCF}"/>
    <dgm:cxn modelId="{A104415B-0716-492A-8A74-D0F787DAAFBD}" type="presOf" srcId="{48C2859D-308D-4F6E-8347-A0056580EC4C}" destId="{BE0F4E6B-F66A-4ABF-A364-1B9FD5167DE0}" srcOrd="0" destOrd="0" presId="urn:microsoft.com/office/officeart/2005/8/layout/cycle3"/>
    <dgm:cxn modelId="{4C316C60-D7A2-4054-9D15-7AE856A72BF8}" srcId="{5B572A96-F9AF-4AAC-B580-D0DE71AFB069}" destId="{DF23AED6-EDCC-4772-822E-2420DAD2720F}" srcOrd="2" destOrd="0" parTransId="{0F55215D-0C89-4545-AEAC-77EE2BC94F6E}" sibTransId="{B77240B5-0E69-4172-8ADB-A6F2E796509F}"/>
    <dgm:cxn modelId="{592C6649-6419-42F8-B6DD-5A65CCA71F3D}" srcId="{5B572A96-F9AF-4AAC-B580-D0DE71AFB069}" destId="{26B39B99-C824-4E6D-975A-55E6C03733E6}" srcOrd="4" destOrd="0" parTransId="{9FA49FB3-971F-443D-A982-16086B32D58B}" sibTransId="{A83919A2-B092-4EC5-9182-57E4602F9522}"/>
    <dgm:cxn modelId="{FF912556-C0AE-417F-BDFA-3DAAB7CAC0C0}" type="presOf" srcId="{D8591FD5-8D58-40E7-B556-CA4C2C9E97C9}" destId="{124C127C-78E1-41C1-B1AA-D39A0E4252C0}" srcOrd="0" destOrd="0" presId="urn:microsoft.com/office/officeart/2005/8/layout/cycle3"/>
    <dgm:cxn modelId="{3288997D-A1FA-4A21-BDEC-3ED964DBAE86}" srcId="{5B572A96-F9AF-4AAC-B580-D0DE71AFB069}" destId="{B2B5DD13-AE2A-4EAC-9B61-3E14873EEA51}" srcOrd="6" destOrd="0" parTransId="{36FF0DEB-53B5-44DE-963E-197E316695BE}" sibTransId="{6B2A5F98-E273-444F-8F77-066306389303}"/>
    <dgm:cxn modelId="{65E60998-87DB-4D62-B2EE-30CEB367A101}" srcId="{5B572A96-F9AF-4AAC-B580-D0DE71AFB069}" destId="{D8591FD5-8D58-40E7-B556-CA4C2C9E97C9}" srcOrd="5" destOrd="0" parTransId="{BB20BA27-9034-4756-95E2-61A5AADE95F4}" sibTransId="{65B3DB29-44C5-4BFA-8A33-E3AACCBC1A19}"/>
    <dgm:cxn modelId="{F43578B2-6A96-482B-AC16-3F973C3B0B8B}" type="presOf" srcId="{636493CA-2D11-4A2E-A896-FD33B5C7B2E0}" destId="{F3D09E8B-D171-40F5-989C-2CE6FA3EBA7F}" srcOrd="0" destOrd="0" presId="urn:microsoft.com/office/officeart/2005/8/layout/cycle3"/>
    <dgm:cxn modelId="{AA3960C6-9563-4F07-BE4D-CC3771806408}" type="presOf" srcId="{FF5E3F03-39AA-48A2-B930-D1D35D9C9CAF}" destId="{5B9EB581-8060-4ABB-A0B8-37DC84A1FDFA}" srcOrd="0" destOrd="0" presId="urn:microsoft.com/office/officeart/2005/8/layout/cycle3"/>
    <dgm:cxn modelId="{ED7BCBD1-7FF2-4FF2-B30A-EF0A6A867902}" type="presOf" srcId="{B2B5DD13-AE2A-4EAC-9B61-3E14873EEA51}" destId="{8258E242-87B1-4BDF-A355-4A25C13D172C}" srcOrd="0" destOrd="0" presId="urn:microsoft.com/office/officeart/2005/8/layout/cycle3"/>
    <dgm:cxn modelId="{1B62F5E0-25CC-4FBF-9E03-E7EF1B8CA95A}" srcId="{5B572A96-F9AF-4AAC-B580-D0DE71AFB069}" destId="{FF5E3F03-39AA-48A2-B930-D1D35D9C9CAF}" srcOrd="0" destOrd="0" parTransId="{2780A8BD-49AF-474C-BA81-709F458119DA}" sibTransId="{48C2859D-308D-4F6E-8347-A0056580EC4C}"/>
    <dgm:cxn modelId="{2FD1DDED-7F30-483C-973F-789C36A4AAE5}" srcId="{5B572A96-F9AF-4AAC-B580-D0DE71AFB069}" destId="{1C61D022-212F-4281-BBCB-BCACF581DEE6}" srcOrd="3" destOrd="0" parTransId="{5C0F1C17-EA13-42B3-AB94-8A6776ED9B38}" sibTransId="{D2F74C85-E69D-421A-8395-83AAAEFEF180}"/>
    <dgm:cxn modelId="{52E856FC-53A5-4478-A845-680E60DA9840}" type="presOf" srcId="{DF23AED6-EDCC-4772-822E-2420DAD2720F}" destId="{51D3D44C-EFB2-4807-A374-7E2EC3B8F885}" srcOrd="0" destOrd="0" presId="urn:microsoft.com/office/officeart/2005/8/layout/cycle3"/>
    <dgm:cxn modelId="{76CDA334-3BA7-4E6E-8EE4-21089BE29972}" type="presParOf" srcId="{F564C4F9-0513-47E0-9F89-13FB4CD58F66}" destId="{3E373F65-94E6-4530-AEAF-B1DDAFC93A15}" srcOrd="0" destOrd="0" presId="urn:microsoft.com/office/officeart/2005/8/layout/cycle3"/>
    <dgm:cxn modelId="{BD9CA1EE-8095-4A11-AA0A-1D9C049F3C13}" type="presParOf" srcId="{3E373F65-94E6-4530-AEAF-B1DDAFC93A15}" destId="{5B9EB581-8060-4ABB-A0B8-37DC84A1FDFA}" srcOrd="0" destOrd="0" presId="urn:microsoft.com/office/officeart/2005/8/layout/cycle3"/>
    <dgm:cxn modelId="{1BDC34A9-0B27-4426-B1F3-D68C4131D20C}" type="presParOf" srcId="{3E373F65-94E6-4530-AEAF-B1DDAFC93A15}" destId="{BE0F4E6B-F66A-4ABF-A364-1B9FD5167DE0}" srcOrd="1" destOrd="0" presId="urn:microsoft.com/office/officeart/2005/8/layout/cycle3"/>
    <dgm:cxn modelId="{97BB6EE1-0359-4B9D-9A90-57EACC14FA4D}" type="presParOf" srcId="{3E373F65-94E6-4530-AEAF-B1DDAFC93A15}" destId="{F3D09E8B-D171-40F5-989C-2CE6FA3EBA7F}" srcOrd="2" destOrd="0" presId="urn:microsoft.com/office/officeart/2005/8/layout/cycle3"/>
    <dgm:cxn modelId="{E0EAF9CB-023C-4C82-9507-0DB1CFF62893}" type="presParOf" srcId="{3E373F65-94E6-4530-AEAF-B1DDAFC93A15}" destId="{51D3D44C-EFB2-4807-A374-7E2EC3B8F885}" srcOrd="3" destOrd="0" presId="urn:microsoft.com/office/officeart/2005/8/layout/cycle3"/>
    <dgm:cxn modelId="{91152818-13DD-4FA0-BFD0-1F68274DF1DE}" type="presParOf" srcId="{3E373F65-94E6-4530-AEAF-B1DDAFC93A15}" destId="{F4B4FD71-020B-465E-BA4C-D8BCB14B41BC}" srcOrd="4" destOrd="0" presId="urn:microsoft.com/office/officeart/2005/8/layout/cycle3"/>
    <dgm:cxn modelId="{D1CDF752-8006-4B75-8490-835BD128F849}" type="presParOf" srcId="{3E373F65-94E6-4530-AEAF-B1DDAFC93A15}" destId="{200BC35E-1645-4C87-98D4-2DB6E9243FC8}" srcOrd="5" destOrd="0" presId="urn:microsoft.com/office/officeart/2005/8/layout/cycle3"/>
    <dgm:cxn modelId="{C3A9F30C-D0FC-4EC7-9088-5BE4007A47B2}" type="presParOf" srcId="{3E373F65-94E6-4530-AEAF-B1DDAFC93A15}" destId="{124C127C-78E1-41C1-B1AA-D39A0E4252C0}" srcOrd="6" destOrd="0" presId="urn:microsoft.com/office/officeart/2005/8/layout/cycle3"/>
    <dgm:cxn modelId="{31B5B6A2-A1B4-4E6A-AC19-A811077AEFF5}" type="presParOf" srcId="{3E373F65-94E6-4530-AEAF-B1DDAFC93A15}" destId="{8258E242-87B1-4BDF-A355-4A25C13D172C}"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83D43-1B4A-4A36-85A7-B9F40043F82C}"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EDA8B056-C76B-4F4F-BF84-68805C0FAB14}">
      <dgm:prSet phldrT="[Text]"/>
      <dgm:spPr/>
      <dgm:t>
        <a:bodyPr/>
        <a:lstStyle/>
        <a:p>
          <a:r>
            <a:rPr lang="en-US" dirty="0"/>
            <a:t>Body</a:t>
          </a:r>
        </a:p>
      </dgm:t>
    </dgm:pt>
    <dgm:pt modelId="{9090F61B-E095-41C6-AAAC-95696E6F5C93}" type="parTrans" cxnId="{B4770993-1167-4318-AFEE-12218F0A69F8}">
      <dgm:prSet/>
      <dgm:spPr/>
      <dgm:t>
        <a:bodyPr/>
        <a:lstStyle/>
        <a:p>
          <a:endParaRPr lang="en-US"/>
        </a:p>
      </dgm:t>
    </dgm:pt>
    <dgm:pt modelId="{F661639C-9B71-4115-A4DC-F380E513265D}" type="sibTrans" cxnId="{B4770993-1167-4318-AFEE-12218F0A69F8}">
      <dgm:prSet/>
      <dgm:spPr/>
      <dgm:t>
        <a:bodyPr/>
        <a:lstStyle/>
        <a:p>
          <a:endParaRPr lang="en-US"/>
        </a:p>
      </dgm:t>
    </dgm:pt>
    <dgm:pt modelId="{DE128D8E-13BA-4472-B22D-70B0EEDD457D}">
      <dgm:prSet phldrT="[Text]" custT="1"/>
      <dgm:spPr/>
      <dgm:t>
        <a:bodyPr/>
        <a:lstStyle/>
        <a:p>
          <a:endParaRPr lang="en-US" sz="1600" dirty="0"/>
        </a:p>
      </dgm:t>
    </dgm:pt>
    <dgm:pt modelId="{2AE23CE7-12A3-4E39-BB6D-5427A396D0F6}" type="parTrans" cxnId="{D525FEB0-00CC-4D9A-85FE-484616875AE6}">
      <dgm:prSet/>
      <dgm:spPr/>
      <dgm:t>
        <a:bodyPr/>
        <a:lstStyle/>
        <a:p>
          <a:endParaRPr lang="en-US"/>
        </a:p>
      </dgm:t>
    </dgm:pt>
    <dgm:pt modelId="{1BE610F5-DCF0-46F5-A790-23652ED56279}" type="sibTrans" cxnId="{D525FEB0-00CC-4D9A-85FE-484616875AE6}">
      <dgm:prSet/>
      <dgm:spPr/>
      <dgm:t>
        <a:bodyPr/>
        <a:lstStyle/>
        <a:p>
          <a:endParaRPr lang="en-US"/>
        </a:p>
      </dgm:t>
    </dgm:pt>
    <dgm:pt modelId="{06A9EFF9-EE22-450B-BCF9-37102208A0E5}">
      <dgm:prSet phldrT="[Text]"/>
      <dgm:spPr/>
      <dgm:t>
        <a:bodyPr/>
        <a:lstStyle/>
        <a:p>
          <a:r>
            <a:rPr lang="en-US" dirty="0"/>
            <a:t>Mind</a:t>
          </a:r>
        </a:p>
      </dgm:t>
    </dgm:pt>
    <dgm:pt modelId="{FEDD99AB-7050-4BA3-8593-24764C2A8BCE}" type="parTrans" cxnId="{44B87E8B-4BA0-47C6-992D-85F6A602D19F}">
      <dgm:prSet/>
      <dgm:spPr/>
      <dgm:t>
        <a:bodyPr/>
        <a:lstStyle/>
        <a:p>
          <a:endParaRPr lang="en-US"/>
        </a:p>
      </dgm:t>
    </dgm:pt>
    <dgm:pt modelId="{95FBEFB1-6A22-4162-8E05-3BADCB8CDEAA}" type="sibTrans" cxnId="{44B87E8B-4BA0-47C6-992D-85F6A602D19F}">
      <dgm:prSet/>
      <dgm:spPr/>
      <dgm:t>
        <a:bodyPr/>
        <a:lstStyle/>
        <a:p>
          <a:endParaRPr lang="en-US"/>
        </a:p>
      </dgm:t>
    </dgm:pt>
    <dgm:pt modelId="{F230230D-5153-4C27-BA3D-6A0788D72A2B}">
      <dgm:prSet phldrT="[Text]" custT="1"/>
      <dgm:spPr/>
      <dgm:t>
        <a:bodyPr/>
        <a:lstStyle/>
        <a:p>
          <a:endParaRPr lang="en-US" sz="1600" dirty="0"/>
        </a:p>
      </dgm:t>
    </dgm:pt>
    <dgm:pt modelId="{B15AE843-AECF-4D4A-96ED-6EB4D5D806EF}" type="parTrans" cxnId="{0D3698EF-2B61-435C-825F-FB664F21C4DC}">
      <dgm:prSet/>
      <dgm:spPr/>
      <dgm:t>
        <a:bodyPr/>
        <a:lstStyle/>
        <a:p>
          <a:endParaRPr lang="en-US"/>
        </a:p>
      </dgm:t>
    </dgm:pt>
    <dgm:pt modelId="{D1F781EA-9229-40E1-8D49-A98540E3499C}" type="sibTrans" cxnId="{0D3698EF-2B61-435C-825F-FB664F21C4DC}">
      <dgm:prSet/>
      <dgm:spPr/>
      <dgm:t>
        <a:bodyPr/>
        <a:lstStyle/>
        <a:p>
          <a:endParaRPr lang="en-US"/>
        </a:p>
      </dgm:t>
    </dgm:pt>
    <dgm:pt modelId="{0947DA37-330D-4716-90E1-477806AF210E}">
      <dgm:prSet phldrT="[Text]"/>
      <dgm:spPr/>
      <dgm:t>
        <a:bodyPr/>
        <a:lstStyle/>
        <a:p>
          <a:r>
            <a:rPr lang="en-US" dirty="0"/>
            <a:t>Emotions</a:t>
          </a:r>
        </a:p>
      </dgm:t>
    </dgm:pt>
    <dgm:pt modelId="{A0E3FAC0-91C7-476D-9D22-40FD34368111}" type="parTrans" cxnId="{CAA6408A-B88C-4050-A39E-31B8CD3E67E4}">
      <dgm:prSet/>
      <dgm:spPr/>
      <dgm:t>
        <a:bodyPr/>
        <a:lstStyle/>
        <a:p>
          <a:endParaRPr lang="en-US"/>
        </a:p>
      </dgm:t>
    </dgm:pt>
    <dgm:pt modelId="{963F2788-4147-41C9-8449-D9BA635590AA}" type="sibTrans" cxnId="{CAA6408A-B88C-4050-A39E-31B8CD3E67E4}">
      <dgm:prSet/>
      <dgm:spPr/>
      <dgm:t>
        <a:bodyPr/>
        <a:lstStyle/>
        <a:p>
          <a:endParaRPr lang="en-US"/>
        </a:p>
      </dgm:t>
    </dgm:pt>
    <dgm:pt modelId="{FF0B2FA0-3132-4144-9DC9-BEC954E4EE7A}">
      <dgm:prSet phldrT="[Text]"/>
      <dgm:spPr/>
      <dgm:t>
        <a:bodyPr/>
        <a:lstStyle/>
        <a:p>
          <a:r>
            <a:rPr lang="en-US" dirty="0"/>
            <a:t>Behavior</a:t>
          </a:r>
        </a:p>
      </dgm:t>
    </dgm:pt>
    <dgm:pt modelId="{7F8B7C7C-B288-45C7-964F-5FD3038C0807}" type="parTrans" cxnId="{4B6E3481-8D05-4BD4-9AAF-F6C5B5CA0D4C}">
      <dgm:prSet/>
      <dgm:spPr/>
      <dgm:t>
        <a:bodyPr/>
        <a:lstStyle/>
        <a:p>
          <a:endParaRPr lang="en-US"/>
        </a:p>
      </dgm:t>
    </dgm:pt>
    <dgm:pt modelId="{A5D390C1-707C-40E5-BF0E-B498D86E969B}" type="sibTrans" cxnId="{4B6E3481-8D05-4BD4-9AAF-F6C5B5CA0D4C}">
      <dgm:prSet/>
      <dgm:spPr/>
      <dgm:t>
        <a:bodyPr/>
        <a:lstStyle/>
        <a:p>
          <a:endParaRPr lang="en-US"/>
        </a:p>
      </dgm:t>
    </dgm:pt>
    <dgm:pt modelId="{B1C18401-8C9D-4028-B5F1-E4C32162691A}">
      <dgm:prSet phldrT="[Text]" custT="1"/>
      <dgm:spPr/>
      <dgm:t>
        <a:bodyPr/>
        <a:lstStyle/>
        <a:p>
          <a:endParaRPr lang="en-US" sz="1600" dirty="0"/>
        </a:p>
      </dgm:t>
    </dgm:pt>
    <dgm:pt modelId="{770E790D-9F49-4F75-A95C-3009949C1687}" type="parTrans" cxnId="{C24046F2-F3E6-4ED7-8939-A98322F85E2F}">
      <dgm:prSet/>
      <dgm:spPr/>
      <dgm:t>
        <a:bodyPr/>
        <a:lstStyle/>
        <a:p>
          <a:endParaRPr lang="en-US"/>
        </a:p>
      </dgm:t>
    </dgm:pt>
    <dgm:pt modelId="{FF1D5021-B39B-4226-B562-A58421D756D8}" type="sibTrans" cxnId="{C24046F2-F3E6-4ED7-8939-A98322F85E2F}">
      <dgm:prSet/>
      <dgm:spPr/>
      <dgm:t>
        <a:bodyPr/>
        <a:lstStyle/>
        <a:p>
          <a:endParaRPr lang="en-US"/>
        </a:p>
      </dgm:t>
    </dgm:pt>
    <dgm:pt modelId="{D4B9CBA6-DFD4-4633-AA0E-F1D79348F9A8}">
      <dgm:prSet phldrT="[Text]" custT="1"/>
      <dgm:spPr/>
      <dgm:t>
        <a:bodyPr/>
        <a:lstStyle/>
        <a:p>
          <a:endParaRPr lang="en-US" sz="1600" dirty="0"/>
        </a:p>
      </dgm:t>
    </dgm:pt>
    <dgm:pt modelId="{C9B2F8D9-2294-442A-9491-4DEF25C97EF7}" type="parTrans" cxnId="{57A22234-E866-4CE9-AA06-4A8C96B9761C}">
      <dgm:prSet/>
      <dgm:spPr/>
      <dgm:t>
        <a:bodyPr/>
        <a:lstStyle/>
        <a:p>
          <a:endParaRPr lang="en-US"/>
        </a:p>
      </dgm:t>
    </dgm:pt>
    <dgm:pt modelId="{EE862684-9383-418A-8430-0FB172A82C11}" type="sibTrans" cxnId="{57A22234-E866-4CE9-AA06-4A8C96B9761C}">
      <dgm:prSet/>
      <dgm:spPr/>
      <dgm:t>
        <a:bodyPr/>
        <a:lstStyle/>
        <a:p>
          <a:endParaRPr lang="en-US"/>
        </a:p>
      </dgm:t>
    </dgm:pt>
    <dgm:pt modelId="{27A24933-FE16-432E-8162-C5BF11EC1EE8}">
      <dgm:prSet phldrT="[Text]" custT="1"/>
      <dgm:spPr/>
      <dgm:t>
        <a:bodyPr/>
        <a:lstStyle/>
        <a:p>
          <a:endParaRPr lang="en-US" sz="1600" dirty="0"/>
        </a:p>
      </dgm:t>
    </dgm:pt>
    <dgm:pt modelId="{B4531105-6270-46E1-A5FD-9578E364BE49}" type="parTrans" cxnId="{E0C167EC-9366-44F2-B8DA-57915EA99D04}">
      <dgm:prSet/>
      <dgm:spPr/>
      <dgm:t>
        <a:bodyPr/>
        <a:lstStyle/>
        <a:p>
          <a:endParaRPr lang="en-US"/>
        </a:p>
      </dgm:t>
    </dgm:pt>
    <dgm:pt modelId="{08E5A156-A11A-4DA6-A98C-6112D78D6029}" type="sibTrans" cxnId="{E0C167EC-9366-44F2-B8DA-57915EA99D04}">
      <dgm:prSet/>
      <dgm:spPr/>
      <dgm:t>
        <a:bodyPr/>
        <a:lstStyle/>
        <a:p>
          <a:endParaRPr lang="en-US"/>
        </a:p>
      </dgm:t>
    </dgm:pt>
    <dgm:pt modelId="{E5EDB890-3533-4B3D-AAFA-EDFC27CFBF5F}">
      <dgm:prSet phldrT="[Text]" custT="1"/>
      <dgm:spPr/>
      <dgm:t>
        <a:bodyPr/>
        <a:lstStyle/>
        <a:p>
          <a:endParaRPr lang="en-US" sz="1600" dirty="0"/>
        </a:p>
      </dgm:t>
    </dgm:pt>
    <dgm:pt modelId="{19B3370A-C5C7-4558-9A8E-9FAFAA96C258}" type="parTrans" cxnId="{C14392EE-F813-44B7-AEC3-E2E1D8F3FC07}">
      <dgm:prSet/>
      <dgm:spPr/>
      <dgm:t>
        <a:bodyPr/>
        <a:lstStyle/>
        <a:p>
          <a:endParaRPr lang="en-US"/>
        </a:p>
      </dgm:t>
    </dgm:pt>
    <dgm:pt modelId="{DF4F3028-8F8A-4685-B05F-4D55CDB90919}" type="sibTrans" cxnId="{C14392EE-F813-44B7-AEC3-E2E1D8F3FC07}">
      <dgm:prSet/>
      <dgm:spPr/>
      <dgm:t>
        <a:bodyPr/>
        <a:lstStyle/>
        <a:p>
          <a:endParaRPr lang="en-US"/>
        </a:p>
      </dgm:t>
    </dgm:pt>
    <dgm:pt modelId="{6C82DB0F-7306-46F1-86AD-64E6D38D707F}">
      <dgm:prSet phldrT="[Text]" custT="1"/>
      <dgm:spPr/>
      <dgm:t>
        <a:bodyPr/>
        <a:lstStyle/>
        <a:p>
          <a:endParaRPr lang="en-US" sz="1600" dirty="0"/>
        </a:p>
      </dgm:t>
    </dgm:pt>
    <dgm:pt modelId="{5D9A52B6-0C95-488C-ADD4-5FCE35BAE6C3}" type="parTrans" cxnId="{896BFCA0-9917-4182-94F6-EFB14893813E}">
      <dgm:prSet/>
      <dgm:spPr/>
      <dgm:t>
        <a:bodyPr/>
        <a:lstStyle/>
        <a:p>
          <a:endParaRPr lang="en-US"/>
        </a:p>
      </dgm:t>
    </dgm:pt>
    <dgm:pt modelId="{A6A4F885-F38F-4974-AFAB-0509281A7247}" type="sibTrans" cxnId="{896BFCA0-9917-4182-94F6-EFB14893813E}">
      <dgm:prSet/>
      <dgm:spPr/>
      <dgm:t>
        <a:bodyPr/>
        <a:lstStyle/>
        <a:p>
          <a:endParaRPr lang="en-US"/>
        </a:p>
      </dgm:t>
    </dgm:pt>
    <dgm:pt modelId="{87F91774-1FDC-45A4-95E4-153523B34205}">
      <dgm:prSet phldrT="[Text]" custT="1"/>
      <dgm:spPr/>
      <dgm:t>
        <a:bodyPr/>
        <a:lstStyle/>
        <a:p>
          <a:endParaRPr lang="en-US" sz="1600" dirty="0"/>
        </a:p>
      </dgm:t>
    </dgm:pt>
    <dgm:pt modelId="{F5377FC5-C13D-4253-B81A-78068A227A3B}" type="parTrans" cxnId="{BAF145CC-1154-4149-BE98-BFA42C9E7087}">
      <dgm:prSet/>
      <dgm:spPr/>
      <dgm:t>
        <a:bodyPr/>
        <a:lstStyle/>
        <a:p>
          <a:endParaRPr lang="en-US"/>
        </a:p>
      </dgm:t>
    </dgm:pt>
    <dgm:pt modelId="{8B5342F0-A25A-49AA-8004-0CE5DFB0BAD4}" type="sibTrans" cxnId="{BAF145CC-1154-4149-BE98-BFA42C9E7087}">
      <dgm:prSet/>
      <dgm:spPr/>
      <dgm:t>
        <a:bodyPr/>
        <a:lstStyle/>
        <a:p>
          <a:endParaRPr lang="en-US"/>
        </a:p>
      </dgm:t>
    </dgm:pt>
    <dgm:pt modelId="{9F751A1F-7ADE-4021-8C93-1E9E2F093924}">
      <dgm:prSet phldrT="[Text]" custT="1"/>
      <dgm:spPr/>
      <dgm:t>
        <a:bodyPr/>
        <a:lstStyle/>
        <a:p>
          <a:endParaRPr lang="en-US" sz="1600" dirty="0"/>
        </a:p>
      </dgm:t>
    </dgm:pt>
    <dgm:pt modelId="{6D5DC3DC-C4B8-4C29-AA1B-DD0E308E6470}" type="parTrans" cxnId="{D019C2DD-872C-4F9F-B60F-4A87B78D79AC}">
      <dgm:prSet/>
      <dgm:spPr/>
      <dgm:t>
        <a:bodyPr/>
        <a:lstStyle/>
        <a:p>
          <a:endParaRPr lang="en-US"/>
        </a:p>
      </dgm:t>
    </dgm:pt>
    <dgm:pt modelId="{650A5E27-1618-46C8-9E09-06EA3CD0EED3}" type="sibTrans" cxnId="{D019C2DD-872C-4F9F-B60F-4A87B78D79AC}">
      <dgm:prSet/>
      <dgm:spPr/>
      <dgm:t>
        <a:bodyPr/>
        <a:lstStyle/>
        <a:p>
          <a:endParaRPr lang="en-US"/>
        </a:p>
      </dgm:t>
    </dgm:pt>
    <dgm:pt modelId="{05D82E0F-3A93-4F48-9329-D5951BF0A4E2}">
      <dgm:prSet phldrT="[Text]" custT="1"/>
      <dgm:spPr/>
      <dgm:t>
        <a:bodyPr/>
        <a:lstStyle/>
        <a:p>
          <a:endParaRPr lang="en-US" sz="1600" dirty="0"/>
        </a:p>
      </dgm:t>
    </dgm:pt>
    <dgm:pt modelId="{8C1257CE-E1D0-49AA-B46A-36D5D5454E36}" type="parTrans" cxnId="{48ACCAC1-897F-41CA-9DBC-CF3A2AF8BE55}">
      <dgm:prSet/>
      <dgm:spPr/>
      <dgm:t>
        <a:bodyPr/>
        <a:lstStyle/>
        <a:p>
          <a:endParaRPr lang="en-US"/>
        </a:p>
      </dgm:t>
    </dgm:pt>
    <dgm:pt modelId="{84AB6517-D13B-4EE5-B42B-04BDC0812BA6}" type="sibTrans" cxnId="{48ACCAC1-897F-41CA-9DBC-CF3A2AF8BE55}">
      <dgm:prSet/>
      <dgm:spPr/>
      <dgm:t>
        <a:bodyPr/>
        <a:lstStyle/>
        <a:p>
          <a:endParaRPr lang="en-US"/>
        </a:p>
      </dgm:t>
    </dgm:pt>
    <dgm:pt modelId="{51FDFF07-FA92-46F5-8930-167C53B75A58}">
      <dgm:prSet phldrT="[Text]" custT="1"/>
      <dgm:spPr/>
      <dgm:t>
        <a:bodyPr/>
        <a:lstStyle/>
        <a:p>
          <a:endParaRPr lang="en-US" sz="1600" dirty="0"/>
        </a:p>
      </dgm:t>
    </dgm:pt>
    <dgm:pt modelId="{D51BA598-8476-4975-971C-2AEE258C8941}" type="parTrans" cxnId="{52ABD34C-88FD-48FC-BC59-8D4037AA8E89}">
      <dgm:prSet/>
      <dgm:spPr/>
      <dgm:t>
        <a:bodyPr/>
        <a:lstStyle/>
        <a:p>
          <a:endParaRPr lang="en-US"/>
        </a:p>
      </dgm:t>
    </dgm:pt>
    <dgm:pt modelId="{22DC8DEC-B485-4BA6-8570-AC29FF8EB46F}" type="sibTrans" cxnId="{52ABD34C-88FD-48FC-BC59-8D4037AA8E89}">
      <dgm:prSet/>
      <dgm:spPr/>
      <dgm:t>
        <a:bodyPr/>
        <a:lstStyle/>
        <a:p>
          <a:endParaRPr lang="en-US"/>
        </a:p>
      </dgm:t>
    </dgm:pt>
    <dgm:pt modelId="{B82DE577-38B6-430D-9D11-B8DA461390A7}">
      <dgm:prSet phldrT="[Text]" custT="1"/>
      <dgm:spPr/>
      <dgm:t>
        <a:bodyPr/>
        <a:lstStyle/>
        <a:p>
          <a:endParaRPr lang="en-US" sz="1600" dirty="0"/>
        </a:p>
      </dgm:t>
    </dgm:pt>
    <dgm:pt modelId="{1B092DB2-D56D-4830-85D1-DA821C36CE77}" type="parTrans" cxnId="{B0FE8DC1-C6A0-4478-B98B-372B4B70D296}">
      <dgm:prSet/>
      <dgm:spPr/>
      <dgm:t>
        <a:bodyPr/>
        <a:lstStyle/>
        <a:p>
          <a:endParaRPr lang="en-US"/>
        </a:p>
      </dgm:t>
    </dgm:pt>
    <dgm:pt modelId="{F9764E03-F8BB-4A6E-9F96-B1A1216DB571}" type="sibTrans" cxnId="{B0FE8DC1-C6A0-4478-B98B-372B4B70D296}">
      <dgm:prSet/>
      <dgm:spPr/>
      <dgm:t>
        <a:bodyPr/>
        <a:lstStyle/>
        <a:p>
          <a:endParaRPr lang="en-US"/>
        </a:p>
      </dgm:t>
    </dgm:pt>
    <dgm:pt modelId="{9293E578-256F-41EE-9802-191E179F3D57}">
      <dgm:prSet phldrT="[Text]" custT="1"/>
      <dgm:spPr/>
      <dgm:t>
        <a:bodyPr/>
        <a:lstStyle/>
        <a:p>
          <a:endParaRPr lang="en-US" sz="1600" dirty="0"/>
        </a:p>
      </dgm:t>
    </dgm:pt>
    <dgm:pt modelId="{4230E9A8-33F7-4023-B324-356FACB6F8F1}" type="parTrans" cxnId="{2BBD101D-665B-4C3E-A0DC-A3CAA7E13207}">
      <dgm:prSet/>
      <dgm:spPr/>
      <dgm:t>
        <a:bodyPr/>
        <a:lstStyle/>
        <a:p>
          <a:endParaRPr lang="en-US"/>
        </a:p>
      </dgm:t>
    </dgm:pt>
    <dgm:pt modelId="{3256BA50-D395-4E96-B2CE-7DE60C783D12}" type="sibTrans" cxnId="{2BBD101D-665B-4C3E-A0DC-A3CAA7E13207}">
      <dgm:prSet/>
      <dgm:spPr/>
      <dgm:t>
        <a:bodyPr/>
        <a:lstStyle/>
        <a:p>
          <a:endParaRPr lang="en-US"/>
        </a:p>
      </dgm:t>
    </dgm:pt>
    <dgm:pt modelId="{2AE534ED-8946-4A28-8154-975585B182D6}">
      <dgm:prSet phldrT="[Text]" custT="1"/>
      <dgm:spPr/>
      <dgm:t>
        <a:bodyPr/>
        <a:lstStyle/>
        <a:p>
          <a:endParaRPr lang="en-US" sz="1600" dirty="0"/>
        </a:p>
      </dgm:t>
    </dgm:pt>
    <dgm:pt modelId="{D9DE4821-7CF3-413F-BDC0-64404869A0BB}" type="parTrans" cxnId="{EA9856E3-3E1B-4A6E-A187-1AF1FAF4410B}">
      <dgm:prSet/>
      <dgm:spPr/>
      <dgm:t>
        <a:bodyPr/>
        <a:lstStyle/>
        <a:p>
          <a:endParaRPr lang="en-US"/>
        </a:p>
      </dgm:t>
    </dgm:pt>
    <dgm:pt modelId="{5F03BF82-C3A7-4BEA-859A-0FBB14DFD34E}" type="sibTrans" cxnId="{EA9856E3-3E1B-4A6E-A187-1AF1FAF4410B}">
      <dgm:prSet/>
      <dgm:spPr/>
      <dgm:t>
        <a:bodyPr/>
        <a:lstStyle/>
        <a:p>
          <a:endParaRPr lang="en-US"/>
        </a:p>
      </dgm:t>
    </dgm:pt>
    <dgm:pt modelId="{A4DA5307-263B-4BB7-B1C9-BA9DCE703BEC}">
      <dgm:prSet phldrT="[Text]" custT="1"/>
      <dgm:spPr/>
      <dgm:t>
        <a:bodyPr/>
        <a:lstStyle/>
        <a:p>
          <a:endParaRPr lang="en-US" sz="1600" dirty="0"/>
        </a:p>
      </dgm:t>
    </dgm:pt>
    <dgm:pt modelId="{992092DA-283D-41A9-A73D-B55D602D0EB7}" type="parTrans" cxnId="{9EA83493-D8D5-4EC7-8759-6B2DAA97EF6C}">
      <dgm:prSet/>
      <dgm:spPr/>
      <dgm:t>
        <a:bodyPr/>
        <a:lstStyle/>
        <a:p>
          <a:endParaRPr lang="en-US"/>
        </a:p>
      </dgm:t>
    </dgm:pt>
    <dgm:pt modelId="{77EC1D25-DEF1-47D5-A808-1F328B2CD517}" type="sibTrans" cxnId="{9EA83493-D8D5-4EC7-8759-6B2DAA97EF6C}">
      <dgm:prSet/>
      <dgm:spPr/>
      <dgm:t>
        <a:bodyPr/>
        <a:lstStyle/>
        <a:p>
          <a:endParaRPr lang="en-US"/>
        </a:p>
      </dgm:t>
    </dgm:pt>
    <dgm:pt modelId="{3DCEA9D1-4A13-42E1-9F13-6B880AC6018C}">
      <dgm:prSet phldrT="[Text]" custT="1"/>
      <dgm:spPr/>
      <dgm:t>
        <a:bodyPr/>
        <a:lstStyle/>
        <a:p>
          <a:endParaRPr lang="en-US" sz="1600" dirty="0"/>
        </a:p>
      </dgm:t>
    </dgm:pt>
    <dgm:pt modelId="{0C74B5EB-0DF4-4854-B286-D01DFD1C443E}" type="parTrans" cxnId="{E7DDB970-598E-45DC-80F3-89D71B1E037B}">
      <dgm:prSet/>
      <dgm:spPr/>
      <dgm:t>
        <a:bodyPr/>
        <a:lstStyle/>
        <a:p>
          <a:endParaRPr lang="en-US"/>
        </a:p>
      </dgm:t>
    </dgm:pt>
    <dgm:pt modelId="{F3B69750-202C-4A9C-A8AB-7EA587024927}" type="sibTrans" cxnId="{E7DDB970-598E-45DC-80F3-89D71B1E037B}">
      <dgm:prSet/>
      <dgm:spPr/>
      <dgm:t>
        <a:bodyPr/>
        <a:lstStyle/>
        <a:p>
          <a:endParaRPr lang="en-US"/>
        </a:p>
      </dgm:t>
    </dgm:pt>
    <dgm:pt modelId="{FFA5FE9D-F9F6-433B-BBA6-C6FA37BBAED6}">
      <dgm:prSet phldrT="[Text]" custT="1"/>
      <dgm:spPr/>
      <dgm:t>
        <a:bodyPr/>
        <a:lstStyle/>
        <a:p>
          <a:endParaRPr lang="en-US" sz="1600" dirty="0"/>
        </a:p>
      </dgm:t>
    </dgm:pt>
    <dgm:pt modelId="{8609C6C8-C0B6-4B64-A6F4-209E738E3B2D}" type="parTrans" cxnId="{F4A5E579-1169-4EED-9CFE-010A8DE151B5}">
      <dgm:prSet/>
      <dgm:spPr/>
      <dgm:t>
        <a:bodyPr/>
        <a:lstStyle/>
        <a:p>
          <a:endParaRPr lang="en-US"/>
        </a:p>
      </dgm:t>
    </dgm:pt>
    <dgm:pt modelId="{7CC81654-95AE-479E-B1F7-F3B11D01359C}" type="sibTrans" cxnId="{F4A5E579-1169-4EED-9CFE-010A8DE151B5}">
      <dgm:prSet/>
      <dgm:spPr/>
      <dgm:t>
        <a:bodyPr/>
        <a:lstStyle/>
        <a:p>
          <a:endParaRPr lang="en-US"/>
        </a:p>
      </dgm:t>
    </dgm:pt>
    <dgm:pt modelId="{B56BDB9F-A3B9-4595-803F-61E8628E12EE}" type="pres">
      <dgm:prSet presAssocID="{FA083D43-1B4A-4A36-85A7-B9F40043F82C}" presName="cycleMatrixDiagram" presStyleCnt="0">
        <dgm:presLayoutVars>
          <dgm:chMax val="1"/>
          <dgm:dir/>
          <dgm:animLvl val="lvl"/>
          <dgm:resizeHandles val="exact"/>
        </dgm:presLayoutVars>
      </dgm:prSet>
      <dgm:spPr/>
    </dgm:pt>
    <dgm:pt modelId="{5F8B7347-6749-4439-9D27-A3E204E92506}" type="pres">
      <dgm:prSet presAssocID="{FA083D43-1B4A-4A36-85A7-B9F40043F82C}" presName="children" presStyleCnt="0"/>
      <dgm:spPr/>
    </dgm:pt>
    <dgm:pt modelId="{2448DF2D-EBB6-479E-B8CA-E40977053B1A}" type="pres">
      <dgm:prSet presAssocID="{FA083D43-1B4A-4A36-85A7-B9F40043F82C}" presName="child1group" presStyleCnt="0"/>
      <dgm:spPr/>
    </dgm:pt>
    <dgm:pt modelId="{DA3556EC-21A5-4AC2-88C0-62770F5B2B00}" type="pres">
      <dgm:prSet presAssocID="{FA083D43-1B4A-4A36-85A7-B9F40043F82C}" presName="child1" presStyleLbl="bgAcc1" presStyleIdx="0" presStyleCnt="4" custScaleX="150096" custLinFactNeighborX="-21196" custLinFactNeighborY="14415"/>
      <dgm:spPr/>
    </dgm:pt>
    <dgm:pt modelId="{0CE7D4D5-A224-43B5-9C24-59C6BD2DD7E3}" type="pres">
      <dgm:prSet presAssocID="{FA083D43-1B4A-4A36-85A7-B9F40043F82C}" presName="child1Text" presStyleLbl="bgAcc1" presStyleIdx="0" presStyleCnt="4">
        <dgm:presLayoutVars>
          <dgm:bulletEnabled val="1"/>
        </dgm:presLayoutVars>
      </dgm:prSet>
      <dgm:spPr/>
    </dgm:pt>
    <dgm:pt modelId="{A257C838-8FEE-4F37-A677-64FA1B8099C2}" type="pres">
      <dgm:prSet presAssocID="{FA083D43-1B4A-4A36-85A7-B9F40043F82C}" presName="child2group" presStyleCnt="0"/>
      <dgm:spPr/>
    </dgm:pt>
    <dgm:pt modelId="{36F936EC-6278-42E9-BC6A-1D4C1B1FC447}" type="pres">
      <dgm:prSet presAssocID="{FA083D43-1B4A-4A36-85A7-B9F40043F82C}" presName="child2" presStyleLbl="bgAcc1" presStyleIdx="1" presStyleCnt="4" custScaleX="161118" custLinFactNeighborX="35835" custLinFactNeighborY="14415"/>
      <dgm:spPr/>
    </dgm:pt>
    <dgm:pt modelId="{AD31D6D5-2FDA-46C4-84DD-DF0903982112}" type="pres">
      <dgm:prSet presAssocID="{FA083D43-1B4A-4A36-85A7-B9F40043F82C}" presName="child2Text" presStyleLbl="bgAcc1" presStyleIdx="1" presStyleCnt="4">
        <dgm:presLayoutVars>
          <dgm:bulletEnabled val="1"/>
        </dgm:presLayoutVars>
      </dgm:prSet>
      <dgm:spPr/>
    </dgm:pt>
    <dgm:pt modelId="{99809D1A-8736-4D09-A9DC-35CAE967A90A}" type="pres">
      <dgm:prSet presAssocID="{FA083D43-1B4A-4A36-85A7-B9F40043F82C}" presName="child3group" presStyleCnt="0"/>
      <dgm:spPr/>
    </dgm:pt>
    <dgm:pt modelId="{E164D2E4-1CCC-487F-B612-4035067F77F3}" type="pres">
      <dgm:prSet presAssocID="{FA083D43-1B4A-4A36-85A7-B9F40043F82C}" presName="child3" presStyleLbl="bgAcc1" presStyleIdx="2" presStyleCnt="4" custScaleX="165170" custScaleY="131256" custLinFactNeighborX="33809" custLinFactNeighborY="-24602"/>
      <dgm:spPr/>
    </dgm:pt>
    <dgm:pt modelId="{B5EBED6B-6C9F-441F-9D74-A9361897313E}" type="pres">
      <dgm:prSet presAssocID="{FA083D43-1B4A-4A36-85A7-B9F40043F82C}" presName="child3Text" presStyleLbl="bgAcc1" presStyleIdx="2" presStyleCnt="4">
        <dgm:presLayoutVars>
          <dgm:bulletEnabled val="1"/>
        </dgm:presLayoutVars>
      </dgm:prSet>
      <dgm:spPr/>
    </dgm:pt>
    <dgm:pt modelId="{580DA90E-A11D-4A90-BEAD-E0D2CB501C46}" type="pres">
      <dgm:prSet presAssocID="{FA083D43-1B4A-4A36-85A7-B9F40043F82C}" presName="child4group" presStyleCnt="0"/>
      <dgm:spPr/>
    </dgm:pt>
    <dgm:pt modelId="{00EABA9E-E79B-4584-9F1B-43C8DCB84785}" type="pres">
      <dgm:prSet presAssocID="{FA083D43-1B4A-4A36-85A7-B9F40043F82C}" presName="child4" presStyleLbl="bgAcc1" presStyleIdx="3" presStyleCnt="4" custScaleX="154093" custScaleY="133224" custLinFactNeighborX="-23194" custLinFactNeighborY="-24548"/>
      <dgm:spPr/>
    </dgm:pt>
    <dgm:pt modelId="{82FD043B-56CA-4756-B0BB-A3A4E821FD4A}" type="pres">
      <dgm:prSet presAssocID="{FA083D43-1B4A-4A36-85A7-B9F40043F82C}" presName="child4Text" presStyleLbl="bgAcc1" presStyleIdx="3" presStyleCnt="4">
        <dgm:presLayoutVars>
          <dgm:bulletEnabled val="1"/>
        </dgm:presLayoutVars>
      </dgm:prSet>
      <dgm:spPr/>
    </dgm:pt>
    <dgm:pt modelId="{DEA8F676-77F1-42F1-AA09-727C13B9A333}" type="pres">
      <dgm:prSet presAssocID="{FA083D43-1B4A-4A36-85A7-B9F40043F82C}" presName="childPlaceholder" presStyleCnt="0"/>
      <dgm:spPr/>
    </dgm:pt>
    <dgm:pt modelId="{82CE7CBF-240D-445E-80E0-6CBA80B37063}" type="pres">
      <dgm:prSet presAssocID="{FA083D43-1B4A-4A36-85A7-B9F40043F82C}" presName="circle" presStyleCnt="0"/>
      <dgm:spPr/>
    </dgm:pt>
    <dgm:pt modelId="{E9C69406-219E-43DE-8EDE-257ACCFBE540}" type="pres">
      <dgm:prSet presAssocID="{FA083D43-1B4A-4A36-85A7-B9F40043F82C}" presName="quadrant1" presStyleLbl="node1" presStyleIdx="0" presStyleCnt="4">
        <dgm:presLayoutVars>
          <dgm:chMax val="1"/>
          <dgm:bulletEnabled val="1"/>
        </dgm:presLayoutVars>
      </dgm:prSet>
      <dgm:spPr/>
    </dgm:pt>
    <dgm:pt modelId="{97B29E55-7C8A-41B0-8F83-10F3BB670373}" type="pres">
      <dgm:prSet presAssocID="{FA083D43-1B4A-4A36-85A7-B9F40043F82C}" presName="quadrant2" presStyleLbl="node1" presStyleIdx="1" presStyleCnt="4">
        <dgm:presLayoutVars>
          <dgm:chMax val="1"/>
          <dgm:bulletEnabled val="1"/>
        </dgm:presLayoutVars>
      </dgm:prSet>
      <dgm:spPr/>
    </dgm:pt>
    <dgm:pt modelId="{4AD964DC-5CBD-44FF-8145-95589325D2F4}" type="pres">
      <dgm:prSet presAssocID="{FA083D43-1B4A-4A36-85A7-B9F40043F82C}" presName="quadrant3" presStyleLbl="node1" presStyleIdx="2" presStyleCnt="4">
        <dgm:presLayoutVars>
          <dgm:chMax val="1"/>
          <dgm:bulletEnabled val="1"/>
        </dgm:presLayoutVars>
      </dgm:prSet>
      <dgm:spPr/>
    </dgm:pt>
    <dgm:pt modelId="{6E5CA410-0414-4943-B215-1F8FC8C35F05}" type="pres">
      <dgm:prSet presAssocID="{FA083D43-1B4A-4A36-85A7-B9F40043F82C}" presName="quadrant4" presStyleLbl="node1" presStyleIdx="3" presStyleCnt="4">
        <dgm:presLayoutVars>
          <dgm:chMax val="1"/>
          <dgm:bulletEnabled val="1"/>
        </dgm:presLayoutVars>
      </dgm:prSet>
      <dgm:spPr/>
    </dgm:pt>
    <dgm:pt modelId="{BC6E21E6-6386-4537-97AB-0654998F1CFF}" type="pres">
      <dgm:prSet presAssocID="{FA083D43-1B4A-4A36-85A7-B9F40043F82C}" presName="quadrantPlaceholder" presStyleCnt="0"/>
      <dgm:spPr/>
    </dgm:pt>
    <dgm:pt modelId="{C91C019E-CA0B-4CE2-A9A1-E8CA72A79D05}" type="pres">
      <dgm:prSet presAssocID="{FA083D43-1B4A-4A36-85A7-B9F40043F82C}" presName="center1" presStyleLbl="fgShp" presStyleIdx="0" presStyleCnt="2"/>
      <dgm:spPr/>
    </dgm:pt>
    <dgm:pt modelId="{A4696448-C019-425E-87A3-0BF8F5E0B7A2}" type="pres">
      <dgm:prSet presAssocID="{FA083D43-1B4A-4A36-85A7-B9F40043F82C}" presName="center2" presStyleLbl="fgShp" presStyleIdx="1" presStyleCnt="2"/>
      <dgm:spPr/>
    </dgm:pt>
  </dgm:ptLst>
  <dgm:cxnLst>
    <dgm:cxn modelId="{0E001203-DEAC-4356-983C-CF536EEA6C00}" type="presOf" srcId="{0947DA37-330D-4716-90E1-477806AF210E}" destId="{4AD964DC-5CBD-44FF-8145-95589325D2F4}" srcOrd="0" destOrd="0" presId="urn:microsoft.com/office/officeart/2005/8/layout/cycle4"/>
    <dgm:cxn modelId="{2789E70A-3F65-483B-B6AD-200EC22425C3}" type="presOf" srcId="{FF0B2FA0-3132-4144-9DC9-BEC954E4EE7A}" destId="{6E5CA410-0414-4943-B215-1F8FC8C35F05}" srcOrd="0" destOrd="0" presId="urn:microsoft.com/office/officeart/2005/8/layout/cycle4"/>
    <dgm:cxn modelId="{AB9EBB0C-5D5C-418B-A064-88D5C4F0B0B3}" type="presOf" srcId="{6C82DB0F-7306-46F1-86AD-64E6D38D707F}" destId="{AD31D6D5-2FDA-46C4-84DD-DF0903982112}" srcOrd="1" destOrd="1" presId="urn:microsoft.com/office/officeart/2005/8/layout/cycle4"/>
    <dgm:cxn modelId="{F4D18C10-0ACC-429A-9638-C4527A0CAEE9}" type="presOf" srcId="{D4B9CBA6-DFD4-4633-AA0E-F1D79348F9A8}" destId="{0CE7D4D5-A224-43B5-9C24-59C6BD2DD7E3}" srcOrd="1" destOrd="3" presId="urn:microsoft.com/office/officeart/2005/8/layout/cycle4"/>
    <dgm:cxn modelId="{52238413-F3EA-4923-A107-769D8BB4C77D}" type="presOf" srcId="{9293E578-256F-41EE-9802-191E179F3D57}" destId="{82FD043B-56CA-4756-B0BB-A3A4E821FD4A}" srcOrd="1" destOrd="2" presId="urn:microsoft.com/office/officeart/2005/8/layout/cycle4"/>
    <dgm:cxn modelId="{2BBD101D-665B-4C3E-A0DC-A3CAA7E13207}" srcId="{FF0B2FA0-3132-4144-9DC9-BEC954E4EE7A}" destId="{9293E578-256F-41EE-9802-191E179F3D57}" srcOrd="2" destOrd="0" parTransId="{4230E9A8-33F7-4023-B324-356FACB6F8F1}" sibTransId="{3256BA50-D395-4E96-B2CE-7DE60C783D12}"/>
    <dgm:cxn modelId="{84F30121-4C7A-4290-908A-C8DDE1462B49}" type="presOf" srcId="{A4DA5307-263B-4BB7-B1C9-BA9DCE703BEC}" destId="{82FD043B-56CA-4756-B0BB-A3A4E821FD4A}" srcOrd="1" destOrd="0" presId="urn:microsoft.com/office/officeart/2005/8/layout/cycle4"/>
    <dgm:cxn modelId="{06121621-237C-4A70-9A70-ADEFBE35A1C0}" type="presOf" srcId="{B82DE577-38B6-430D-9D11-B8DA461390A7}" destId="{E164D2E4-1CCC-487F-B612-4035067F77F3}" srcOrd="0" destOrd="1" presId="urn:microsoft.com/office/officeart/2005/8/layout/cycle4"/>
    <dgm:cxn modelId="{81F7572D-40C3-47D6-B6C3-76FE21E75ADF}" type="presOf" srcId="{3DCEA9D1-4A13-42E1-9F13-6B880AC6018C}" destId="{AD31D6D5-2FDA-46C4-84DD-DF0903982112}" srcOrd="1" destOrd="4" presId="urn:microsoft.com/office/officeart/2005/8/layout/cycle4"/>
    <dgm:cxn modelId="{B2D31D2F-2D18-4FE2-91FC-6EC7D5A1EAD3}" type="presOf" srcId="{D4B9CBA6-DFD4-4633-AA0E-F1D79348F9A8}" destId="{DA3556EC-21A5-4AC2-88C0-62770F5B2B00}" srcOrd="0" destOrd="3" presId="urn:microsoft.com/office/officeart/2005/8/layout/cycle4"/>
    <dgm:cxn modelId="{C6859931-67E8-4CAE-84B9-4FDCB29A8A4C}" type="presOf" srcId="{87F91774-1FDC-45A4-95E4-153523B34205}" destId="{AD31D6D5-2FDA-46C4-84DD-DF0903982112}" srcOrd="1" destOrd="2" presId="urn:microsoft.com/office/officeart/2005/8/layout/cycle4"/>
    <dgm:cxn modelId="{BF437433-54CA-4E62-ABC7-B60158FB1939}" type="presOf" srcId="{6C82DB0F-7306-46F1-86AD-64E6D38D707F}" destId="{36F936EC-6278-42E9-BC6A-1D4C1B1FC447}" srcOrd="0" destOrd="1" presId="urn:microsoft.com/office/officeart/2005/8/layout/cycle4"/>
    <dgm:cxn modelId="{8782DA33-5607-4DFA-AD26-0C5565ED1233}" type="presOf" srcId="{B1C18401-8C9D-4028-B5F1-E4C32162691A}" destId="{00EABA9E-E79B-4584-9F1B-43C8DCB84785}" srcOrd="0" destOrd="1" presId="urn:microsoft.com/office/officeart/2005/8/layout/cycle4"/>
    <dgm:cxn modelId="{57A22234-E866-4CE9-AA06-4A8C96B9761C}" srcId="{EDA8B056-C76B-4F4F-BF84-68805C0FAB14}" destId="{D4B9CBA6-DFD4-4633-AA0E-F1D79348F9A8}" srcOrd="3" destOrd="0" parTransId="{C9B2F8D9-2294-442A-9491-4DEF25C97EF7}" sibTransId="{EE862684-9383-418A-8430-0FB172A82C11}"/>
    <dgm:cxn modelId="{5C83B734-C0A9-4210-B383-DE0E36F48FAF}" type="presOf" srcId="{B82DE577-38B6-430D-9D11-B8DA461390A7}" destId="{B5EBED6B-6C9F-441F-9D74-A9361897313E}" srcOrd="1" destOrd="1" presId="urn:microsoft.com/office/officeart/2005/8/layout/cycle4"/>
    <dgm:cxn modelId="{A1031A35-0A2D-4E62-8A73-34F960793D2B}" type="presOf" srcId="{2AE534ED-8946-4A28-8154-975585B182D6}" destId="{00EABA9E-E79B-4584-9F1B-43C8DCB84785}" srcOrd="0" destOrd="3" presId="urn:microsoft.com/office/officeart/2005/8/layout/cycle4"/>
    <dgm:cxn modelId="{E8783C36-E420-4F8A-9FF9-ECD8E3D1362B}" type="presOf" srcId="{9F751A1F-7ADE-4021-8C93-1E9E2F093924}" destId="{36F936EC-6278-42E9-BC6A-1D4C1B1FC447}" srcOrd="0" destOrd="3" presId="urn:microsoft.com/office/officeart/2005/8/layout/cycle4"/>
    <dgm:cxn modelId="{CC56C337-E23F-4474-B21E-A090BC71F645}" type="presOf" srcId="{B1C18401-8C9D-4028-B5F1-E4C32162691A}" destId="{82FD043B-56CA-4756-B0BB-A3A4E821FD4A}" srcOrd="1" destOrd="1" presId="urn:microsoft.com/office/officeart/2005/8/layout/cycle4"/>
    <dgm:cxn modelId="{7D65BC3E-0605-4E2E-A52D-170100BB1B37}" type="presOf" srcId="{27A24933-FE16-432E-8162-C5BF11EC1EE8}" destId="{0CE7D4D5-A224-43B5-9C24-59C6BD2DD7E3}" srcOrd="1" destOrd="0" presId="urn:microsoft.com/office/officeart/2005/8/layout/cycle4"/>
    <dgm:cxn modelId="{6FD5C661-F044-41AE-A514-9AA7A4C5F0C8}" type="presOf" srcId="{51FDFF07-FA92-46F5-8930-167C53B75A58}" destId="{E164D2E4-1CCC-487F-B612-4035067F77F3}" srcOrd="0" destOrd="3" presId="urn:microsoft.com/office/officeart/2005/8/layout/cycle4"/>
    <dgm:cxn modelId="{64F63C64-B502-43C2-B0F0-06B37A6D1086}" type="presOf" srcId="{FA083D43-1B4A-4A36-85A7-B9F40043F82C}" destId="{B56BDB9F-A3B9-4595-803F-61E8628E12EE}" srcOrd="0" destOrd="0" presId="urn:microsoft.com/office/officeart/2005/8/layout/cycle4"/>
    <dgm:cxn modelId="{9F0C9B48-DEB6-4046-BB01-8E47357BA373}" type="presOf" srcId="{05D82E0F-3A93-4F48-9329-D5951BF0A4E2}" destId="{E164D2E4-1CCC-487F-B612-4035067F77F3}" srcOrd="0" destOrd="2" presId="urn:microsoft.com/office/officeart/2005/8/layout/cycle4"/>
    <dgm:cxn modelId="{BE829C49-8C4E-4B90-AE41-FF16C04C8699}" type="presOf" srcId="{05D82E0F-3A93-4F48-9329-D5951BF0A4E2}" destId="{B5EBED6B-6C9F-441F-9D74-A9361897313E}" srcOrd="1" destOrd="2" presId="urn:microsoft.com/office/officeart/2005/8/layout/cycle4"/>
    <dgm:cxn modelId="{52ABD34C-88FD-48FC-BC59-8D4037AA8E89}" srcId="{0947DA37-330D-4716-90E1-477806AF210E}" destId="{51FDFF07-FA92-46F5-8930-167C53B75A58}" srcOrd="3" destOrd="0" parTransId="{D51BA598-8476-4975-971C-2AEE258C8941}" sibTransId="{22DC8DEC-B485-4BA6-8570-AC29FF8EB46F}"/>
    <dgm:cxn modelId="{E7DDB970-598E-45DC-80F3-89D71B1E037B}" srcId="{06A9EFF9-EE22-450B-BCF9-37102208A0E5}" destId="{3DCEA9D1-4A13-42E1-9F13-6B880AC6018C}" srcOrd="4" destOrd="0" parTransId="{0C74B5EB-0DF4-4854-B286-D01DFD1C443E}" sibTransId="{F3B69750-202C-4A9C-A8AB-7EA587024927}"/>
    <dgm:cxn modelId="{9F2A1353-B8BF-46EC-8ABA-14E95E729A4A}" type="presOf" srcId="{51FDFF07-FA92-46F5-8930-167C53B75A58}" destId="{B5EBED6B-6C9F-441F-9D74-A9361897313E}" srcOrd="1" destOrd="3" presId="urn:microsoft.com/office/officeart/2005/8/layout/cycle4"/>
    <dgm:cxn modelId="{D05A5B53-8ED3-4564-B9A7-29BDE3BD8319}" type="presOf" srcId="{E5EDB890-3533-4B3D-AAFA-EDFC27CFBF5F}" destId="{0CE7D4D5-A224-43B5-9C24-59C6BD2DD7E3}" srcOrd="1" destOrd="2" presId="urn:microsoft.com/office/officeart/2005/8/layout/cycle4"/>
    <dgm:cxn modelId="{19265074-1E8C-4878-9DCE-00C98F2909BD}" type="presOf" srcId="{FFA5FE9D-F9F6-433B-BBA6-C6FA37BBAED6}" destId="{B5EBED6B-6C9F-441F-9D74-A9361897313E}" srcOrd="1" destOrd="0" presId="urn:microsoft.com/office/officeart/2005/8/layout/cycle4"/>
    <dgm:cxn modelId="{08B2BE78-3183-4E66-9D87-353314639B59}" type="presOf" srcId="{EDA8B056-C76B-4F4F-BF84-68805C0FAB14}" destId="{E9C69406-219E-43DE-8EDE-257ACCFBE540}" srcOrd="0" destOrd="0" presId="urn:microsoft.com/office/officeart/2005/8/layout/cycle4"/>
    <dgm:cxn modelId="{F4A5E579-1169-4EED-9CFE-010A8DE151B5}" srcId="{0947DA37-330D-4716-90E1-477806AF210E}" destId="{FFA5FE9D-F9F6-433B-BBA6-C6FA37BBAED6}" srcOrd="0" destOrd="0" parTransId="{8609C6C8-C0B6-4B64-A6F4-209E738E3B2D}" sibTransId="{7CC81654-95AE-479E-B1F7-F3B11D01359C}"/>
    <dgm:cxn modelId="{4B6E3481-8D05-4BD4-9AAF-F6C5B5CA0D4C}" srcId="{FA083D43-1B4A-4A36-85A7-B9F40043F82C}" destId="{FF0B2FA0-3132-4144-9DC9-BEC954E4EE7A}" srcOrd="3" destOrd="0" parTransId="{7F8B7C7C-B288-45C7-964F-5FD3038C0807}" sibTransId="{A5D390C1-707C-40E5-BF0E-B498D86E969B}"/>
    <dgm:cxn modelId="{CAA6408A-B88C-4050-A39E-31B8CD3E67E4}" srcId="{FA083D43-1B4A-4A36-85A7-B9F40043F82C}" destId="{0947DA37-330D-4716-90E1-477806AF210E}" srcOrd="2" destOrd="0" parTransId="{A0E3FAC0-91C7-476D-9D22-40FD34368111}" sibTransId="{963F2788-4147-41C9-8449-D9BA635590AA}"/>
    <dgm:cxn modelId="{44B87E8B-4BA0-47C6-992D-85F6A602D19F}" srcId="{FA083D43-1B4A-4A36-85A7-B9F40043F82C}" destId="{06A9EFF9-EE22-450B-BCF9-37102208A0E5}" srcOrd="1" destOrd="0" parTransId="{FEDD99AB-7050-4BA3-8593-24764C2A8BCE}" sibTransId="{95FBEFB1-6A22-4162-8E05-3BADCB8CDEAA}"/>
    <dgm:cxn modelId="{B4770993-1167-4318-AFEE-12218F0A69F8}" srcId="{FA083D43-1B4A-4A36-85A7-B9F40043F82C}" destId="{EDA8B056-C76B-4F4F-BF84-68805C0FAB14}" srcOrd="0" destOrd="0" parTransId="{9090F61B-E095-41C6-AAAC-95696E6F5C93}" sibTransId="{F661639C-9B71-4115-A4DC-F380E513265D}"/>
    <dgm:cxn modelId="{9EA83493-D8D5-4EC7-8759-6B2DAA97EF6C}" srcId="{FF0B2FA0-3132-4144-9DC9-BEC954E4EE7A}" destId="{A4DA5307-263B-4BB7-B1C9-BA9DCE703BEC}" srcOrd="0" destOrd="0" parTransId="{992092DA-283D-41A9-A73D-B55D602D0EB7}" sibTransId="{77EC1D25-DEF1-47D5-A808-1F328B2CD517}"/>
    <dgm:cxn modelId="{9D2AC296-9765-43FC-B7F6-1D3A91E56F4E}" type="presOf" srcId="{2AE534ED-8946-4A28-8154-975585B182D6}" destId="{82FD043B-56CA-4756-B0BB-A3A4E821FD4A}" srcOrd="1" destOrd="3" presId="urn:microsoft.com/office/officeart/2005/8/layout/cycle4"/>
    <dgm:cxn modelId="{0C98B197-1AAD-45F5-9088-6FADCFCD0DCE}" type="presOf" srcId="{9293E578-256F-41EE-9802-191E179F3D57}" destId="{00EABA9E-E79B-4584-9F1B-43C8DCB84785}" srcOrd="0" destOrd="2" presId="urn:microsoft.com/office/officeart/2005/8/layout/cycle4"/>
    <dgm:cxn modelId="{AFBC1E9B-7C19-4699-A038-796C2EE61408}" type="presOf" srcId="{F230230D-5153-4C27-BA3D-6A0788D72A2B}" destId="{36F936EC-6278-42E9-BC6A-1D4C1B1FC447}" srcOrd="0" destOrd="0" presId="urn:microsoft.com/office/officeart/2005/8/layout/cycle4"/>
    <dgm:cxn modelId="{0D1BE69D-6218-4099-9BCC-111E9F3A95AB}" type="presOf" srcId="{F230230D-5153-4C27-BA3D-6A0788D72A2B}" destId="{AD31D6D5-2FDA-46C4-84DD-DF0903982112}" srcOrd="1" destOrd="0" presId="urn:microsoft.com/office/officeart/2005/8/layout/cycle4"/>
    <dgm:cxn modelId="{896BFCA0-9917-4182-94F6-EFB14893813E}" srcId="{06A9EFF9-EE22-450B-BCF9-37102208A0E5}" destId="{6C82DB0F-7306-46F1-86AD-64E6D38D707F}" srcOrd="1" destOrd="0" parTransId="{5D9A52B6-0C95-488C-ADD4-5FCE35BAE6C3}" sibTransId="{A6A4F885-F38F-4974-AFAB-0509281A7247}"/>
    <dgm:cxn modelId="{D525FEB0-00CC-4D9A-85FE-484616875AE6}" srcId="{EDA8B056-C76B-4F4F-BF84-68805C0FAB14}" destId="{DE128D8E-13BA-4472-B22D-70B0EEDD457D}" srcOrd="1" destOrd="0" parTransId="{2AE23CE7-12A3-4E39-BB6D-5427A396D0F6}" sibTransId="{1BE610F5-DCF0-46F5-A790-23652ED56279}"/>
    <dgm:cxn modelId="{0606BDB3-D760-4C8E-869E-9634FDFBAF5E}" type="presOf" srcId="{A4DA5307-263B-4BB7-B1C9-BA9DCE703BEC}" destId="{00EABA9E-E79B-4584-9F1B-43C8DCB84785}" srcOrd="0" destOrd="0" presId="urn:microsoft.com/office/officeart/2005/8/layout/cycle4"/>
    <dgm:cxn modelId="{32AF1CB7-C2F3-4CA9-AC67-CC2DF8F22576}" type="presOf" srcId="{3DCEA9D1-4A13-42E1-9F13-6B880AC6018C}" destId="{36F936EC-6278-42E9-BC6A-1D4C1B1FC447}" srcOrd="0" destOrd="4" presId="urn:microsoft.com/office/officeart/2005/8/layout/cycle4"/>
    <dgm:cxn modelId="{B0FE8DC1-C6A0-4478-B98B-372B4B70D296}" srcId="{0947DA37-330D-4716-90E1-477806AF210E}" destId="{B82DE577-38B6-430D-9D11-B8DA461390A7}" srcOrd="1" destOrd="0" parTransId="{1B092DB2-D56D-4830-85D1-DA821C36CE77}" sibTransId="{F9764E03-F8BB-4A6E-9F96-B1A1216DB571}"/>
    <dgm:cxn modelId="{A8C295C1-74FA-4B4B-9E14-816B3E4017DF}" type="presOf" srcId="{87F91774-1FDC-45A4-95E4-153523B34205}" destId="{36F936EC-6278-42E9-BC6A-1D4C1B1FC447}" srcOrd="0" destOrd="2" presId="urn:microsoft.com/office/officeart/2005/8/layout/cycle4"/>
    <dgm:cxn modelId="{48ACCAC1-897F-41CA-9DBC-CF3A2AF8BE55}" srcId="{0947DA37-330D-4716-90E1-477806AF210E}" destId="{05D82E0F-3A93-4F48-9329-D5951BF0A4E2}" srcOrd="2" destOrd="0" parTransId="{8C1257CE-E1D0-49AA-B46A-36D5D5454E36}" sibTransId="{84AB6517-D13B-4EE5-B42B-04BDC0812BA6}"/>
    <dgm:cxn modelId="{BAF145CC-1154-4149-BE98-BFA42C9E7087}" srcId="{06A9EFF9-EE22-450B-BCF9-37102208A0E5}" destId="{87F91774-1FDC-45A4-95E4-153523B34205}" srcOrd="2" destOrd="0" parTransId="{F5377FC5-C13D-4253-B81A-78068A227A3B}" sibTransId="{8B5342F0-A25A-49AA-8004-0CE5DFB0BAD4}"/>
    <dgm:cxn modelId="{E51614CF-BCF6-4FA0-AF75-8073F639841F}" type="presOf" srcId="{E5EDB890-3533-4B3D-AAFA-EDFC27CFBF5F}" destId="{DA3556EC-21A5-4AC2-88C0-62770F5B2B00}" srcOrd="0" destOrd="2" presId="urn:microsoft.com/office/officeart/2005/8/layout/cycle4"/>
    <dgm:cxn modelId="{CB3974D3-A5C7-4961-A3BD-281C7ECC89D2}" type="presOf" srcId="{9F751A1F-7ADE-4021-8C93-1E9E2F093924}" destId="{AD31D6D5-2FDA-46C4-84DD-DF0903982112}" srcOrd="1" destOrd="3" presId="urn:microsoft.com/office/officeart/2005/8/layout/cycle4"/>
    <dgm:cxn modelId="{D019C2DD-872C-4F9F-B60F-4A87B78D79AC}" srcId="{06A9EFF9-EE22-450B-BCF9-37102208A0E5}" destId="{9F751A1F-7ADE-4021-8C93-1E9E2F093924}" srcOrd="3" destOrd="0" parTransId="{6D5DC3DC-C4B8-4C29-AA1B-DD0E308E6470}" sibTransId="{650A5E27-1618-46C8-9E09-06EA3CD0EED3}"/>
    <dgm:cxn modelId="{9DFEA0DE-0F35-4570-A87A-6DCFD65A4299}" type="presOf" srcId="{FFA5FE9D-F9F6-433B-BBA6-C6FA37BBAED6}" destId="{E164D2E4-1CCC-487F-B612-4035067F77F3}" srcOrd="0" destOrd="0" presId="urn:microsoft.com/office/officeart/2005/8/layout/cycle4"/>
    <dgm:cxn modelId="{EA9856E3-3E1B-4A6E-A187-1AF1FAF4410B}" srcId="{FF0B2FA0-3132-4144-9DC9-BEC954E4EE7A}" destId="{2AE534ED-8946-4A28-8154-975585B182D6}" srcOrd="3" destOrd="0" parTransId="{D9DE4821-7CF3-413F-BDC0-64404869A0BB}" sibTransId="{5F03BF82-C3A7-4BEA-859A-0FBB14DFD34E}"/>
    <dgm:cxn modelId="{99CC86E4-76EE-438B-970F-CB3C3A5660F4}" type="presOf" srcId="{27A24933-FE16-432E-8162-C5BF11EC1EE8}" destId="{DA3556EC-21A5-4AC2-88C0-62770F5B2B00}" srcOrd="0" destOrd="0" presId="urn:microsoft.com/office/officeart/2005/8/layout/cycle4"/>
    <dgm:cxn modelId="{77CC9DE6-9EFD-4CF3-8CF8-BED74644787F}" type="presOf" srcId="{DE128D8E-13BA-4472-B22D-70B0EEDD457D}" destId="{DA3556EC-21A5-4AC2-88C0-62770F5B2B00}" srcOrd="0" destOrd="1" presId="urn:microsoft.com/office/officeart/2005/8/layout/cycle4"/>
    <dgm:cxn modelId="{E0C167EC-9366-44F2-B8DA-57915EA99D04}" srcId="{EDA8B056-C76B-4F4F-BF84-68805C0FAB14}" destId="{27A24933-FE16-432E-8162-C5BF11EC1EE8}" srcOrd="0" destOrd="0" parTransId="{B4531105-6270-46E1-A5FD-9578E364BE49}" sibTransId="{08E5A156-A11A-4DA6-A98C-6112D78D6029}"/>
    <dgm:cxn modelId="{C14392EE-F813-44B7-AEC3-E2E1D8F3FC07}" srcId="{EDA8B056-C76B-4F4F-BF84-68805C0FAB14}" destId="{E5EDB890-3533-4B3D-AAFA-EDFC27CFBF5F}" srcOrd="2" destOrd="0" parTransId="{19B3370A-C5C7-4558-9A8E-9FAFAA96C258}" sibTransId="{DF4F3028-8F8A-4685-B05F-4D55CDB90919}"/>
    <dgm:cxn modelId="{0D3698EF-2B61-435C-825F-FB664F21C4DC}" srcId="{06A9EFF9-EE22-450B-BCF9-37102208A0E5}" destId="{F230230D-5153-4C27-BA3D-6A0788D72A2B}" srcOrd="0" destOrd="0" parTransId="{B15AE843-AECF-4D4A-96ED-6EB4D5D806EF}" sibTransId="{D1F781EA-9229-40E1-8D49-A98540E3499C}"/>
    <dgm:cxn modelId="{C24046F2-F3E6-4ED7-8939-A98322F85E2F}" srcId="{FF0B2FA0-3132-4144-9DC9-BEC954E4EE7A}" destId="{B1C18401-8C9D-4028-B5F1-E4C32162691A}" srcOrd="1" destOrd="0" parTransId="{770E790D-9F49-4F75-A95C-3009949C1687}" sibTransId="{FF1D5021-B39B-4226-B562-A58421D756D8}"/>
    <dgm:cxn modelId="{5B379CF5-7EF9-4A2D-95C0-C68495A56A5E}" type="presOf" srcId="{06A9EFF9-EE22-450B-BCF9-37102208A0E5}" destId="{97B29E55-7C8A-41B0-8F83-10F3BB670373}" srcOrd="0" destOrd="0" presId="urn:microsoft.com/office/officeart/2005/8/layout/cycle4"/>
    <dgm:cxn modelId="{F35D7FF6-92D5-4772-831D-E50D5AECF469}" type="presOf" srcId="{DE128D8E-13BA-4472-B22D-70B0EEDD457D}" destId="{0CE7D4D5-A224-43B5-9C24-59C6BD2DD7E3}" srcOrd="1" destOrd="1" presId="urn:microsoft.com/office/officeart/2005/8/layout/cycle4"/>
    <dgm:cxn modelId="{0C866136-7FAB-4B50-925C-0333DDE350F6}" type="presParOf" srcId="{B56BDB9F-A3B9-4595-803F-61E8628E12EE}" destId="{5F8B7347-6749-4439-9D27-A3E204E92506}" srcOrd="0" destOrd="0" presId="urn:microsoft.com/office/officeart/2005/8/layout/cycle4"/>
    <dgm:cxn modelId="{70B04033-08E9-4BB5-B5C0-ED895E06841C}" type="presParOf" srcId="{5F8B7347-6749-4439-9D27-A3E204E92506}" destId="{2448DF2D-EBB6-479E-B8CA-E40977053B1A}" srcOrd="0" destOrd="0" presId="urn:microsoft.com/office/officeart/2005/8/layout/cycle4"/>
    <dgm:cxn modelId="{0D8B3FF2-395F-492C-BADD-4D7E91DAAC50}" type="presParOf" srcId="{2448DF2D-EBB6-479E-B8CA-E40977053B1A}" destId="{DA3556EC-21A5-4AC2-88C0-62770F5B2B00}" srcOrd="0" destOrd="0" presId="urn:microsoft.com/office/officeart/2005/8/layout/cycle4"/>
    <dgm:cxn modelId="{AA843E6A-CD94-4D99-AE36-1C92531253DC}" type="presParOf" srcId="{2448DF2D-EBB6-479E-B8CA-E40977053B1A}" destId="{0CE7D4D5-A224-43B5-9C24-59C6BD2DD7E3}" srcOrd="1" destOrd="0" presId="urn:microsoft.com/office/officeart/2005/8/layout/cycle4"/>
    <dgm:cxn modelId="{419E44ED-E633-4661-9DAB-6E14C32EAFBB}" type="presParOf" srcId="{5F8B7347-6749-4439-9D27-A3E204E92506}" destId="{A257C838-8FEE-4F37-A677-64FA1B8099C2}" srcOrd="1" destOrd="0" presId="urn:microsoft.com/office/officeart/2005/8/layout/cycle4"/>
    <dgm:cxn modelId="{8F1576F9-2B90-4E93-81F9-52EE0D55A9D7}" type="presParOf" srcId="{A257C838-8FEE-4F37-A677-64FA1B8099C2}" destId="{36F936EC-6278-42E9-BC6A-1D4C1B1FC447}" srcOrd="0" destOrd="0" presId="urn:microsoft.com/office/officeart/2005/8/layout/cycle4"/>
    <dgm:cxn modelId="{9746AC86-CDD2-4D22-AC83-17D716B4CCDB}" type="presParOf" srcId="{A257C838-8FEE-4F37-A677-64FA1B8099C2}" destId="{AD31D6D5-2FDA-46C4-84DD-DF0903982112}" srcOrd="1" destOrd="0" presId="urn:microsoft.com/office/officeart/2005/8/layout/cycle4"/>
    <dgm:cxn modelId="{60419CA5-3ECD-4F80-B638-3EABF60A2FB7}" type="presParOf" srcId="{5F8B7347-6749-4439-9D27-A3E204E92506}" destId="{99809D1A-8736-4D09-A9DC-35CAE967A90A}" srcOrd="2" destOrd="0" presId="urn:microsoft.com/office/officeart/2005/8/layout/cycle4"/>
    <dgm:cxn modelId="{98B2F90E-63F8-4227-9246-552E666E0F44}" type="presParOf" srcId="{99809D1A-8736-4D09-A9DC-35CAE967A90A}" destId="{E164D2E4-1CCC-487F-B612-4035067F77F3}" srcOrd="0" destOrd="0" presId="urn:microsoft.com/office/officeart/2005/8/layout/cycle4"/>
    <dgm:cxn modelId="{F6441E75-BEC5-49DA-A13C-9DDFE0C3FD44}" type="presParOf" srcId="{99809D1A-8736-4D09-A9DC-35CAE967A90A}" destId="{B5EBED6B-6C9F-441F-9D74-A9361897313E}" srcOrd="1" destOrd="0" presId="urn:microsoft.com/office/officeart/2005/8/layout/cycle4"/>
    <dgm:cxn modelId="{7C87EEF0-E48A-460C-B8DC-4CC54750A24E}" type="presParOf" srcId="{5F8B7347-6749-4439-9D27-A3E204E92506}" destId="{580DA90E-A11D-4A90-BEAD-E0D2CB501C46}" srcOrd="3" destOrd="0" presId="urn:microsoft.com/office/officeart/2005/8/layout/cycle4"/>
    <dgm:cxn modelId="{6410F81B-A086-44CA-AD28-FCCD15588F76}" type="presParOf" srcId="{580DA90E-A11D-4A90-BEAD-E0D2CB501C46}" destId="{00EABA9E-E79B-4584-9F1B-43C8DCB84785}" srcOrd="0" destOrd="0" presId="urn:microsoft.com/office/officeart/2005/8/layout/cycle4"/>
    <dgm:cxn modelId="{8BB6CABE-0580-4022-960D-A0AEABFB9557}" type="presParOf" srcId="{580DA90E-A11D-4A90-BEAD-E0D2CB501C46}" destId="{82FD043B-56CA-4756-B0BB-A3A4E821FD4A}" srcOrd="1" destOrd="0" presId="urn:microsoft.com/office/officeart/2005/8/layout/cycle4"/>
    <dgm:cxn modelId="{0462E08A-B4B4-4509-B96E-72FDB046AA7F}" type="presParOf" srcId="{5F8B7347-6749-4439-9D27-A3E204E92506}" destId="{DEA8F676-77F1-42F1-AA09-727C13B9A333}" srcOrd="4" destOrd="0" presId="urn:microsoft.com/office/officeart/2005/8/layout/cycle4"/>
    <dgm:cxn modelId="{28351CCB-5C2F-425E-B9F2-E46D56992B5C}" type="presParOf" srcId="{B56BDB9F-A3B9-4595-803F-61E8628E12EE}" destId="{82CE7CBF-240D-445E-80E0-6CBA80B37063}" srcOrd="1" destOrd="0" presId="urn:microsoft.com/office/officeart/2005/8/layout/cycle4"/>
    <dgm:cxn modelId="{586BA71C-6AF7-43BD-98B3-9A3B917D39A9}" type="presParOf" srcId="{82CE7CBF-240D-445E-80E0-6CBA80B37063}" destId="{E9C69406-219E-43DE-8EDE-257ACCFBE540}" srcOrd="0" destOrd="0" presId="urn:microsoft.com/office/officeart/2005/8/layout/cycle4"/>
    <dgm:cxn modelId="{B3CBE5EE-FDB9-4CF8-B50A-B34784901025}" type="presParOf" srcId="{82CE7CBF-240D-445E-80E0-6CBA80B37063}" destId="{97B29E55-7C8A-41B0-8F83-10F3BB670373}" srcOrd="1" destOrd="0" presId="urn:microsoft.com/office/officeart/2005/8/layout/cycle4"/>
    <dgm:cxn modelId="{C9D4F869-8CE3-4997-B71E-CF8BAFC53A92}" type="presParOf" srcId="{82CE7CBF-240D-445E-80E0-6CBA80B37063}" destId="{4AD964DC-5CBD-44FF-8145-95589325D2F4}" srcOrd="2" destOrd="0" presId="urn:microsoft.com/office/officeart/2005/8/layout/cycle4"/>
    <dgm:cxn modelId="{E5024DFD-E603-43EE-9803-7A7373CAA674}" type="presParOf" srcId="{82CE7CBF-240D-445E-80E0-6CBA80B37063}" destId="{6E5CA410-0414-4943-B215-1F8FC8C35F05}" srcOrd="3" destOrd="0" presId="urn:microsoft.com/office/officeart/2005/8/layout/cycle4"/>
    <dgm:cxn modelId="{7F3B787A-BFDC-4271-BF97-696CEC1FF0A3}" type="presParOf" srcId="{82CE7CBF-240D-445E-80E0-6CBA80B37063}" destId="{BC6E21E6-6386-4537-97AB-0654998F1CFF}" srcOrd="4" destOrd="0" presId="urn:microsoft.com/office/officeart/2005/8/layout/cycle4"/>
    <dgm:cxn modelId="{B1A60FFA-7E44-40CE-A035-03DCD1763A10}" type="presParOf" srcId="{B56BDB9F-A3B9-4595-803F-61E8628E12EE}" destId="{C91C019E-CA0B-4CE2-A9A1-E8CA72A79D05}" srcOrd="2" destOrd="0" presId="urn:microsoft.com/office/officeart/2005/8/layout/cycle4"/>
    <dgm:cxn modelId="{F795C8FC-FF9B-442B-A0F5-B203F36E2519}" type="presParOf" srcId="{B56BDB9F-A3B9-4595-803F-61E8628E12EE}" destId="{A4696448-C019-425E-87A3-0BF8F5E0B7A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083D43-1B4A-4A36-85A7-B9F40043F82C}"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EDA8B056-C76B-4F4F-BF84-68805C0FAB14}">
      <dgm:prSet phldrT="[Text]"/>
      <dgm:spPr/>
      <dgm:t>
        <a:bodyPr/>
        <a:lstStyle/>
        <a:p>
          <a:r>
            <a:rPr lang="en-US" dirty="0"/>
            <a:t>Body</a:t>
          </a:r>
        </a:p>
      </dgm:t>
    </dgm:pt>
    <dgm:pt modelId="{9090F61B-E095-41C6-AAAC-95696E6F5C93}" type="parTrans" cxnId="{B4770993-1167-4318-AFEE-12218F0A69F8}">
      <dgm:prSet/>
      <dgm:spPr/>
      <dgm:t>
        <a:bodyPr/>
        <a:lstStyle/>
        <a:p>
          <a:endParaRPr lang="en-US"/>
        </a:p>
      </dgm:t>
    </dgm:pt>
    <dgm:pt modelId="{F661639C-9B71-4115-A4DC-F380E513265D}" type="sibTrans" cxnId="{B4770993-1167-4318-AFEE-12218F0A69F8}">
      <dgm:prSet/>
      <dgm:spPr/>
      <dgm:t>
        <a:bodyPr/>
        <a:lstStyle/>
        <a:p>
          <a:endParaRPr lang="en-US"/>
        </a:p>
      </dgm:t>
    </dgm:pt>
    <dgm:pt modelId="{DE128D8E-13BA-4472-B22D-70B0EEDD457D}">
      <dgm:prSet phldrT="[Text]" custT="1"/>
      <dgm:spPr/>
      <dgm:t>
        <a:bodyPr/>
        <a:lstStyle/>
        <a:p>
          <a:r>
            <a:rPr lang="en-US" sz="1600" dirty="0"/>
            <a:t>Headaches</a:t>
          </a:r>
        </a:p>
      </dgm:t>
    </dgm:pt>
    <dgm:pt modelId="{2AE23CE7-12A3-4E39-BB6D-5427A396D0F6}" type="parTrans" cxnId="{D525FEB0-00CC-4D9A-85FE-484616875AE6}">
      <dgm:prSet/>
      <dgm:spPr/>
      <dgm:t>
        <a:bodyPr/>
        <a:lstStyle/>
        <a:p>
          <a:endParaRPr lang="en-US"/>
        </a:p>
      </dgm:t>
    </dgm:pt>
    <dgm:pt modelId="{1BE610F5-DCF0-46F5-A790-23652ED56279}" type="sibTrans" cxnId="{D525FEB0-00CC-4D9A-85FE-484616875AE6}">
      <dgm:prSet/>
      <dgm:spPr/>
      <dgm:t>
        <a:bodyPr/>
        <a:lstStyle/>
        <a:p>
          <a:endParaRPr lang="en-US"/>
        </a:p>
      </dgm:t>
    </dgm:pt>
    <dgm:pt modelId="{06A9EFF9-EE22-450B-BCF9-37102208A0E5}">
      <dgm:prSet phldrT="[Text]"/>
      <dgm:spPr/>
      <dgm:t>
        <a:bodyPr/>
        <a:lstStyle/>
        <a:p>
          <a:r>
            <a:rPr lang="en-US" dirty="0"/>
            <a:t>Mind</a:t>
          </a:r>
        </a:p>
      </dgm:t>
    </dgm:pt>
    <dgm:pt modelId="{FEDD99AB-7050-4BA3-8593-24764C2A8BCE}" type="parTrans" cxnId="{44B87E8B-4BA0-47C6-992D-85F6A602D19F}">
      <dgm:prSet/>
      <dgm:spPr/>
      <dgm:t>
        <a:bodyPr/>
        <a:lstStyle/>
        <a:p>
          <a:endParaRPr lang="en-US"/>
        </a:p>
      </dgm:t>
    </dgm:pt>
    <dgm:pt modelId="{95FBEFB1-6A22-4162-8E05-3BADCB8CDEAA}" type="sibTrans" cxnId="{44B87E8B-4BA0-47C6-992D-85F6A602D19F}">
      <dgm:prSet/>
      <dgm:spPr/>
      <dgm:t>
        <a:bodyPr/>
        <a:lstStyle/>
        <a:p>
          <a:endParaRPr lang="en-US"/>
        </a:p>
      </dgm:t>
    </dgm:pt>
    <dgm:pt modelId="{F230230D-5153-4C27-BA3D-6A0788D72A2B}">
      <dgm:prSet phldrT="[Text]" custT="1"/>
      <dgm:spPr/>
      <dgm:t>
        <a:bodyPr/>
        <a:lstStyle/>
        <a:p>
          <a:endParaRPr lang="en-US" sz="1600" dirty="0"/>
        </a:p>
      </dgm:t>
    </dgm:pt>
    <dgm:pt modelId="{B15AE843-AECF-4D4A-96ED-6EB4D5D806EF}" type="parTrans" cxnId="{0D3698EF-2B61-435C-825F-FB664F21C4DC}">
      <dgm:prSet/>
      <dgm:spPr/>
      <dgm:t>
        <a:bodyPr/>
        <a:lstStyle/>
        <a:p>
          <a:endParaRPr lang="en-US"/>
        </a:p>
      </dgm:t>
    </dgm:pt>
    <dgm:pt modelId="{D1F781EA-9229-40E1-8D49-A98540E3499C}" type="sibTrans" cxnId="{0D3698EF-2B61-435C-825F-FB664F21C4DC}">
      <dgm:prSet/>
      <dgm:spPr/>
      <dgm:t>
        <a:bodyPr/>
        <a:lstStyle/>
        <a:p>
          <a:endParaRPr lang="en-US"/>
        </a:p>
      </dgm:t>
    </dgm:pt>
    <dgm:pt modelId="{0947DA37-330D-4716-90E1-477806AF210E}">
      <dgm:prSet phldrT="[Text]"/>
      <dgm:spPr/>
      <dgm:t>
        <a:bodyPr/>
        <a:lstStyle/>
        <a:p>
          <a:r>
            <a:rPr lang="en-US" dirty="0"/>
            <a:t>Emotions</a:t>
          </a:r>
        </a:p>
      </dgm:t>
    </dgm:pt>
    <dgm:pt modelId="{A0E3FAC0-91C7-476D-9D22-40FD34368111}" type="parTrans" cxnId="{CAA6408A-B88C-4050-A39E-31B8CD3E67E4}">
      <dgm:prSet/>
      <dgm:spPr/>
      <dgm:t>
        <a:bodyPr/>
        <a:lstStyle/>
        <a:p>
          <a:endParaRPr lang="en-US"/>
        </a:p>
      </dgm:t>
    </dgm:pt>
    <dgm:pt modelId="{963F2788-4147-41C9-8449-D9BA635590AA}" type="sibTrans" cxnId="{CAA6408A-B88C-4050-A39E-31B8CD3E67E4}">
      <dgm:prSet/>
      <dgm:spPr/>
      <dgm:t>
        <a:bodyPr/>
        <a:lstStyle/>
        <a:p>
          <a:endParaRPr lang="en-US"/>
        </a:p>
      </dgm:t>
    </dgm:pt>
    <dgm:pt modelId="{FF0B2FA0-3132-4144-9DC9-BEC954E4EE7A}">
      <dgm:prSet phldrT="[Text]"/>
      <dgm:spPr/>
      <dgm:t>
        <a:bodyPr/>
        <a:lstStyle/>
        <a:p>
          <a:r>
            <a:rPr lang="en-US" dirty="0"/>
            <a:t>Behavior</a:t>
          </a:r>
        </a:p>
      </dgm:t>
    </dgm:pt>
    <dgm:pt modelId="{7F8B7C7C-B288-45C7-964F-5FD3038C0807}" type="parTrans" cxnId="{4B6E3481-8D05-4BD4-9AAF-F6C5B5CA0D4C}">
      <dgm:prSet/>
      <dgm:spPr/>
      <dgm:t>
        <a:bodyPr/>
        <a:lstStyle/>
        <a:p>
          <a:endParaRPr lang="en-US"/>
        </a:p>
      </dgm:t>
    </dgm:pt>
    <dgm:pt modelId="{A5D390C1-707C-40E5-BF0E-B498D86E969B}" type="sibTrans" cxnId="{4B6E3481-8D05-4BD4-9AAF-F6C5B5CA0D4C}">
      <dgm:prSet/>
      <dgm:spPr/>
      <dgm:t>
        <a:bodyPr/>
        <a:lstStyle/>
        <a:p>
          <a:endParaRPr lang="en-US"/>
        </a:p>
      </dgm:t>
    </dgm:pt>
    <dgm:pt modelId="{B1C18401-8C9D-4028-B5F1-E4C32162691A}">
      <dgm:prSet phldrT="[Text]" custT="1"/>
      <dgm:spPr/>
      <dgm:t>
        <a:bodyPr/>
        <a:lstStyle/>
        <a:p>
          <a:r>
            <a:rPr lang="en-US" sz="1600" dirty="0"/>
            <a:t>Excessive drinking or use of illegal drugs</a:t>
          </a:r>
        </a:p>
      </dgm:t>
    </dgm:pt>
    <dgm:pt modelId="{770E790D-9F49-4F75-A95C-3009949C1687}" type="parTrans" cxnId="{C24046F2-F3E6-4ED7-8939-A98322F85E2F}">
      <dgm:prSet/>
      <dgm:spPr/>
      <dgm:t>
        <a:bodyPr/>
        <a:lstStyle/>
        <a:p>
          <a:endParaRPr lang="en-US"/>
        </a:p>
      </dgm:t>
    </dgm:pt>
    <dgm:pt modelId="{FF1D5021-B39B-4226-B562-A58421D756D8}" type="sibTrans" cxnId="{C24046F2-F3E6-4ED7-8939-A98322F85E2F}">
      <dgm:prSet/>
      <dgm:spPr/>
      <dgm:t>
        <a:bodyPr/>
        <a:lstStyle/>
        <a:p>
          <a:endParaRPr lang="en-US"/>
        </a:p>
      </dgm:t>
    </dgm:pt>
    <dgm:pt modelId="{D4B9CBA6-DFD4-4633-AA0E-F1D79348F9A8}">
      <dgm:prSet phldrT="[Text]" custT="1"/>
      <dgm:spPr/>
      <dgm:t>
        <a:bodyPr/>
        <a:lstStyle/>
        <a:p>
          <a:r>
            <a:rPr lang="en-US" sz="1600" dirty="0"/>
            <a:t>Tight muscles</a:t>
          </a:r>
        </a:p>
      </dgm:t>
    </dgm:pt>
    <dgm:pt modelId="{C9B2F8D9-2294-442A-9491-4DEF25C97EF7}" type="parTrans" cxnId="{57A22234-E866-4CE9-AA06-4A8C96B9761C}">
      <dgm:prSet/>
      <dgm:spPr/>
      <dgm:t>
        <a:bodyPr/>
        <a:lstStyle/>
        <a:p>
          <a:endParaRPr lang="en-US"/>
        </a:p>
      </dgm:t>
    </dgm:pt>
    <dgm:pt modelId="{EE862684-9383-418A-8430-0FB172A82C11}" type="sibTrans" cxnId="{57A22234-E866-4CE9-AA06-4A8C96B9761C}">
      <dgm:prSet/>
      <dgm:spPr/>
      <dgm:t>
        <a:bodyPr/>
        <a:lstStyle/>
        <a:p>
          <a:endParaRPr lang="en-US"/>
        </a:p>
      </dgm:t>
    </dgm:pt>
    <dgm:pt modelId="{27A24933-FE16-432E-8162-C5BF11EC1EE8}">
      <dgm:prSet phldrT="[Text]" custT="1"/>
      <dgm:spPr/>
      <dgm:t>
        <a:bodyPr/>
        <a:lstStyle/>
        <a:p>
          <a:r>
            <a:rPr lang="en-US" sz="1600" dirty="0"/>
            <a:t>Fatigue</a:t>
          </a:r>
        </a:p>
      </dgm:t>
    </dgm:pt>
    <dgm:pt modelId="{B4531105-6270-46E1-A5FD-9578E364BE49}" type="parTrans" cxnId="{E0C167EC-9366-44F2-B8DA-57915EA99D04}">
      <dgm:prSet/>
      <dgm:spPr/>
      <dgm:t>
        <a:bodyPr/>
        <a:lstStyle/>
        <a:p>
          <a:endParaRPr lang="en-US"/>
        </a:p>
      </dgm:t>
    </dgm:pt>
    <dgm:pt modelId="{08E5A156-A11A-4DA6-A98C-6112D78D6029}" type="sibTrans" cxnId="{E0C167EC-9366-44F2-B8DA-57915EA99D04}">
      <dgm:prSet/>
      <dgm:spPr/>
      <dgm:t>
        <a:bodyPr/>
        <a:lstStyle/>
        <a:p>
          <a:endParaRPr lang="en-US"/>
        </a:p>
      </dgm:t>
    </dgm:pt>
    <dgm:pt modelId="{E5EDB890-3533-4B3D-AAFA-EDFC27CFBF5F}">
      <dgm:prSet phldrT="[Text]" custT="1"/>
      <dgm:spPr/>
      <dgm:t>
        <a:bodyPr/>
        <a:lstStyle/>
        <a:p>
          <a:r>
            <a:rPr lang="en-US" sz="1600" dirty="0"/>
            <a:t>Skin irritations</a:t>
          </a:r>
        </a:p>
      </dgm:t>
    </dgm:pt>
    <dgm:pt modelId="{19B3370A-C5C7-4558-9A8E-9FAFAA96C258}" type="parTrans" cxnId="{C14392EE-F813-44B7-AEC3-E2E1D8F3FC07}">
      <dgm:prSet/>
      <dgm:spPr/>
      <dgm:t>
        <a:bodyPr/>
        <a:lstStyle/>
        <a:p>
          <a:endParaRPr lang="en-US"/>
        </a:p>
      </dgm:t>
    </dgm:pt>
    <dgm:pt modelId="{DF4F3028-8F8A-4685-B05F-4D55CDB90919}" type="sibTrans" cxnId="{C14392EE-F813-44B7-AEC3-E2E1D8F3FC07}">
      <dgm:prSet/>
      <dgm:spPr/>
      <dgm:t>
        <a:bodyPr/>
        <a:lstStyle/>
        <a:p>
          <a:endParaRPr lang="en-US"/>
        </a:p>
      </dgm:t>
    </dgm:pt>
    <dgm:pt modelId="{6C82DB0F-7306-46F1-86AD-64E6D38D707F}">
      <dgm:prSet phldrT="[Text]" custT="1"/>
      <dgm:spPr/>
      <dgm:t>
        <a:bodyPr/>
        <a:lstStyle/>
        <a:p>
          <a:r>
            <a:rPr lang="en-US" sz="1600" dirty="0"/>
            <a:t>Impaired judgment</a:t>
          </a:r>
        </a:p>
      </dgm:t>
    </dgm:pt>
    <dgm:pt modelId="{5D9A52B6-0C95-488C-ADD4-5FCE35BAE6C3}" type="parTrans" cxnId="{896BFCA0-9917-4182-94F6-EFB14893813E}">
      <dgm:prSet/>
      <dgm:spPr/>
      <dgm:t>
        <a:bodyPr/>
        <a:lstStyle/>
        <a:p>
          <a:endParaRPr lang="en-US"/>
        </a:p>
      </dgm:t>
    </dgm:pt>
    <dgm:pt modelId="{A6A4F885-F38F-4974-AFAB-0509281A7247}" type="sibTrans" cxnId="{896BFCA0-9917-4182-94F6-EFB14893813E}">
      <dgm:prSet/>
      <dgm:spPr/>
      <dgm:t>
        <a:bodyPr/>
        <a:lstStyle/>
        <a:p>
          <a:endParaRPr lang="en-US"/>
        </a:p>
      </dgm:t>
    </dgm:pt>
    <dgm:pt modelId="{87F91774-1FDC-45A4-95E4-153523B34205}">
      <dgm:prSet phldrT="[Text]" custT="1"/>
      <dgm:spPr/>
      <dgm:t>
        <a:bodyPr/>
        <a:lstStyle/>
        <a:p>
          <a:r>
            <a:rPr lang="en-US" sz="1600" dirty="0"/>
            <a:t>Indecisiveness</a:t>
          </a:r>
        </a:p>
      </dgm:t>
    </dgm:pt>
    <dgm:pt modelId="{F5377FC5-C13D-4253-B81A-78068A227A3B}" type="parTrans" cxnId="{BAF145CC-1154-4149-BE98-BFA42C9E7087}">
      <dgm:prSet/>
      <dgm:spPr/>
      <dgm:t>
        <a:bodyPr/>
        <a:lstStyle/>
        <a:p>
          <a:endParaRPr lang="en-US"/>
        </a:p>
      </dgm:t>
    </dgm:pt>
    <dgm:pt modelId="{8B5342F0-A25A-49AA-8004-0CE5DFB0BAD4}" type="sibTrans" cxnId="{BAF145CC-1154-4149-BE98-BFA42C9E7087}">
      <dgm:prSet/>
      <dgm:spPr/>
      <dgm:t>
        <a:bodyPr/>
        <a:lstStyle/>
        <a:p>
          <a:endParaRPr lang="en-US"/>
        </a:p>
      </dgm:t>
    </dgm:pt>
    <dgm:pt modelId="{9F751A1F-7ADE-4021-8C93-1E9E2F093924}">
      <dgm:prSet phldrT="[Text]" custT="1"/>
      <dgm:spPr/>
      <dgm:t>
        <a:bodyPr/>
        <a:lstStyle/>
        <a:p>
          <a:r>
            <a:rPr lang="en-US" sz="1600" dirty="0"/>
            <a:t>Negativity</a:t>
          </a:r>
        </a:p>
      </dgm:t>
    </dgm:pt>
    <dgm:pt modelId="{6D5DC3DC-C4B8-4C29-AA1B-DD0E308E6470}" type="parTrans" cxnId="{D019C2DD-872C-4F9F-B60F-4A87B78D79AC}">
      <dgm:prSet/>
      <dgm:spPr/>
      <dgm:t>
        <a:bodyPr/>
        <a:lstStyle/>
        <a:p>
          <a:endParaRPr lang="en-US"/>
        </a:p>
      </dgm:t>
    </dgm:pt>
    <dgm:pt modelId="{650A5E27-1618-46C8-9E09-06EA3CD0EED3}" type="sibTrans" cxnId="{D019C2DD-872C-4F9F-B60F-4A87B78D79AC}">
      <dgm:prSet/>
      <dgm:spPr/>
      <dgm:t>
        <a:bodyPr/>
        <a:lstStyle/>
        <a:p>
          <a:endParaRPr lang="en-US"/>
        </a:p>
      </dgm:t>
    </dgm:pt>
    <dgm:pt modelId="{05D82E0F-3A93-4F48-9329-D5951BF0A4E2}">
      <dgm:prSet phldrT="[Text]" custT="1"/>
      <dgm:spPr/>
      <dgm:t>
        <a:bodyPr/>
        <a:lstStyle/>
        <a:p>
          <a:r>
            <a:rPr lang="en-US" sz="1600" dirty="0"/>
            <a:t>Depression</a:t>
          </a:r>
        </a:p>
      </dgm:t>
    </dgm:pt>
    <dgm:pt modelId="{8C1257CE-E1D0-49AA-B46A-36D5D5454E36}" type="parTrans" cxnId="{48ACCAC1-897F-41CA-9DBC-CF3A2AF8BE55}">
      <dgm:prSet/>
      <dgm:spPr/>
      <dgm:t>
        <a:bodyPr/>
        <a:lstStyle/>
        <a:p>
          <a:endParaRPr lang="en-US"/>
        </a:p>
      </dgm:t>
    </dgm:pt>
    <dgm:pt modelId="{84AB6517-D13B-4EE5-B42B-04BDC0812BA6}" type="sibTrans" cxnId="{48ACCAC1-897F-41CA-9DBC-CF3A2AF8BE55}">
      <dgm:prSet/>
      <dgm:spPr/>
      <dgm:t>
        <a:bodyPr/>
        <a:lstStyle/>
        <a:p>
          <a:endParaRPr lang="en-US"/>
        </a:p>
      </dgm:t>
    </dgm:pt>
    <dgm:pt modelId="{51FDFF07-FA92-46F5-8930-167C53B75A58}">
      <dgm:prSet phldrT="[Text]" custT="1"/>
      <dgm:spPr/>
      <dgm:t>
        <a:bodyPr/>
        <a:lstStyle/>
        <a:p>
          <a:r>
            <a:rPr lang="en-US" sz="1600" dirty="0"/>
            <a:t>Loss of confidence</a:t>
          </a:r>
        </a:p>
      </dgm:t>
    </dgm:pt>
    <dgm:pt modelId="{D51BA598-8476-4975-971C-2AEE258C8941}" type="parTrans" cxnId="{52ABD34C-88FD-48FC-BC59-8D4037AA8E89}">
      <dgm:prSet/>
      <dgm:spPr/>
      <dgm:t>
        <a:bodyPr/>
        <a:lstStyle/>
        <a:p>
          <a:endParaRPr lang="en-US"/>
        </a:p>
      </dgm:t>
    </dgm:pt>
    <dgm:pt modelId="{22DC8DEC-B485-4BA6-8570-AC29FF8EB46F}" type="sibTrans" cxnId="{52ABD34C-88FD-48FC-BC59-8D4037AA8E89}">
      <dgm:prSet/>
      <dgm:spPr/>
      <dgm:t>
        <a:bodyPr/>
        <a:lstStyle/>
        <a:p>
          <a:endParaRPr lang="en-US"/>
        </a:p>
      </dgm:t>
    </dgm:pt>
    <dgm:pt modelId="{B82DE577-38B6-430D-9D11-B8DA461390A7}">
      <dgm:prSet phldrT="[Text]" custT="1"/>
      <dgm:spPr/>
      <dgm:t>
        <a:bodyPr/>
        <a:lstStyle/>
        <a:p>
          <a:r>
            <a:rPr lang="en-US" sz="1600" dirty="0"/>
            <a:t>Apprehension</a:t>
          </a:r>
        </a:p>
      </dgm:t>
    </dgm:pt>
    <dgm:pt modelId="{1B092DB2-D56D-4830-85D1-DA821C36CE77}" type="parTrans" cxnId="{B0FE8DC1-C6A0-4478-B98B-372B4B70D296}">
      <dgm:prSet/>
      <dgm:spPr/>
      <dgm:t>
        <a:bodyPr/>
        <a:lstStyle/>
        <a:p>
          <a:endParaRPr lang="en-US"/>
        </a:p>
      </dgm:t>
    </dgm:pt>
    <dgm:pt modelId="{F9764E03-F8BB-4A6E-9F96-B1A1216DB571}" type="sibTrans" cxnId="{B0FE8DC1-C6A0-4478-B98B-372B4B70D296}">
      <dgm:prSet/>
      <dgm:spPr/>
      <dgm:t>
        <a:bodyPr/>
        <a:lstStyle/>
        <a:p>
          <a:endParaRPr lang="en-US"/>
        </a:p>
      </dgm:t>
    </dgm:pt>
    <dgm:pt modelId="{9293E578-256F-41EE-9802-191E179F3D57}">
      <dgm:prSet phldrT="[Text]" custT="1"/>
      <dgm:spPr/>
      <dgm:t>
        <a:bodyPr/>
        <a:lstStyle/>
        <a:p>
          <a:r>
            <a:rPr lang="en-US" sz="1600" dirty="0"/>
            <a:t>Loss of appetite</a:t>
          </a:r>
        </a:p>
      </dgm:t>
    </dgm:pt>
    <dgm:pt modelId="{4230E9A8-33F7-4023-B324-356FACB6F8F1}" type="parTrans" cxnId="{2BBD101D-665B-4C3E-A0DC-A3CAA7E13207}">
      <dgm:prSet/>
      <dgm:spPr/>
      <dgm:t>
        <a:bodyPr/>
        <a:lstStyle/>
        <a:p>
          <a:endParaRPr lang="en-US"/>
        </a:p>
      </dgm:t>
    </dgm:pt>
    <dgm:pt modelId="{3256BA50-D395-4E96-B2CE-7DE60C783D12}" type="sibTrans" cxnId="{2BBD101D-665B-4C3E-A0DC-A3CAA7E13207}">
      <dgm:prSet/>
      <dgm:spPr/>
      <dgm:t>
        <a:bodyPr/>
        <a:lstStyle/>
        <a:p>
          <a:endParaRPr lang="en-US"/>
        </a:p>
      </dgm:t>
    </dgm:pt>
    <dgm:pt modelId="{2AE534ED-8946-4A28-8154-975585B182D6}">
      <dgm:prSet phldrT="[Text]" custT="1"/>
      <dgm:spPr/>
      <dgm:t>
        <a:bodyPr/>
        <a:lstStyle/>
        <a:p>
          <a:r>
            <a:rPr lang="en-US" sz="1600" dirty="0"/>
            <a:t>Restlessness</a:t>
          </a:r>
        </a:p>
      </dgm:t>
    </dgm:pt>
    <dgm:pt modelId="{D9DE4821-7CF3-413F-BDC0-64404869A0BB}" type="parTrans" cxnId="{EA9856E3-3E1B-4A6E-A187-1AF1FAF4410B}">
      <dgm:prSet/>
      <dgm:spPr/>
      <dgm:t>
        <a:bodyPr/>
        <a:lstStyle/>
        <a:p>
          <a:endParaRPr lang="en-US"/>
        </a:p>
      </dgm:t>
    </dgm:pt>
    <dgm:pt modelId="{5F03BF82-C3A7-4BEA-859A-0FBB14DFD34E}" type="sibTrans" cxnId="{EA9856E3-3E1B-4A6E-A187-1AF1FAF4410B}">
      <dgm:prSet/>
      <dgm:spPr/>
      <dgm:t>
        <a:bodyPr/>
        <a:lstStyle/>
        <a:p>
          <a:endParaRPr lang="en-US"/>
        </a:p>
      </dgm:t>
    </dgm:pt>
    <dgm:pt modelId="{A4DA5307-263B-4BB7-B1C9-BA9DCE703BEC}">
      <dgm:prSet phldrT="[Text]" custT="1"/>
      <dgm:spPr/>
      <dgm:t>
        <a:bodyPr/>
        <a:lstStyle/>
        <a:p>
          <a:r>
            <a:rPr lang="en-US" sz="1600" dirty="0"/>
            <a:t>Accident prone</a:t>
          </a:r>
        </a:p>
      </dgm:t>
    </dgm:pt>
    <dgm:pt modelId="{992092DA-283D-41A9-A73D-B55D602D0EB7}" type="parTrans" cxnId="{9EA83493-D8D5-4EC7-8759-6B2DAA97EF6C}">
      <dgm:prSet/>
      <dgm:spPr/>
      <dgm:t>
        <a:bodyPr/>
        <a:lstStyle/>
        <a:p>
          <a:endParaRPr lang="en-US"/>
        </a:p>
      </dgm:t>
    </dgm:pt>
    <dgm:pt modelId="{77EC1D25-DEF1-47D5-A808-1F328B2CD517}" type="sibTrans" cxnId="{9EA83493-D8D5-4EC7-8759-6B2DAA97EF6C}">
      <dgm:prSet/>
      <dgm:spPr/>
      <dgm:t>
        <a:bodyPr/>
        <a:lstStyle/>
        <a:p>
          <a:endParaRPr lang="en-US"/>
        </a:p>
      </dgm:t>
    </dgm:pt>
    <dgm:pt modelId="{3DCEA9D1-4A13-42E1-9F13-6B880AC6018C}">
      <dgm:prSet phldrT="[Text]" custT="1"/>
      <dgm:spPr/>
      <dgm:t>
        <a:bodyPr/>
        <a:lstStyle/>
        <a:p>
          <a:r>
            <a:rPr lang="en-US" sz="1600" dirty="0"/>
            <a:t>Worrying</a:t>
          </a:r>
        </a:p>
      </dgm:t>
    </dgm:pt>
    <dgm:pt modelId="{0C74B5EB-0DF4-4854-B286-D01DFD1C443E}" type="parTrans" cxnId="{E7DDB970-598E-45DC-80F3-89D71B1E037B}">
      <dgm:prSet/>
      <dgm:spPr/>
      <dgm:t>
        <a:bodyPr/>
        <a:lstStyle/>
        <a:p>
          <a:endParaRPr lang="en-US"/>
        </a:p>
      </dgm:t>
    </dgm:pt>
    <dgm:pt modelId="{F3B69750-202C-4A9C-A8AB-7EA587024927}" type="sibTrans" cxnId="{E7DDB970-598E-45DC-80F3-89D71B1E037B}">
      <dgm:prSet/>
      <dgm:spPr/>
      <dgm:t>
        <a:bodyPr/>
        <a:lstStyle/>
        <a:p>
          <a:endParaRPr lang="en-US"/>
        </a:p>
      </dgm:t>
    </dgm:pt>
    <dgm:pt modelId="{FFA5FE9D-F9F6-433B-BBA6-C6FA37BBAED6}">
      <dgm:prSet phldrT="[Text]" custT="1"/>
      <dgm:spPr/>
      <dgm:t>
        <a:bodyPr/>
        <a:lstStyle/>
        <a:p>
          <a:r>
            <a:rPr lang="en-US" sz="1600" dirty="0"/>
            <a:t>Apathy</a:t>
          </a:r>
        </a:p>
      </dgm:t>
    </dgm:pt>
    <dgm:pt modelId="{8609C6C8-C0B6-4B64-A6F4-209E738E3B2D}" type="parTrans" cxnId="{F4A5E579-1169-4EED-9CFE-010A8DE151B5}">
      <dgm:prSet/>
      <dgm:spPr/>
      <dgm:t>
        <a:bodyPr/>
        <a:lstStyle/>
        <a:p>
          <a:endParaRPr lang="en-US"/>
        </a:p>
      </dgm:t>
    </dgm:pt>
    <dgm:pt modelId="{7CC81654-95AE-479E-B1F7-F3B11D01359C}" type="sibTrans" cxnId="{F4A5E579-1169-4EED-9CFE-010A8DE151B5}">
      <dgm:prSet/>
      <dgm:spPr/>
      <dgm:t>
        <a:bodyPr/>
        <a:lstStyle/>
        <a:p>
          <a:endParaRPr lang="en-US"/>
        </a:p>
      </dgm:t>
    </dgm:pt>
    <dgm:pt modelId="{B56BDB9F-A3B9-4595-803F-61E8628E12EE}" type="pres">
      <dgm:prSet presAssocID="{FA083D43-1B4A-4A36-85A7-B9F40043F82C}" presName="cycleMatrixDiagram" presStyleCnt="0">
        <dgm:presLayoutVars>
          <dgm:chMax val="1"/>
          <dgm:dir/>
          <dgm:animLvl val="lvl"/>
          <dgm:resizeHandles val="exact"/>
        </dgm:presLayoutVars>
      </dgm:prSet>
      <dgm:spPr/>
    </dgm:pt>
    <dgm:pt modelId="{5F8B7347-6749-4439-9D27-A3E204E92506}" type="pres">
      <dgm:prSet presAssocID="{FA083D43-1B4A-4A36-85A7-B9F40043F82C}" presName="children" presStyleCnt="0"/>
      <dgm:spPr/>
    </dgm:pt>
    <dgm:pt modelId="{2448DF2D-EBB6-479E-B8CA-E40977053B1A}" type="pres">
      <dgm:prSet presAssocID="{FA083D43-1B4A-4A36-85A7-B9F40043F82C}" presName="child1group" presStyleCnt="0"/>
      <dgm:spPr/>
    </dgm:pt>
    <dgm:pt modelId="{DA3556EC-21A5-4AC2-88C0-62770F5B2B00}" type="pres">
      <dgm:prSet presAssocID="{FA083D43-1B4A-4A36-85A7-B9F40043F82C}" presName="child1" presStyleLbl="bgAcc1" presStyleIdx="0" presStyleCnt="4" custScaleX="150096" custLinFactNeighborX="-21196" custLinFactNeighborY="14415"/>
      <dgm:spPr/>
    </dgm:pt>
    <dgm:pt modelId="{0CE7D4D5-A224-43B5-9C24-59C6BD2DD7E3}" type="pres">
      <dgm:prSet presAssocID="{FA083D43-1B4A-4A36-85A7-B9F40043F82C}" presName="child1Text" presStyleLbl="bgAcc1" presStyleIdx="0" presStyleCnt="4">
        <dgm:presLayoutVars>
          <dgm:bulletEnabled val="1"/>
        </dgm:presLayoutVars>
      </dgm:prSet>
      <dgm:spPr/>
    </dgm:pt>
    <dgm:pt modelId="{A257C838-8FEE-4F37-A677-64FA1B8099C2}" type="pres">
      <dgm:prSet presAssocID="{FA083D43-1B4A-4A36-85A7-B9F40043F82C}" presName="child2group" presStyleCnt="0"/>
      <dgm:spPr/>
    </dgm:pt>
    <dgm:pt modelId="{36F936EC-6278-42E9-BC6A-1D4C1B1FC447}" type="pres">
      <dgm:prSet presAssocID="{FA083D43-1B4A-4A36-85A7-B9F40043F82C}" presName="child2" presStyleLbl="bgAcc1" presStyleIdx="1" presStyleCnt="4" custScaleX="161118" custLinFactNeighborX="35835" custLinFactNeighborY="14415"/>
      <dgm:spPr/>
    </dgm:pt>
    <dgm:pt modelId="{AD31D6D5-2FDA-46C4-84DD-DF0903982112}" type="pres">
      <dgm:prSet presAssocID="{FA083D43-1B4A-4A36-85A7-B9F40043F82C}" presName="child2Text" presStyleLbl="bgAcc1" presStyleIdx="1" presStyleCnt="4">
        <dgm:presLayoutVars>
          <dgm:bulletEnabled val="1"/>
        </dgm:presLayoutVars>
      </dgm:prSet>
      <dgm:spPr/>
    </dgm:pt>
    <dgm:pt modelId="{99809D1A-8736-4D09-A9DC-35CAE967A90A}" type="pres">
      <dgm:prSet presAssocID="{FA083D43-1B4A-4A36-85A7-B9F40043F82C}" presName="child3group" presStyleCnt="0"/>
      <dgm:spPr/>
    </dgm:pt>
    <dgm:pt modelId="{E164D2E4-1CCC-487F-B612-4035067F77F3}" type="pres">
      <dgm:prSet presAssocID="{FA083D43-1B4A-4A36-85A7-B9F40043F82C}" presName="child3" presStyleLbl="bgAcc1" presStyleIdx="2" presStyleCnt="4" custScaleX="165170" custScaleY="131256" custLinFactNeighborX="33809" custLinFactNeighborY="-24602"/>
      <dgm:spPr/>
    </dgm:pt>
    <dgm:pt modelId="{B5EBED6B-6C9F-441F-9D74-A9361897313E}" type="pres">
      <dgm:prSet presAssocID="{FA083D43-1B4A-4A36-85A7-B9F40043F82C}" presName="child3Text" presStyleLbl="bgAcc1" presStyleIdx="2" presStyleCnt="4">
        <dgm:presLayoutVars>
          <dgm:bulletEnabled val="1"/>
        </dgm:presLayoutVars>
      </dgm:prSet>
      <dgm:spPr/>
    </dgm:pt>
    <dgm:pt modelId="{580DA90E-A11D-4A90-BEAD-E0D2CB501C46}" type="pres">
      <dgm:prSet presAssocID="{FA083D43-1B4A-4A36-85A7-B9F40043F82C}" presName="child4group" presStyleCnt="0"/>
      <dgm:spPr/>
    </dgm:pt>
    <dgm:pt modelId="{00EABA9E-E79B-4584-9F1B-43C8DCB84785}" type="pres">
      <dgm:prSet presAssocID="{FA083D43-1B4A-4A36-85A7-B9F40043F82C}" presName="child4" presStyleLbl="bgAcc1" presStyleIdx="3" presStyleCnt="4" custScaleX="154093" custScaleY="133224" custLinFactNeighborX="-23194" custLinFactNeighborY="-24548"/>
      <dgm:spPr/>
    </dgm:pt>
    <dgm:pt modelId="{82FD043B-56CA-4756-B0BB-A3A4E821FD4A}" type="pres">
      <dgm:prSet presAssocID="{FA083D43-1B4A-4A36-85A7-B9F40043F82C}" presName="child4Text" presStyleLbl="bgAcc1" presStyleIdx="3" presStyleCnt="4">
        <dgm:presLayoutVars>
          <dgm:bulletEnabled val="1"/>
        </dgm:presLayoutVars>
      </dgm:prSet>
      <dgm:spPr/>
    </dgm:pt>
    <dgm:pt modelId="{DEA8F676-77F1-42F1-AA09-727C13B9A333}" type="pres">
      <dgm:prSet presAssocID="{FA083D43-1B4A-4A36-85A7-B9F40043F82C}" presName="childPlaceholder" presStyleCnt="0"/>
      <dgm:spPr/>
    </dgm:pt>
    <dgm:pt modelId="{82CE7CBF-240D-445E-80E0-6CBA80B37063}" type="pres">
      <dgm:prSet presAssocID="{FA083D43-1B4A-4A36-85A7-B9F40043F82C}" presName="circle" presStyleCnt="0"/>
      <dgm:spPr/>
    </dgm:pt>
    <dgm:pt modelId="{E9C69406-219E-43DE-8EDE-257ACCFBE540}" type="pres">
      <dgm:prSet presAssocID="{FA083D43-1B4A-4A36-85A7-B9F40043F82C}" presName="quadrant1" presStyleLbl="node1" presStyleIdx="0" presStyleCnt="4">
        <dgm:presLayoutVars>
          <dgm:chMax val="1"/>
          <dgm:bulletEnabled val="1"/>
        </dgm:presLayoutVars>
      </dgm:prSet>
      <dgm:spPr/>
    </dgm:pt>
    <dgm:pt modelId="{97B29E55-7C8A-41B0-8F83-10F3BB670373}" type="pres">
      <dgm:prSet presAssocID="{FA083D43-1B4A-4A36-85A7-B9F40043F82C}" presName="quadrant2" presStyleLbl="node1" presStyleIdx="1" presStyleCnt="4">
        <dgm:presLayoutVars>
          <dgm:chMax val="1"/>
          <dgm:bulletEnabled val="1"/>
        </dgm:presLayoutVars>
      </dgm:prSet>
      <dgm:spPr/>
    </dgm:pt>
    <dgm:pt modelId="{4AD964DC-5CBD-44FF-8145-95589325D2F4}" type="pres">
      <dgm:prSet presAssocID="{FA083D43-1B4A-4A36-85A7-B9F40043F82C}" presName="quadrant3" presStyleLbl="node1" presStyleIdx="2" presStyleCnt="4">
        <dgm:presLayoutVars>
          <dgm:chMax val="1"/>
          <dgm:bulletEnabled val="1"/>
        </dgm:presLayoutVars>
      </dgm:prSet>
      <dgm:spPr/>
    </dgm:pt>
    <dgm:pt modelId="{6E5CA410-0414-4943-B215-1F8FC8C35F05}" type="pres">
      <dgm:prSet presAssocID="{FA083D43-1B4A-4A36-85A7-B9F40043F82C}" presName="quadrant4" presStyleLbl="node1" presStyleIdx="3" presStyleCnt="4">
        <dgm:presLayoutVars>
          <dgm:chMax val="1"/>
          <dgm:bulletEnabled val="1"/>
        </dgm:presLayoutVars>
      </dgm:prSet>
      <dgm:spPr/>
    </dgm:pt>
    <dgm:pt modelId="{BC6E21E6-6386-4537-97AB-0654998F1CFF}" type="pres">
      <dgm:prSet presAssocID="{FA083D43-1B4A-4A36-85A7-B9F40043F82C}" presName="quadrantPlaceholder" presStyleCnt="0"/>
      <dgm:spPr/>
    </dgm:pt>
    <dgm:pt modelId="{C91C019E-CA0B-4CE2-A9A1-E8CA72A79D05}" type="pres">
      <dgm:prSet presAssocID="{FA083D43-1B4A-4A36-85A7-B9F40043F82C}" presName="center1" presStyleLbl="fgShp" presStyleIdx="0" presStyleCnt="2"/>
      <dgm:spPr/>
    </dgm:pt>
    <dgm:pt modelId="{A4696448-C019-425E-87A3-0BF8F5E0B7A2}" type="pres">
      <dgm:prSet presAssocID="{FA083D43-1B4A-4A36-85A7-B9F40043F82C}" presName="center2" presStyleLbl="fgShp" presStyleIdx="1" presStyleCnt="2"/>
      <dgm:spPr/>
    </dgm:pt>
  </dgm:ptLst>
  <dgm:cxnLst>
    <dgm:cxn modelId="{39272F15-E92B-45D1-9480-134865EEAE8F}" type="presOf" srcId="{2AE534ED-8946-4A28-8154-975585B182D6}" destId="{82FD043B-56CA-4756-B0BB-A3A4E821FD4A}" srcOrd="1" destOrd="3" presId="urn:microsoft.com/office/officeart/2005/8/layout/cycle4"/>
    <dgm:cxn modelId="{66998C17-339D-4EA2-996C-F80562079122}" type="presOf" srcId="{A4DA5307-263B-4BB7-B1C9-BA9DCE703BEC}" destId="{00EABA9E-E79B-4584-9F1B-43C8DCB84785}" srcOrd="0" destOrd="0" presId="urn:microsoft.com/office/officeart/2005/8/layout/cycle4"/>
    <dgm:cxn modelId="{E501B918-8F1C-4D73-B532-3FE424ACBD72}" type="presOf" srcId="{DE128D8E-13BA-4472-B22D-70B0EEDD457D}" destId="{0CE7D4D5-A224-43B5-9C24-59C6BD2DD7E3}" srcOrd="1" destOrd="1" presId="urn:microsoft.com/office/officeart/2005/8/layout/cycle4"/>
    <dgm:cxn modelId="{2BBD101D-665B-4C3E-A0DC-A3CAA7E13207}" srcId="{FF0B2FA0-3132-4144-9DC9-BEC954E4EE7A}" destId="{9293E578-256F-41EE-9802-191E179F3D57}" srcOrd="2" destOrd="0" parTransId="{4230E9A8-33F7-4023-B324-356FACB6F8F1}" sibTransId="{3256BA50-D395-4E96-B2CE-7DE60C783D12}"/>
    <dgm:cxn modelId="{B6496A28-DA01-4171-ACF0-89691A2B04C0}" type="presOf" srcId="{9293E578-256F-41EE-9802-191E179F3D57}" destId="{82FD043B-56CA-4756-B0BB-A3A4E821FD4A}" srcOrd="1" destOrd="2" presId="urn:microsoft.com/office/officeart/2005/8/layout/cycle4"/>
    <dgm:cxn modelId="{A90CA932-3D0C-47B0-9DD2-F8E624A94B4D}" type="presOf" srcId="{FFA5FE9D-F9F6-433B-BBA6-C6FA37BBAED6}" destId="{B5EBED6B-6C9F-441F-9D74-A9361897313E}" srcOrd="1" destOrd="0" presId="urn:microsoft.com/office/officeart/2005/8/layout/cycle4"/>
    <dgm:cxn modelId="{57A22234-E866-4CE9-AA06-4A8C96B9761C}" srcId="{EDA8B056-C76B-4F4F-BF84-68805C0FAB14}" destId="{D4B9CBA6-DFD4-4633-AA0E-F1D79348F9A8}" srcOrd="3" destOrd="0" parTransId="{C9B2F8D9-2294-442A-9491-4DEF25C97EF7}" sibTransId="{EE862684-9383-418A-8430-0FB172A82C11}"/>
    <dgm:cxn modelId="{4DA33A34-D164-4BF3-838B-866424140657}" type="presOf" srcId="{FFA5FE9D-F9F6-433B-BBA6-C6FA37BBAED6}" destId="{E164D2E4-1CCC-487F-B612-4035067F77F3}" srcOrd="0" destOrd="0" presId="urn:microsoft.com/office/officeart/2005/8/layout/cycle4"/>
    <dgm:cxn modelId="{AEF53D34-0F76-4D53-A961-62E1729321D6}" type="presOf" srcId="{6C82DB0F-7306-46F1-86AD-64E6D38D707F}" destId="{AD31D6D5-2FDA-46C4-84DD-DF0903982112}" srcOrd="1" destOrd="1" presId="urn:microsoft.com/office/officeart/2005/8/layout/cycle4"/>
    <dgm:cxn modelId="{92BF2437-D7C9-4100-AC3E-C52DCD6F3CED}" type="presOf" srcId="{3DCEA9D1-4A13-42E1-9F13-6B880AC6018C}" destId="{AD31D6D5-2FDA-46C4-84DD-DF0903982112}" srcOrd="1" destOrd="4" presId="urn:microsoft.com/office/officeart/2005/8/layout/cycle4"/>
    <dgm:cxn modelId="{4AB0743A-B5CF-4B99-8F01-C793C85ECC9D}" type="presOf" srcId="{B82DE577-38B6-430D-9D11-B8DA461390A7}" destId="{B5EBED6B-6C9F-441F-9D74-A9361897313E}" srcOrd="1" destOrd="1" presId="urn:microsoft.com/office/officeart/2005/8/layout/cycle4"/>
    <dgm:cxn modelId="{1A426A3C-78F7-43F7-889F-FD56EB21F156}" type="presOf" srcId="{F230230D-5153-4C27-BA3D-6A0788D72A2B}" destId="{36F936EC-6278-42E9-BC6A-1D4C1B1FC447}" srcOrd="0" destOrd="0" presId="urn:microsoft.com/office/officeart/2005/8/layout/cycle4"/>
    <dgm:cxn modelId="{F2E22E5D-FC41-42BE-A0E9-C447F38F1CEF}" type="presOf" srcId="{51FDFF07-FA92-46F5-8930-167C53B75A58}" destId="{B5EBED6B-6C9F-441F-9D74-A9361897313E}" srcOrd="1" destOrd="3" presId="urn:microsoft.com/office/officeart/2005/8/layout/cycle4"/>
    <dgm:cxn modelId="{BC54755D-FD8B-4782-9547-5D2FABDEF56A}" type="presOf" srcId="{FA083D43-1B4A-4A36-85A7-B9F40043F82C}" destId="{B56BDB9F-A3B9-4595-803F-61E8628E12EE}" srcOrd="0" destOrd="0" presId="urn:microsoft.com/office/officeart/2005/8/layout/cycle4"/>
    <dgm:cxn modelId="{9809EF41-2253-4965-A806-47FC5DCDEDC6}" type="presOf" srcId="{D4B9CBA6-DFD4-4633-AA0E-F1D79348F9A8}" destId="{0CE7D4D5-A224-43B5-9C24-59C6BD2DD7E3}" srcOrd="1" destOrd="3" presId="urn:microsoft.com/office/officeart/2005/8/layout/cycle4"/>
    <dgm:cxn modelId="{60ED2144-72A9-461D-AFF2-AB89B4C2B702}" type="presOf" srcId="{87F91774-1FDC-45A4-95E4-153523B34205}" destId="{AD31D6D5-2FDA-46C4-84DD-DF0903982112}" srcOrd="1" destOrd="2" presId="urn:microsoft.com/office/officeart/2005/8/layout/cycle4"/>
    <dgm:cxn modelId="{249E2664-CC0F-44A2-AC47-C31F620F133F}" type="presOf" srcId="{06A9EFF9-EE22-450B-BCF9-37102208A0E5}" destId="{97B29E55-7C8A-41B0-8F83-10F3BB670373}" srcOrd="0" destOrd="0" presId="urn:microsoft.com/office/officeart/2005/8/layout/cycle4"/>
    <dgm:cxn modelId="{1BEF6145-8FB0-4E1B-B89F-F3A3252D4773}" type="presOf" srcId="{EDA8B056-C76B-4F4F-BF84-68805C0FAB14}" destId="{E9C69406-219E-43DE-8EDE-257ACCFBE540}" srcOrd="0" destOrd="0" presId="urn:microsoft.com/office/officeart/2005/8/layout/cycle4"/>
    <dgm:cxn modelId="{644A646A-FB6B-4CE5-BFE6-B4570C33B95D}" type="presOf" srcId="{3DCEA9D1-4A13-42E1-9F13-6B880AC6018C}" destId="{36F936EC-6278-42E9-BC6A-1D4C1B1FC447}" srcOrd="0" destOrd="4" presId="urn:microsoft.com/office/officeart/2005/8/layout/cycle4"/>
    <dgm:cxn modelId="{52ABD34C-88FD-48FC-BC59-8D4037AA8E89}" srcId="{0947DA37-330D-4716-90E1-477806AF210E}" destId="{51FDFF07-FA92-46F5-8930-167C53B75A58}" srcOrd="3" destOrd="0" parTransId="{D51BA598-8476-4975-971C-2AEE258C8941}" sibTransId="{22DC8DEC-B485-4BA6-8570-AC29FF8EB46F}"/>
    <dgm:cxn modelId="{E7DDB970-598E-45DC-80F3-89D71B1E037B}" srcId="{06A9EFF9-EE22-450B-BCF9-37102208A0E5}" destId="{3DCEA9D1-4A13-42E1-9F13-6B880AC6018C}" srcOrd="4" destOrd="0" parTransId="{0C74B5EB-0DF4-4854-B286-D01DFD1C443E}" sibTransId="{F3B69750-202C-4A9C-A8AB-7EA587024927}"/>
    <dgm:cxn modelId="{EB1C5574-3829-43BE-9161-838C2A1F82A0}" type="presOf" srcId="{B1C18401-8C9D-4028-B5F1-E4C32162691A}" destId="{00EABA9E-E79B-4584-9F1B-43C8DCB84785}" srcOrd="0" destOrd="1" presId="urn:microsoft.com/office/officeart/2005/8/layout/cycle4"/>
    <dgm:cxn modelId="{5F961375-DDD0-4366-84DB-18D5F3838EE5}" type="presOf" srcId="{B82DE577-38B6-430D-9D11-B8DA461390A7}" destId="{E164D2E4-1CCC-487F-B612-4035067F77F3}" srcOrd="0" destOrd="1" presId="urn:microsoft.com/office/officeart/2005/8/layout/cycle4"/>
    <dgm:cxn modelId="{2E2C8A76-A338-4605-939C-DB3B4EF8C6B5}" type="presOf" srcId="{87F91774-1FDC-45A4-95E4-153523B34205}" destId="{36F936EC-6278-42E9-BC6A-1D4C1B1FC447}" srcOrd="0" destOrd="2" presId="urn:microsoft.com/office/officeart/2005/8/layout/cycle4"/>
    <dgm:cxn modelId="{1DA49258-125D-49B7-AC5C-47BE24CBFDF5}" type="presOf" srcId="{05D82E0F-3A93-4F48-9329-D5951BF0A4E2}" destId="{B5EBED6B-6C9F-441F-9D74-A9361897313E}" srcOrd="1" destOrd="2" presId="urn:microsoft.com/office/officeart/2005/8/layout/cycle4"/>
    <dgm:cxn modelId="{F4A5E579-1169-4EED-9CFE-010A8DE151B5}" srcId="{0947DA37-330D-4716-90E1-477806AF210E}" destId="{FFA5FE9D-F9F6-433B-BBA6-C6FA37BBAED6}" srcOrd="0" destOrd="0" parTransId="{8609C6C8-C0B6-4B64-A6F4-209E738E3B2D}" sibTransId="{7CC81654-95AE-479E-B1F7-F3B11D01359C}"/>
    <dgm:cxn modelId="{4B6E3481-8D05-4BD4-9AAF-F6C5B5CA0D4C}" srcId="{FA083D43-1B4A-4A36-85A7-B9F40043F82C}" destId="{FF0B2FA0-3132-4144-9DC9-BEC954E4EE7A}" srcOrd="3" destOrd="0" parTransId="{7F8B7C7C-B288-45C7-964F-5FD3038C0807}" sibTransId="{A5D390C1-707C-40E5-BF0E-B498D86E969B}"/>
    <dgm:cxn modelId="{8B3EDA85-EB1E-46AB-9F26-443C282EBEC1}" type="presOf" srcId="{27A24933-FE16-432E-8162-C5BF11EC1EE8}" destId="{DA3556EC-21A5-4AC2-88C0-62770F5B2B00}" srcOrd="0" destOrd="0" presId="urn:microsoft.com/office/officeart/2005/8/layout/cycle4"/>
    <dgm:cxn modelId="{CAA6408A-B88C-4050-A39E-31B8CD3E67E4}" srcId="{FA083D43-1B4A-4A36-85A7-B9F40043F82C}" destId="{0947DA37-330D-4716-90E1-477806AF210E}" srcOrd="2" destOrd="0" parTransId="{A0E3FAC0-91C7-476D-9D22-40FD34368111}" sibTransId="{963F2788-4147-41C9-8449-D9BA635590AA}"/>
    <dgm:cxn modelId="{DE6CBA8A-D89D-4ABA-A328-4D2604BDCE61}" type="presOf" srcId="{2AE534ED-8946-4A28-8154-975585B182D6}" destId="{00EABA9E-E79B-4584-9F1B-43C8DCB84785}" srcOrd="0" destOrd="3" presId="urn:microsoft.com/office/officeart/2005/8/layout/cycle4"/>
    <dgm:cxn modelId="{44B87E8B-4BA0-47C6-992D-85F6A602D19F}" srcId="{FA083D43-1B4A-4A36-85A7-B9F40043F82C}" destId="{06A9EFF9-EE22-450B-BCF9-37102208A0E5}" srcOrd="1" destOrd="0" parTransId="{FEDD99AB-7050-4BA3-8593-24764C2A8BCE}" sibTransId="{95FBEFB1-6A22-4162-8E05-3BADCB8CDEAA}"/>
    <dgm:cxn modelId="{B4770993-1167-4318-AFEE-12218F0A69F8}" srcId="{FA083D43-1B4A-4A36-85A7-B9F40043F82C}" destId="{EDA8B056-C76B-4F4F-BF84-68805C0FAB14}" srcOrd="0" destOrd="0" parTransId="{9090F61B-E095-41C6-AAAC-95696E6F5C93}" sibTransId="{F661639C-9B71-4115-A4DC-F380E513265D}"/>
    <dgm:cxn modelId="{9EA83493-D8D5-4EC7-8759-6B2DAA97EF6C}" srcId="{FF0B2FA0-3132-4144-9DC9-BEC954E4EE7A}" destId="{A4DA5307-263B-4BB7-B1C9-BA9DCE703BEC}" srcOrd="0" destOrd="0" parTransId="{992092DA-283D-41A9-A73D-B55D602D0EB7}" sibTransId="{77EC1D25-DEF1-47D5-A808-1F328B2CD517}"/>
    <dgm:cxn modelId="{637AB59C-AA39-4DD4-A19F-489D17AE75A9}" type="presOf" srcId="{6C82DB0F-7306-46F1-86AD-64E6D38D707F}" destId="{36F936EC-6278-42E9-BC6A-1D4C1B1FC447}" srcOrd="0" destOrd="1" presId="urn:microsoft.com/office/officeart/2005/8/layout/cycle4"/>
    <dgm:cxn modelId="{FFD1659D-F150-4486-A088-0E336908145C}" type="presOf" srcId="{A4DA5307-263B-4BB7-B1C9-BA9DCE703BEC}" destId="{82FD043B-56CA-4756-B0BB-A3A4E821FD4A}" srcOrd="1" destOrd="0" presId="urn:microsoft.com/office/officeart/2005/8/layout/cycle4"/>
    <dgm:cxn modelId="{EC5388A0-9BD8-4957-AD25-5C99F41B9B41}" type="presOf" srcId="{B1C18401-8C9D-4028-B5F1-E4C32162691A}" destId="{82FD043B-56CA-4756-B0BB-A3A4E821FD4A}" srcOrd="1" destOrd="1" presId="urn:microsoft.com/office/officeart/2005/8/layout/cycle4"/>
    <dgm:cxn modelId="{D7A7F9A0-3615-474A-B149-CF02EA95CE19}" type="presOf" srcId="{DE128D8E-13BA-4472-B22D-70B0EEDD457D}" destId="{DA3556EC-21A5-4AC2-88C0-62770F5B2B00}" srcOrd="0" destOrd="1" presId="urn:microsoft.com/office/officeart/2005/8/layout/cycle4"/>
    <dgm:cxn modelId="{896BFCA0-9917-4182-94F6-EFB14893813E}" srcId="{06A9EFF9-EE22-450B-BCF9-37102208A0E5}" destId="{6C82DB0F-7306-46F1-86AD-64E6D38D707F}" srcOrd="1" destOrd="0" parTransId="{5D9A52B6-0C95-488C-ADD4-5FCE35BAE6C3}" sibTransId="{A6A4F885-F38F-4974-AFAB-0509281A7247}"/>
    <dgm:cxn modelId="{E53512A1-1F88-479E-89CC-1F0CCE5D67F4}" type="presOf" srcId="{E5EDB890-3533-4B3D-AAFA-EDFC27CFBF5F}" destId="{DA3556EC-21A5-4AC2-88C0-62770F5B2B00}" srcOrd="0" destOrd="2" presId="urn:microsoft.com/office/officeart/2005/8/layout/cycle4"/>
    <dgm:cxn modelId="{5604B3A5-A7AA-4A23-9E32-B174D5B9D942}" type="presOf" srcId="{D4B9CBA6-DFD4-4633-AA0E-F1D79348F9A8}" destId="{DA3556EC-21A5-4AC2-88C0-62770F5B2B00}" srcOrd="0" destOrd="3" presId="urn:microsoft.com/office/officeart/2005/8/layout/cycle4"/>
    <dgm:cxn modelId="{84FB32AC-8B98-4354-AE0B-AB3556DC0C9A}" type="presOf" srcId="{9293E578-256F-41EE-9802-191E179F3D57}" destId="{00EABA9E-E79B-4584-9F1B-43C8DCB84785}" srcOrd="0" destOrd="2" presId="urn:microsoft.com/office/officeart/2005/8/layout/cycle4"/>
    <dgm:cxn modelId="{D525FEB0-00CC-4D9A-85FE-484616875AE6}" srcId="{EDA8B056-C76B-4F4F-BF84-68805C0FAB14}" destId="{DE128D8E-13BA-4472-B22D-70B0EEDD457D}" srcOrd="1" destOrd="0" parTransId="{2AE23CE7-12A3-4E39-BB6D-5427A396D0F6}" sibTransId="{1BE610F5-DCF0-46F5-A790-23652ED56279}"/>
    <dgm:cxn modelId="{321FAAB4-6C23-4A67-9309-77051AB15F3E}" type="presOf" srcId="{51FDFF07-FA92-46F5-8930-167C53B75A58}" destId="{E164D2E4-1CCC-487F-B612-4035067F77F3}" srcOrd="0" destOrd="3" presId="urn:microsoft.com/office/officeart/2005/8/layout/cycle4"/>
    <dgm:cxn modelId="{B0FE8DC1-C6A0-4478-B98B-372B4B70D296}" srcId="{0947DA37-330D-4716-90E1-477806AF210E}" destId="{B82DE577-38B6-430D-9D11-B8DA461390A7}" srcOrd="1" destOrd="0" parTransId="{1B092DB2-D56D-4830-85D1-DA821C36CE77}" sibTransId="{F9764E03-F8BB-4A6E-9F96-B1A1216DB571}"/>
    <dgm:cxn modelId="{48ACCAC1-897F-41CA-9DBC-CF3A2AF8BE55}" srcId="{0947DA37-330D-4716-90E1-477806AF210E}" destId="{05D82E0F-3A93-4F48-9329-D5951BF0A4E2}" srcOrd="2" destOrd="0" parTransId="{8C1257CE-E1D0-49AA-B46A-36D5D5454E36}" sibTransId="{84AB6517-D13B-4EE5-B42B-04BDC0812BA6}"/>
    <dgm:cxn modelId="{84FBBEC2-6F74-4EB5-A1CA-9D394E98672E}" type="presOf" srcId="{F230230D-5153-4C27-BA3D-6A0788D72A2B}" destId="{AD31D6D5-2FDA-46C4-84DD-DF0903982112}" srcOrd="1" destOrd="0" presId="urn:microsoft.com/office/officeart/2005/8/layout/cycle4"/>
    <dgm:cxn modelId="{C91F37C5-DAC3-4C23-838B-F0BDA845C4DF}" type="presOf" srcId="{27A24933-FE16-432E-8162-C5BF11EC1EE8}" destId="{0CE7D4D5-A224-43B5-9C24-59C6BD2DD7E3}" srcOrd="1" destOrd="0" presId="urn:microsoft.com/office/officeart/2005/8/layout/cycle4"/>
    <dgm:cxn modelId="{BAF145CC-1154-4149-BE98-BFA42C9E7087}" srcId="{06A9EFF9-EE22-450B-BCF9-37102208A0E5}" destId="{87F91774-1FDC-45A4-95E4-153523B34205}" srcOrd="2" destOrd="0" parTransId="{F5377FC5-C13D-4253-B81A-78068A227A3B}" sibTransId="{8B5342F0-A25A-49AA-8004-0CE5DFB0BAD4}"/>
    <dgm:cxn modelId="{3B1E59CC-1CCD-45BF-9038-CF67956220E3}" type="presOf" srcId="{E5EDB890-3533-4B3D-AAFA-EDFC27CFBF5F}" destId="{0CE7D4D5-A224-43B5-9C24-59C6BD2DD7E3}" srcOrd="1" destOrd="2" presId="urn:microsoft.com/office/officeart/2005/8/layout/cycle4"/>
    <dgm:cxn modelId="{0B7EF7CD-51EA-4DD7-B38E-C72632B21710}" type="presOf" srcId="{FF0B2FA0-3132-4144-9DC9-BEC954E4EE7A}" destId="{6E5CA410-0414-4943-B215-1F8FC8C35F05}" srcOrd="0" destOrd="0" presId="urn:microsoft.com/office/officeart/2005/8/layout/cycle4"/>
    <dgm:cxn modelId="{4DF27DD5-7A2D-487A-8670-6339E5A9455D}" type="presOf" srcId="{05D82E0F-3A93-4F48-9329-D5951BF0A4E2}" destId="{E164D2E4-1CCC-487F-B612-4035067F77F3}" srcOrd="0" destOrd="2" presId="urn:microsoft.com/office/officeart/2005/8/layout/cycle4"/>
    <dgm:cxn modelId="{D019C2DD-872C-4F9F-B60F-4A87B78D79AC}" srcId="{06A9EFF9-EE22-450B-BCF9-37102208A0E5}" destId="{9F751A1F-7ADE-4021-8C93-1E9E2F093924}" srcOrd="3" destOrd="0" parTransId="{6D5DC3DC-C4B8-4C29-AA1B-DD0E308E6470}" sibTransId="{650A5E27-1618-46C8-9E09-06EA3CD0EED3}"/>
    <dgm:cxn modelId="{71BEF5E0-6D5B-4568-AA5B-F46DDC56C86B}" type="presOf" srcId="{0947DA37-330D-4716-90E1-477806AF210E}" destId="{4AD964DC-5CBD-44FF-8145-95589325D2F4}" srcOrd="0" destOrd="0" presId="urn:microsoft.com/office/officeart/2005/8/layout/cycle4"/>
    <dgm:cxn modelId="{02BBB1E2-DD21-4DF4-BF54-BEBEE6F3704D}" type="presOf" srcId="{9F751A1F-7ADE-4021-8C93-1E9E2F093924}" destId="{AD31D6D5-2FDA-46C4-84DD-DF0903982112}" srcOrd="1" destOrd="3" presId="urn:microsoft.com/office/officeart/2005/8/layout/cycle4"/>
    <dgm:cxn modelId="{EA9856E3-3E1B-4A6E-A187-1AF1FAF4410B}" srcId="{FF0B2FA0-3132-4144-9DC9-BEC954E4EE7A}" destId="{2AE534ED-8946-4A28-8154-975585B182D6}" srcOrd="3" destOrd="0" parTransId="{D9DE4821-7CF3-413F-BDC0-64404869A0BB}" sibTransId="{5F03BF82-C3A7-4BEA-859A-0FBB14DFD34E}"/>
    <dgm:cxn modelId="{D33C01EA-8F24-424A-8727-23FAAC07CA52}" type="presOf" srcId="{9F751A1F-7ADE-4021-8C93-1E9E2F093924}" destId="{36F936EC-6278-42E9-BC6A-1D4C1B1FC447}" srcOrd="0" destOrd="3" presId="urn:microsoft.com/office/officeart/2005/8/layout/cycle4"/>
    <dgm:cxn modelId="{E0C167EC-9366-44F2-B8DA-57915EA99D04}" srcId="{EDA8B056-C76B-4F4F-BF84-68805C0FAB14}" destId="{27A24933-FE16-432E-8162-C5BF11EC1EE8}" srcOrd="0" destOrd="0" parTransId="{B4531105-6270-46E1-A5FD-9578E364BE49}" sibTransId="{08E5A156-A11A-4DA6-A98C-6112D78D6029}"/>
    <dgm:cxn modelId="{C14392EE-F813-44B7-AEC3-E2E1D8F3FC07}" srcId="{EDA8B056-C76B-4F4F-BF84-68805C0FAB14}" destId="{E5EDB890-3533-4B3D-AAFA-EDFC27CFBF5F}" srcOrd="2" destOrd="0" parTransId="{19B3370A-C5C7-4558-9A8E-9FAFAA96C258}" sibTransId="{DF4F3028-8F8A-4685-B05F-4D55CDB90919}"/>
    <dgm:cxn modelId="{0D3698EF-2B61-435C-825F-FB664F21C4DC}" srcId="{06A9EFF9-EE22-450B-BCF9-37102208A0E5}" destId="{F230230D-5153-4C27-BA3D-6A0788D72A2B}" srcOrd="0" destOrd="0" parTransId="{B15AE843-AECF-4D4A-96ED-6EB4D5D806EF}" sibTransId="{D1F781EA-9229-40E1-8D49-A98540E3499C}"/>
    <dgm:cxn modelId="{C24046F2-F3E6-4ED7-8939-A98322F85E2F}" srcId="{FF0B2FA0-3132-4144-9DC9-BEC954E4EE7A}" destId="{B1C18401-8C9D-4028-B5F1-E4C32162691A}" srcOrd="1" destOrd="0" parTransId="{770E790D-9F49-4F75-A95C-3009949C1687}" sibTransId="{FF1D5021-B39B-4226-B562-A58421D756D8}"/>
    <dgm:cxn modelId="{191C3C40-5E80-4C13-88EA-CA4B92A3364F}" type="presParOf" srcId="{B56BDB9F-A3B9-4595-803F-61E8628E12EE}" destId="{5F8B7347-6749-4439-9D27-A3E204E92506}" srcOrd="0" destOrd="0" presId="urn:microsoft.com/office/officeart/2005/8/layout/cycle4"/>
    <dgm:cxn modelId="{E19F47B6-7DEA-4DF6-9BEF-029D3A4D2262}" type="presParOf" srcId="{5F8B7347-6749-4439-9D27-A3E204E92506}" destId="{2448DF2D-EBB6-479E-B8CA-E40977053B1A}" srcOrd="0" destOrd="0" presId="urn:microsoft.com/office/officeart/2005/8/layout/cycle4"/>
    <dgm:cxn modelId="{66361E0A-EFB6-4D47-9909-E7193415FB70}" type="presParOf" srcId="{2448DF2D-EBB6-479E-B8CA-E40977053B1A}" destId="{DA3556EC-21A5-4AC2-88C0-62770F5B2B00}" srcOrd="0" destOrd="0" presId="urn:microsoft.com/office/officeart/2005/8/layout/cycle4"/>
    <dgm:cxn modelId="{A1972D1D-9F00-47F4-9BF5-D641317E978D}" type="presParOf" srcId="{2448DF2D-EBB6-479E-B8CA-E40977053B1A}" destId="{0CE7D4D5-A224-43B5-9C24-59C6BD2DD7E3}" srcOrd="1" destOrd="0" presId="urn:microsoft.com/office/officeart/2005/8/layout/cycle4"/>
    <dgm:cxn modelId="{90043018-1B2C-4323-96DF-0550C6E9DCBB}" type="presParOf" srcId="{5F8B7347-6749-4439-9D27-A3E204E92506}" destId="{A257C838-8FEE-4F37-A677-64FA1B8099C2}" srcOrd="1" destOrd="0" presId="urn:microsoft.com/office/officeart/2005/8/layout/cycle4"/>
    <dgm:cxn modelId="{9EA8F328-D782-487E-A03F-B89157670E49}" type="presParOf" srcId="{A257C838-8FEE-4F37-A677-64FA1B8099C2}" destId="{36F936EC-6278-42E9-BC6A-1D4C1B1FC447}" srcOrd="0" destOrd="0" presId="urn:microsoft.com/office/officeart/2005/8/layout/cycle4"/>
    <dgm:cxn modelId="{7D1CD808-D143-43E3-BB7D-63258F5B8537}" type="presParOf" srcId="{A257C838-8FEE-4F37-A677-64FA1B8099C2}" destId="{AD31D6D5-2FDA-46C4-84DD-DF0903982112}" srcOrd="1" destOrd="0" presId="urn:microsoft.com/office/officeart/2005/8/layout/cycle4"/>
    <dgm:cxn modelId="{981D81CA-569E-4D06-8D1D-BF34CCF1CDB3}" type="presParOf" srcId="{5F8B7347-6749-4439-9D27-A3E204E92506}" destId="{99809D1A-8736-4D09-A9DC-35CAE967A90A}" srcOrd="2" destOrd="0" presId="urn:microsoft.com/office/officeart/2005/8/layout/cycle4"/>
    <dgm:cxn modelId="{E5B4CFB5-4338-418E-B8B8-1CEB0C3AADE3}" type="presParOf" srcId="{99809D1A-8736-4D09-A9DC-35CAE967A90A}" destId="{E164D2E4-1CCC-487F-B612-4035067F77F3}" srcOrd="0" destOrd="0" presId="urn:microsoft.com/office/officeart/2005/8/layout/cycle4"/>
    <dgm:cxn modelId="{C389B4ED-9E87-4B29-90A7-48CFB77D3B1C}" type="presParOf" srcId="{99809D1A-8736-4D09-A9DC-35CAE967A90A}" destId="{B5EBED6B-6C9F-441F-9D74-A9361897313E}" srcOrd="1" destOrd="0" presId="urn:microsoft.com/office/officeart/2005/8/layout/cycle4"/>
    <dgm:cxn modelId="{FF4481C8-C5AD-426A-8132-9AB4D8D7C566}" type="presParOf" srcId="{5F8B7347-6749-4439-9D27-A3E204E92506}" destId="{580DA90E-A11D-4A90-BEAD-E0D2CB501C46}" srcOrd="3" destOrd="0" presId="urn:microsoft.com/office/officeart/2005/8/layout/cycle4"/>
    <dgm:cxn modelId="{2BA7FE16-0CC9-48FC-8542-44AB79FE6C83}" type="presParOf" srcId="{580DA90E-A11D-4A90-BEAD-E0D2CB501C46}" destId="{00EABA9E-E79B-4584-9F1B-43C8DCB84785}" srcOrd="0" destOrd="0" presId="urn:microsoft.com/office/officeart/2005/8/layout/cycle4"/>
    <dgm:cxn modelId="{4A551B37-98D6-47B8-B493-DD39E4172178}" type="presParOf" srcId="{580DA90E-A11D-4A90-BEAD-E0D2CB501C46}" destId="{82FD043B-56CA-4756-B0BB-A3A4E821FD4A}" srcOrd="1" destOrd="0" presId="urn:microsoft.com/office/officeart/2005/8/layout/cycle4"/>
    <dgm:cxn modelId="{5383FAAE-7643-47A8-84F0-DDC823284559}" type="presParOf" srcId="{5F8B7347-6749-4439-9D27-A3E204E92506}" destId="{DEA8F676-77F1-42F1-AA09-727C13B9A333}" srcOrd="4" destOrd="0" presId="urn:microsoft.com/office/officeart/2005/8/layout/cycle4"/>
    <dgm:cxn modelId="{923A2B64-2470-4B31-A38B-7F3CD4AF22F5}" type="presParOf" srcId="{B56BDB9F-A3B9-4595-803F-61E8628E12EE}" destId="{82CE7CBF-240D-445E-80E0-6CBA80B37063}" srcOrd="1" destOrd="0" presId="urn:microsoft.com/office/officeart/2005/8/layout/cycle4"/>
    <dgm:cxn modelId="{4B75B800-74EF-46D1-BD2B-E1C0CD0362ED}" type="presParOf" srcId="{82CE7CBF-240D-445E-80E0-6CBA80B37063}" destId="{E9C69406-219E-43DE-8EDE-257ACCFBE540}" srcOrd="0" destOrd="0" presId="urn:microsoft.com/office/officeart/2005/8/layout/cycle4"/>
    <dgm:cxn modelId="{13DA32B8-42F4-4FB9-94CD-8DCA4FF592CE}" type="presParOf" srcId="{82CE7CBF-240D-445E-80E0-6CBA80B37063}" destId="{97B29E55-7C8A-41B0-8F83-10F3BB670373}" srcOrd="1" destOrd="0" presId="urn:microsoft.com/office/officeart/2005/8/layout/cycle4"/>
    <dgm:cxn modelId="{96F52A6B-8425-4949-BA54-F03DD4373F16}" type="presParOf" srcId="{82CE7CBF-240D-445E-80E0-6CBA80B37063}" destId="{4AD964DC-5CBD-44FF-8145-95589325D2F4}" srcOrd="2" destOrd="0" presId="urn:microsoft.com/office/officeart/2005/8/layout/cycle4"/>
    <dgm:cxn modelId="{D93D4EA8-8FAC-48B8-ADD8-9ED143181F73}" type="presParOf" srcId="{82CE7CBF-240D-445E-80E0-6CBA80B37063}" destId="{6E5CA410-0414-4943-B215-1F8FC8C35F05}" srcOrd="3" destOrd="0" presId="urn:microsoft.com/office/officeart/2005/8/layout/cycle4"/>
    <dgm:cxn modelId="{1102BA70-456E-44A9-8EAC-70148E4C92FB}" type="presParOf" srcId="{82CE7CBF-240D-445E-80E0-6CBA80B37063}" destId="{BC6E21E6-6386-4537-97AB-0654998F1CFF}" srcOrd="4" destOrd="0" presId="urn:microsoft.com/office/officeart/2005/8/layout/cycle4"/>
    <dgm:cxn modelId="{3F8D6EE3-C888-4912-A0DB-B7E9B80DFE46}" type="presParOf" srcId="{B56BDB9F-A3B9-4595-803F-61E8628E12EE}" destId="{C91C019E-CA0B-4CE2-A9A1-E8CA72A79D05}" srcOrd="2" destOrd="0" presId="urn:microsoft.com/office/officeart/2005/8/layout/cycle4"/>
    <dgm:cxn modelId="{644F59E4-5397-42D4-9C7F-67CC17FEA54B}" type="presParOf" srcId="{B56BDB9F-A3B9-4595-803F-61E8628E12EE}" destId="{A4696448-C019-425E-87A3-0BF8F5E0B7A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F4E6B-F66A-4ABF-A364-1B9FD5167DE0}">
      <dsp:nvSpPr>
        <dsp:cNvPr id="0" name=""/>
        <dsp:cNvSpPr/>
      </dsp:nvSpPr>
      <dsp:spPr>
        <a:xfrm>
          <a:off x="2700257" y="93881"/>
          <a:ext cx="4596937" cy="4596937"/>
        </a:xfrm>
        <a:prstGeom prst="circularArrow">
          <a:avLst>
            <a:gd name="adj1" fmla="val 5544"/>
            <a:gd name="adj2" fmla="val 330680"/>
            <a:gd name="adj3" fmla="val 14493942"/>
            <a:gd name="adj4" fmla="val 1696272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EB581-8060-4ABB-A0B8-37DC84A1FDFA}">
      <dsp:nvSpPr>
        <dsp:cNvPr id="0" name=""/>
        <dsp:cNvSpPr/>
      </dsp:nvSpPr>
      <dsp:spPr>
        <a:xfrm>
          <a:off x="4272072" y="124192"/>
          <a:ext cx="1453306" cy="7266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Adequate health care</a:t>
          </a:r>
        </a:p>
      </dsp:txBody>
      <dsp:txXfrm>
        <a:off x="4307544" y="159664"/>
        <a:ext cx="1382362" cy="655709"/>
      </dsp:txXfrm>
    </dsp:sp>
    <dsp:sp modelId="{F3D09E8B-D171-40F5-989C-2CE6FA3EBA7F}">
      <dsp:nvSpPr>
        <dsp:cNvPr id="0" name=""/>
        <dsp:cNvSpPr/>
      </dsp:nvSpPr>
      <dsp:spPr>
        <a:xfrm>
          <a:off x="2582841" y="3342583"/>
          <a:ext cx="1453306" cy="7266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Proper and acceptable behavior </a:t>
          </a:r>
        </a:p>
      </dsp:txBody>
      <dsp:txXfrm>
        <a:off x="2618313" y="3378055"/>
        <a:ext cx="1382362" cy="655709"/>
      </dsp:txXfrm>
    </dsp:sp>
    <dsp:sp modelId="{51D3D44C-EFB2-4807-A374-7E2EC3B8F885}">
      <dsp:nvSpPr>
        <dsp:cNvPr id="0" name=""/>
        <dsp:cNvSpPr/>
      </dsp:nvSpPr>
      <dsp:spPr>
        <a:xfrm>
          <a:off x="5857016" y="950998"/>
          <a:ext cx="1453306" cy="7266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Education</a:t>
          </a:r>
        </a:p>
      </dsp:txBody>
      <dsp:txXfrm>
        <a:off x="5892488" y="986470"/>
        <a:ext cx="1382362" cy="655709"/>
      </dsp:txXfrm>
    </dsp:sp>
    <dsp:sp modelId="{F4B4FD71-020B-465E-BA4C-D8BCB14B41BC}">
      <dsp:nvSpPr>
        <dsp:cNvPr id="0" name=""/>
        <dsp:cNvSpPr/>
      </dsp:nvSpPr>
      <dsp:spPr>
        <a:xfrm>
          <a:off x="5857030" y="2294878"/>
          <a:ext cx="1453306" cy="7266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Food security</a:t>
          </a:r>
        </a:p>
      </dsp:txBody>
      <dsp:txXfrm>
        <a:off x="5892502" y="2330350"/>
        <a:ext cx="1382362" cy="655709"/>
      </dsp:txXfrm>
    </dsp:sp>
    <dsp:sp modelId="{200BC35E-1645-4C87-98D4-2DB6E9243FC8}">
      <dsp:nvSpPr>
        <dsp:cNvPr id="0" name=""/>
        <dsp:cNvSpPr/>
      </dsp:nvSpPr>
      <dsp:spPr>
        <a:xfrm>
          <a:off x="5385620" y="3355395"/>
          <a:ext cx="1453306" cy="7266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Physical environment and safety</a:t>
          </a:r>
        </a:p>
      </dsp:txBody>
      <dsp:txXfrm>
        <a:off x="5421092" y="3390867"/>
        <a:ext cx="1382362" cy="655709"/>
      </dsp:txXfrm>
    </dsp:sp>
    <dsp:sp modelId="{124C127C-78E1-41C1-B1AA-D39A0E4252C0}">
      <dsp:nvSpPr>
        <dsp:cNvPr id="0" name=""/>
        <dsp:cNvSpPr/>
      </dsp:nvSpPr>
      <dsp:spPr>
        <a:xfrm>
          <a:off x="2052300" y="2106885"/>
          <a:ext cx="1453306" cy="7266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Secure parental employment</a:t>
          </a:r>
        </a:p>
      </dsp:txBody>
      <dsp:txXfrm>
        <a:off x="2087772" y="2142357"/>
        <a:ext cx="1382362" cy="655709"/>
      </dsp:txXfrm>
    </dsp:sp>
    <dsp:sp modelId="{8258E242-87B1-4BDF-A355-4A25C13D172C}">
      <dsp:nvSpPr>
        <dsp:cNvPr id="0" name=""/>
        <dsp:cNvSpPr/>
      </dsp:nvSpPr>
      <dsp:spPr>
        <a:xfrm>
          <a:off x="2312711" y="740353"/>
          <a:ext cx="1453306" cy="7266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Strong family structure</a:t>
          </a:r>
        </a:p>
      </dsp:txBody>
      <dsp:txXfrm>
        <a:off x="2348183" y="775825"/>
        <a:ext cx="1382362" cy="655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4D2E4-1CCC-487F-B612-4035067F77F3}">
      <dsp:nvSpPr>
        <dsp:cNvPr id="0" name=""/>
        <dsp:cNvSpPr/>
      </dsp:nvSpPr>
      <dsp:spPr>
        <a:xfrm>
          <a:off x="5215935" y="2335986"/>
          <a:ext cx="3541318" cy="18229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6318375" y="2831769"/>
        <a:ext cx="2398835" cy="1287128"/>
      </dsp:txXfrm>
    </dsp:sp>
    <dsp:sp modelId="{00EABA9E-E79B-4584-9F1B-43C8DCB84785}">
      <dsp:nvSpPr>
        <dsp:cNvPr id="0" name=""/>
        <dsp:cNvSpPr/>
      </dsp:nvSpPr>
      <dsp:spPr>
        <a:xfrm>
          <a:off x="614335" y="2323069"/>
          <a:ext cx="3303822" cy="18502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654980" y="2826286"/>
        <a:ext cx="2231386" cy="1306426"/>
      </dsp:txXfrm>
    </dsp:sp>
    <dsp:sp modelId="{36F936EC-6278-42E9-BC6A-1D4C1B1FC447}">
      <dsp:nvSpPr>
        <dsp:cNvPr id="0" name=""/>
        <dsp:cNvSpPr/>
      </dsp:nvSpPr>
      <dsp:spPr>
        <a:xfrm>
          <a:off x="5302812" y="143609"/>
          <a:ext cx="3454442" cy="13888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6369654" y="174118"/>
        <a:ext cx="2357091" cy="980623"/>
      </dsp:txXfrm>
    </dsp:sp>
    <dsp:sp modelId="{DA3556EC-21A5-4AC2-88C0-62770F5B2B00}">
      <dsp:nvSpPr>
        <dsp:cNvPr id="0" name=""/>
        <dsp:cNvSpPr/>
      </dsp:nvSpPr>
      <dsp:spPr>
        <a:xfrm>
          <a:off x="700022" y="143609"/>
          <a:ext cx="3218125" cy="13888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730531" y="174118"/>
        <a:ext cx="2191669" cy="980623"/>
      </dsp:txXfrm>
    </dsp:sp>
    <dsp:sp modelId="{E9C69406-219E-43DE-8EDE-257ACCFBE540}">
      <dsp:nvSpPr>
        <dsp:cNvPr id="0" name=""/>
        <dsp:cNvSpPr/>
      </dsp:nvSpPr>
      <dsp:spPr>
        <a:xfrm>
          <a:off x="2649303" y="306153"/>
          <a:ext cx="1879294" cy="18792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Body</a:t>
          </a:r>
        </a:p>
      </dsp:txBody>
      <dsp:txXfrm>
        <a:off x="3199735" y="856585"/>
        <a:ext cx="1328862" cy="1328862"/>
      </dsp:txXfrm>
    </dsp:sp>
    <dsp:sp modelId="{97B29E55-7C8A-41B0-8F83-10F3BB670373}">
      <dsp:nvSpPr>
        <dsp:cNvPr id="0" name=""/>
        <dsp:cNvSpPr/>
      </dsp:nvSpPr>
      <dsp:spPr>
        <a:xfrm rot="5400000">
          <a:off x="4615401" y="306153"/>
          <a:ext cx="1879294" cy="18792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Mind</a:t>
          </a:r>
        </a:p>
      </dsp:txBody>
      <dsp:txXfrm rot="-5400000">
        <a:off x="4615401" y="856585"/>
        <a:ext cx="1328862" cy="1328862"/>
      </dsp:txXfrm>
    </dsp:sp>
    <dsp:sp modelId="{4AD964DC-5CBD-44FF-8145-95589325D2F4}">
      <dsp:nvSpPr>
        <dsp:cNvPr id="0" name=""/>
        <dsp:cNvSpPr/>
      </dsp:nvSpPr>
      <dsp:spPr>
        <a:xfrm rot="10800000">
          <a:off x="4615401" y="2272251"/>
          <a:ext cx="1879294" cy="18792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Emotions</a:t>
          </a:r>
        </a:p>
      </dsp:txBody>
      <dsp:txXfrm rot="10800000">
        <a:off x="4615401" y="2272251"/>
        <a:ext cx="1328862" cy="1328862"/>
      </dsp:txXfrm>
    </dsp:sp>
    <dsp:sp modelId="{6E5CA410-0414-4943-B215-1F8FC8C35F05}">
      <dsp:nvSpPr>
        <dsp:cNvPr id="0" name=""/>
        <dsp:cNvSpPr/>
      </dsp:nvSpPr>
      <dsp:spPr>
        <a:xfrm rot="16200000">
          <a:off x="2649303" y="2272251"/>
          <a:ext cx="1879294" cy="18792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Behavior</a:t>
          </a:r>
        </a:p>
      </dsp:txBody>
      <dsp:txXfrm rot="5400000">
        <a:off x="3199735" y="2272251"/>
        <a:ext cx="1328862" cy="1328862"/>
      </dsp:txXfrm>
    </dsp:sp>
    <dsp:sp modelId="{C91C019E-CA0B-4CE2-A9A1-E8CA72A79D05}">
      <dsp:nvSpPr>
        <dsp:cNvPr id="0" name=""/>
        <dsp:cNvSpPr/>
      </dsp:nvSpPr>
      <dsp:spPr>
        <a:xfrm>
          <a:off x="4247572" y="1838234"/>
          <a:ext cx="648855" cy="56422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696448-C019-425E-87A3-0BF8F5E0B7A2}">
      <dsp:nvSpPr>
        <dsp:cNvPr id="0" name=""/>
        <dsp:cNvSpPr/>
      </dsp:nvSpPr>
      <dsp:spPr>
        <a:xfrm rot="10800000">
          <a:off x="4247572" y="2055243"/>
          <a:ext cx="648855" cy="56422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4D2E4-1CCC-487F-B612-4035067F77F3}">
      <dsp:nvSpPr>
        <dsp:cNvPr id="0" name=""/>
        <dsp:cNvSpPr/>
      </dsp:nvSpPr>
      <dsp:spPr>
        <a:xfrm>
          <a:off x="5215935" y="2335986"/>
          <a:ext cx="3541318" cy="18229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Apathy</a:t>
          </a:r>
        </a:p>
        <a:p>
          <a:pPr marL="171450" lvl="1" indent="-171450" algn="l" defTabSz="711200">
            <a:lnSpc>
              <a:spcPct val="90000"/>
            </a:lnSpc>
            <a:spcBef>
              <a:spcPct val="0"/>
            </a:spcBef>
            <a:spcAft>
              <a:spcPct val="15000"/>
            </a:spcAft>
            <a:buChar char="•"/>
          </a:pPr>
          <a:r>
            <a:rPr lang="en-US" sz="1600" kern="1200" dirty="0"/>
            <a:t>Apprehension</a:t>
          </a:r>
        </a:p>
        <a:p>
          <a:pPr marL="171450" lvl="1" indent="-171450" algn="l" defTabSz="711200">
            <a:lnSpc>
              <a:spcPct val="90000"/>
            </a:lnSpc>
            <a:spcBef>
              <a:spcPct val="0"/>
            </a:spcBef>
            <a:spcAft>
              <a:spcPct val="15000"/>
            </a:spcAft>
            <a:buChar char="•"/>
          </a:pPr>
          <a:r>
            <a:rPr lang="en-US" sz="1600" kern="1200" dirty="0"/>
            <a:t>Depression</a:t>
          </a:r>
        </a:p>
        <a:p>
          <a:pPr marL="171450" lvl="1" indent="-171450" algn="l" defTabSz="711200">
            <a:lnSpc>
              <a:spcPct val="90000"/>
            </a:lnSpc>
            <a:spcBef>
              <a:spcPct val="0"/>
            </a:spcBef>
            <a:spcAft>
              <a:spcPct val="15000"/>
            </a:spcAft>
            <a:buChar char="•"/>
          </a:pPr>
          <a:r>
            <a:rPr lang="en-US" sz="1600" kern="1200" dirty="0"/>
            <a:t>Loss of confidence</a:t>
          </a:r>
        </a:p>
      </dsp:txBody>
      <dsp:txXfrm>
        <a:off x="6318375" y="2831769"/>
        <a:ext cx="2398835" cy="1287128"/>
      </dsp:txXfrm>
    </dsp:sp>
    <dsp:sp modelId="{00EABA9E-E79B-4584-9F1B-43C8DCB84785}">
      <dsp:nvSpPr>
        <dsp:cNvPr id="0" name=""/>
        <dsp:cNvSpPr/>
      </dsp:nvSpPr>
      <dsp:spPr>
        <a:xfrm>
          <a:off x="614335" y="2323069"/>
          <a:ext cx="3303822" cy="18502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Accident prone</a:t>
          </a:r>
        </a:p>
        <a:p>
          <a:pPr marL="171450" lvl="1" indent="-171450" algn="l" defTabSz="711200">
            <a:lnSpc>
              <a:spcPct val="90000"/>
            </a:lnSpc>
            <a:spcBef>
              <a:spcPct val="0"/>
            </a:spcBef>
            <a:spcAft>
              <a:spcPct val="15000"/>
            </a:spcAft>
            <a:buChar char="•"/>
          </a:pPr>
          <a:r>
            <a:rPr lang="en-US" sz="1600" kern="1200" dirty="0"/>
            <a:t>Excessive drinking or use of illegal drugs</a:t>
          </a:r>
        </a:p>
        <a:p>
          <a:pPr marL="171450" lvl="1" indent="-171450" algn="l" defTabSz="711200">
            <a:lnSpc>
              <a:spcPct val="90000"/>
            </a:lnSpc>
            <a:spcBef>
              <a:spcPct val="0"/>
            </a:spcBef>
            <a:spcAft>
              <a:spcPct val="15000"/>
            </a:spcAft>
            <a:buChar char="•"/>
          </a:pPr>
          <a:r>
            <a:rPr lang="en-US" sz="1600" kern="1200" dirty="0"/>
            <a:t>Loss of appetite</a:t>
          </a:r>
        </a:p>
        <a:p>
          <a:pPr marL="171450" lvl="1" indent="-171450" algn="l" defTabSz="711200">
            <a:lnSpc>
              <a:spcPct val="90000"/>
            </a:lnSpc>
            <a:spcBef>
              <a:spcPct val="0"/>
            </a:spcBef>
            <a:spcAft>
              <a:spcPct val="15000"/>
            </a:spcAft>
            <a:buChar char="•"/>
          </a:pPr>
          <a:r>
            <a:rPr lang="en-US" sz="1600" kern="1200" dirty="0"/>
            <a:t>Restlessness</a:t>
          </a:r>
        </a:p>
      </dsp:txBody>
      <dsp:txXfrm>
        <a:off x="654980" y="2826286"/>
        <a:ext cx="2231386" cy="1306426"/>
      </dsp:txXfrm>
    </dsp:sp>
    <dsp:sp modelId="{36F936EC-6278-42E9-BC6A-1D4C1B1FC447}">
      <dsp:nvSpPr>
        <dsp:cNvPr id="0" name=""/>
        <dsp:cNvSpPr/>
      </dsp:nvSpPr>
      <dsp:spPr>
        <a:xfrm>
          <a:off x="5302812" y="143609"/>
          <a:ext cx="3454442" cy="13888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Impaired judgment</a:t>
          </a:r>
        </a:p>
        <a:p>
          <a:pPr marL="171450" lvl="1" indent="-171450" algn="l" defTabSz="711200">
            <a:lnSpc>
              <a:spcPct val="90000"/>
            </a:lnSpc>
            <a:spcBef>
              <a:spcPct val="0"/>
            </a:spcBef>
            <a:spcAft>
              <a:spcPct val="15000"/>
            </a:spcAft>
            <a:buChar char="•"/>
          </a:pPr>
          <a:r>
            <a:rPr lang="en-US" sz="1600" kern="1200" dirty="0"/>
            <a:t>Indecisiveness</a:t>
          </a:r>
        </a:p>
        <a:p>
          <a:pPr marL="171450" lvl="1" indent="-171450" algn="l" defTabSz="711200">
            <a:lnSpc>
              <a:spcPct val="90000"/>
            </a:lnSpc>
            <a:spcBef>
              <a:spcPct val="0"/>
            </a:spcBef>
            <a:spcAft>
              <a:spcPct val="15000"/>
            </a:spcAft>
            <a:buChar char="•"/>
          </a:pPr>
          <a:r>
            <a:rPr lang="en-US" sz="1600" kern="1200" dirty="0"/>
            <a:t>Negativity</a:t>
          </a:r>
        </a:p>
        <a:p>
          <a:pPr marL="171450" lvl="1" indent="-171450" algn="l" defTabSz="711200">
            <a:lnSpc>
              <a:spcPct val="90000"/>
            </a:lnSpc>
            <a:spcBef>
              <a:spcPct val="0"/>
            </a:spcBef>
            <a:spcAft>
              <a:spcPct val="15000"/>
            </a:spcAft>
            <a:buChar char="•"/>
          </a:pPr>
          <a:r>
            <a:rPr lang="en-US" sz="1600" kern="1200" dirty="0"/>
            <a:t>Worrying</a:t>
          </a:r>
        </a:p>
      </dsp:txBody>
      <dsp:txXfrm>
        <a:off x="6369654" y="174118"/>
        <a:ext cx="2357091" cy="980623"/>
      </dsp:txXfrm>
    </dsp:sp>
    <dsp:sp modelId="{DA3556EC-21A5-4AC2-88C0-62770F5B2B00}">
      <dsp:nvSpPr>
        <dsp:cNvPr id="0" name=""/>
        <dsp:cNvSpPr/>
      </dsp:nvSpPr>
      <dsp:spPr>
        <a:xfrm>
          <a:off x="700022" y="143609"/>
          <a:ext cx="3218125" cy="13888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Fatigue</a:t>
          </a:r>
        </a:p>
        <a:p>
          <a:pPr marL="171450" lvl="1" indent="-171450" algn="l" defTabSz="711200">
            <a:lnSpc>
              <a:spcPct val="90000"/>
            </a:lnSpc>
            <a:spcBef>
              <a:spcPct val="0"/>
            </a:spcBef>
            <a:spcAft>
              <a:spcPct val="15000"/>
            </a:spcAft>
            <a:buChar char="•"/>
          </a:pPr>
          <a:r>
            <a:rPr lang="en-US" sz="1600" kern="1200" dirty="0"/>
            <a:t>Headaches</a:t>
          </a:r>
        </a:p>
        <a:p>
          <a:pPr marL="171450" lvl="1" indent="-171450" algn="l" defTabSz="711200">
            <a:lnSpc>
              <a:spcPct val="90000"/>
            </a:lnSpc>
            <a:spcBef>
              <a:spcPct val="0"/>
            </a:spcBef>
            <a:spcAft>
              <a:spcPct val="15000"/>
            </a:spcAft>
            <a:buChar char="•"/>
          </a:pPr>
          <a:r>
            <a:rPr lang="en-US" sz="1600" kern="1200" dirty="0"/>
            <a:t>Skin irritations</a:t>
          </a:r>
        </a:p>
        <a:p>
          <a:pPr marL="171450" lvl="1" indent="-171450" algn="l" defTabSz="711200">
            <a:lnSpc>
              <a:spcPct val="90000"/>
            </a:lnSpc>
            <a:spcBef>
              <a:spcPct val="0"/>
            </a:spcBef>
            <a:spcAft>
              <a:spcPct val="15000"/>
            </a:spcAft>
            <a:buChar char="•"/>
          </a:pPr>
          <a:r>
            <a:rPr lang="en-US" sz="1600" kern="1200" dirty="0"/>
            <a:t>Tight muscles</a:t>
          </a:r>
        </a:p>
      </dsp:txBody>
      <dsp:txXfrm>
        <a:off x="730531" y="174118"/>
        <a:ext cx="2191669" cy="980623"/>
      </dsp:txXfrm>
    </dsp:sp>
    <dsp:sp modelId="{E9C69406-219E-43DE-8EDE-257ACCFBE540}">
      <dsp:nvSpPr>
        <dsp:cNvPr id="0" name=""/>
        <dsp:cNvSpPr/>
      </dsp:nvSpPr>
      <dsp:spPr>
        <a:xfrm>
          <a:off x="2649303" y="306153"/>
          <a:ext cx="1879294" cy="18792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Body</a:t>
          </a:r>
        </a:p>
      </dsp:txBody>
      <dsp:txXfrm>
        <a:off x="3199735" y="856585"/>
        <a:ext cx="1328862" cy="1328862"/>
      </dsp:txXfrm>
    </dsp:sp>
    <dsp:sp modelId="{97B29E55-7C8A-41B0-8F83-10F3BB670373}">
      <dsp:nvSpPr>
        <dsp:cNvPr id="0" name=""/>
        <dsp:cNvSpPr/>
      </dsp:nvSpPr>
      <dsp:spPr>
        <a:xfrm rot="5400000">
          <a:off x="4615401" y="306153"/>
          <a:ext cx="1879294" cy="18792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Mind</a:t>
          </a:r>
        </a:p>
      </dsp:txBody>
      <dsp:txXfrm rot="-5400000">
        <a:off x="4615401" y="856585"/>
        <a:ext cx="1328862" cy="1328862"/>
      </dsp:txXfrm>
    </dsp:sp>
    <dsp:sp modelId="{4AD964DC-5CBD-44FF-8145-95589325D2F4}">
      <dsp:nvSpPr>
        <dsp:cNvPr id="0" name=""/>
        <dsp:cNvSpPr/>
      </dsp:nvSpPr>
      <dsp:spPr>
        <a:xfrm rot="10800000">
          <a:off x="4615401" y="2272251"/>
          <a:ext cx="1879294" cy="18792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Emotions</a:t>
          </a:r>
        </a:p>
      </dsp:txBody>
      <dsp:txXfrm rot="10800000">
        <a:off x="4615401" y="2272251"/>
        <a:ext cx="1328862" cy="1328862"/>
      </dsp:txXfrm>
    </dsp:sp>
    <dsp:sp modelId="{6E5CA410-0414-4943-B215-1F8FC8C35F05}">
      <dsp:nvSpPr>
        <dsp:cNvPr id="0" name=""/>
        <dsp:cNvSpPr/>
      </dsp:nvSpPr>
      <dsp:spPr>
        <a:xfrm rot="16200000">
          <a:off x="2649303" y="2272251"/>
          <a:ext cx="1879294" cy="187929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Behavior</a:t>
          </a:r>
        </a:p>
      </dsp:txBody>
      <dsp:txXfrm rot="5400000">
        <a:off x="3199735" y="2272251"/>
        <a:ext cx="1328862" cy="1328862"/>
      </dsp:txXfrm>
    </dsp:sp>
    <dsp:sp modelId="{C91C019E-CA0B-4CE2-A9A1-E8CA72A79D05}">
      <dsp:nvSpPr>
        <dsp:cNvPr id="0" name=""/>
        <dsp:cNvSpPr/>
      </dsp:nvSpPr>
      <dsp:spPr>
        <a:xfrm>
          <a:off x="4247572" y="1838234"/>
          <a:ext cx="648855" cy="56422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696448-C019-425E-87A3-0BF8F5E0B7A2}">
      <dsp:nvSpPr>
        <dsp:cNvPr id="0" name=""/>
        <dsp:cNvSpPr/>
      </dsp:nvSpPr>
      <dsp:spPr>
        <a:xfrm rot="10800000">
          <a:off x="4247572" y="2055243"/>
          <a:ext cx="648855" cy="56422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11/17/2017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youtu.be/MukLDO5kGh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kidspeace.org/uploadedFiles/15_Ways_parenting_008_0010_flier.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apguide.com/guides/make-a-four-door-dioram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Health Organization defines health as a “state of complete physical, mental, and social well-being, and not merely the absence of disease or infirmity.” </a:t>
            </a:r>
          </a:p>
          <a:p>
            <a:endParaRPr lang="en-US" dirty="0"/>
          </a:p>
          <a:p>
            <a:r>
              <a:rPr lang="en-US" dirty="0"/>
              <a:t>Are you healthy according</a:t>
            </a:r>
            <a:r>
              <a:rPr lang="en-US" baseline="0" dirty="0"/>
              <a:t> to this definition? Why or why not?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47756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food security? </a:t>
            </a:r>
            <a:r>
              <a:rPr lang="en-US" sz="1200" b="0" i="0" kern="1200" dirty="0">
                <a:solidFill>
                  <a:schemeClr val="tx1"/>
                </a:solidFill>
                <a:effectLst/>
                <a:latin typeface="+mn-lt"/>
                <a:ea typeface="+mn-ea"/>
                <a:cs typeface="+mn-cs"/>
              </a:rPr>
              <a:t>Food security is the state of having reliable access to a sufficient quantity of affordable, nutritious food.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85816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Among U.S. households with children under age 18:</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80.5 percent were food secure in 2013.</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9.6 percent of households with children, only adults were food insecure.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Both children and adults were food insecure in 9.9 percent of households with children (3.8 million households).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Although children are usually protected from substantial reductions in food intake even in households with very low food security, nevertheless, in about 0.9 percent of households with children (360,000 households), one or more child also experienced reduced food intake and disrupted eating patterns at some time during the year.</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United States</a:t>
            </a:r>
            <a:r>
              <a:rPr lang="en-US" sz="1200" b="0" i="0" kern="1200" baseline="0" dirty="0">
                <a:solidFill>
                  <a:schemeClr val="tx1"/>
                </a:solidFill>
                <a:effectLst/>
                <a:latin typeface="+mn-lt"/>
                <a:ea typeface="+mn-ea"/>
                <a:cs typeface="+mn-cs"/>
              </a:rPr>
              <a:t> Department of Agriculture</a:t>
            </a:r>
          </a:p>
          <a:p>
            <a:pPr fontAlgn="base"/>
            <a:r>
              <a:rPr lang="en-US" sz="1200" b="0" i="0" kern="1200" baseline="0" dirty="0">
                <a:solidFill>
                  <a:schemeClr val="tx1"/>
                </a:solidFill>
                <a:effectLst/>
                <a:latin typeface="+mn-lt"/>
                <a:ea typeface="+mn-ea"/>
                <a:cs typeface="+mn-cs"/>
              </a:rPr>
              <a:t>Food security status of United States households with children in 2013.</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http://www.ers.usda.gov/topics/food-nutrition-assistance/food-security-in-the-us/key-statistics-graphics.aspx#children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503369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cities, food insecurity can lead to crime when people are driven to steal or sell drugs to avoid hunger or homelessness. Food insecure</a:t>
            </a:r>
            <a:r>
              <a:rPr lang="en-US" sz="1200" b="0" i="0" kern="1200" baseline="0" dirty="0">
                <a:solidFill>
                  <a:schemeClr val="tx1"/>
                </a:solidFill>
                <a:effectLst/>
                <a:latin typeface="+mn-lt"/>
                <a:ea typeface="+mn-ea"/>
                <a:cs typeface="+mn-cs"/>
              </a:rPr>
              <a:t> households are not necessarily food insecure all the time. Food insecurity may reflect a household’s need to make trade-offs between important basic needs, such as housing or medical bills, and purchasing nutritionally adequate food.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 can food insecurity</a:t>
            </a:r>
            <a:r>
              <a:rPr lang="en-US" sz="1200" b="0" i="0" kern="1200" baseline="0" dirty="0">
                <a:solidFill>
                  <a:schemeClr val="tx1"/>
                </a:solidFill>
                <a:effectLst/>
                <a:latin typeface="+mn-lt"/>
                <a:ea typeface="+mn-ea"/>
                <a:cs typeface="+mn-cs"/>
              </a:rPr>
              <a:t> affect the elderly? According to feedingamerica.org, a </a:t>
            </a:r>
            <a:r>
              <a:rPr lang="en-US" sz="1200" b="0" i="0" kern="1200" dirty="0">
                <a:solidFill>
                  <a:schemeClr val="tx1"/>
                </a:solidFill>
                <a:effectLst/>
                <a:latin typeface="+mn-lt"/>
                <a:ea typeface="+mn-ea"/>
                <a:cs typeface="+mn-cs"/>
              </a:rPr>
              <a:t>study revealed that senior food insecurity is associated with lower nutrient intake and an increased risk for chronic health conditions.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Compared to food secure seniors, food insecure seniors are:</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60 percent more likely to experience depression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53 percent more likely to report a heart attack</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52 percent more likely to develop asthma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40 percent more likely to report an experience of congestive heart failure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Does</a:t>
            </a:r>
            <a:r>
              <a:rPr lang="en-US" sz="1200" b="0" i="0" kern="1200" baseline="0" dirty="0">
                <a:solidFill>
                  <a:schemeClr val="tx1"/>
                </a:solidFill>
                <a:effectLst/>
                <a:latin typeface="+mn-lt"/>
                <a:ea typeface="+mn-ea"/>
                <a:cs typeface="+mn-cs"/>
              </a:rPr>
              <a:t> food insecurity exist in our community?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Teacher note: You may opt to assign a project where the students research if food insecurity exists in their community and develop a plan to provide assistance to individuals experiencing food insecurity.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Source of chart: United States Department of Agriculture (USDA) at http://www.ers.usda.gov/topics/food-nutrition-assistance/food-security-in-the-us/definitions-of-food-security.aspx</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81369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 About Food?</a:t>
            </a:r>
          </a:p>
          <a:p>
            <a:r>
              <a:rPr lang="en-US" dirty="0"/>
              <a:t>A workbook on food security</a:t>
            </a:r>
            <a:r>
              <a:rPr lang="en-US" baseline="0" dirty="0"/>
              <a:t> and influencing policy.</a:t>
            </a:r>
            <a:endParaRPr lang="en-US" dirty="0"/>
          </a:p>
          <a:p>
            <a:r>
              <a:rPr lang="en-US" dirty="0"/>
              <a:t>http://www.foodthoughtful.ca/pdf/insecurity.pdf</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69483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a:t>
            </a:r>
            <a:r>
              <a:rPr lang="en-US" baseline="0" dirty="0"/>
              <a:t> of g</a:t>
            </a:r>
            <a:r>
              <a:rPr lang="en-US" dirty="0"/>
              <a:t>ood nutrition:</a:t>
            </a:r>
          </a:p>
          <a:p>
            <a:endParaRPr lang="en-US" dirty="0"/>
          </a:p>
          <a:p>
            <a:pPr marL="171450" indent="-171450">
              <a:buFont typeface="Arial" panose="020B0604020202020204" pitchFamily="34" charset="0"/>
              <a:buChar char="•"/>
            </a:pPr>
            <a:r>
              <a:rPr lang="en-US" dirty="0"/>
              <a:t>Appearance</a:t>
            </a:r>
            <a:r>
              <a:rPr lang="en-US" baseline="0" dirty="0"/>
              <a:t> - </a:t>
            </a:r>
            <a:r>
              <a:rPr lang="en-US" dirty="0"/>
              <a:t>helps give you shiny hair, bright eyes, healthy nails and teeth and smooth clear skin</a:t>
            </a:r>
          </a:p>
          <a:p>
            <a:pPr marL="171450" indent="-171450">
              <a:buFont typeface="Arial" panose="020B0604020202020204" pitchFamily="34" charset="0"/>
              <a:buChar char="•"/>
            </a:pPr>
            <a:r>
              <a:rPr lang="en-US" dirty="0"/>
              <a:t>Fitness</a:t>
            </a:r>
            <a:r>
              <a:rPr lang="en-US" baseline="0" dirty="0"/>
              <a:t> - </a:t>
            </a:r>
            <a:r>
              <a:rPr lang="en-US" dirty="0"/>
              <a:t>helps you stay energetic and alert throughout the day</a:t>
            </a:r>
          </a:p>
          <a:p>
            <a:pPr marL="171450" indent="-171450">
              <a:buFont typeface="Arial" panose="020B0604020202020204" pitchFamily="34" charset="0"/>
              <a:buChar char="•"/>
            </a:pPr>
            <a:r>
              <a:rPr lang="en-US" dirty="0"/>
              <a:t>Emotional strength</a:t>
            </a:r>
            <a:r>
              <a:rPr lang="en-US" baseline="0" dirty="0"/>
              <a:t> - </a:t>
            </a:r>
            <a:r>
              <a:rPr lang="en-US" dirty="0"/>
              <a:t>helps your body and mind deal with stress</a:t>
            </a:r>
          </a:p>
          <a:p>
            <a:pPr marL="171450" indent="-171450">
              <a:buFont typeface="Arial" panose="020B0604020202020204" pitchFamily="34" charset="0"/>
              <a:buChar char="•"/>
            </a:pPr>
            <a:r>
              <a:rPr lang="en-US" dirty="0"/>
              <a:t>Future health</a:t>
            </a:r>
            <a:r>
              <a:rPr lang="en-US" baseline="0" dirty="0"/>
              <a:t> - </a:t>
            </a:r>
            <a:r>
              <a:rPr lang="en-US" dirty="0"/>
              <a:t>helps you stay healthy as you grow older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Healing</a:t>
            </a:r>
            <a:r>
              <a:rPr lang="en-US" baseline="0" dirty="0"/>
              <a:t> - </a:t>
            </a:r>
            <a:r>
              <a:rPr lang="en-US" dirty="0"/>
              <a:t>helps the body build new cells, repair breaks and sprains and heal after illness or surgery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Protection from illness</a:t>
            </a:r>
            <a:r>
              <a:rPr lang="en-US" baseline="0" dirty="0"/>
              <a:t> - </a:t>
            </a:r>
            <a:r>
              <a:rPr lang="en-US" dirty="0"/>
              <a:t>helps your body defend against disease</a:t>
            </a:r>
          </a:p>
          <a:p>
            <a:pPr marL="171450" indent="-171450">
              <a:buFont typeface="Arial" panose="020B0604020202020204" pitchFamily="34" charset="0"/>
              <a:buChar char="•"/>
            </a:pPr>
            <a:r>
              <a:rPr lang="en-US" dirty="0"/>
              <a:t>Weight</a:t>
            </a:r>
            <a:r>
              <a:rPr lang="en-US" baseline="0" dirty="0"/>
              <a:t> - </a:t>
            </a:r>
            <a:r>
              <a:rPr lang="en-US" dirty="0"/>
              <a:t>helps you reach and maintain a healthy weight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257724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Build and repair body cells</a:t>
            </a:r>
          </a:p>
          <a:p>
            <a:pPr marL="171450" indent="-171450">
              <a:buFont typeface="Arial" panose="020B0604020202020204" pitchFamily="34" charset="0"/>
              <a:buChar char="•"/>
            </a:pPr>
            <a:r>
              <a:rPr lang="en-US" dirty="0"/>
              <a:t>Give you energy</a:t>
            </a:r>
          </a:p>
          <a:p>
            <a:pPr marL="171450" indent="-171450">
              <a:buFont typeface="Arial" panose="020B0604020202020204" pitchFamily="34" charset="0"/>
              <a:buChar char="•"/>
            </a:pPr>
            <a:r>
              <a:rPr lang="en-US" dirty="0"/>
              <a:t>Regulate body processes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27342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June, 2011, the United States Department of Agriculture introduced the new food guide –MyPlate, based on the 2010 Dietary Guidelines for Americans.</a:t>
            </a:r>
          </a:p>
          <a:p>
            <a:r>
              <a:rPr lang="en-US" dirty="0"/>
              <a:t>The different plate shape is designed to</a:t>
            </a:r>
            <a:r>
              <a:rPr lang="en-US" baseline="0" dirty="0"/>
              <a:t> help </a:t>
            </a:r>
            <a:r>
              <a:rPr lang="en-US" dirty="0"/>
              <a:t>grab consumers’ attention with a new visual cue that is a familiar mealtime symbol. </a:t>
            </a:r>
            <a:r>
              <a:rPr lang="en-US" sz="1200" b="0" i="0" kern="1200" dirty="0">
                <a:solidFill>
                  <a:schemeClr val="tx1"/>
                </a:solidFill>
                <a:effectLst/>
                <a:latin typeface="+mn-lt"/>
                <a:ea typeface="+mn-ea"/>
                <a:cs typeface="+mn-cs"/>
              </a:rPr>
              <a:t>Adopting healthy eating habits is a key to wellness. </a:t>
            </a:r>
            <a:endParaRPr lang="en-US" dirty="0"/>
          </a:p>
          <a:p>
            <a:endParaRPr lang="en-US" dirty="0"/>
          </a:p>
          <a:p>
            <a:r>
              <a:rPr lang="en-US" dirty="0"/>
              <a:t>Click on MyPlate Icon for view video:</a:t>
            </a:r>
          </a:p>
          <a:p>
            <a:endParaRPr lang="en-US" dirty="0"/>
          </a:p>
          <a:p>
            <a:r>
              <a:rPr lang="en-US" dirty="0"/>
              <a:t>Introducing the New Food Icon: MyPlate</a:t>
            </a:r>
          </a:p>
          <a:p>
            <a:r>
              <a:rPr lang="en-US" dirty="0"/>
              <a:t>The Department of Agriculture introduces the new food icon, MyPlate, to replace the MyPyramid image as the government's primary food group symbol. An easy-to-understand visual cue to help consumers adopt healthy eating habits, MyPlate is consistent with the 2010 Dietary Guidelines for Americans.</a:t>
            </a:r>
          </a:p>
          <a:p>
            <a:r>
              <a:rPr lang="en-US" dirty="0"/>
              <a:t>http://youtu.be/SEFmSk08LIE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Learn how to get a plan using </a:t>
            </a:r>
            <a:r>
              <a:rPr lang="en-US" sz="1200" dirty="0" err="1"/>
              <a:t>SuperTracker</a:t>
            </a:r>
            <a:r>
              <a:rPr lang="en-US" sz="1200" dirty="0"/>
              <a:t>, an online tool where you can get a personalized nutrition and activity plan, track your foods and activities to see how they stack up and get tips and support to help you make healthier choices.</a:t>
            </a:r>
            <a:br>
              <a:rPr lang="en-US" sz="1200" dirty="0"/>
            </a:b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ChooseMyPlate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SuperTracker</a:t>
            </a:r>
            <a:r>
              <a:rPr lang="en-US" sz="1200" b="0" i="0" kern="1200" dirty="0">
                <a:solidFill>
                  <a:schemeClr val="tx1"/>
                </a:solidFill>
                <a:effectLst/>
                <a:latin typeface="+mn-lt"/>
                <a:ea typeface="+mn-ea"/>
                <a:cs typeface="+mn-cs"/>
              </a:rPr>
              <a:t> – Getting Started: How to get My Plan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USDA Food and Nutrition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Learn how to get a plan using </a:t>
            </a:r>
            <a:r>
              <a:rPr lang="en-US" sz="1200" b="0" i="0" kern="1200" dirty="0" err="1">
                <a:solidFill>
                  <a:schemeClr val="tx1"/>
                </a:solidFill>
                <a:effectLst/>
                <a:latin typeface="+mn-lt"/>
                <a:ea typeface="+mn-ea"/>
                <a:cs typeface="+mn-cs"/>
              </a:rPr>
              <a:t>SuperTracker</a:t>
            </a:r>
            <a:r>
              <a:rPr lang="en-US" sz="1200" b="0" i="0" kern="1200" dirty="0">
                <a:solidFill>
                  <a:schemeClr val="tx1"/>
                </a:solidFill>
                <a:effectLst/>
                <a:latin typeface="+mn-lt"/>
                <a:ea typeface="+mn-ea"/>
                <a:cs typeface="+mn-cs"/>
              </a:rPr>
              <a:t>, an online tool where you can get a personalized nutrition and activity plan, track your foods and activities to see how they stack up and get tips and support to help you make healthier choices.</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http://youtu.be/MukLDO5kGh8</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661825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can your physical</a:t>
            </a:r>
            <a:r>
              <a:rPr lang="en-US" baseline="0" dirty="0"/>
              <a:t> environment effect your health and well-being?</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698409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environment and safety - The environment in which children live plays an important role in their health and development. Children may be more vulnerable than adults to the adverse effects of environmental contaminants in the</a:t>
            </a:r>
            <a:r>
              <a:rPr lang="en-US" baseline="0" dirty="0"/>
              <a:t> </a:t>
            </a:r>
            <a:r>
              <a:rPr lang="en-US" dirty="0"/>
              <a:t>air, food, drinking water and other sources because their bodies are still developing. </a:t>
            </a:r>
          </a:p>
          <a:p>
            <a:endParaRPr lang="en-US" dirty="0"/>
          </a:p>
          <a:p>
            <a:pPr marL="171450" indent="-171450">
              <a:buFont typeface="Arial" panose="020B0604020202020204" pitchFamily="34" charset="0"/>
              <a:buChar char="•"/>
            </a:pPr>
            <a:r>
              <a:rPr lang="en-US" dirty="0"/>
              <a:t>Children who are exposed to environmental tobacco smoke, also known as secondhand smoke, have an increased probability of experiencing such adverse health effects as infections of the lower respiratory tract, bronchitis, pneumonia, middle ear disease, sudden infant death syndrome (SIDS) and respiratory symptoms. </a:t>
            </a:r>
          </a:p>
          <a:p>
            <a:pPr marL="171450" indent="-171450">
              <a:buFont typeface="Arial" panose="020B0604020202020204" pitchFamily="34" charset="0"/>
              <a:buChar char="•"/>
            </a:pPr>
            <a:r>
              <a:rPr lang="en-US" dirty="0"/>
              <a:t>Inadequate, crowded or too costly housing can pose serious problems to children’s physical, psychological and material well-being. Housing cost burdens, especially at high levels, are a risk factor for negative outcomes for children, including homelessness, overcrowding, poor nutrition, frequent moving and lack of supervision while parents are at work. </a:t>
            </a:r>
          </a:p>
          <a:p>
            <a:pPr marL="171450" indent="-171450">
              <a:buFont typeface="Arial" panose="020B0604020202020204" pitchFamily="34" charset="0"/>
              <a:buChar char="•"/>
            </a:pPr>
            <a:r>
              <a:rPr lang="en-US" dirty="0"/>
              <a:t>Violence frequently has dire and long-lasting impacts on young people who experience, witness or feel threatened by it. In addition to causing direct physical harm to young victims, serious violence can adversely affect their mental health and development and increase the likelihood that they themselves will commit acts of serious violence.</a:t>
            </a:r>
          </a:p>
          <a:p>
            <a:pPr marL="171450" indent="-171450">
              <a:buFont typeface="Arial" panose="020B0604020202020204" pitchFamily="34" charset="0"/>
              <a:buChar char="•"/>
            </a:pPr>
            <a:r>
              <a:rPr lang="en-US" baseline="0" dirty="0"/>
              <a:t>Although injury death rates have declined over the past two decades, unintentional injuries remain the leading cause of death for children ages 1–4 and ages 5–14. In addition, nonfatal injuries continue to be important causes of child morbidity, disability and reduced quality of life.</a:t>
            </a:r>
            <a:endParaRPr lang="en-US" dirty="0"/>
          </a:p>
          <a:p>
            <a:pPr marL="171450" indent="-171450">
              <a:buFont typeface="Arial" panose="020B0604020202020204" pitchFamily="34" charset="0"/>
              <a:buChar char="•"/>
            </a:pPr>
            <a:r>
              <a:rPr lang="en-US" baseline="0" dirty="0"/>
              <a:t>Injury accounts for nearly 75 percent of adolescent deaths. Compared with younger children, adolescents ages 15–19 have much higher death rates overall from injuries. Adolescents are much more likely to die from injuries sustained from motor vehicle traffic crashes and firearms than are younger children.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4416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Many behaviors such as drug</a:t>
            </a:r>
            <a:r>
              <a:rPr lang="en-US" baseline="0" dirty="0"/>
              <a:t> abuse and addictions, can affect your health and well-being. If you know of someone with a drug or addiction problem, there are many resources and information to assist them such as: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National Institute on Drug Abuse (NIDA)</a:t>
            </a:r>
          </a:p>
          <a:p>
            <a:pPr marL="0" indent="0">
              <a:buFont typeface="Arial" panose="020B0604020202020204" pitchFamily="34" charset="0"/>
              <a:buNone/>
            </a:pPr>
            <a:r>
              <a:rPr lang="en-US" dirty="0"/>
              <a:t>http://www.drugabuse.gov/</a:t>
            </a:r>
          </a:p>
          <a:p>
            <a:pPr marL="0" indent="0">
              <a:buFont typeface="Arial" panose="020B0604020202020204" pitchFamily="34" charset="0"/>
              <a:buNone/>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Combination Therapy Most Effective for Helping Smokers Quit</a:t>
            </a:r>
            <a:endParaRPr lang="en-US" dirty="0"/>
          </a:p>
          <a:p>
            <a:pPr marL="0" indent="0">
              <a:buFont typeface="Arial" panose="020B0604020202020204" pitchFamily="34" charset="0"/>
              <a:buNone/>
            </a:pPr>
            <a:r>
              <a:rPr lang="en-US" dirty="0"/>
              <a:t>http://www.drugabuse.gov/news-events/nida-notes/2011/03/combination-therapy-most-effective-helping-smokers-quit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184138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a:t>
            </a:r>
            <a:r>
              <a:rPr lang="en-US" baseline="0" dirty="0"/>
              <a:t> and acceptable be</a:t>
            </a:r>
            <a:r>
              <a:rPr lang="en-US" dirty="0"/>
              <a:t>haviors</a:t>
            </a:r>
            <a:r>
              <a:rPr lang="en-US" baseline="0" dirty="0"/>
              <a:t> - The well-being of individuals can be affected by aspects of their behavior and social environments. </a:t>
            </a:r>
          </a:p>
          <a:p>
            <a:endParaRPr lang="en-US" baseline="0" dirty="0"/>
          </a:p>
          <a:p>
            <a:r>
              <a:rPr lang="en-US" baseline="0" dirty="0"/>
              <a:t>Individuals should avoid participating in:</a:t>
            </a:r>
          </a:p>
          <a:p>
            <a:endParaRPr lang="en-US" baseline="0" dirty="0"/>
          </a:p>
          <a:p>
            <a:pPr marL="171450" indent="-171450">
              <a:buFont typeface="Arial" panose="020B0604020202020204" pitchFamily="34" charset="0"/>
              <a:buChar char="•"/>
            </a:pPr>
            <a:r>
              <a:rPr lang="en-US" baseline="0" dirty="0"/>
              <a:t>Alcohol use - Alcohol is the most common psychoactive substance used during adolescence. Its use is associated with motor vehicle accidents, injuries and deaths, problems in school and in the workplace, and fighting, crime and other serious consequences.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Criminal activity - The level of youth violence in society can be viewed as an indicator of youths’ ability to control their behavior and the adequacy of socializing agents such as families, peers, schools and religious institutions to supervise or channel youth behavior to acceptable norms. </a:t>
            </a:r>
          </a:p>
          <a:p>
            <a:pPr marL="171450" indent="-171450">
              <a:buFont typeface="Arial" panose="020B0604020202020204" pitchFamily="34" charset="0"/>
              <a:buChar char="•"/>
            </a:pPr>
            <a:r>
              <a:rPr lang="en-US" baseline="0" dirty="0"/>
              <a:t>Illicit drug use - Drug use by adolescents can have immediate as well as long-term health and social consequences. Marijuana use poses both cognitive and health risks, particularly damage to pulmonary functions as a result of chronic use. The abuse of prescription and over-the-counter drugs can be addictive and put abusers at risk for other adverse health effects, including overdose—especially when taken along with other drugs or alcohol. </a:t>
            </a:r>
          </a:p>
          <a:p>
            <a:pPr marL="171450" indent="-171450">
              <a:buFont typeface="Arial" panose="020B0604020202020204" pitchFamily="34" charset="0"/>
              <a:buChar char="•"/>
            </a:pPr>
            <a:r>
              <a:rPr lang="en-US" baseline="0" dirty="0"/>
              <a:t>Regular use of tobacco - Smoking has serious long-term consequences, including the risk of smoking-related diseases and premature death, as well as the increased health care costs with treating associated illnesses. Over 443,000 annual deaths are attributable to tobacco use, making tobacco more lethal than all other addictive drugs.</a:t>
            </a:r>
          </a:p>
          <a:p>
            <a:pPr marL="171450" indent="-171450">
              <a:buFont typeface="Arial" panose="020B0604020202020204" pitchFamily="34" charset="0"/>
              <a:buChar char="•"/>
            </a:pPr>
            <a:r>
              <a:rPr lang="en-US" dirty="0"/>
              <a:t>Sexual activity</a:t>
            </a:r>
            <a:r>
              <a:rPr lang="en-US" baseline="0" dirty="0"/>
              <a:t> - Early sexual activity is associated with emotional and physical health risks. Youth who engage in sexual activity are at risk of contracting sexually transmitted infections (STIs) and becoming pregnant. STIs, including HIV, can infect a person for a lifetime and have consequences including disability and early death. Meanwhile, delaying sexual initiation is associated with a decrease in the number of lifetime sexual partners, and decreasing the number of lifetime partners is associated with a decrease in the rate of STIs.</a:t>
            </a:r>
          </a:p>
          <a:p>
            <a:endParaRPr lang="en-US" dirty="0"/>
          </a:p>
          <a:p>
            <a:r>
              <a:rPr lang="en-US" dirty="0"/>
              <a:t>National Institute</a:t>
            </a:r>
            <a:r>
              <a:rPr lang="en-US" baseline="0" dirty="0"/>
              <a:t> on Drug Abuse (NIDA)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Anyone Can Become Addicted to Drugs</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You might think that only some types of people can get addicted to drugs. The truth is, it can happen to anyone, whether you're young or old, rich or poor, male or female. This video from NIDA explains addiction in simple terms and offers a hotline to help you or a loved one find treatment.</a:t>
            </a:r>
            <a:endParaRPr lang="en-US" dirty="0"/>
          </a:p>
          <a:p>
            <a:r>
              <a:rPr lang="en-US" dirty="0"/>
              <a:t>http://youtu.be/SY2luGTX7Dk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784802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 a</a:t>
            </a:r>
            <a:r>
              <a:rPr lang="en-US" baseline="0" dirty="0"/>
              <a:t> parent is working, it impacts the family in positive ways such as: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Able to provide the family with needs and wants</a:t>
            </a:r>
          </a:p>
          <a:p>
            <a:pPr marL="171450" indent="-171450">
              <a:buFont typeface="Arial" panose="020B0604020202020204" pitchFamily="34" charset="0"/>
              <a:buChar char="•"/>
            </a:pPr>
            <a:r>
              <a:rPr lang="en-US" baseline="0" dirty="0"/>
              <a:t>Job may provide good benefits and competitive pay</a:t>
            </a:r>
          </a:p>
          <a:p>
            <a:pPr marL="171450" indent="-171450">
              <a:buFont typeface="Arial" panose="020B0604020202020204" pitchFamily="34" charset="0"/>
              <a:buChar char="•"/>
            </a:pPr>
            <a:r>
              <a:rPr lang="en-US" baseline="0" dirty="0"/>
              <a:t>Provides a sense of security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What are some other benefits of secure parental employment?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048281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term w</a:t>
            </a:r>
            <a:r>
              <a:rPr lang="en-US" sz="1200" b="0" i="0" kern="1200" dirty="0">
                <a:solidFill>
                  <a:schemeClr val="tx1"/>
                </a:solidFill>
                <a:effectLst/>
                <a:latin typeface="+mn-lt"/>
                <a:ea typeface="+mn-ea"/>
                <a:cs typeface="+mn-cs"/>
              </a:rPr>
              <a:t>orkplace health programs often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refer to a coordinated and comprehensive set of strategies which include programs, policies, benefits, environmental supports and links to the surrounding community designed to meet the health and safety needs of all employees.</a:t>
            </a:r>
            <a:endParaRPr lang="en-US" dirty="0"/>
          </a:p>
          <a:p>
            <a:endParaRPr lang="en-US" dirty="0"/>
          </a:p>
          <a:p>
            <a:r>
              <a:rPr lang="en-US" dirty="0"/>
              <a:t>How do employers benefit from a workplace</a:t>
            </a:r>
            <a:r>
              <a:rPr lang="en-US" baseline="0" dirty="0"/>
              <a:t> health program? Employees?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597275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benefits f</a:t>
            </a:r>
            <a:r>
              <a:rPr lang="en-US" sz="1200" b="0" i="0" kern="1200" dirty="0">
                <a:solidFill>
                  <a:schemeClr val="tx1"/>
                </a:solidFill>
                <a:effectLst/>
                <a:latin typeface="+mn-lt"/>
                <a:ea typeface="+mn-ea"/>
                <a:cs typeface="+mn-cs"/>
              </a:rPr>
              <a:t>or employers include: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Decreased rates of illness and injuries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Enhanced corporate image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Enhanced employee productivity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Improved employee morale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Improved employee recruitment and retention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Increased organizational commitment and creation of a culture of health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Lower health care and disability costs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Reduced employee absenteeism</a:t>
            </a:r>
          </a:p>
          <a:p>
            <a:endParaRPr lang="en-US" dirty="0"/>
          </a:p>
          <a:p>
            <a:r>
              <a:rPr lang="en-US" dirty="0"/>
              <a:t>Centers for Disease</a:t>
            </a:r>
            <a:r>
              <a:rPr lang="en-US" baseline="0" dirty="0"/>
              <a:t> Control and Prevention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Benefits of Health Promotion Programs.</a:t>
            </a:r>
          </a:p>
          <a:p>
            <a:r>
              <a:rPr lang="en-US" dirty="0"/>
              <a:t>http://www.cdc.gov/workplacehealthpromotion/businesscase/benefits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038202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benefits f</a:t>
            </a:r>
            <a:r>
              <a:rPr lang="en-US" sz="1200" b="0" i="0" kern="1200" dirty="0">
                <a:solidFill>
                  <a:schemeClr val="tx1"/>
                </a:solidFill>
                <a:effectLst/>
                <a:latin typeface="+mn-lt"/>
                <a:ea typeface="+mn-ea"/>
                <a:cs typeface="+mn-cs"/>
              </a:rPr>
              <a:t>or employees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Improved coping skills for handling stress or other factors affecting health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Improved health status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Improved job satisfaction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Increased access to health promotion resources and social support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Increased well-being, self-image and self-esteem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Lower costs for acute health issues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Lower out-of-pocket costs for health care services (e.g., reduced premiums; deductibles; co-payments)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Safer and more supportive work environment</a:t>
            </a:r>
          </a:p>
          <a:p>
            <a:endParaRPr lang="en-US" dirty="0"/>
          </a:p>
          <a:p>
            <a:r>
              <a:rPr lang="en-US" dirty="0"/>
              <a:t>Centers for Disease</a:t>
            </a:r>
            <a:r>
              <a:rPr lang="en-US" baseline="0" dirty="0"/>
              <a:t> Control and Prevention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Benefits of Health Promotion Programs.</a:t>
            </a:r>
          </a:p>
          <a:p>
            <a:r>
              <a:rPr lang="en-US" dirty="0"/>
              <a:t>http://www.cdc.gov/workplacehealthpromotion/businesscase/benefits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090789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composition of families is dynamic and has implications for critical parental and economic resources. </a:t>
            </a:r>
            <a:r>
              <a:rPr lang="en-US" sz="1200" b="0" i="0" kern="1200" dirty="0">
                <a:solidFill>
                  <a:schemeClr val="tx1"/>
                </a:solidFill>
                <a:effectLst/>
                <a:latin typeface="+mn-lt"/>
                <a:ea typeface="+mn-ea"/>
                <a:cs typeface="+mn-cs"/>
              </a:rPr>
              <a:t>The family is considered the basic unit in our society. Understanding the functions, roles and responsibilities of family members, as well as societal, cultural, demographic and economic factors that affect families, will enable us to manage our multiple roles, make effective decisions and become responsible, functional family members ourselves. It is important to be able to define family because so many social and legal resources, such as health insurance, life insurance, social security benefits, inheritance rights and government subsidized housing and health care are based on family membership. Each person’s definition of family may differ because we base our definitions on our own personal experiences of family life.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dirty="0"/>
              <a:t>What do family members do for each other? They support each other, learn from each other,</a:t>
            </a:r>
            <a:r>
              <a:rPr lang="en-US" baseline="0" dirty="0"/>
              <a:t> </a:t>
            </a:r>
            <a:r>
              <a:rPr lang="en-US" dirty="0"/>
              <a:t>love each other and grow together.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670770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Families take on many forms and shapes, and yet they perform some of the same basic functions from culture to culture. Individuals within the family provide the following:</a:t>
            </a:r>
          </a:p>
          <a:p>
            <a:pPr>
              <a:defRPr/>
            </a:pPr>
            <a:endParaRPr lang="en-US" dirty="0"/>
          </a:p>
          <a:p>
            <a:pPr marL="171450" indent="-171450">
              <a:buFont typeface="Arial" panose="020B0604020202020204" pitchFamily="34" charset="0"/>
              <a:buChar char="•"/>
              <a:defRPr/>
            </a:pPr>
            <a:r>
              <a:rPr lang="en-US" dirty="0"/>
              <a:t>Basic needs (such as food, clothing, and shelter)</a:t>
            </a:r>
          </a:p>
          <a:p>
            <a:pPr marL="171450" indent="-171450">
              <a:buFont typeface="Arial" panose="020B0604020202020204" pitchFamily="34" charset="0"/>
              <a:buChar char="•"/>
              <a:defRPr/>
            </a:pPr>
            <a:r>
              <a:rPr lang="en-US" dirty="0"/>
              <a:t>Economic support</a:t>
            </a:r>
          </a:p>
          <a:p>
            <a:pPr marL="171450" indent="-171450">
              <a:buFont typeface="Arial" panose="020B0604020202020204" pitchFamily="34" charset="0"/>
              <a:buChar char="•"/>
              <a:defRPr/>
            </a:pPr>
            <a:r>
              <a:rPr lang="en-US" dirty="0"/>
              <a:t>Education</a:t>
            </a:r>
          </a:p>
          <a:p>
            <a:pPr marL="171450" indent="-171450">
              <a:buFont typeface="Arial" panose="020B0604020202020204" pitchFamily="34" charset="0"/>
              <a:buChar char="•"/>
              <a:defRPr/>
            </a:pPr>
            <a:r>
              <a:rPr lang="en-US" dirty="0"/>
              <a:t>Love and affection</a:t>
            </a:r>
          </a:p>
          <a:p>
            <a:pPr marL="171450" indent="-171450">
              <a:buFont typeface="Arial" panose="020B0604020202020204" pitchFamily="34" charset="0"/>
              <a:buChar char="•"/>
              <a:defRPr/>
            </a:pPr>
            <a:r>
              <a:rPr lang="en-US" dirty="0"/>
              <a:t>Nurturance</a:t>
            </a:r>
          </a:p>
          <a:p>
            <a:pPr marL="171450" indent="-171450">
              <a:buFont typeface="Arial" panose="020B0604020202020204" pitchFamily="34" charset="0"/>
              <a:buChar char="•"/>
              <a:defRPr/>
            </a:pPr>
            <a:r>
              <a:rPr lang="en-US" dirty="0"/>
              <a:t>Opportunities to have fun</a:t>
            </a:r>
          </a:p>
          <a:p>
            <a:pPr marL="171450" indent="-171450">
              <a:buFont typeface="Arial" panose="020B0604020202020204" pitchFamily="34" charset="0"/>
              <a:buChar char="•"/>
              <a:defRPr/>
            </a:pPr>
            <a:r>
              <a:rPr lang="en-US" dirty="0"/>
              <a:t>Protection</a:t>
            </a:r>
          </a:p>
          <a:p>
            <a:pPr marL="171450" indent="-171450">
              <a:buFont typeface="Arial" panose="020B0604020202020204" pitchFamily="34" charset="0"/>
              <a:buChar char="•"/>
              <a:defRPr/>
            </a:pPr>
            <a:r>
              <a:rPr lang="en-US" dirty="0"/>
              <a:t>Religious background</a:t>
            </a:r>
          </a:p>
          <a:p>
            <a:pPr marL="171450" indent="-171450">
              <a:buFont typeface="Arial" panose="020B0604020202020204" pitchFamily="34" charset="0"/>
              <a:buChar char="•"/>
              <a:defRPr/>
            </a:pPr>
            <a:endParaRPr lang="en-US" dirty="0"/>
          </a:p>
          <a:p>
            <a:pPr>
              <a:defRPr/>
            </a:pPr>
            <a:r>
              <a:rPr lang="en-US" dirty="0"/>
              <a:t>Each individual in the family has certain roles. Your role as a son, daughter, sister, brother, niece, nephew, aunt or uncle is a given role that you acquired when you were born into the family. When you marry, you will assume a chosen role as husband or wife. Roles are defined by age and responsibilities. Parents are usually responsible for providing food and shelter. As children get older and enter the workforce, these responsibilities might fall partly on their shoulders. In relationships, it is important to communicate the roles you will be sharing or expected to fulfill to meet the needs of the family.</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127114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Maslow’s Hierarchy of Needs – Abram Maslow, a scientist, created a pyramid diagram to show the way in which human needs are met.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1023009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Preparing for the Next Decade: A 2020 Vision for Healthy People</a:t>
            </a:r>
          </a:p>
          <a:p>
            <a:r>
              <a:rPr lang="en-US" sz="1200" b="0" i="0" kern="1200" dirty="0">
                <a:solidFill>
                  <a:schemeClr val="tx1"/>
                </a:solidFill>
                <a:effectLst/>
                <a:latin typeface="+mn-lt"/>
                <a:ea typeface="+mn-ea"/>
                <a:cs typeface="+mn-cs"/>
              </a:rPr>
              <a:t>Healthy People provides science-based, ten-year national objectives for improving the health of all Americans. Featuring Assistant Secretary for Health, Dr. Howard Koh, this presentation demonstrates how public health professionals and educators should use Healthy People.</a:t>
            </a:r>
            <a:endParaRPr lang="en-US" dirty="0"/>
          </a:p>
          <a:p>
            <a:r>
              <a:rPr lang="en-US" dirty="0"/>
              <a:t>http://youtu.be/zZG94c7xQmE</a:t>
            </a:r>
          </a:p>
          <a:p>
            <a:endParaRPr lang="en-US" dirty="0"/>
          </a:p>
          <a:p>
            <a:r>
              <a:rPr lang="en-US" dirty="0"/>
              <a:t>What</a:t>
            </a:r>
            <a:r>
              <a:rPr lang="en-US" baseline="0" dirty="0"/>
              <a:t> can you do as an individual to promote the 2020 Vision for Healthy People? As a community?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4031496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students this question,</a:t>
            </a:r>
            <a:r>
              <a:rPr lang="en-US" baseline="0" dirty="0"/>
              <a:t> and allow for a discussion.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Possible answers might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Excessive drinking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Failure to seek medical treatment for illnesses/diseases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Having health issues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Obesity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Being overworked and lacking proper rest/relaxation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Poor diet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Using tobacco or illegal drugs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391884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students this question</a:t>
            </a:r>
            <a:r>
              <a:rPr lang="en-US" baseline="0" dirty="0"/>
              <a:t> and allow for a discussion.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Possible answers might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Avoiding illegal drugs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Being</a:t>
            </a:r>
            <a:r>
              <a:rPr lang="en-US" baseline="0" dirty="0"/>
              <a:t> f</a:t>
            </a:r>
            <a:r>
              <a:rPr lang="en-US" dirty="0"/>
              <a:t>ree of a life-threatening disease or illness</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Displaying positive</a:t>
            </a:r>
            <a:r>
              <a:rPr lang="en-US" dirty="0"/>
              <a:t> behaviors </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Exercising at least three times a week</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Getting a least seven to eight hours of sleep</a:t>
            </a:r>
            <a:r>
              <a:rPr lang="en-US" baseline="0" dirty="0"/>
              <a:t> each night</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Getting regular</a:t>
            </a:r>
            <a:r>
              <a:rPr lang="en-US" baseline="0" dirty="0"/>
              <a:t> checkups</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Having access to adequate health care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Having</a:t>
            </a:r>
            <a:r>
              <a:rPr lang="en-US" baseline="0" dirty="0"/>
              <a:t> fulfillment from your job</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Having peace</a:t>
            </a:r>
            <a:r>
              <a:rPr lang="en-US" baseline="0" dirty="0"/>
              <a:t> and harmony in your life</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Having</a:t>
            </a:r>
            <a:r>
              <a:rPr lang="en-US" baseline="0" dirty="0"/>
              <a:t> s</a:t>
            </a:r>
            <a:r>
              <a:rPr lang="en-US" dirty="0"/>
              <a:t>trong positive</a:t>
            </a:r>
            <a:r>
              <a:rPr lang="en-US" baseline="0" dirty="0"/>
              <a:t> family and social influences</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Maintain</a:t>
            </a:r>
            <a:r>
              <a:rPr lang="en-US" baseline="0" dirty="0"/>
              <a:t>ing healthy relationships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Making s</a:t>
            </a:r>
            <a:r>
              <a:rPr lang="en-US" dirty="0"/>
              <a:t>mart food choices</a:t>
            </a:r>
          </a:p>
          <a:p>
            <a:pPr marL="171450" indent="-171450">
              <a:buFont typeface="Arial" panose="020B0604020202020204" pitchFamily="34" charset="0"/>
              <a:buChar char="•"/>
            </a:pPr>
            <a:r>
              <a:rPr lang="en-US" dirty="0"/>
              <a:t>Staying</a:t>
            </a:r>
            <a:r>
              <a:rPr lang="en-US" baseline="0" dirty="0"/>
              <a:t> p</a:t>
            </a:r>
            <a:r>
              <a:rPr lang="en-US" dirty="0"/>
              <a:t>hysically and mentally healthy</a:t>
            </a:r>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030612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According</a:t>
            </a:r>
            <a:r>
              <a:rPr lang="en-US" sz="1200" b="0" i="0" kern="1200" baseline="0" dirty="0">
                <a:solidFill>
                  <a:schemeClr val="tx1"/>
                </a:solidFill>
                <a:effectLst/>
                <a:latin typeface="+mn-lt"/>
                <a:ea typeface="+mn-ea"/>
                <a:cs typeface="+mn-cs"/>
              </a:rPr>
              <a:t> to the Child Trends data bank, n</a:t>
            </a:r>
            <a:r>
              <a:rPr lang="en-US" sz="1200" b="0" i="0" kern="1200" dirty="0">
                <a:solidFill>
                  <a:schemeClr val="tx1"/>
                </a:solidFill>
                <a:effectLst/>
                <a:latin typeface="+mn-lt"/>
                <a:ea typeface="+mn-ea"/>
                <a:cs typeface="+mn-cs"/>
              </a:rPr>
              <a:t>early one in eight children (12 percent) have had three or more negative life experiences associated with levels of stress that can harm their health and development. </a:t>
            </a:r>
            <a:r>
              <a:rPr lang="en-US" dirty="0"/>
              <a:t>More than the experience of any one of these traumas, the cumulative burden over time of these threats is particularly damaging to physical and mental health</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See more at: http://www.childtrends.org/?indicators=adverse-experiences#sthash.1vUzcOhZ.dpuf</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549596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students this question,</a:t>
            </a:r>
            <a:r>
              <a:rPr lang="en-US" baseline="0" dirty="0"/>
              <a:t> and allow for a discussion.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Stress is </a:t>
            </a:r>
            <a:r>
              <a:rPr lang="en-US" sz="1200" b="0" i="0" kern="1200" baseline="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state of mental or emotional strain or tension resulting from adverse or very demanding circumstances. Do you have stress in your life?</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2892945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would the effects of stress deter an individual from achieving and maintaining good health and well-being? How would stress effect an individual at the workplace? </a:t>
            </a:r>
          </a:p>
          <a:p>
            <a:endParaRPr lang="en-US" baseline="0" dirty="0"/>
          </a:p>
          <a:p>
            <a:pPr fontAlgn="base"/>
            <a:r>
              <a:rPr lang="en-US" sz="1200" b="0" i="0" kern="1200" dirty="0">
                <a:solidFill>
                  <a:schemeClr val="tx1"/>
                </a:solidFill>
                <a:effectLst/>
                <a:latin typeface="+mn-lt"/>
                <a:ea typeface="+mn-ea"/>
                <a:cs typeface="+mn-cs"/>
              </a:rPr>
              <a:t>Some stress in life is not only natural, but also necessary. It helps the mind and body prepare for and meet challenges. Stress increases the heart rate and breathing, rushes adrenalin to the muscles and enhances mental alertness. But too much stress can be harmful, especially if it remains after the challenge has subsided. It can lead to ulcers, heart disease, depression and anxiety. Remaining mentally healthy requires learning to cope with stress. Strategies</a:t>
            </a:r>
            <a:r>
              <a:rPr lang="en-US" sz="1200" b="0" i="0" kern="1200" baseline="0" dirty="0">
                <a:solidFill>
                  <a:schemeClr val="tx1"/>
                </a:solidFill>
                <a:effectLst/>
                <a:latin typeface="+mn-lt"/>
                <a:ea typeface="+mn-ea"/>
                <a:cs typeface="+mn-cs"/>
              </a:rPr>
              <a:t> for coping with stress include:</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Learn to avoid unnecessary stress by avoiding situations that cause it</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Learn to relax</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Organize available time to do what needs to be done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Talk with other people, and don’t keep problems and anger bottled up inside</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41389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Ways to cope with stress and depression</a:t>
            </a:r>
          </a:p>
          <a:p>
            <a:pPr fontAlgn="base"/>
            <a:r>
              <a:rPr lang="en-US" sz="1200" b="0" i="0" kern="1200" dirty="0">
                <a:solidFill>
                  <a:schemeClr val="tx1"/>
                </a:solidFill>
                <a:effectLst/>
                <a:latin typeface="+mn-lt"/>
                <a:ea typeface="+mn-ea"/>
                <a:cs typeface="+mn-cs"/>
              </a:rPr>
              <a:t>Special problems such as divorce, family violence or illness or death in the family can strongly impact children. During very difficult family changes, a child may have developmental regressions. Such behavior is not a selfish way to get attention. It may be a sign that the child is under great stress and needs help from parents and caregivers in order to cope with the stress. Understanding how various factors may influence children helps the parents and caregivers know how best to relate to them.</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Mental health resources include:</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Community mental health centers</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Employee assistance programs</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Family services, social agencies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clergy</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Health maintenance organizations</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Hospital psychiatry departments and outpatient clinics</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Local medical and/or psychiatric societies</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Mental health programs at universities or medical schools</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Mental health specialists, such as psychiatrists, psychologists, social workers or mental health counselors</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Peer support groups</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Private clinics and facilities</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State hospital outpatient clinics</a:t>
            </a:r>
          </a:p>
          <a:p>
            <a:pPr marL="0" indent="0" fontAlgn="base">
              <a:buFont typeface="Arial" panose="020B0604020202020204" pitchFamily="34" charset="0"/>
              <a:buNone/>
            </a:pPr>
            <a:endParaRPr lang="en-US" sz="12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Refer to this website for information: “15 Ways to Help Your Kid through Crisis”</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http://www.kidspeace.org/uploadedFiles/15_Ways_parenting_008_0010_flier.pdf</a:t>
            </a: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2284640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During</a:t>
            </a:r>
            <a:r>
              <a:rPr lang="en-US" sz="1200" b="0" i="0" kern="1200" baseline="0" dirty="0">
                <a:solidFill>
                  <a:schemeClr val="tx1"/>
                </a:solidFill>
                <a:effectLst/>
                <a:latin typeface="+mn-lt"/>
                <a:ea typeface="+mn-ea"/>
                <a:cs typeface="+mn-cs"/>
              </a:rPr>
              <a:t> the Independent Practice activity, s</a:t>
            </a:r>
            <a:r>
              <a:rPr lang="en-US" sz="1200" b="0" i="0" kern="1200" dirty="0">
                <a:solidFill>
                  <a:schemeClr val="tx1"/>
                </a:solidFill>
                <a:effectLst/>
                <a:latin typeface="+mn-lt"/>
                <a:ea typeface="+mn-ea"/>
                <a:cs typeface="+mn-cs"/>
              </a:rPr>
              <a:t>tudents will be constructing</a:t>
            </a:r>
            <a:r>
              <a:rPr lang="en-US" sz="1200" b="0" i="0" kern="1200" baseline="0" dirty="0">
                <a:solidFill>
                  <a:schemeClr val="tx1"/>
                </a:solidFill>
                <a:effectLst/>
                <a:latin typeface="+mn-lt"/>
                <a:ea typeface="+mn-ea"/>
                <a:cs typeface="+mn-cs"/>
              </a:rPr>
              <a:t> a </a:t>
            </a:r>
            <a:r>
              <a:rPr lang="en-US" sz="1200" b="0" i="0" kern="1200" dirty="0">
                <a:solidFill>
                  <a:schemeClr val="tx1"/>
                </a:solidFill>
                <a:effectLst/>
                <a:latin typeface="+mn-lt"/>
                <a:ea typeface="+mn-ea"/>
                <a:cs typeface="+mn-cs"/>
              </a:rPr>
              <a:t>three-dimensional diorama display that will promote health and wellness</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to teacher: Become familiar with how to construct a diorama by viewing How to Make a Four-Door Diorama at:</a:t>
            </a:r>
          </a:p>
          <a:p>
            <a:r>
              <a:rPr lang="en-US" sz="1200" b="0" i="0" u="none" strike="noStrike" kern="1200" dirty="0">
                <a:solidFill>
                  <a:schemeClr val="tx1"/>
                </a:solidFill>
                <a:effectLst/>
                <a:latin typeface="+mn-lt"/>
                <a:ea typeface="+mn-ea"/>
                <a:cs typeface="+mn-cs"/>
                <a:hlinkClick r:id="rId3"/>
              </a:rPr>
              <a:t>http://snapguide.com/guides/make-a-four-door-diorama/</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376930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“America’s Children in Brief: Key National Indicators of Well-Being, 2012,” i</a:t>
            </a:r>
            <a:r>
              <a:rPr lang="en-US" dirty="0"/>
              <a:t>ndicators of well-being</a:t>
            </a:r>
            <a:r>
              <a:rPr lang="en-US" baseline="0" dirty="0"/>
              <a:t> can include:</a:t>
            </a:r>
          </a:p>
          <a:p>
            <a:endParaRPr lang="en-US" dirty="0"/>
          </a:p>
          <a:p>
            <a:r>
              <a:rPr lang="en-US" dirty="0"/>
              <a:t>Adequate</a:t>
            </a:r>
            <a:r>
              <a:rPr lang="en-US" baseline="0" dirty="0"/>
              <a:t> health care - Health care comprises the prevention, treatment and management of illness and the preservation of mental and physical well-being through services offered by health professionals. Effective health care is an important aspect of promoting good health. Health care for children includes physical examinations, preventive care, health education, observations, screening, immunizations and sick care.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Education - The extent and content of students’ knowledge, as well as their ability to think, learn and communicate, affect their likelihood of becoming productive adults and active citizens.</a:t>
            </a:r>
          </a:p>
          <a:p>
            <a:endParaRPr lang="en-US" dirty="0"/>
          </a:p>
          <a:p>
            <a:r>
              <a:rPr lang="en-US" dirty="0"/>
              <a:t>Food security</a:t>
            </a:r>
            <a:r>
              <a:rPr lang="en-US" baseline="0" dirty="0"/>
              <a:t> - A family’s ability to provide for its children’s nutritional needs is linked to the family’s food security—that is, to its access at all times to adequate food for an active, healthy life for all household members. The food security status of households is based on self-reports of difficulty in obtaining enough food, reduced food intake, reduced diet quality and anxiety about an adequate food supply. </a:t>
            </a:r>
          </a:p>
          <a:p>
            <a:endParaRPr lang="en-US" dirty="0"/>
          </a:p>
          <a:p>
            <a:r>
              <a:rPr lang="en-US" dirty="0"/>
              <a:t>Physical environment and safety - The environment in which children live plays an important role in their health and development. Children may be more vulnerable than adults to the adverse effects of environmental contaminants in air, food, drinking water and other sources because their bodies are still developing. </a:t>
            </a:r>
          </a:p>
          <a:p>
            <a:pPr marL="0" indent="0">
              <a:buFont typeface="Arial" panose="020B0604020202020204" pitchFamily="34" charset="0"/>
              <a:buNone/>
            </a:pPr>
            <a:endParaRPr lang="en-US" dirty="0"/>
          </a:p>
          <a:p>
            <a:r>
              <a:rPr lang="en-US" dirty="0"/>
              <a:t>Proper</a:t>
            </a:r>
            <a:r>
              <a:rPr lang="en-US" baseline="0" dirty="0"/>
              <a:t> and acceptable be</a:t>
            </a:r>
            <a:r>
              <a:rPr lang="en-US" dirty="0"/>
              <a:t>haviors</a:t>
            </a:r>
            <a:r>
              <a:rPr lang="en-US" baseline="0" dirty="0"/>
              <a:t> - The well-being of young people can be affected by aspects of their behavior and social environments. </a:t>
            </a:r>
          </a:p>
          <a:p>
            <a:pPr marL="0" indent="0">
              <a:buFont typeface="Arial" panose="020B0604020202020204" pitchFamily="34" charset="0"/>
              <a:buNone/>
            </a:pPr>
            <a:endParaRPr lang="en-US" dirty="0"/>
          </a:p>
          <a:p>
            <a:r>
              <a:rPr lang="en-US" dirty="0"/>
              <a:t>Secure parental employment - The well-being of children depends greatly on the economic circumstances and material well-being of their families. Children living in poverty are vulnerable to environmental, educational, health and safety risks. Compared with their peers, children living in poverty, especially young children, are more likely to have cognitive, behavioral and socio-emotional difficulties. Throughout their lifetimes they are more likely to complete fewer years of school and experience more years of unemployment. Secure parental employment reduces the incidence of poverty and its attendant risks to children. Secure parental employment is associated with higher family income and greater access to private health insurance.</a:t>
            </a:r>
          </a:p>
          <a:p>
            <a:endParaRPr lang="en-US" dirty="0"/>
          </a:p>
          <a:p>
            <a:r>
              <a:rPr lang="en-US" dirty="0"/>
              <a:t>Strong family structure - The composition of families is dynamic and has implications for critical parental and economic resources. A long-term shift in family composition has decreased the share of children living with two married parents, while single-parent households have become more common for children.</a:t>
            </a:r>
            <a:r>
              <a:rPr lang="en-US" baseline="0" dirty="0"/>
              <a:t> </a:t>
            </a:r>
            <a:r>
              <a:rPr lang="en-US" dirty="0"/>
              <a:t>Children are at greater risk for adverse consequences when born to a single mother because the social, emotional and financial resources available to the family may be limited.</a:t>
            </a:r>
          </a:p>
          <a:p>
            <a:endParaRPr lang="en-US" dirty="0"/>
          </a:p>
          <a:p>
            <a:r>
              <a:rPr lang="en-US" dirty="0"/>
              <a:t>All these indicators can also</a:t>
            </a:r>
            <a:r>
              <a:rPr lang="en-US" baseline="0" dirty="0"/>
              <a:t> be applied to adolescents, young adults, adults and elderly individuals.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78221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Adequate</a:t>
            </a:r>
            <a:r>
              <a:rPr lang="en-US" baseline="0" dirty="0"/>
              <a:t> health care - Health care comprises the prevention, treatment and management of illness and the preservation of mental and physical well-being through services </a:t>
            </a:r>
          </a:p>
          <a:p>
            <a:r>
              <a:rPr lang="en-US" baseline="0" dirty="0"/>
              <a:t>offered by health professionals. Effective health care is an important aspect of promoting good health. Health care for children includes physical examinations, preventive care, health education, observations, screening, immunizations and sick care.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03992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Physical health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old saying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healthy mind depends on a healthy body” is true. Feeling good about oneself is easier when physically fit.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Control weight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Don’t abuse alcohol or other drugs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Eat healthy foods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Exercise regularly</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Get plenty of rest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Stop smoking</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93063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all the health applications features that are available for</a:t>
            </a:r>
            <a:r>
              <a:rPr lang="en-US" baseline="0" dirty="0"/>
              <a:t> mobile devices</a:t>
            </a:r>
            <a:r>
              <a:rPr lang="en-US" dirty="0"/>
              <a:t> to help you keep track of your health and fitness regimen.</a:t>
            </a:r>
            <a:r>
              <a:rPr lang="en-US" baseline="0" dirty="0"/>
              <a:t> </a:t>
            </a:r>
            <a:endParaRPr lang="en-US" dirty="0"/>
          </a:p>
          <a:p>
            <a:endParaRPr lang="en-US" dirty="0"/>
          </a:p>
          <a:p>
            <a:r>
              <a:rPr lang="en-US" dirty="0"/>
              <a:t>Apple.com</a:t>
            </a:r>
          </a:p>
          <a:p>
            <a:r>
              <a:rPr lang="en-US" dirty="0"/>
              <a:t>Health:</a:t>
            </a:r>
            <a:r>
              <a:rPr lang="en-US" baseline="0" dirty="0"/>
              <a:t> </a:t>
            </a:r>
            <a:r>
              <a:rPr lang="en-US" dirty="0"/>
              <a:t>An entirely new way to use your health and ﬁtness information.</a:t>
            </a:r>
          </a:p>
          <a:p>
            <a:r>
              <a:rPr lang="en-US" dirty="0"/>
              <a:t>https://www.apple.com/ios/whats-new/health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74419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 - The extent and content of students’ knowledge, as well as their ability to think, learn and communicate, affect their likelihood of becoming productive adults and active citizens.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37251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Educational attainment is associated with many other measures, including income, employment and political participation and is an indicator of how young adults are shaping their future prospects. Educational attainment refers to the highest level of education completed regardless of current enrollment in school. Over time, there have been increases in the percentages of young adults ages 18–24 who have attained higher levels of education.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According to the College Board,</a:t>
            </a:r>
            <a:r>
              <a:rPr lang="en-US" sz="1200" b="0" i="0" kern="1200" baseline="0" dirty="0">
                <a:solidFill>
                  <a:schemeClr val="tx1"/>
                </a:solidFill>
                <a:effectLst/>
                <a:latin typeface="+mn-lt"/>
                <a:ea typeface="+mn-ea"/>
                <a:cs typeface="+mn-cs"/>
              </a:rPr>
              <a:t> there are many benefits to a higher education such as:</a:t>
            </a:r>
          </a:p>
          <a:p>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Earnings - Median earnings of bachelor’s degree recipients with no advanced degree working full time in 2011 were $56,500, $21,100 more than median earnings of high school graduates. Individuals with some college but no degree earned 14% more than high school graduates working full time. Their median after-tax earnings were 13% higher.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Health benefits - Within each age group, college-educated adults are less likely than others to be obese. In addition, children living in households with more educated parents are less likely than other children to be obese.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Health insurance - In 2011, employers provided health insurance to 55% of fulltime workers with high school diplomas, 69% of those with bachelor’s degrees, and 73% of those with advanced degrees.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Individual and societal benefits – In 2012, 42% of four-year college graduates, 29% of adults with some college or an associate degree, and 17% of high school graduates volunteered for organizations. Among adults ages 45 to 64, 59% of high school graduates and 80% of bachelor’s degree recipients voted in the 2012 election.</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Job satisfaction - The unemployment rate for individuals with at least a bachelor’s degree has consistently been about half the unemployment rate for high school graduates. Among workers ages 30 to 45 with a bachelor’s degree or higher, 56% strongly agree that their jobs require them to keep learning new things.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Pension plans - In 2011, employers provided pension plans to 52% of full-time workers with high school diplomas, 65% of those with bachelor’s degrees, and 73% of those with advanced degrees.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Social mobility - Of adults who grew up in the middle family income quintile, 31% of those with a four-year college degree moved up to the top income quintile between 2000 and 2008, compared with just 12% of those without a four-year college degree. A quintile is </a:t>
            </a:r>
            <a:r>
              <a:rPr lang="en-US" sz="1200" b="0" i="0" kern="1200" dirty="0">
                <a:solidFill>
                  <a:schemeClr val="tx1"/>
                </a:solidFill>
                <a:effectLst/>
                <a:latin typeface="+mn-lt"/>
                <a:ea typeface="+mn-ea"/>
                <a:cs typeface="+mn-cs"/>
              </a:rPr>
              <a:t>any of five equal groups into which a population can be divided according to the distribution of values of a particular variable.</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College Board</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Education Pays 2013: The Benefits of Higher Education for Individuals and Society</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http://trends.collegeboard.org/sites/default/files/education-pays-2013-full-report.pdf</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655428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foodthoughtful.ca/pdf/insecurity.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SEFmSk08LIE"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youtu.be/MukLDO5kGh8"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youtu.be/SY2luGTX7Dk"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youtu.be/zZG94c7xQmE"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napguide.com/guides/make-a-four-door-diorama/"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cdc.gov/ncbddd/childdevelopment/index.html" TargetMode="External"/><Relationship Id="rId2" Type="http://schemas.openxmlformats.org/officeDocument/2006/relationships/hyperlink" Target="http://www.cdc.gov/workplacehealthpromotion/businesscase/benefits" TargetMode="External"/><Relationship Id="rId1" Type="http://schemas.openxmlformats.org/officeDocument/2006/relationships/slideLayout" Target="../slideLayouts/slideLayout3.xml"/><Relationship Id="rId6" Type="http://schemas.openxmlformats.org/officeDocument/2006/relationships/hyperlink" Target="http://health.gov/our-work/healthy-people" TargetMode="External"/><Relationship Id="rId5" Type="http://schemas.openxmlformats.org/officeDocument/2006/relationships/hyperlink" Target="http://trends.collegeboard.org/sites/default/files/education-pays-2013-full-report.pdf" TargetMode="External"/><Relationship Id="rId4" Type="http://schemas.openxmlformats.org/officeDocument/2006/relationships/hyperlink" Target="http://www.childstats.gov/pdf/ac2012/ac_12.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youtu.be/SY2luGTX7Dk" TargetMode="External"/><Relationship Id="rId3" Type="http://schemas.openxmlformats.org/officeDocument/2006/relationships/hyperlink" Target="http://www.nationaldairycouncil.org/HealthandWellness/FutureofFood/Pages/Future-of-Food.aspx" TargetMode="External"/><Relationship Id="rId7" Type="http://schemas.openxmlformats.org/officeDocument/2006/relationships/hyperlink" Target="http://youtu.be/SEFmSk08LIE" TargetMode="External"/><Relationship Id="rId2" Type="http://schemas.openxmlformats.org/officeDocument/2006/relationships/hyperlink" Target="http://wwwchoosemyplate.gov/" TargetMode="External"/><Relationship Id="rId1" Type="http://schemas.openxmlformats.org/officeDocument/2006/relationships/slideLayout" Target="../slideLayouts/slideLayout3.xml"/><Relationship Id="rId6" Type="http://schemas.openxmlformats.org/officeDocument/2006/relationships/hyperlink" Target="http://snapguide.com/guides/make-a-four-door-diorama" TargetMode="External"/><Relationship Id="rId5" Type="http://schemas.openxmlformats.org/officeDocument/2006/relationships/hyperlink" Target="http://healthfinder.gov/Default.aspx" TargetMode="External"/><Relationship Id="rId4" Type="http://schemas.openxmlformats.org/officeDocument/2006/relationships/hyperlink" Target="http://www.ers.usda.gov/topics/food-nutrition-assistance/food-security-in-the-us/key-statistics-graphics.aspx#children" TargetMode="External"/><Relationship Id="rId9" Type="http://schemas.openxmlformats.org/officeDocument/2006/relationships/hyperlink" Target="http://youtu.be/zZG94c7xQm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pple.com/ios/whats-new/health/"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62668" y="1391493"/>
            <a:ext cx="7462935" cy="3413772"/>
          </a:xfrm>
        </p:spPr>
        <p:txBody>
          <a:bodyPr>
            <a:normAutofit/>
          </a:bodyPr>
          <a:lstStyle/>
          <a:p>
            <a:r>
              <a:rPr lang="en-US" sz="6000" dirty="0"/>
              <a:t>Maintaining Your Health and Well-Being</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DA07-11D2-49C4-924A-CFE8D3683744}"/>
              </a:ext>
            </a:extLst>
          </p:cNvPr>
          <p:cNvSpPr>
            <a:spLocks noGrp="1"/>
          </p:cNvSpPr>
          <p:nvPr>
            <p:ph type="title"/>
          </p:nvPr>
        </p:nvSpPr>
        <p:spPr>
          <a:xfrm>
            <a:off x="4593926" y="1722114"/>
            <a:ext cx="7462935" cy="3413772"/>
          </a:xfrm>
        </p:spPr>
        <p:txBody>
          <a:bodyPr/>
          <a:lstStyle/>
          <a:p>
            <a:r>
              <a:rPr lang="en-US" dirty="0"/>
              <a:t>Food Security</a:t>
            </a:r>
          </a:p>
        </p:txBody>
      </p:sp>
    </p:spTree>
    <p:extLst>
      <p:ext uri="{BB962C8B-B14F-4D97-AF65-F5344CB8AC3E}">
        <p14:creationId xmlns:p14="http://schemas.microsoft.com/office/powerpoint/2010/main" val="95748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ADC1-F725-4133-A58D-94BFA528F0FE}"/>
              </a:ext>
            </a:extLst>
          </p:cNvPr>
          <p:cNvSpPr>
            <a:spLocks noGrp="1"/>
          </p:cNvSpPr>
          <p:nvPr>
            <p:ph type="title"/>
          </p:nvPr>
        </p:nvSpPr>
        <p:spPr/>
        <p:txBody>
          <a:bodyPr/>
          <a:lstStyle/>
          <a:p>
            <a:r>
              <a:rPr lang="en-US" dirty="0"/>
              <a:t>Food Security Status of U.S. Households with Children in 2013</a:t>
            </a:r>
          </a:p>
        </p:txBody>
      </p:sp>
      <p:pic>
        <p:nvPicPr>
          <p:cNvPr id="4" name="Content Placeholder 10">
            <a:extLst>
              <a:ext uri="{FF2B5EF4-FFF2-40B4-BE49-F238E27FC236}">
                <a16:creationId xmlns:a16="http://schemas.microsoft.com/office/drawing/2014/main" id="{6D717984-2C1C-4550-A110-D10EC03BF976}"/>
              </a:ext>
            </a:extLst>
          </p:cNvPr>
          <p:cNvPicPr>
            <a:picLocks noGrp="1" noChangeAspect="1"/>
          </p:cNvPicPr>
          <p:nvPr>
            <p:ph sz="half" idx="1"/>
          </p:nvPr>
        </p:nvPicPr>
        <p:blipFill rotWithShape="1">
          <a:blip r:embed="rId3"/>
          <a:srcRect l="29260" t="38601" r="27922" b="16655"/>
          <a:stretch/>
        </p:blipFill>
        <p:spPr>
          <a:xfrm>
            <a:off x="2225435" y="1489887"/>
            <a:ext cx="7466810" cy="4581694"/>
          </a:xfrm>
          <a:prstGeom prst="rect">
            <a:avLst/>
          </a:prstGeom>
          <a:ln w="12700">
            <a:noFill/>
          </a:ln>
        </p:spPr>
      </p:pic>
    </p:spTree>
    <p:extLst>
      <p:ext uri="{BB962C8B-B14F-4D97-AF65-F5344CB8AC3E}">
        <p14:creationId xmlns:p14="http://schemas.microsoft.com/office/powerpoint/2010/main" val="375159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3238-A23D-40C5-BE18-2ACE9EFB6BE4}"/>
              </a:ext>
            </a:extLst>
          </p:cNvPr>
          <p:cNvSpPr>
            <a:spLocks noGrp="1"/>
          </p:cNvSpPr>
          <p:nvPr>
            <p:ph type="title"/>
          </p:nvPr>
        </p:nvSpPr>
        <p:spPr/>
        <p:txBody>
          <a:bodyPr/>
          <a:lstStyle/>
          <a:p>
            <a:r>
              <a:rPr lang="en-US" dirty="0"/>
              <a:t>Food Insecurity</a:t>
            </a:r>
          </a:p>
        </p:txBody>
      </p:sp>
      <p:sp>
        <p:nvSpPr>
          <p:cNvPr id="3" name="Content Placeholder 2">
            <a:extLst>
              <a:ext uri="{FF2B5EF4-FFF2-40B4-BE49-F238E27FC236}">
                <a16:creationId xmlns:a16="http://schemas.microsoft.com/office/drawing/2014/main" id="{9BEB9073-C5C8-4378-AB44-3F7C312F7090}"/>
              </a:ext>
            </a:extLst>
          </p:cNvPr>
          <p:cNvSpPr>
            <a:spLocks noGrp="1"/>
          </p:cNvSpPr>
          <p:nvPr>
            <p:ph sz="half" idx="1"/>
          </p:nvPr>
        </p:nvSpPr>
        <p:spPr>
          <a:xfrm>
            <a:off x="740664" y="1420420"/>
            <a:ext cx="4562856" cy="4734318"/>
          </a:xfrm>
        </p:spPr>
        <p:txBody>
          <a:bodyPr/>
          <a:lstStyle/>
          <a:p>
            <a:r>
              <a:rPr lang="en-US" sz="2800" dirty="0"/>
              <a:t>Hunger exists everywhere in America – in rural and urban communities and in every county. In fact, the USDA reports that one in six Americans faces hunger, including 16 million children. </a:t>
            </a:r>
          </a:p>
          <a:p>
            <a:endParaRPr lang="en-US" dirty="0"/>
          </a:p>
        </p:txBody>
      </p:sp>
      <p:pic>
        <p:nvPicPr>
          <p:cNvPr id="4" name="Picture 3">
            <a:extLst>
              <a:ext uri="{FF2B5EF4-FFF2-40B4-BE49-F238E27FC236}">
                <a16:creationId xmlns:a16="http://schemas.microsoft.com/office/drawing/2014/main" id="{B9DD2209-0DEC-41CD-BE23-2D5132CC9A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195" y="3646059"/>
            <a:ext cx="1950649" cy="2925974"/>
          </a:xfrm>
          <a:prstGeom prst="rect">
            <a:avLst/>
          </a:prstGeom>
        </p:spPr>
      </p:pic>
      <p:pic>
        <p:nvPicPr>
          <p:cNvPr id="5" name="Content Placeholder 6">
            <a:extLst>
              <a:ext uri="{FF2B5EF4-FFF2-40B4-BE49-F238E27FC236}">
                <a16:creationId xmlns:a16="http://schemas.microsoft.com/office/drawing/2014/main" id="{6EC6AF31-B3CB-468F-8C0B-B65AE171DEF2}"/>
              </a:ext>
            </a:extLst>
          </p:cNvPr>
          <p:cNvPicPr>
            <a:picLocks noChangeAspect="1"/>
          </p:cNvPicPr>
          <p:nvPr/>
        </p:nvPicPr>
        <p:blipFill rotWithShape="1">
          <a:blip r:embed="rId4"/>
          <a:srcRect l="31327" t="9402" r="29955" b="11966"/>
          <a:stretch/>
        </p:blipFill>
        <p:spPr>
          <a:xfrm>
            <a:off x="6715779" y="818745"/>
            <a:ext cx="4571999" cy="5220510"/>
          </a:xfrm>
          <a:prstGeom prst="rect">
            <a:avLst/>
          </a:prstGeom>
          <a:ln>
            <a:solidFill>
              <a:schemeClr val="tx2"/>
            </a:solidFill>
          </a:ln>
        </p:spPr>
      </p:pic>
    </p:spTree>
    <p:extLst>
      <p:ext uri="{BB962C8B-B14F-4D97-AF65-F5344CB8AC3E}">
        <p14:creationId xmlns:p14="http://schemas.microsoft.com/office/powerpoint/2010/main" val="12814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197E-9B3E-4CB7-9116-0A538B457EF9}"/>
              </a:ext>
            </a:extLst>
          </p:cNvPr>
          <p:cNvSpPr>
            <a:spLocks noGrp="1"/>
          </p:cNvSpPr>
          <p:nvPr>
            <p:ph type="title"/>
          </p:nvPr>
        </p:nvSpPr>
        <p:spPr/>
        <p:txBody>
          <a:bodyPr/>
          <a:lstStyle/>
          <a:p>
            <a:r>
              <a:rPr lang="en-US" dirty="0"/>
              <a:t>Food Security Versus Food Insecurity</a:t>
            </a:r>
          </a:p>
        </p:txBody>
      </p:sp>
      <p:pic>
        <p:nvPicPr>
          <p:cNvPr id="4" name="Content Placeholder 7">
            <a:hlinkClick r:id="rId3"/>
            <a:extLst>
              <a:ext uri="{FF2B5EF4-FFF2-40B4-BE49-F238E27FC236}">
                <a16:creationId xmlns:a16="http://schemas.microsoft.com/office/drawing/2014/main" id="{A1A07D89-1355-4CC9-B158-B092EF7297DC}"/>
              </a:ext>
            </a:extLst>
          </p:cNvPr>
          <p:cNvPicPr>
            <a:picLocks noGrp="1" noChangeAspect="1"/>
          </p:cNvPicPr>
          <p:nvPr>
            <p:ph idx="1"/>
          </p:nvPr>
        </p:nvPicPr>
        <p:blipFill rotWithShape="1">
          <a:blip r:embed="rId4"/>
          <a:srcRect l="35721" t="10378" r="35721" b="26129"/>
          <a:stretch/>
        </p:blipFill>
        <p:spPr>
          <a:xfrm>
            <a:off x="3643745" y="1283509"/>
            <a:ext cx="4253290" cy="5316614"/>
          </a:xfrm>
          <a:prstGeom prst="rect">
            <a:avLst/>
          </a:prstGeom>
          <a:ln w="6350">
            <a:solidFill>
              <a:schemeClr val="tx2"/>
            </a:solidFill>
          </a:ln>
        </p:spPr>
      </p:pic>
    </p:spTree>
    <p:extLst>
      <p:ext uri="{BB962C8B-B14F-4D97-AF65-F5344CB8AC3E}">
        <p14:creationId xmlns:p14="http://schemas.microsoft.com/office/powerpoint/2010/main" val="181391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8D60-967B-496D-B7F6-8796F0C1A466}"/>
              </a:ext>
            </a:extLst>
          </p:cNvPr>
          <p:cNvSpPr>
            <a:spLocks noGrp="1"/>
          </p:cNvSpPr>
          <p:nvPr>
            <p:ph type="title"/>
          </p:nvPr>
        </p:nvSpPr>
        <p:spPr/>
        <p:txBody>
          <a:bodyPr/>
          <a:lstStyle/>
          <a:p>
            <a:r>
              <a:rPr lang="en-US" dirty="0"/>
              <a:t>Effects of Good Nutrition </a:t>
            </a:r>
          </a:p>
        </p:txBody>
      </p:sp>
      <p:sp>
        <p:nvSpPr>
          <p:cNvPr id="3" name="Content Placeholder 2">
            <a:extLst>
              <a:ext uri="{FF2B5EF4-FFF2-40B4-BE49-F238E27FC236}">
                <a16:creationId xmlns:a16="http://schemas.microsoft.com/office/drawing/2014/main" id="{AA05980B-FBD8-4A87-A915-1886AA810CF4}"/>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Appearance</a:t>
            </a:r>
          </a:p>
          <a:p>
            <a:pPr marL="457200" indent="-457200">
              <a:buClr>
                <a:schemeClr val="accent1"/>
              </a:buClr>
              <a:buFont typeface="Wingdings" panose="05000000000000000000" pitchFamily="2" charset="2"/>
              <a:buChar char="Ø"/>
            </a:pPr>
            <a:r>
              <a:rPr lang="en-US" sz="2800" dirty="0"/>
              <a:t>Fitness</a:t>
            </a:r>
          </a:p>
          <a:p>
            <a:pPr marL="457200" indent="-457200">
              <a:buClr>
                <a:schemeClr val="accent1"/>
              </a:buClr>
              <a:buFont typeface="Wingdings" panose="05000000000000000000" pitchFamily="2" charset="2"/>
              <a:buChar char="Ø"/>
            </a:pPr>
            <a:r>
              <a:rPr lang="en-US" sz="2800" dirty="0"/>
              <a:t>Emotional strength</a:t>
            </a:r>
          </a:p>
          <a:p>
            <a:pPr marL="457200" indent="-457200">
              <a:buClr>
                <a:schemeClr val="accent1"/>
              </a:buClr>
              <a:buFont typeface="Wingdings" panose="05000000000000000000" pitchFamily="2" charset="2"/>
              <a:buChar char="Ø"/>
            </a:pPr>
            <a:r>
              <a:rPr lang="en-US" sz="2800" dirty="0"/>
              <a:t>Future health</a:t>
            </a:r>
          </a:p>
          <a:p>
            <a:pPr marL="457200" indent="-457200">
              <a:buClr>
                <a:schemeClr val="accent1"/>
              </a:buClr>
              <a:buFont typeface="Wingdings" panose="05000000000000000000" pitchFamily="2" charset="2"/>
              <a:buChar char="Ø"/>
            </a:pPr>
            <a:r>
              <a:rPr lang="en-US" sz="2800" dirty="0"/>
              <a:t>Healing</a:t>
            </a:r>
          </a:p>
          <a:p>
            <a:pPr marL="457200" indent="-457200">
              <a:buClr>
                <a:schemeClr val="accent1"/>
              </a:buClr>
              <a:buFont typeface="Wingdings" panose="05000000000000000000" pitchFamily="2" charset="2"/>
              <a:buChar char="Ø"/>
            </a:pPr>
            <a:r>
              <a:rPr lang="en-US" sz="2800" dirty="0"/>
              <a:t>Protection from illness</a:t>
            </a:r>
          </a:p>
          <a:p>
            <a:pPr marL="457200" indent="-457200">
              <a:buClr>
                <a:schemeClr val="accent1"/>
              </a:buClr>
              <a:buFont typeface="Wingdings" panose="05000000000000000000" pitchFamily="2" charset="2"/>
              <a:buChar char="Ø"/>
            </a:pPr>
            <a:r>
              <a:rPr lang="en-US" sz="2800" dirty="0"/>
              <a:t>Weight</a:t>
            </a:r>
          </a:p>
          <a:p>
            <a:endParaRPr lang="en-US" dirty="0"/>
          </a:p>
        </p:txBody>
      </p:sp>
      <p:pic>
        <p:nvPicPr>
          <p:cNvPr id="4" name="Picture 3">
            <a:extLst>
              <a:ext uri="{FF2B5EF4-FFF2-40B4-BE49-F238E27FC236}">
                <a16:creationId xmlns:a16="http://schemas.microsoft.com/office/drawing/2014/main" id="{F734A3D0-D08C-4292-9B44-88003408C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7993" y="1061661"/>
            <a:ext cx="3828431" cy="4734678"/>
          </a:xfrm>
          <a:prstGeom prst="rect">
            <a:avLst/>
          </a:prstGeom>
        </p:spPr>
      </p:pic>
    </p:spTree>
    <p:extLst>
      <p:ext uri="{BB962C8B-B14F-4D97-AF65-F5344CB8AC3E}">
        <p14:creationId xmlns:p14="http://schemas.microsoft.com/office/powerpoint/2010/main" val="265331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2B3C-ECE2-4DE4-9DD6-BAAFBBCF6145}"/>
              </a:ext>
            </a:extLst>
          </p:cNvPr>
          <p:cNvSpPr>
            <a:spLocks noGrp="1"/>
          </p:cNvSpPr>
          <p:nvPr>
            <p:ph type="title"/>
          </p:nvPr>
        </p:nvSpPr>
        <p:spPr/>
        <p:txBody>
          <a:bodyPr/>
          <a:lstStyle/>
          <a:p>
            <a:r>
              <a:rPr lang="en-US" dirty="0"/>
              <a:t>Nutrients</a:t>
            </a:r>
          </a:p>
        </p:txBody>
      </p:sp>
      <p:sp>
        <p:nvSpPr>
          <p:cNvPr id="3" name="Content Placeholder 2">
            <a:extLst>
              <a:ext uri="{FF2B5EF4-FFF2-40B4-BE49-F238E27FC236}">
                <a16:creationId xmlns:a16="http://schemas.microsoft.com/office/drawing/2014/main" id="{848B7CCC-5177-4C02-9604-5A88A6902AEF}"/>
              </a:ext>
            </a:extLst>
          </p:cNvPr>
          <p:cNvSpPr>
            <a:spLocks noGrp="1"/>
          </p:cNvSpPr>
          <p:nvPr>
            <p:ph sz="half" idx="1"/>
          </p:nvPr>
        </p:nvSpPr>
        <p:spPr>
          <a:xfrm>
            <a:off x="737880" y="1420420"/>
            <a:ext cx="7331699" cy="4734318"/>
          </a:xfrm>
        </p:spPr>
        <p:txBody>
          <a:bodyPr/>
          <a:lstStyle/>
          <a:p>
            <a:pPr marL="45720"/>
            <a:r>
              <a:rPr lang="en-US" dirty="0"/>
              <a:t>Nutrients keep our body healthy. They Include:</a:t>
            </a:r>
          </a:p>
          <a:p>
            <a:pPr marL="457200" indent="-457200">
              <a:buClr>
                <a:schemeClr val="accent1"/>
              </a:buClr>
              <a:buFont typeface="Wingdings" panose="05000000000000000000" pitchFamily="2" charset="2"/>
              <a:buChar char="Ø"/>
            </a:pPr>
            <a:r>
              <a:rPr lang="en-US" dirty="0"/>
              <a:t>Carbohydrates</a:t>
            </a:r>
          </a:p>
          <a:p>
            <a:pPr marL="457200" indent="-457200">
              <a:buClr>
                <a:schemeClr val="accent1"/>
              </a:buClr>
              <a:buFont typeface="Wingdings" panose="05000000000000000000" pitchFamily="2" charset="2"/>
              <a:buChar char="Ø"/>
            </a:pPr>
            <a:r>
              <a:rPr lang="en-US" dirty="0"/>
              <a:t>Fats</a:t>
            </a:r>
          </a:p>
          <a:p>
            <a:pPr marL="457200" indent="-457200">
              <a:buClr>
                <a:schemeClr val="accent1"/>
              </a:buClr>
              <a:buFont typeface="Wingdings" panose="05000000000000000000" pitchFamily="2" charset="2"/>
              <a:buChar char="Ø"/>
            </a:pPr>
            <a:r>
              <a:rPr lang="en-US" dirty="0"/>
              <a:t>Fat-soluble vitamins</a:t>
            </a:r>
          </a:p>
          <a:p>
            <a:pPr marL="457200" indent="-457200">
              <a:buClr>
                <a:schemeClr val="accent1"/>
              </a:buClr>
              <a:buFont typeface="Wingdings" panose="05000000000000000000" pitchFamily="2" charset="2"/>
              <a:buChar char="Ø"/>
            </a:pPr>
            <a:r>
              <a:rPr lang="en-US" dirty="0"/>
              <a:t>Minerals</a:t>
            </a:r>
          </a:p>
          <a:p>
            <a:pPr marL="457200" indent="-457200">
              <a:buClr>
                <a:schemeClr val="accent1"/>
              </a:buClr>
              <a:buFont typeface="Wingdings" panose="05000000000000000000" pitchFamily="2" charset="2"/>
              <a:buChar char="Ø"/>
            </a:pPr>
            <a:r>
              <a:rPr lang="en-US" dirty="0"/>
              <a:t>Proteins</a:t>
            </a:r>
          </a:p>
          <a:p>
            <a:pPr marL="457200" indent="-457200">
              <a:buClr>
                <a:schemeClr val="accent1"/>
              </a:buClr>
              <a:buFont typeface="Wingdings" panose="05000000000000000000" pitchFamily="2" charset="2"/>
              <a:buChar char="Ø"/>
            </a:pPr>
            <a:r>
              <a:rPr lang="en-US" dirty="0"/>
              <a:t>Vitamins</a:t>
            </a:r>
          </a:p>
          <a:p>
            <a:pPr marL="457200" indent="-457200">
              <a:buClr>
                <a:schemeClr val="accent1"/>
              </a:buClr>
              <a:buFont typeface="Wingdings" panose="05000000000000000000" pitchFamily="2" charset="2"/>
              <a:buChar char="Ø"/>
            </a:pPr>
            <a:r>
              <a:rPr lang="en-US" dirty="0"/>
              <a:t>Water</a:t>
            </a:r>
          </a:p>
          <a:p>
            <a:pPr marL="457200" indent="-457200">
              <a:buClr>
                <a:schemeClr val="accent1"/>
              </a:buClr>
              <a:buFont typeface="Wingdings" panose="05000000000000000000" pitchFamily="2" charset="2"/>
              <a:buChar char="Ø"/>
            </a:pPr>
            <a:r>
              <a:rPr lang="en-US" dirty="0"/>
              <a:t>Water-soluble vitamins</a:t>
            </a:r>
          </a:p>
          <a:p>
            <a:endParaRPr lang="en-US" dirty="0"/>
          </a:p>
        </p:txBody>
      </p:sp>
      <p:pic>
        <p:nvPicPr>
          <p:cNvPr id="4" name="Picture 3">
            <a:extLst>
              <a:ext uri="{FF2B5EF4-FFF2-40B4-BE49-F238E27FC236}">
                <a16:creationId xmlns:a16="http://schemas.microsoft.com/office/drawing/2014/main" id="{B34AC0C9-6DAF-4F76-AA7B-D4FF8215D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502" y="2085583"/>
            <a:ext cx="6098970" cy="4069155"/>
          </a:xfrm>
          <a:prstGeom prst="rect">
            <a:avLst/>
          </a:prstGeom>
        </p:spPr>
      </p:pic>
    </p:spTree>
    <p:extLst>
      <p:ext uri="{BB962C8B-B14F-4D97-AF65-F5344CB8AC3E}">
        <p14:creationId xmlns:p14="http://schemas.microsoft.com/office/powerpoint/2010/main" val="801361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D802-205D-4B10-98CE-26A3F811EBD5}"/>
              </a:ext>
            </a:extLst>
          </p:cNvPr>
          <p:cNvSpPr>
            <a:spLocks noGrp="1"/>
          </p:cNvSpPr>
          <p:nvPr>
            <p:ph type="title"/>
          </p:nvPr>
        </p:nvSpPr>
        <p:spPr/>
        <p:txBody>
          <a:bodyPr/>
          <a:lstStyle/>
          <a:p>
            <a:r>
              <a:rPr lang="en-US" dirty="0"/>
              <a:t>CHOOSEMYPLATE</a:t>
            </a:r>
          </a:p>
        </p:txBody>
      </p:sp>
      <p:pic>
        <p:nvPicPr>
          <p:cNvPr id="4" name="Content Placeholder 5">
            <a:hlinkClick r:id="rId3"/>
            <a:extLst>
              <a:ext uri="{FF2B5EF4-FFF2-40B4-BE49-F238E27FC236}">
                <a16:creationId xmlns:a16="http://schemas.microsoft.com/office/drawing/2014/main" id="{30BDBC56-3867-4386-A305-1F82B9EF2E5F}"/>
              </a:ext>
            </a:extLst>
          </p:cNvPr>
          <p:cNvPicPr>
            <a:picLocks noGrp="1" noChangeAspect="1"/>
          </p:cNvPicPr>
          <p:nvPr>
            <p:ph idx="1"/>
          </p:nvPr>
        </p:nvPicPr>
        <p:blipFill rotWithShape="1">
          <a:blip r:embed="rId4"/>
          <a:srcRect l="13620" t="16573" r="45006" b="21888"/>
          <a:stretch/>
        </p:blipFill>
        <p:spPr>
          <a:xfrm>
            <a:off x="943448" y="1553581"/>
            <a:ext cx="4728689" cy="3954326"/>
          </a:xfrm>
          <a:prstGeom prst="rect">
            <a:avLst/>
          </a:prstGeom>
          <a:ln w="12700">
            <a:noFill/>
          </a:ln>
        </p:spPr>
      </p:pic>
      <p:pic>
        <p:nvPicPr>
          <p:cNvPr id="5" name="Picture 4">
            <a:hlinkClick r:id="rId5"/>
            <a:extLst>
              <a:ext uri="{FF2B5EF4-FFF2-40B4-BE49-F238E27FC236}">
                <a16:creationId xmlns:a16="http://schemas.microsoft.com/office/drawing/2014/main" id="{937C211D-0C4C-49E6-8865-398C08EC8047}"/>
              </a:ext>
            </a:extLst>
          </p:cNvPr>
          <p:cNvPicPr>
            <a:picLocks noChangeAspect="1"/>
          </p:cNvPicPr>
          <p:nvPr/>
        </p:nvPicPr>
        <p:blipFill>
          <a:blip r:embed="rId6"/>
          <a:stretch>
            <a:fillRect/>
          </a:stretch>
        </p:blipFill>
        <p:spPr>
          <a:xfrm>
            <a:off x="6651856" y="2291501"/>
            <a:ext cx="4480948" cy="2661366"/>
          </a:xfrm>
          <a:prstGeom prst="rect">
            <a:avLst/>
          </a:prstGeom>
        </p:spPr>
      </p:pic>
      <p:sp>
        <p:nvSpPr>
          <p:cNvPr id="6" name="TextBox 5">
            <a:extLst>
              <a:ext uri="{FF2B5EF4-FFF2-40B4-BE49-F238E27FC236}">
                <a16:creationId xmlns:a16="http://schemas.microsoft.com/office/drawing/2014/main" id="{4760E2FE-C7E3-4CDC-BA89-478930F1BBDD}"/>
              </a:ext>
            </a:extLst>
          </p:cNvPr>
          <p:cNvSpPr txBox="1"/>
          <p:nvPr/>
        </p:nvSpPr>
        <p:spPr>
          <a:xfrm>
            <a:off x="1969645" y="5593313"/>
            <a:ext cx="2676293" cy="369332"/>
          </a:xfrm>
          <a:prstGeom prst="rect">
            <a:avLst/>
          </a:prstGeom>
          <a:noFill/>
        </p:spPr>
        <p:txBody>
          <a:bodyPr wrap="square" rtlCol="0">
            <a:spAutoFit/>
          </a:bodyPr>
          <a:lstStyle/>
          <a:p>
            <a:pPr algn="ctr"/>
            <a:r>
              <a:rPr lang="en-US" dirty="0"/>
              <a:t>(click on picture)</a:t>
            </a:r>
          </a:p>
        </p:txBody>
      </p:sp>
      <p:sp>
        <p:nvSpPr>
          <p:cNvPr id="7" name="TextBox 6">
            <a:extLst>
              <a:ext uri="{FF2B5EF4-FFF2-40B4-BE49-F238E27FC236}">
                <a16:creationId xmlns:a16="http://schemas.microsoft.com/office/drawing/2014/main" id="{C7BEA86F-2B61-477E-9B90-15EBCA9C99FB}"/>
              </a:ext>
            </a:extLst>
          </p:cNvPr>
          <p:cNvSpPr txBox="1"/>
          <p:nvPr/>
        </p:nvSpPr>
        <p:spPr>
          <a:xfrm>
            <a:off x="7554183" y="5223981"/>
            <a:ext cx="2676293" cy="369332"/>
          </a:xfrm>
          <a:prstGeom prst="rect">
            <a:avLst/>
          </a:prstGeom>
          <a:noFill/>
        </p:spPr>
        <p:txBody>
          <a:bodyPr wrap="square" rtlCol="0">
            <a:spAutoFit/>
          </a:bodyPr>
          <a:lstStyle/>
          <a:p>
            <a:pPr algn="ctr"/>
            <a:r>
              <a:rPr lang="en-US" dirty="0"/>
              <a:t>(click on picture)</a:t>
            </a:r>
          </a:p>
        </p:txBody>
      </p:sp>
    </p:spTree>
    <p:extLst>
      <p:ext uri="{BB962C8B-B14F-4D97-AF65-F5344CB8AC3E}">
        <p14:creationId xmlns:p14="http://schemas.microsoft.com/office/powerpoint/2010/main" val="3359346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8F49-30EC-4331-A11B-327F6AB71F30}"/>
              </a:ext>
            </a:extLst>
          </p:cNvPr>
          <p:cNvSpPr>
            <a:spLocks noGrp="1"/>
          </p:cNvSpPr>
          <p:nvPr>
            <p:ph type="title"/>
          </p:nvPr>
        </p:nvSpPr>
        <p:spPr>
          <a:xfrm>
            <a:off x="4513916" y="1722114"/>
            <a:ext cx="7462935" cy="3413772"/>
          </a:xfrm>
        </p:spPr>
        <p:txBody>
          <a:bodyPr/>
          <a:lstStyle/>
          <a:p>
            <a:r>
              <a:rPr lang="en-US" dirty="0"/>
              <a:t>Physical Environment and Safety</a:t>
            </a:r>
          </a:p>
        </p:txBody>
      </p:sp>
    </p:spTree>
    <p:extLst>
      <p:ext uri="{BB962C8B-B14F-4D97-AF65-F5344CB8AC3E}">
        <p14:creationId xmlns:p14="http://schemas.microsoft.com/office/powerpoint/2010/main" val="208652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C52D-4D3B-4BCF-86AB-CD97BEF2365C}"/>
              </a:ext>
            </a:extLst>
          </p:cNvPr>
          <p:cNvSpPr>
            <a:spLocks noGrp="1"/>
          </p:cNvSpPr>
          <p:nvPr>
            <p:ph type="title"/>
          </p:nvPr>
        </p:nvSpPr>
        <p:spPr/>
        <p:txBody>
          <a:bodyPr/>
          <a:lstStyle/>
          <a:p>
            <a:r>
              <a:rPr lang="en-US" dirty="0"/>
              <a:t>Environment and Safety</a:t>
            </a:r>
          </a:p>
        </p:txBody>
      </p:sp>
      <p:sp>
        <p:nvSpPr>
          <p:cNvPr id="3" name="Content Placeholder 2">
            <a:extLst>
              <a:ext uri="{FF2B5EF4-FFF2-40B4-BE49-F238E27FC236}">
                <a16:creationId xmlns:a16="http://schemas.microsoft.com/office/drawing/2014/main" id="{B996E565-8103-43D1-98EC-773AB69BC208}"/>
              </a:ext>
            </a:extLst>
          </p:cNvPr>
          <p:cNvSpPr>
            <a:spLocks noGrp="1"/>
          </p:cNvSpPr>
          <p:nvPr>
            <p:ph sz="half" idx="1"/>
          </p:nvPr>
        </p:nvSpPr>
        <p:spPr>
          <a:xfrm>
            <a:off x="737881" y="1420420"/>
            <a:ext cx="6303000" cy="4734318"/>
          </a:xfrm>
        </p:spPr>
        <p:txBody>
          <a:bodyPr/>
          <a:lstStyle/>
          <a:p>
            <a:pPr marL="45720"/>
            <a:r>
              <a:rPr lang="en-US" dirty="0"/>
              <a:t>The environment in which children live plays an important role in their health and development. </a:t>
            </a:r>
          </a:p>
          <a:p>
            <a:pPr marL="457200" indent="-457200">
              <a:buClr>
                <a:schemeClr val="accent1"/>
              </a:buClr>
              <a:buFont typeface="Wingdings" panose="05000000000000000000" pitchFamily="2" charset="2"/>
              <a:buChar char="Ø"/>
            </a:pPr>
            <a:r>
              <a:rPr lang="en-US" sz="2400" dirty="0"/>
              <a:t>Children may be more vulnerable than adults to the adverse effects of environmental contaminants in the air, food, drinking water and other sources because their bodies are still developing. </a:t>
            </a:r>
          </a:p>
          <a:p>
            <a:pPr marL="457200" indent="-457200">
              <a:buClr>
                <a:schemeClr val="accent1"/>
              </a:buClr>
              <a:buFont typeface="Wingdings" panose="05000000000000000000" pitchFamily="2" charset="2"/>
              <a:buChar char="Ø"/>
            </a:pPr>
            <a:r>
              <a:rPr lang="en-US" sz="2400" dirty="0"/>
              <a:t>Violence has a long-lasting effect on individuals.</a:t>
            </a:r>
          </a:p>
          <a:p>
            <a:pPr marL="457200" indent="-457200">
              <a:buClr>
                <a:schemeClr val="accent1"/>
              </a:buClr>
              <a:buFont typeface="Wingdings" panose="05000000000000000000" pitchFamily="2" charset="2"/>
              <a:buChar char="Ø"/>
            </a:pPr>
            <a:r>
              <a:rPr lang="en-US" sz="2400" dirty="0"/>
              <a:t>Unintentional injuries may result in death for children.</a:t>
            </a:r>
          </a:p>
          <a:p>
            <a:endParaRPr lang="en-US" dirty="0"/>
          </a:p>
        </p:txBody>
      </p:sp>
      <p:pic>
        <p:nvPicPr>
          <p:cNvPr id="4" name="Content Placeholder 11">
            <a:extLst>
              <a:ext uri="{FF2B5EF4-FFF2-40B4-BE49-F238E27FC236}">
                <a16:creationId xmlns:a16="http://schemas.microsoft.com/office/drawing/2014/main" id="{624DDDC5-05F7-4102-944A-A9D5A901C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076" y="2191951"/>
            <a:ext cx="4801004" cy="3191255"/>
          </a:xfrm>
          <a:prstGeom prst="rect">
            <a:avLst/>
          </a:prstGeom>
        </p:spPr>
      </p:pic>
    </p:spTree>
    <p:extLst>
      <p:ext uri="{BB962C8B-B14F-4D97-AF65-F5344CB8AC3E}">
        <p14:creationId xmlns:p14="http://schemas.microsoft.com/office/powerpoint/2010/main" val="237164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2168C-2C42-4DBF-B8AF-CBADC28C9D18}"/>
              </a:ext>
            </a:extLst>
          </p:cNvPr>
          <p:cNvSpPr>
            <a:spLocks noGrp="1"/>
          </p:cNvSpPr>
          <p:nvPr>
            <p:ph type="title"/>
          </p:nvPr>
        </p:nvSpPr>
        <p:spPr>
          <a:xfrm>
            <a:off x="4616786" y="1722114"/>
            <a:ext cx="7462935" cy="3413772"/>
          </a:xfrm>
        </p:spPr>
        <p:txBody>
          <a:bodyPr/>
          <a:lstStyle/>
          <a:p>
            <a:r>
              <a:rPr lang="en-US" dirty="0"/>
              <a:t>Proper and Acceptable Behavior</a:t>
            </a:r>
          </a:p>
        </p:txBody>
      </p:sp>
    </p:spTree>
    <p:extLst>
      <p:ext uri="{BB962C8B-B14F-4D97-AF65-F5344CB8AC3E}">
        <p14:creationId xmlns:p14="http://schemas.microsoft.com/office/powerpoint/2010/main" val="282073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1D0C-CB21-48FB-86D5-A1AE6FD2EBB5}"/>
              </a:ext>
            </a:extLst>
          </p:cNvPr>
          <p:cNvSpPr>
            <a:spLocks noGrp="1"/>
          </p:cNvSpPr>
          <p:nvPr>
            <p:ph type="title"/>
          </p:nvPr>
        </p:nvSpPr>
        <p:spPr/>
        <p:txBody>
          <a:bodyPr/>
          <a:lstStyle/>
          <a:p>
            <a:r>
              <a:rPr lang="en-US" dirty="0"/>
              <a:t>Proper and Acceptable Behaviors</a:t>
            </a:r>
          </a:p>
        </p:txBody>
      </p:sp>
      <p:sp>
        <p:nvSpPr>
          <p:cNvPr id="3" name="Content Placeholder 2">
            <a:extLst>
              <a:ext uri="{FF2B5EF4-FFF2-40B4-BE49-F238E27FC236}">
                <a16:creationId xmlns:a16="http://schemas.microsoft.com/office/drawing/2014/main" id="{16E70591-8F41-489E-B712-9E0B4DAE3A67}"/>
              </a:ext>
            </a:extLst>
          </p:cNvPr>
          <p:cNvSpPr>
            <a:spLocks noGrp="1"/>
          </p:cNvSpPr>
          <p:nvPr>
            <p:ph sz="half" idx="1"/>
          </p:nvPr>
        </p:nvSpPr>
        <p:spPr>
          <a:xfrm>
            <a:off x="737880" y="1420420"/>
            <a:ext cx="6520169" cy="4734318"/>
          </a:xfrm>
        </p:spPr>
        <p:txBody>
          <a:bodyPr/>
          <a:lstStyle/>
          <a:p>
            <a:pPr marL="45720"/>
            <a:r>
              <a:rPr lang="en-US" dirty="0"/>
              <a:t>Individuals should avoid participating in:</a:t>
            </a:r>
          </a:p>
          <a:p>
            <a:pPr marL="457200" indent="-457200">
              <a:buClr>
                <a:schemeClr val="accent1"/>
              </a:buClr>
              <a:buFont typeface="Wingdings" panose="05000000000000000000" pitchFamily="2" charset="2"/>
              <a:buChar char="Ø"/>
            </a:pPr>
            <a:r>
              <a:rPr lang="en-US" dirty="0"/>
              <a:t>Alcohol use</a:t>
            </a:r>
          </a:p>
          <a:p>
            <a:pPr marL="457200" indent="-457200">
              <a:buClr>
                <a:schemeClr val="accent1"/>
              </a:buClr>
              <a:buFont typeface="Wingdings" panose="05000000000000000000" pitchFamily="2" charset="2"/>
              <a:buChar char="Ø"/>
            </a:pPr>
            <a:r>
              <a:rPr lang="en-US" dirty="0"/>
              <a:t>Criminal activity</a:t>
            </a:r>
          </a:p>
          <a:p>
            <a:pPr marL="457200" indent="-457200">
              <a:buClr>
                <a:schemeClr val="accent1"/>
              </a:buClr>
              <a:buFont typeface="Wingdings" panose="05000000000000000000" pitchFamily="2" charset="2"/>
              <a:buChar char="Ø"/>
            </a:pPr>
            <a:r>
              <a:rPr lang="en-US" dirty="0"/>
              <a:t>Illicit drug use</a:t>
            </a:r>
          </a:p>
          <a:p>
            <a:pPr marL="457200" indent="-457200">
              <a:buClr>
                <a:schemeClr val="accent1"/>
              </a:buClr>
              <a:buFont typeface="Wingdings" panose="05000000000000000000" pitchFamily="2" charset="2"/>
              <a:buChar char="Ø"/>
            </a:pPr>
            <a:r>
              <a:rPr lang="en-US" dirty="0"/>
              <a:t>Regular use of tobacco</a:t>
            </a:r>
          </a:p>
          <a:p>
            <a:pPr marL="457200" indent="-457200">
              <a:buClr>
                <a:schemeClr val="accent1"/>
              </a:buClr>
              <a:buFont typeface="Wingdings" panose="05000000000000000000" pitchFamily="2" charset="2"/>
              <a:buChar char="Ø"/>
            </a:pPr>
            <a:r>
              <a:rPr lang="en-US" dirty="0"/>
              <a:t>Risky sexual activity</a:t>
            </a:r>
          </a:p>
          <a:p>
            <a:endParaRPr lang="en-US" dirty="0"/>
          </a:p>
        </p:txBody>
      </p:sp>
      <p:pic>
        <p:nvPicPr>
          <p:cNvPr id="4" name="Picture 3">
            <a:hlinkClick r:id="rId3"/>
            <a:extLst>
              <a:ext uri="{FF2B5EF4-FFF2-40B4-BE49-F238E27FC236}">
                <a16:creationId xmlns:a16="http://schemas.microsoft.com/office/drawing/2014/main" id="{27D2EF3A-0BFA-4B3F-9B99-4D7D18B62384}"/>
              </a:ext>
            </a:extLst>
          </p:cNvPr>
          <p:cNvPicPr>
            <a:picLocks noChangeAspect="1"/>
          </p:cNvPicPr>
          <p:nvPr/>
        </p:nvPicPr>
        <p:blipFill rotWithShape="1">
          <a:blip r:embed="rId4"/>
          <a:srcRect l="10916" t="17269" r="43219" b="39638"/>
          <a:stretch/>
        </p:blipFill>
        <p:spPr>
          <a:xfrm>
            <a:off x="5770254" y="2062326"/>
            <a:ext cx="5769355" cy="3723080"/>
          </a:xfrm>
          <a:prstGeom prst="rect">
            <a:avLst/>
          </a:prstGeom>
          <a:ln>
            <a:solidFill>
              <a:schemeClr val="tx2"/>
            </a:solidFill>
          </a:ln>
        </p:spPr>
      </p:pic>
      <p:sp>
        <p:nvSpPr>
          <p:cNvPr id="5" name="TextBox 4">
            <a:extLst>
              <a:ext uri="{FF2B5EF4-FFF2-40B4-BE49-F238E27FC236}">
                <a16:creationId xmlns:a16="http://schemas.microsoft.com/office/drawing/2014/main" id="{3C43BA77-3359-49B8-A06D-87D3895660E1}"/>
              </a:ext>
            </a:extLst>
          </p:cNvPr>
          <p:cNvSpPr txBox="1"/>
          <p:nvPr/>
        </p:nvSpPr>
        <p:spPr>
          <a:xfrm>
            <a:off x="7496240" y="5785406"/>
            <a:ext cx="2796209" cy="369332"/>
          </a:xfrm>
          <a:prstGeom prst="rect">
            <a:avLst/>
          </a:prstGeom>
          <a:noFill/>
        </p:spPr>
        <p:txBody>
          <a:bodyPr wrap="square" rtlCol="0">
            <a:spAutoFit/>
          </a:bodyPr>
          <a:lstStyle/>
          <a:p>
            <a:pPr algn="ctr"/>
            <a:r>
              <a:rPr lang="en-US" dirty="0"/>
              <a:t>(click on picture)</a:t>
            </a:r>
          </a:p>
        </p:txBody>
      </p:sp>
    </p:spTree>
    <p:extLst>
      <p:ext uri="{BB962C8B-B14F-4D97-AF65-F5344CB8AC3E}">
        <p14:creationId xmlns:p14="http://schemas.microsoft.com/office/powerpoint/2010/main" val="1546564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2DC0-6D26-453B-93B8-69834E08A529}"/>
              </a:ext>
            </a:extLst>
          </p:cNvPr>
          <p:cNvSpPr>
            <a:spLocks noGrp="1"/>
          </p:cNvSpPr>
          <p:nvPr>
            <p:ph type="title"/>
          </p:nvPr>
        </p:nvSpPr>
        <p:spPr>
          <a:xfrm>
            <a:off x="4502486" y="1722114"/>
            <a:ext cx="7462935" cy="3413772"/>
          </a:xfrm>
        </p:spPr>
        <p:txBody>
          <a:bodyPr/>
          <a:lstStyle/>
          <a:p>
            <a:r>
              <a:rPr lang="en-US" dirty="0"/>
              <a:t>Secure Parental Employment</a:t>
            </a:r>
          </a:p>
        </p:txBody>
      </p:sp>
    </p:spTree>
    <p:extLst>
      <p:ext uri="{BB962C8B-B14F-4D97-AF65-F5344CB8AC3E}">
        <p14:creationId xmlns:p14="http://schemas.microsoft.com/office/powerpoint/2010/main" val="406876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FFE2-11B7-4670-A451-AC530E2CDE8C}"/>
              </a:ext>
            </a:extLst>
          </p:cNvPr>
          <p:cNvSpPr>
            <a:spLocks noGrp="1"/>
          </p:cNvSpPr>
          <p:nvPr>
            <p:ph type="title"/>
          </p:nvPr>
        </p:nvSpPr>
        <p:spPr>
          <a:xfrm>
            <a:off x="889118" y="1641649"/>
            <a:ext cx="10059452" cy="876300"/>
          </a:xfrm>
        </p:spPr>
        <p:txBody>
          <a:bodyPr/>
          <a:lstStyle/>
          <a:p>
            <a:r>
              <a:rPr lang="en-US" dirty="0"/>
              <a:t>What is a workplace health program, and how can employers benefit from this program? Employees?</a:t>
            </a:r>
          </a:p>
        </p:txBody>
      </p:sp>
      <p:pic>
        <p:nvPicPr>
          <p:cNvPr id="4" name="Picture 3">
            <a:extLst>
              <a:ext uri="{FF2B5EF4-FFF2-40B4-BE49-F238E27FC236}">
                <a16:creationId xmlns:a16="http://schemas.microsoft.com/office/drawing/2014/main" id="{627B41B9-BD57-44F4-9AFF-AA18EC688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537" y="2157390"/>
            <a:ext cx="5114925" cy="4365323"/>
          </a:xfrm>
          <a:prstGeom prst="rect">
            <a:avLst/>
          </a:prstGeom>
        </p:spPr>
      </p:pic>
    </p:spTree>
    <p:extLst>
      <p:ext uri="{BB962C8B-B14F-4D97-AF65-F5344CB8AC3E}">
        <p14:creationId xmlns:p14="http://schemas.microsoft.com/office/powerpoint/2010/main" val="145978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1121-08F5-4664-B441-6F2F0DABB628}"/>
              </a:ext>
            </a:extLst>
          </p:cNvPr>
          <p:cNvSpPr>
            <a:spLocks noGrp="1"/>
          </p:cNvSpPr>
          <p:nvPr>
            <p:ph type="title"/>
          </p:nvPr>
        </p:nvSpPr>
        <p:spPr/>
        <p:txBody>
          <a:bodyPr/>
          <a:lstStyle/>
          <a:p>
            <a:r>
              <a:rPr lang="en-US" dirty="0"/>
              <a:t>Overview of Potential Benefits of Workplace Health Programs to Employers</a:t>
            </a:r>
          </a:p>
        </p:txBody>
      </p:sp>
      <p:sp>
        <p:nvSpPr>
          <p:cNvPr id="3" name="Content Placeholder 2">
            <a:extLst>
              <a:ext uri="{FF2B5EF4-FFF2-40B4-BE49-F238E27FC236}">
                <a16:creationId xmlns:a16="http://schemas.microsoft.com/office/drawing/2014/main" id="{C809F6E7-17C0-42D2-BBD9-B25760574FE1}"/>
              </a:ext>
            </a:extLst>
          </p:cNvPr>
          <p:cNvSpPr>
            <a:spLocks noGrp="1"/>
          </p:cNvSpPr>
          <p:nvPr>
            <p:ph sz="half" idx="1"/>
          </p:nvPr>
        </p:nvSpPr>
        <p:spPr/>
        <p:txBody>
          <a:bodyPr/>
          <a:lstStyle/>
          <a:p>
            <a:pPr marL="45720"/>
            <a:r>
              <a:rPr lang="en-US" dirty="0"/>
              <a:t>The benefits for employers include:</a:t>
            </a:r>
          </a:p>
          <a:p>
            <a:pPr marL="457200" indent="-457200">
              <a:buClr>
                <a:schemeClr val="accent1"/>
              </a:buClr>
              <a:buFont typeface="Wingdings" panose="05000000000000000000" pitchFamily="2" charset="2"/>
              <a:buChar char="Ø"/>
            </a:pPr>
            <a:r>
              <a:rPr lang="en-US" dirty="0"/>
              <a:t>Decreased rates of illness and injuries</a:t>
            </a:r>
          </a:p>
          <a:p>
            <a:pPr marL="457200" indent="-457200">
              <a:buClr>
                <a:schemeClr val="accent1"/>
              </a:buClr>
              <a:buFont typeface="Wingdings" panose="05000000000000000000" pitchFamily="2" charset="2"/>
              <a:buChar char="Ø"/>
            </a:pPr>
            <a:r>
              <a:rPr lang="en-US" dirty="0"/>
              <a:t>Enhanced corporate image</a:t>
            </a:r>
          </a:p>
          <a:p>
            <a:pPr marL="457200" indent="-457200">
              <a:buClr>
                <a:schemeClr val="accent1"/>
              </a:buClr>
              <a:buFont typeface="Wingdings" panose="05000000000000000000" pitchFamily="2" charset="2"/>
              <a:buChar char="Ø"/>
            </a:pPr>
            <a:r>
              <a:rPr lang="en-US" dirty="0"/>
              <a:t>Enhanced employee productivity</a:t>
            </a:r>
          </a:p>
          <a:p>
            <a:pPr marL="457200" indent="-457200">
              <a:buClr>
                <a:schemeClr val="accent1"/>
              </a:buClr>
              <a:buFont typeface="Wingdings" panose="05000000000000000000" pitchFamily="2" charset="2"/>
              <a:buChar char="Ø"/>
            </a:pPr>
            <a:r>
              <a:rPr lang="en-US" dirty="0"/>
              <a:t>Improved employee morale</a:t>
            </a:r>
          </a:p>
          <a:p>
            <a:pPr marL="457200" indent="-457200">
              <a:buClr>
                <a:schemeClr val="accent1"/>
              </a:buClr>
              <a:buFont typeface="Wingdings" panose="05000000000000000000" pitchFamily="2" charset="2"/>
              <a:buChar char="Ø"/>
            </a:pPr>
            <a:r>
              <a:rPr lang="en-US" dirty="0"/>
              <a:t>Improved employee recruitment and retention</a:t>
            </a:r>
          </a:p>
          <a:p>
            <a:pPr marL="457200" indent="-457200">
              <a:buClr>
                <a:schemeClr val="accent1"/>
              </a:buClr>
              <a:buFont typeface="Wingdings" panose="05000000000000000000" pitchFamily="2" charset="2"/>
              <a:buChar char="Ø"/>
            </a:pPr>
            <a:r>
              <a:rPr lang="en-US" dirty="0"/>
              <a:t>Increased organizational commitment and creation of a culture of health</a:t>
            </a:r>
          </a:p>
          <a:p>
            <a:pPr marL="457200" indent="-457200">
              <a:buClr>
                <a:schemeClr val="accent1"/>
              </a:buClr>
              <a:buFont typeface="Wingdings" panose="05000000000000000000" pitchFamily="2" charset="2"/>
              <a:buChar char="Ø"/>
            </a:pPr>
            <a:r>
              <a:rPr lang="en-US" dirty="0"/>
              <a:t>Lower health care and disability costs</a:t>
            </a:r>
          </a:p>
          <a:p>
            <a:pPr marL="457200" indent="-457200">
              <a:buClr>
                <a:schemeClr val="accent1"/>
              </a:buClr>
              <a:buFont typeface="Wingdings" panose="05000000000000000000" pitchFamily="2" charset="2"/>
              <a:buChar char="Ø"/>
            </a:pPr>
            <a:r>
              <a:rPr lang="en-US" dirty="0"/>
              <a:t>Reduced employee absenteeism</a:t>
            </a:r>
          </a:p>
          <a:p>
            <a:endParaRPr lang="en-US" dirty="0"/>
          </a:p>
        </p:txBody>
      </p:sp>
    </p:spTree>
    <p:extLst>
      <p:ext uri="{BB962C8B-B14F-4D97-AF65-F5344CB8AC3E}">
        <p14:creationId xmlns:p14="http://schemas.microsoft.com/office/powerpoint/2010/main" val="4044451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D0BD-B371-4F3B-9C42-00403E65E564}"/>
              </a:ext>
            </a:extLst>
          </p:cNvPr>
          <p:cNvSpPr>
            <a:spLocks noGrp="1"/>
          </p:cNvSpPr>
          <p:nvPr>
            <p:ph type="title"/>
          </p:nvPr>
        </p:nvSpPr>
        <p:spPr/>
        <p:txBody>
          <a:bodyPr/>
          <a:lstStyle/>
          <a:p>
            <a:r>
              <a:rPr lang="en-US" dirty="0"/>
              <a:t>Overview of Potential Benefits of Workplace Health Programs to Employees</a:t>
            </a:r>
          </a:p>
        </p:txBody>
      </p:sp>
      <p:sp>
        <p:nvSpPr>
          <p:cNvPr id="3" name="Content Placeholder 2">
            <a:extLst>
              <a:ext uri="{FF2B5EF4-FFF2-40B4-BE49-F238E27FC236}">
                <a16:creationId xmlns:a16="http://schemas.microsoft.com/office/drawing/2014/main" id="{47AF8F9C-68D9-47E3-923B-7D507834F00A}"/>
              </a:ext>
            </a:extLst>
          </p:cNvPr>
          <p:cNvSpPr>
            <a:spLocks noGrp="1"/>
          </p:cNvSpPr>
          <p:nvPr>
            <p:ph sz="half" idx="1"/>
          </p:nvPr>
        </p:nvSpPr>
        <p:spPr/>
        <p:txBody>
          <a:bodyPr/>
          <a:lstStyle/>
          <a:p>
            <a:pPr marL="45720"/>
            <a:r>
              <a:rPr lang="en-US" dirty="0"/>
              <a:t>The benefits for employees include:</a:t>
            </a:r>
          </a:p>
          <a:p>
            <a:pPr marL="457200" lvl="0" indent="-457200">
              <a:buClr>
                <a:schemeClr val="accent5"/>
              </a:buClr>
              <a:buFont typeface="Wingdings" panose="05000000000000000000" pitchFamily="2" charset="2"/>
              <a:buChar char="Ø"/>
            </a:pPr>
            <a:r>
              <a:rPr lang="en-US" dirty="0"/>
              <a:t>Improved coping skills with stress or other factors affecting health</a:t>
            </a:r>
          </a:p>
          <a:p>
            <a:pPr marL="457200" lvl="0" indent="-457200">
              <a:buClr>
                <a:schemeClr val="accent5"/>
              </a:buClr>
              <a:buFont typeface="Wingdings" panose="05000000000000000000" pitchFamily="2" charset="2"/>
              <a:buChar char="Ø"/>
            </a:pPr>
            <a:r>
              <a:rPr lang="en-US" dirty="0"/>
              <a:t>Improved health status</a:t>
            </a:r>
          </a:p>
          <a:p>
            <a:pPr marL="457200" lvl="0" indent="-457200">
              <a:buClr>
                <a:schemeClr val="accent5"/>
              </a:buClr>
              <a:buFont typeface="Wingdings" panose="05000000000000000000" pitchFamily="2" charset="2"/>
              <a:buChar char="Ø"/>
            </a:pPr>
            <a:r>
              <a:rPr lang="en-US" dirty="0"/>
              <a:t>Improved job satisfaction</a:t>
            </a:r>
          </a:p>
          <a:p>
            <a:pPr marL="457200" lvl="0" indent="-457200">
              <a:buClr>
                <a:schemeClr val="accent5"/>
              </a:buClr>
              <a:buFont typeface="Wingdings" panose="05000000000000000000" pitchFamily="2" charset="2"/>
              <a:buChar char="Ø"/>
            </a:pPr>
            <a:r>
              <a:rPr lang="en-US" dirty="0"/>
              <a:t>Increased access to health promotion resources and social support</a:t>
            </a:r>
          </a:p>
          <a:p>
            <a:pPr marL="457200" lvl="0" indent="-457200">
              <a:buClr>
                <a:schemeClr val="accent5"/>
              </a:buClr>
              <a:buFont typeface="Wingdings" panose="05000000000000000000" pitchFamily="2" charset="2"/>
              <a:buChar char="Ø"/>
            </a:pPr>
            <a:r>
              <a:rPr lang="en-US" dirty="0"/>
              <a:t>Increased well-being, self-image and self-esteem</a:t>
            </a:r>
          </a:p>
          <a:p>
            <a:pPr marL="457200" lvl="0" indent="-457200">
              <a:buClr>
                <a:schemeClr val="accent5"/>
              </a:buClr>
              <a:buFont typeface="Wingdings" panose="05000000000000000000" pitchFamily="2" charset="2"/>
              <a:buChar char="Ø"/>
            </a:pPr>
            <a:r>
              <a:rPr lang="en-US" dirty="0"/>
              <a:t>Lower costs for acute health issues</a:t>
            </a:r>
          </a:p>
          <a:p>
            <a:pPr marL="457200" lvl="0" indent="-457200">
              <a:buClr>
                <a:schemeClr val="accent5"/>
              </a:buClr>
              <a:buFont typeface="Wingdings" panose="05000000000000000000" pitchFamily="2" charset="2"/>
              <a:buChar char="Ø"/>
            </a:pPr>
            <a:r>
              <a:rPr lang="en-US" dirty="0"/>
              <a:t>Lower out-of-pocket costs for health care services</a:t>
            </a:r>
          </a:p>
          <a:p>
            <a:pPr marL="457200" lvl="0" indent="-457200">
              <a:buClr>
                <a:schemeClr val="accent5"/>
              </a:buClr>
              <a:buFont typeface="Wingdings" panose="05000000000000000000" pitchFamily="2" charset="2"/>
              <a:buChar char="Ø"/>
            </a:pPr>
            <a:r>
              <a:rPr lang="en-US" dirty="0"/>
              <a:t>Safer and more supportive work environment</a:t>
            </a:r>
          </a:p>
          <a:p>
            <a:endParaRPr lang="en-US" dirty="0"/>
          </a:p>
        </p:txBody>
      </p:sp>
    </p:spTree>
    <p:extLst>
      <p:ext uri="{BB962C8B-B14F-4D97-AF65-F5344CB8AC3E}">
        <p14:creationId xmlns:p14="http://schemas.microsoft.com/office/powerpoint/2010/main" val="2938401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3A53-11F9-407B-885B-872727BE43F5}"/>
              </a:ext>
            </a:extLst>
          </p:cNvPr>
          <p:cNvSpPr>
            <a:spLocks noGrp="1"/>
          </p:cNvSpPr>
          <p:nvPr>
            <p:ph type="title"/>
          </p:nvPr>
        </p:nvSpPr>
        <p:spPr>
          <a:xfrm>
            <a:off x="4593926" y="1551513"/>
            <a:ext cx="7462935" cy="3413772"/>
          </a:xfrm>
        </p:spPr>
        <p:txBody>
          <a:bodyPr/>
          <a:lstStyle/>
          <a:p>
            <a:r>
              <a:rPr lang="en-US" dirty="0"/>
              <a:t>Strong Family Structure</a:t>
            </a:r>
          </a:p>
        </p:txBody>
      </p:sp>
    </p:spTree>
    <p:extLst>
      <p:ext uri="{BB962C8B-B14F-4D97-AF65-F5344CB8AC3E}">
        <p14:creationId xmlns:p14="http://schemas.microsoft.com/office/powerpoint/2010/main" val="1687342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D3AD-6664-4594-A920-E43C074A49DB}"/>
              </a:ext>
            </a:extLst>
          </p:cNvPr>
          <p:cNvSpPr>
            <a:spLocks noGrp="1"/>
          </p:cNvSpPr>
          <p:nvPr>
            <p:ph type="title"/>
          </p:nvPr>
        </p:nvSpPr>
        <p:spPr/>
        <p:txBody>
          <a:bodyPr/>
          <a:lstStyle/>
          <a:p>
            <a:r>
              <a:rPr lang="en-US" dirty="0"/>
              <a:t>Roles and Responsibilities of Family Members</a:t>
            </a:r>
          </a:p>
        </p:txBody>
      </p:sp>
      <p:sp>
        <p:nvSpPr>
          <p:cNvPr id="3" name="Content Placeholder 2">
            <a:extLst>
              <a:ext uri="{FF2B5EF4-FFF2-40B4-BE49-F238E27FC236}">
                <a16:creationId xmlns:a16="http://schemas.microsoft.com/office/drawing/2014/main" id="{6CEB7C56-F6BB-4AAA-BB07-F325145D9014}"/>
              </a:ext>
            </a:extLst>
          </p:cNvPr>
          <p:cNvSpPr>
            <a:spLocks noGrp="1"/>
          </p:cNvSpPr>
          <p:nvPr>
            <p:ph sz="half" idx="1"/>
          </p:nvPr>
        </p:nvSpPr>
        <p:spPr>
          <a:xfrm>
            <a:off x="740664" y="1420420"/>
            <a:ext cx="5785866" cy="4734318"/>
          </a:xfrm>
        </p:spPr>
        <p:txBody>
          <a:bodyPr/>
          <a:lstStyle/>
          <a:p>
            <a:pPr>
              <a:defRPr/>
            </a:pPr>
            <a:r>
              <a:rPr lang="en-US" sz="2800" dirty="0">
                <a:solidFill>
                  <a:schemeClr val="bg2">
                    <a:lumMod val="10000"/>
                  </a:schemeClr>
                </a:solidFill>
              </a:rPr>
              <a:t>Individuals within the family provide the following:</a:t>
            </a:r>
          </a:p>
          <a:p>
            <a:pPr marL="457200" indent="-457200">
              <a:buClr>
                <a:schemeClr val="accent5"/>
              </a:buClr>
              <a:buFont typeface="Wingdings" panose="05000000000000000000" pitchFamily="2" charset="2"/>
              <a:buChar char="Ø"/>
              <a:defRPr/>
            </a:pPr>
            <a:r>
              <a:rPr lang="en-US" sz="2400" dirty="0">
                <a:solidFill>
                  <a:schemeClr val="bg2">
                    <a:lumMod val="10000"/>
                  </a:schemeClr>
                </a:solidFill>
              </a:rPr>
              <a:t>Basic needs (such as food, clothing and shelter)</a:t>
            </a:r>
          </a:p>
          <a:p>
            <a:pPr marL="457200" indent="-457200">
              <a:buClr>
                <a:schemeClr val="accent5"/>
              </a:buClr>
              <a:buFont typeface="Wingdings" panose="05000000000000000000" pitchFamily="2" charset="2"/>
              <a:buChar char="Ø"/>
              <a:defRPr/>
            </a:pPr>
            <a:r>
              <a:rPr lang="en-US" sz="2400" dirty="0">
                <a:solidFill>
                  <a:schemeClr val="bg2">
                    <a:lumMod val="10000"/>
                  </a:schemeClr>
                </a:solidFill>
              </a:rPr>
              <a:t>Economic support</a:t>
            </a:r>
          </a:p>
          <a:p>
            <a:pPr marL="457200" indent="-457200">
              <a:buClr>
                <a:schemeClr val="accent5"/>
              </a:buClr>
              <a:buFont typeface="Wingdings" panose="05000000000000000000" pitchFamily="2" charset="2"/>
              <a:buChar char="Ø"/>
              <a:defRPr/>
            </a:pPr>
            <a:r>
              <a:rPr lang="en-US" sz="2400" dirty="0">
                <a:solidFill>
                  <a:schemeClr val="bg2">
                    <a:lumMod val="10000"/>
                  </a:schemeClr>
                </a:solidFill>
              </a:rPr>
              <a:t>Education</a:t>
            </a:r>
          </a:p>
          <a:p>
            <a:pPr marL="457200" indent="-457200">
              <a:buClr>
                <a:schemeClr val="accent5"/>
              </a:buClr>
              <a:buFont typeface="Wingdings" panose="05000000000000000000" pitchFamily="2" charset="2"/>
              <a:buChar char="Ø"/>
              <a:defRPr/>
            </a:pPr>
            <a:r>
              <a:rPr lang="en-US" sz="2400" dirty="0">
                <a:solidFill>
                  <a:schemeClr val="bg2">
                    <a:lumMod val="10000"/>
                  </a:schemeClr>
                </a:solidFill>
              </a:rPr>
              <a:t>Love and affection</a:t>
            </a:r>
          </a:p>
          <a:p>
            <a:pPr marL="457200" indent="-457200">
              <a:buClr>
                <a:schemeClr val="accent5"/>
              </a:buClr>
              <a:buFont typeface="Wingdings" panose="05000000000000000000" pitchFamily="2" charset="2"/>
              <a:buChar char="Ø"/>
              <a:defRPr/>
            </a:pPr>
            <a:r>
              <a:rPr lang="en-US" sz="2400" dirty="0">
                <a:solidFill>
                  <a:schemeClr val="bg2">
                    <a:lumMod val="10000"/>
                  </a:schemeClr>
                </a:solidFill>
              </a:rPr>
              <a:t>Nurturance</a:t>
            </a:r>
          </a:p>
          <a:p>
            <a:pPr marL="457200" indent="-457200">
              <a:buClr>
                <a:schemeClr val="accent5"/>
              </a:buClr>
              <a:buFont typeface="Wingdings" panose="05000000000000000000" pitchFamily="2" charset="2"/>
              <a:buChar char="Ø"/>
              <a:defRPr/>
            </a:pPr>
            <a:r>
              <a:rPr lang="en-US" sz="2400" dirty="0">
                <a:solidFill>
                  <a:schemeClr val="bg2">
                    <a:lumMod val="10000"/>
                  </a:schemeClr>
                </a:solidFill>
              </a:rPr>
              <a:t>Opportunities to have fun</a:t>
            </a:r>
          </a:p>
          <a:p>
            <a:pPr marL="457200" indent="-457200">
              <a:buClr>
                <a:schemeClr val="accent5"/>
              </a:buClr>
              <a:buFont typeface="Wingdings" panose="05000000000000000000" pitchFamily="2" charset="2"/>
              <a:buChar char="Ø"/>
              <a:defRPr/>
            </a:pPr>
            <a:r>
              <a:rPr lang="en-US" sz="2400" dirty="0">
                <a:solidFill>
                  <a:schemeClr val="bg2">
                    <a:lumMod val="10000"/>
                  </a:schemeClr>
                </a:solidFill>
              </a:rPr>
              <a:t>Protection</a:t>
            </a:r>
          </a:p>
          <a:p>
            <a:pPr marL="457200" indent="-457200">
              <a:buClr>
                <a:schemeClr val="accent5"/>
              </a:buClr>
              <a:buFont typeface="Wingdings" panose="05000000000000000000" pitchFamily="2" charset="2"/>
              <a:buChar char="Ø"/>
              <a:defRPr/>
            </a:pPr>
            <a:r>
              <a:rPr lang="en-US" sz="2400" dirty="0">
                <a:solidFill>
                  <a:schemeClr val="bg2">
                    <a:lumMod val="10000"/>
                  </a:schemeClr>
                </a:solidFill>
              </a:rPr>
              <a:t>Religious background</a:t>
            </a:r>
          </a:p>
          <a:p>
            <a:endParaRPr lang="en-US" dirty="0"/>
          </a:p>
        </p:txBody>
      </p:sp>
      <p:pic>
        <p:nvPicPr>
          <p:cNvPr id="4" name="Picture 3">
            <a:extLst>
              <a:ext uri="{FF2B5EF4-FFF2-40B4-BE49-F238E27FC236}">
                <a16:creationId xmlns:a16="http://schemas.microsoft.com/office/drawing/2014/main" id="{E1284DC9-3A64-4DF4-9CE1-A09B37AE0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359" y="2008821"/>
            <a:ext cx="5721623" cy="3857625"/>
          </a:xfrm>
          <a:prstGeom prst="rect">
            <a:avLst/>
          </a:prstGeom>
        </p:spPr>
      </p:pic>
    </p:spTree>
    <p:extLst>
      <p:ext uri="{BB962C8B-B14F-4D97-AF65-F5344CB8AC3E}">
        <p14:creationId xmlns:p14="http://schemas.microsoft.com/office/powerpoint/2010/main" val="4039489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F8E1-2123-43FF-8863-0DF2A21A798C}"/>
              </a:ext>
            </a:extLst>
          </p:cNvPr>
          <p:cNvSpPr>
            <a:spLocks noGrp="1"/>
          </p:cNvSpPr>
          <p:nvPr>
            <p:ph type="title"/>
          </p:nvPr>
        </p:nvSpPr>
        <p:spPr/>
        <p:txBody>
          <a:bodyPr/>
          <a:lstStyle/>
          <a:p>
            <a:r>
              <a:rPr lang="en-US" dirty="0"/>
              <a:t>Benefits of a Family</a:t>
            </a:r>
          </a:p>
        </p:txBody>
      </p:sp>
      <p:sp>
        <p:nvSpPr>
          <p:cNvPr id="3" name="Content Placeholder 2">
            <a:extLst>
              <a:ext uri="{FF2B5EF4-FFF2-40B4-BE49-F238E27FC236}">
                <a16:creationId xmlns:a16="http://schemas.microsoft.com/office/drawing/2014/main" id="{FB052EF8-7BC6-4EE3-A567-63AC2813E680}"/>
              </a:ext>
            </a:extLst>
          </p:cNvPr>
          <p:cNvSpPr>
            <a:spLocks noGrp="1"/>
          </p:cNvSpPr>
          <p:nvPr>
            <p:ph sz="half" idx="1"/>
          </p:nvPr>
        </p:nvSpPr>
        <p:spPr/>
        <p:txBody>
          <a:bodyPr/>
          <a:lstStyle/>
          <a:p>
            <a:pPr marL="306000" indent="-306000">
              <a:defRPr/>
            </a:pPr>
            <a:r>
              <a:rPr lang="en-US" altLang="en-US" sz="2400" dirty="0">
                <a:latin typeface="Britannic Bold" pitchFamily="34" charset="0"/>
              </a:rPr>
              <a:t> </a:t>
            </a:r>
            <a:r>
              <a:rPr lang="en-US" altLang="en-US" sz="2400" u="sng" dirty="0">
                <a:solidFill>
                  <a:schemeClr val="bg2">
                    <a:lumMod val="10000"/>
                  </a:schemeClr>
                </a:solidFill>
              </a:rPr>
              <a:t>Maslow’s Hierarchy of Needs</a:t>
            </a:r>
          </a:p>
          <a:p>
            <a:pPr marL="342900" indent="-342900">
              <a:buClr>
                <a:schemeClr val="accent5"/>
              </a:buClr>
              <a:buFont typeface="Wingdings" panose="05000000000000000000" pitchFamily="2" charset="2"/>
              <a:buChar char="Ø"/>
              <a:defRPr/>
            </a:pPr>
            <a:r>
              <a:rPr lang="en-US" altLang="en-US" sz="2400" dirty="0">
                <a:solidFill>
                  <a:schemeClr val="bg2">
                    <a:lumMod val="10000"/>
                  </a:schemeClr>
                </a:solidFill>
              </a:rPr>
              <a:t>Provides for physical needs (food, shelter, clothing, protection and security)</a:t>
            </a:r>
          </a:p>
          <a:p>
            <a:pPr marL="342900" indent="-342900">
              <a:buClr>
                <a:schemeClr val="accent5"/>
              </a:buClr>
              <a:buFont typeface="Wingdings" panose="05000000000000000000" pitchFamily="2" charset="2"/>
              <a:buChar char="Ø"/>
              <a:defRPr/>
            </a:pPr>
            <a:r>
              <a:rPr lang="en-US" altLang="en-US" sz="2400" dirty="0">
                <a:solidFill>
                  <a:schemeClr val="bg2">
                    <a:lumMod val="10000"/>
                  </a:schemeClr>
                </a:solidFill>
              </a:rPr>
              <a:t>Satisfies one’s emotional needs (encouragement, support, belonging, companionship, love, self-esteem and self-actualization)      </a:t>
            </a:r>
            <a:r>
              <a:rPr lang="en-US" altLang="en-US" sz="2400" dirty="0"/>
              <a:t>               </a:t>
            </a:r>
          </a:p>
          <a:p>
            <a:endParaRPr lang="en-US" dirty="0"/>
          </a:p>
        </p:txBody>
      </p:sp>
      <p:pic>
        <p:nvPicPr>
          <p:cNvPr id="4" name="Content Placeholder 4">
            <a:extLst>
              <a:ext uri="{FF2B5EF4-FFF2-40B4-BE49-F238E27FC236}">
                <a16:creationId xmlns:a16="http://schemas.microsoft.com/office/drawing/2014/main" id="{5AEB9D4A-761E-4458-AF17-BED4835AFB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07614" y="1283509"/>
            <a:ext cx="4896644" cy="4896643"/>
          </a:xfrm>
          <a:prstGeom prst="rect">
            <a:avLst/>
          </a:prstGeom>
        </p:spPr>
      </p:pic>
    </p:spTree>
    <p:extLst>
      <p:ext uri="{BB962C8B-B14F-4D97-AF65-F5344CB8AC3E}">
        <p14:creationId xmlns:p14="http://schemas.microsoft.com/office/powerpoint/2010/main" val="2662287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463E-1894-4461-BAC8-3EA8EA3FF1E0}"/>
              </a:ext>
            </a:extLst>
          </p:cNvPr>
          <p:cNvSpPr>
            <a:spLocks noGrp="1"/>
          </p:cNvSpPr>
          <p:nvPr>
            <p:ph type="title"/>
          </p:nvPr>
        </p:nvSpPr>
        <p:spPr/>
        <p:txBody>
          <a:bodyPr/>
          <a:lstStyle/>
          <a:p>
            <a:r>
              <a:rPr lang="en-US" dirty="0"/>
              <a:t>Preparing for the Next Decade: A 2020 Vision for Healthy People</a:t>
            </a:r>
          </a:p>
        </p:txBody>
      </p:sp>
      <p:pic>
        <p:nvPicPr>
          <p:cNvPr id="4" name="Content Placeholder 5">
            <a:hlinkClick r:id="rId3"/>
            <a:extLst>
              <a:ext uri="{FF2B5EF4-FFF2-40B4-BE49-F238E27FC236}">
                <a16:creationId xmlns:a16="http://schemas.microsoft.com/office/drawing/2014/main" id="{B269D1F3-02C6-4200-8D5A-F101B31D0721}"/>
              </a:ext>
            </a:extLst>
          </p:cNvPr>
          <p:cNvPicPr>
            <a:picLocks noGrp="1" noChangeAspect="1"/>
          </p:cNvPicPr>
          <p:nvPr>
            <p:ph idx="1"/>
          </p:nvPr>
        </p:nvPicPr>
        <p:blipFill rotWithShape="1">
          <a:blip r:embed="rId4"/>
          <a:srcRect l="10335" t="24009" r="43272" b="29837"/>
          <a:stretch/>
        </p:blipFill>
        <p:spPr>
          <a:xfrm>
            <a:off x="2361641" y="1637549"/>
            <a:ext cx="6846801" cy="3829568"/>
          </a:xfrm>
          <a:prstGeom prst="rect">
            <a:avLst/>
          </a:prstGeom>
          <a:ln>
            <a:solidFill>
              <a:schemeClr val="accent1"/>
            </a:solidFill>
          </a:ln>
        </p:spPr>
      </p:pic>
      <p:sp>
        <p:nvSpPr>
          <p:cNvPr id="5" name="TextBox 4">
            <a:extLst>
              <a:ext uri="{FF2B5EF4-FFF2-40B4-BE49-F238E27FC236}">
                <a16:creationId xmlns:a16="http://schemas.microsoft.com/office/drawing/2014/main" id="{F7CA6086-0700-4434-8812-67F9785C66E5}"/>
              </a:ext>
            </a:extLst>
          </p:cNvPr>
          <p:cNvSpPr txBox="1"/>
          <p:nvPr/>
        </p:nvSpPr>
        <p:spPr>
          <a:xfrm>
            <a:off x="4630882" y="5636491"/>
            <a:ext cx="2930236" cy="369332"/>
          </a:xfrm>
          <a:prstGeom prst="rect">
            <a:avLst/>
          </a:prstGeom>
          <a:noFill/>
        </p:spPr>
        <p:txBody>
          <a:bodyPr wrap="square" rtlCol="0">
            <a:spAutoFit/>
          </a:bodyPr>
          <a:lstStyle/>
          <a:p>
            <a:pPr algn="ctr"/>
            <a:r>
              <a:rPr lang="en-US" dirty="0"/>
              <a:t>(click on picture)</a:t>
            </a:r>
          </a:p>
        </p:txBody>
      </p:sp>
    </p:spTree>
    <p:extLst>
      <p:ext uri="{BB962C8B-B14F-4D97-AF65-F5344CB8AC3E}">
        <p14:creationId xmlns:p14="http://schemas.microsoft.com/office/powerpoint/2010/main" val="2045381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6ED2-E29B-4A9A-9C97-DAF456D5C62B}"/>
              </a:ext>
            </a:extLst>
          </p:cNvPr>
          <p:cNvSpPr>
            <a:spLocks noGrp="1"/>
          </p:cNvSpPr>
          <p:nvPr>
            <p:ph type="title"/>
          </p:nvPr>
        </p:nvSpPr>
        <p:spPr>
          <a:xfrm>
            <a:off x="1066274" y="2647489"/>
            <a:ext cx="10059452" cy="876300"/>
          </a:xfrm>
        </p:spPr>
        <p:txBody>
          <a:bodyPr/>
          <a:lstStyle/>
          <a:p>
            <a:pPr algn="ctr"/>
            <a:r>
              <a:rPr lang="en-US" dirty="0"/>
              <a:t>What are examples of generally unhealthy lifestyles?</a:t>
            </a:r>
          </a:p>
        </p:txBody>
      </p:sp>
    </p:spTree>
    <p:extLst>
      <p:ext uri="{BB962C8B-B14F-4D97-AF65-F5344CB8AC3E}">
        <p14:creationId xmlns:p14="http://schemas.microsoft.com/office/powerpoint/2010/main" val="176245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E964-65BD-4C72-9134-1F828690AF36}"/>
              </a:ext>
            </a:extLst>
          </p:cNvPr>
          <p:cNvSpPr>
            <a:spLocks noGrp="1"/>
          </p:cNvSpPr>
          <p:nvPr>
            <p:ph type="title"/>
          </p:nvPr>
        </p:nvSpPr>
        <p:spPr>
          <a:xfrm>
            <a:off x="1677924" y="2350309"/>
            <a:ext cx="10059452" cy="876300"/>
          </a:xfrm>
        </p:spPr>
        <p:txBody>
          <a:bodyPr/>
          <a:lstStyle/>
          <a:p>
            <a:r>
              <a:rPr lang="en-US" dirty="0"/>
              <a:t>What are some indicators of well-being?</a:t>
            </a:r>
          </a:p>
        </p:txBody>
      </p:sp>
    </p:spTree>
    <p:extLst>
      <p:ext uri="{BB962C8B-B14F-4D97-AF65-F5344CB8AC3E}">
        <p14:creationId xmlns:p14="http://schemas.microsoft.com/office/powerpoint/2010/main" val="1178790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9E64-9CE5-45F3-973F-2D3670E3436A}"/>
              </a:ext>
            </a:extLst>
          </p:cNvPr>
          <p:cNvSpPr>
            <a:spLocks noGrp="1"/>
          </p:cNvSpPr>
          <p:nvPr>
            <p:ph type="title"/>
          </p:nvPr>
        </p:nvSpPr>
        <p:spPr/>
        <p:txBody>
          <a:bodyPr/>
          <a:lstStyle/>
          <a:p>
            <a:r>
              <a:rPr lang="en-US" dirty="0"/>
              <a:t>Adverse Experiences</a:t>
            </a:r>
          </a:p>
        </p:txBody>
      </p:sp>
      <p:sp>
        <p:nvSpPr>
          <p:cNvPr id="3" name="Content Placeholder 2">
            <a:extLst>
              <a:ext uri="{FF2B5EF4-FFF2-40B4-BE49-F238E27FC236}">
                <a16:creationId xmlns:a16="http://schemas.microsoft.com/office/drawing/2014/main" id="{363074C6-A344-4E2A-BC9E-820B3FC60CCC}"/>
              </a:ext>
            </a:extLst>
          </p:cNvPr>
          <p:cNvSpPr>
            <a:spLocks noGrp="1"/>
          </p:cNvSpPr>
          <p:nvPr>
            <p:ph sz="half" idx="1"/>
          </p:nvPr>
        </p:nvSpPr>
        <p:spPr>
          <a:xfrm>
            <a:off x="740664" y="1420420"/>
            <a:ext cx="6848856" cy="4734318"/>
          </a:xfrm>
        </p:spPr>
        <p:txBody>
          <a:bodyPr/>
          <a:lstStyle/>
          <a:p>
            <a:pPr marL="45720"/>
            <a:r>
              <a:rPr lang="en-US" sz="2400" dirty="0"/>
              <a:t>Nearly one in eight children (12 percent) has had three or more negative life experiences associated with levels of stress that can harm his or her health and development. </a:t>
            </a:r>
          </a:p>
          <a:p>
            <a:pPr marL="45720"/>
            <a:r>
              <a:rPr lang="en-US" sz="2400" dirty="0"/>
              <a:t>These experiences may include: </a:t>
            </a:r>
          </a:p>
          <a:p>
            <a:pPr marL="457200" indent="-457200">
              <a:buClr>
                <a:schemeClr val="accent1"/>
              </a:buClr>
              <a:buFont typeface="Wingdings" panose="05000000000000000000" pitchFamily="2" charset="2"/>
              <a:buChar char="Ø"/>
            </a:pPr>
            <a:r>
              <a:rPr lang="en-US" sz="2000" dirty="0"/>
              <a:t>abuse or neglect</a:t>
            </a:r>
          </a:p>
          <a:p>
            <a:pPr marL="457200" indent="-457200">
              <a:buClr>
                <a:schemeClr val="accent1"/>
              </a:buClr>
              <a:buFont typeface="Wingdings" panose="05000000000000000000" pitchFamily="2" charset="2"/>
              <a:buChar char="Ø"/>
            </a:pPr>
            <a:r>
              <a:rPr lang="en-US" sz="2000" dirty="0"/>
              <a:t>chronic economic hardship</a:t>
            </a:r>
          </a:p>
          <a:p>
            <a:pPr marL="457200" indent="-457200">
              <a:buClr>
                <a:schemeClr val="accent1"/>
              </a:buClr>
              <a:buFont typeface="Wingdings" panose="05000000000000000000" pitchFamily="2" charset="2"/>
              <a:buChar char="Ø"/>
            </a:pPr>
            <a:r>
              <a:rPr lang="en-US" sz="2000" dirty="0"/>
              <a:t>living with someone who has a mental illness or substance abuse problem</a:t>
            </a:r>
          </a:p>
          <a:p>
            <a:pPr marL="457200" indent="-457200">
              <a:buClr>
                <a:schemeClr val="accent1"/>
              </a:buClr>
              <a:buFont typeface="Wingdings" panose="05000000000000000000" pitchFamily="2" charset="2"/>
              <a:buChar char="Ø"/>
            </a:pPr>
            <a:r>
              <a:rPr lang="en-US" sz="2000" dirty="0"/>
              <a:t>parental divorce or separation</a:t>
            </a:r>
          </a:p>
          <a:p>
            <a:pPr marL="457200" indent="-457200">
              <a:buClr>
                <a:schemeClr val="accent1"/>
              </a:buClr>
              <a:buFont typeface="Wingdings" panose="05000000000000000000" pitchFamily="2" charset="2"/>
              <a:buChar char="Ø"/>
            </a:pPr>
            <a:r>
              <a:rPr lang="en-US" sz="2000" dirty="0"/>
              <a:t>social exclusion by peers</a:t>
            </a:r>
          </a:p>
          <a:p>
            <a:pPr marL="457200" indent="-457200">
              <a:buClr>
                <a:schemeClr val="accent1"/>
              </a:buClr>
              <a:buFont typeface="Wingdings" panose="05000000000000000000" pitchFamily="2" charset="2"/>
              <a:buChar char="Ø"/>
            </a:pPr>
            <a:r>
              <a:rPr lang="en-US" sz="2000" dirty="0"/>
              <a:t>the death of a parent</a:t>
            </a:r>
          </a:p>
          <a:p>
            <a:pPr marL="457200" indent="-457200">
              <a:buClr>
                <a:schemeClr val="accent1"/>
              </a:buClr>
              <a:buFont typeface="Wingdings" panose="05000000000000000000" pitchFamily="2" charset="2"/>
              <a:buChar char="Ø"/>
            </a:pPr>
            <a:r>
              <a:rPr lang="en-US" sz="2000" dirty="0"/>
              <a:t>witnessing domestic violence</a:t>
            </a:r>
          </a:p>
          <a:p>
            <a:endParaRPr lang="en-US" dirty="0"/>
          </a:p>
        </p:txBody>
      </p:sp>
      <p:pic>
        <p:nvPicPr>
          <p:cNvPr id="4" name="Picture 3">
            <a:extLst>
              <a:ext uri="{FF2B5EF4-FFF2-40B4-BE49-F238E27FC236}">
                <a16:creationId xmlns:a16="http://schemas.microsoft.com/office/drawing/2014/main" id="{0AC33D0E-F1DF-48FC-A2BE-84472DFC4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639" y="2588755"/>
            <a:ext cx="4258043" cy="2848825"/>
          </a:xfrm>
          <a:prstGeom prst="rect">
            <a:avLst/>
          </a:prstGeom>
        </p:spPr>
      </p:pic>
    </p:spTree>
    <p:extLst>
      <p:ext uri="{BB962C8B-B14F-4D97-AF65-F5344CB8AC3E}">
        <p14:creationId xmlns:p14="http://schemas.microsoft.com/office/powerpoint/2010/main" val="3813012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824DA-79BB-49D0-8E01-B0ADBF04838F}"/>
              </a:ext>
            </a:extLst>
          </p:cNvPr>
          <p:cNvSpPr>
            <a:spLocks noGrp="1"/>
          </p:cNvSpPr>
          <p:nvPr>
            <p:ph type="title"/>
          </p:nvPr>
        </p:nvSpPr>
        <p:spPr/>
        <p:txBody>
          <a:bodyPr/>
          <a:lstStyle/>
          <a:p>
            <a:r>
              <a:rPr lang="en-US" dirty="0"/>
              <a:t>What is stress, and what are some effects of stress associated in each area?</a:t>
            </a:r>
          </a:p>
        </p:txBody>
      </p:sp>
      <p:graphicFrame>
        <p:nvGraphicFramePr>
          <p:cNvPr id="4" name="Content Placeholder 6">
            <a:extLst>
              <a:ext uri="{FF2B5EF4-FFF2-40B4-BE49-F238E27FC236}">
                <a16:creationId xmlns:a16="http://schemas.microsoft.com/office/drawing/2014/main" id="{F5821677-FA15-4C7B-A9AF-DEE4E861CDBF}"/>
              </a:ext>
            </a:extLst>
          </p:cNvPr>
          <p:cNvGraphicFramePr>
            <a:graphicFrameLocks noGrp="1"/>
          </p:cNvGraphicFramePr>
          <p:nvPr>
            <p:ph idx="1"/>
            <p:extLst>
              <p:ext uri="{D42A27DB-BD31-4B8C-83A1-F6EECF244321}">
                <p14:modId xmlns:p14="http://schemas.microsoft.com/office/powerpoint/2010/main" val="2739700615"/>
              </p:ext>
            </p:extLst>
          </p:nvPr>
        </p:nvGraphicFramePr>
        <p:xfrm>
          <a:off x="1524000" y="1714500"/>
          <a:ext cx="91440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676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58A9-8E74-4258-A52F-95FD8BEC3925}"/>
              </a:ext>
            </a:extLst>
          </p:cNvPr>
          <p:cNvSpPr>
            <a:spLocks noGrp="1"/>
          </p:cNvSpPr>
          <p:nvPr>
            <p:ph type="title"/>
          </p:nvPr>
        </p:nvSpPr>
        <p:spPr/>
        <p:txBody>
          <a:bodyPr/>
          <a:lstStyle/>
          <a:p>
            <a:r>
              <a:rPr lang="en-US" dirty="0"/>
              <a:t>The Effects of Stress</a:t>
            </a:r>
          </a:p>
        </p:txBody>
      </p:sp>
      <p:graphicFrame>
        <p:nvGraphicFramePr>
          <p:cNvPr id="4" name="Content Placeholder 6">
            <a:extLst>
              <a:ext uri="{FF2B5EF4-FFF2-40B4-BE49-F238E27FC236}">
                <a16:creationId xmlns:a16="http://schemas.microsoft.com/office/drawing/2014/main" id="{B53D5396-E272-4CCD-9834-539862F69DBB}"/>
              </a:ext>
            </a:extLst>
          </p:cNvPr>
          <p:cNvGraphicFramePr>
            <a:graphicFrameLocks noGrp="1"/>
          </p:cNvGraphicFramePr>
          <p:nvPr>
            <p:ph idx="1"/>
            <p:extLst>
              <p:ext uri="{D42A27DB-BD31-4B8C-83A1-F6EECF244321}">
                <p14:modId xmlns:p14="http://schemas.microsoft.com/office/powerpoint/2010/main" val="1988990748"/>
              </p:ext>
            </p:extLst>
          </p:nvPr>
        </p:nvGraphicFramePr>
        <p:xfrm>
          <a:off x="1524000" y="1714500"/>
          <a:ext cx="91440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458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2C5A-EF1D-40D9-A3E5-E2392B66368C}"/>
              </a:ext>
            </a:extLst>
          </p:cNvPr>
          <p:cNvSpPr>
            <a:spLocks noGrp="1"/>
          </p:cNvSpPr>
          <p:nvPr>
            <p:ph type="title"/>
          </p:nvPr>
        </p:nvSpPr>
        <p:spPr/>
        <p:txBody>
          <a:bodyPr/>
          <a:lstStyle/>
          <a:p>
            <a:r>
              <a:rPr lang="en-US" dirty="0"/>
              <a:t>Ways to Cope with Stress and Depression</a:t>
            </a:r>
          </a:p>
        </p:txBody>
      </p:sp>
      <p:sp>
        <p:nvSpPr>
          <p:cNvPr id="3" name="Content Placeholder 2">
            <a:extLst>
              <a:ext uri="{FF2B5EF4-FFF2-40B4-BE49-F238E27FC236}">
                <a16:creationId xmlns:a16="http://schemas.microsoft.com/office/drawing/2014/main" id="{C7553355-C35F-491D-8924-26194B9DAE15}"/>
              </a:ext>
            </a:extLst>
          </p:cNvPr>
          <p:cNvSpPr>
            <a:spLocks noGrp="1"/>
          </p:cNvSpPr>
          <p:nvPr>
            <p:ph sz="half" idx="1"/>
          </p:nvPr>
        </p:nvSpPr>
        <p:spPr/>
        <p:txBody>
          <a:bodyPr/>
          <a:lstStyle/>
          <a:p>
            <a:pPr marL="45720" fontAlgn="base"/>
            <a:r>
              <a:rPr lang="en-US" dirty="0"/>
              <a:t>Mental health resources include:</a:t>
            </a:r>
          </a:p>
          <a:p>
            <a:pPr marL="342900" indent="-342900" fontAlgn="base">
              <a:buClr>
                <a:schemeClr val="accent1"/>
              </a:buClr>
              <a:buFont typeface="Wingdings" panose="05000000000000000000" pitchFamily="2" charset="2"/>
              <a:buChar char="Ø"/>
            </a:pPr>
            <a:r>
              <a:rPr lang="en-US" sz="2400" dirty="0"/>
              <a:t>Community mental health centers</a:t>
            </a:r>
          </a:p>
          <a:p>
            <a:pPr marL="342900" indent="-342900" fontAlgn="base">
              <a:buClr>
                <a:schemeClr val="accent1"/>
              </a:buClr>
              <a:buFont typeface="Wingdings" panose="05000000000000000000" pitchFamily="2" charset="2"/>
              <a:buChar char="Ø"/>
            </a:pPr>
            <a:r>
              <a:rPr lang="en-US" sz="2400" dirty="0"/>
              <a:t>Employee assistance programs</a:t>
            </a:r>
          </a:p>
          <a:p>
            <a:pPr marL="342900" indent="-342900" fontAlgn="base">
              <a:buClr>
                <a:schemeClr val="accent1"/>
              </a:buClr>
              <a:buFont typeface="Wingdings" panose="05000000000000000000" pitchFamily="2" charset="2"/>
              <a:buChar char="Ø"/>
            </a:pPr>
            <a:r>
              <a:rPr lang="en-US" sz="2400" dirty="0"/>
              <a:t>Family services, social agencies, or clergy</a:t>
            </a:r>
          </a:p>
          <a:p>
            <a:pPr marL="342900" indent="-342900" fontAlgn="base">
              <a:buClr>
                <a:schemeClr val="accent1"/>
              </a:buClr>
              <a:buFont typeface="Wingdings" panose="05000000000000000000" pitchFamily="2" charset="2"/>
              <a:buChar char="Ø"/>
            </a:pPr>
            <a:r>
              <a:rPr lang="en-US" sz="2400" dirty="0"/>
              <a:t>Health maintenance organizations</a:t>
            </a:r>
          </a:p>
          <a:p>
            <a:pPr marL="342900" indent="-342900" fontAlgn="base">
              <a:buClr>
                <a:schemeClr val="accent1"/>
              </a:buClr>
              <a:buFont typeface="Wingdings" panose="05000000000000000000" pitchFamily="2" charset="2"/>
              <a:buChar char="Ø"/>
            </a:pPr>
            <a:r>
              <a:rPr lang="en-US" sz="2400" dirty="0"/>
              <a:t>Hospital psychiatry departments and outpatient clinics</a:t>
            </a:r>
          </a:p>
          <a:p>
            <a:pPr marL="342900" indent="-342900" fontAlgn="base">
              <a:buClr>
                <a:schemeClr val="accent1"/>
              </a:buClr>
              <a:buFont typeface="Wingdings" panose="05000000000000000000" pitchFamily="2" charset="2"/>
              <a:buChar char="Ø"/>
            </a:pPr>
            <a:r>
              <a:rPr lang="en-US" sz="2400" dirty="0"/>
              <a:t>Local medical and/or psychiatric societies</a:t>
            </a:r>
          </a:p>
          <a:p>
            <a:endParaRPr lang="en-US" dirty="0"/>
          </a:p>
        </p:txBody>
      </p:sp>
      <p:sp>
        <p:nvSpPr>
          <p:cNvPr id="4" name="Content Placeholder 3">
            <a:extLst>
              <a:ext uri="{FF2B5EF4-FFF2-40B4-BE49-F238E27FC236}">
                <a16:creationId xmlns:a16="http://schemas.microsoft.com/office/drawing/2014/main" id="{6AB1AC28-4C2D-47FD-BECC-8582095C6892}"/>
              </a:ext>
            </a:extLst>
          </p:cNvPr>
          <p:cNvSpPr>
            <a:spLocks noGrp="1"/>
          </p:cNvSpPr>
          <p:nvPr>
            <p:ph sz="half" idx="10"/>
          </p:nvPr>
        </p:nvSpPr>
        <p:spPr/>
        <p:txBody>
          <a:bodyPr/>
          <a:lstStyle/>
          <a:p>
            <a:pPr marL="342900" indent="-342900" fontAlgn="base">
              <a:buClr>
                <a:schemeClr val="accent1"/>
              </a:buClr>
              <a:buFont typeface="Wingdings" panose="05000000000000000000" pitchFamily="2" charset="2"/>
              <a:buChar char="Ø"/>
            </a:pPr>
            <a:r>
              <a:rPr lang="en-US" sz="2400" dirty="0"/>
              <a:t>Mental health programs at universities or medical schools</a:t>
            </a:r>
          </a:p>
          <a:p>
            <a:pPr marL="342900" indent="-342900" fontAlgn="base">
              <a:buClr>
                <a:schemeClr val="accent1"/>
              </a:buClr>
              <a:buFont typeface="Wingdings" panose="05000000000000000000" pitchFamily="2" charset="2"/>
              <a:buChar char="Ø"/>
            </a:pPr>
            <a:r>
              <a:rPr lang="en-US" sz="2400" dirty="0"/>
              <a:t>Mental health specialists, such as psychiatrists, psychologists, social workers or mental health counselors</a:t>
            </a:r>
          </a:p>
          <a:p>
            <a:pPr marL="342900" indent="-342900" fontAlgn="base">
              <a:buClr>
                <a:schemeClr val="accent1"/>
              </a:buClr>
              <a:buFont typeface="Wingdings" panose="05000000000000000000" pitchFamily="2" charset="2"/>
              <a:buChar char="Ø"/>
            </a:pPr>
            <a:r>
              <a:rPr lang="en-US" sz="2400" dirty="0"/>
              <a:t>Peer support groups</a:t>
            </a:r>
          </a:p>
          <a:p>
            <a:pPr marL="342900" indent="-342900" fontAlgn="base">
              <a:buClr>
                <a:schemeClr val="accent1"/>
              </a:buClr>
              <a:buFont typeface="Wingdings" panose="05000000000000000000" pitchFamily="2" charset="2"/>
              <a:buChar char="Ø"/>
            </a:pPr>
            <a:r>
              <a:rPr lang="en-US" sz="2400" dirty="0"/>
              <a:t>Private clinics and facilities</a:t>
            </a:r>
          </a:p>
          <a:p>
            <a:pPr marL="342900" indent="-342900" fontAlgn="base">
              <a:buClr>
                <a:schemeClr val="accent1"/>
              </a:buClr>
              <a:buFont typeface="Wingdings" panose="05000000000000000000" pitchFamily="2" charset="2"/>
              <a:buChar char="Ø"/>
            </a:pPr>
            <a:r>
              <a:rPr lang="en-US" sz="2400" dirty="0"/>
              <a:t>State hospital outpatient clinics</a:t>
            </a:r>
          </a:p>
          <a:p>
            <a:endParaRPr lang="en-US" dirty="0"/>
          </a:p>
        </p:txBody>
      </p:sp>
    </p:spTree>
    <p:extLst>
      <p:ext uri="{BB962C8B-B14F-4D97-AF65-F5344CB8AC3E}">
        <p14:creationId xmlns:p14="http://schemas.microsoft.com/office/powerpoint/2010/main" val="3386154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D2A1-A8CF-45B3-9307-E9201C499971}"/>
              </a:ext>
            </a:extLst>
          </p:cNvPr>
          <p:cNvSpPr>
            <a:spLocks noGrp="1"/>
          </p:cNvSpPr>
          <p:nvPr>
            <p:ph type="title"/>
          </p:nvPr>
        </p:nvSpPr>
        <p:spPr/>
        <p:txBody>
          <a:bodyPr/>
          <a:lstStyle/>
          <a:p>
            <a:r>
              <a:rPr lang="en-US" dirty="0"/>
              <a:t>How to Construct a Diorama</a:t>
            </a:r>
          </a:p>
        </p:txBody>
      </p:sp>
      <p:pic>
        <p:nvPicPr>
          <p:cNvPr id="5" name="Content Placeholder 5">
            <a:hlinkClick r:id="rId3"/>
            <a:extLst>
              <a:ext uri="{FF2B5EF4-FFF2-40B4-BE49-F238E27FC236}">
                <a16:creationId xmlns:a16="http://schemas.microsoft.com/office/drawing/2014/main" id="{D1094EFA-7950-465D-963B-B17FCE2DC0A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52738" y="1374897"/>
            <a:ext cx="4491174" cy="4231869"/>
          </a:xfrm>
        </p:spPr>
      </p:pic>
      <p:sp>
        <p:nvSpPr>
          <p:cNvPr id="6" name="TextBox 5">
            <a:extLst>
              <a:ext uri="{FF2B5EF4-FFF2-40B4-BE49-F238E27FC236}">
                <a16:creationId xmlns:a16="http://schemas.microsoft.com/office/drawing/2014/main" id="{209F87A5-BA16-405B-9C2F-C4EE2CF38332}"/>
              </a:ext>
            </a:extLst>
          </p:cNvPr>
          <p:cNvSpPr txBox="1"/>
          <p:nvPr/>
        </p:nvSpPr>
        <p:spPr>
          <a:xfrm>
            <a:off x="5356303" y="5860707"/>
            <a:ext cx="1925053" cy="369332"/>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2300828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9536-339D-4E23-A67F-B83993388B6C}"/>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C227056F-9876-45DE-8A04-DDD67802CE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4726" y="1620994"/>
            <a:ext cx="4908908" cy="4735560"/>
          </a:xfrm>
          <a:prstGeom prst="rect">
            <a:avLst/>
          </a:prstGeom>
        </p:spPr>
      </p:pic>
    </p:spTree>
    <p:extLst>
      <p:ext uri="{BB962C8B-B14F-4D97-AF65-F5344CB8AC3E}">
        <p14:creationId xmlns:p14="http://schemas.microsoft.com/office/powerpoint/2010/main" val="634292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E430-3897-4F5B-A5D1-D0A535C19F77}"/>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A21FC6E5-E6D5-4EE9-895F-9B6CC0F10368}"/>
              </a:ext>
            </a:extLst>
          </p:cNvPr>
          <p:cNvSpPr>
            <a:spLocks noGrp="1"/>
          </p:cNvSpPr>
          <p:nvPr>
            <p:ph sz="half" idx="1"/>
          </p:nvPr>
        </p:nvSpPr>
        <p:spPr/>
        <p:txBody>
          <a:bodyPr/>
          <a:lstStyle/>
          <a:p>
            <a:pPr marL="45720" fontAlgn="base"/>
            <a:r>
              <a:rPr lang="en-US" sz="1200" dirty="0"/>
              <a:t>Images:</a:t>
            </a:r>
          </a:p>
          <a:p>
            <a:pPr fontAlgn="base"/>
            <a:r>
              <a:rPr lang="en-US" sz="1200" dirty="0"/>
              <a:t>Microsoft Clip Art: Used with permission from Microsoft™.</a:t>
            </a:r>
          </a:p>
          <a:p>
            <a:pPr marL="45720" fontAlgn="base"/>
            <a:r>
              <a:rPr lang="en-US" sz="1200" dirty="0"/>
              <a:t>Textbooks:</a:t>
            </a:r>
          </a:p>
          <a:p>
            <a:pPr fontAlgn="base"/>
            <a:r>
              <a:rPr lang="en-US" sz="1200" dirty="0"/>
              <a:t>Ryder, V., &amp; Harter, M. B. (2010). </a:t>
            </a:r>
            <a:r>
              <a:rPr lang="en-US" sz="1200" i="1" dirty="0"/>
              <a:t>Contemporary living</a:t>
            </a:r>
            <a:r>
              <a:rPr lang="en-US" sz="1200" dirty="0"/>
              <a:t>. Tinley Park, IL: </a:t>
            </a:r>
            <a:r>
              <a:rPr lang="en-US" sz="1200" dirty="0" err="1"/>
              <a:t>Goodheart</a:t>
            </a:r>
            <a:r>
              <a:rPr lang="en-US" sz="1200" dirty="0"/>
              <a:t>-Willcox</a:t>
            </a:r>
          </a:p>
          <a:p>
            <a:pPr marL="45720" fontAlgn="base"/>
            <a:r>
              <a:rPr lang="en-US" sz="1200" dirty="0"/>
              <a:t>Websites:</a:t>
            </a:r>
          </a:p>
          <a:p>
            <a:pPr fontAlgn="base"/>
            <a:r>
              <a:rPr lang="en-US" sz="1200" dirty="0"/>
              <a:t>Centers for Disease Control and Prevention</a:t>
            </a:r>
            <a:br>
              <a:rPr lang="en-US" sz="1200" dirty="0"/>
            </a:br>
            <a:r>
              <a:rPr lang="en-US" sz="1200" dirty="0"/>
              <a:t>Benefits of Health Promotion Programs.</a:t>
            </a:r>
            <a:br>
              <a:rPr lang="en-US" sz="1200" dirty="0"/>
            </a:br>
            <a:r>
              <a:rPr lang="en-US" sz="1200" dirty="0">
                <a:hlinkClick r:id="rId2"/>
              </a:rPr>
              <a:t>http://www.cdc.gov/workplacehealthpromotion/businesscase/benefits</a:t>
            </a:r>
            <a:endParaRPr lang="en-US" sz="1200" dirty="0"/>
          </a:p>
          <a:p>
            <a:pPr fontAlgn="base"/>
            <a:r>
              <a:rPr lang="en-US" sz="1200" dirty="0"/>
              <a:t>Centers for Disease Control and Prevention </a:t>
            </a:r>
            <a:br>
              <a:rPr lang="en-US" sz="1200" dirty="0"/>
            </a:br>
            <a:r>
              <a:rPr lang="en-US" sz="1200" dirty="0"/>
              <a:t>The early years of a child’s life are very important for his or her health and development.</a:t>
            </a:r>
            <a:br>
              <a:rPr lang="en-US" sz="1200" dirty="0"/>
            </a:br>
            <a:r>
              <a:rPr lang="en-US" sz="1200" dirty="0">
                <a:hlinkClick r:id="rId3"/>
              </a:rPr>
              <a:t>http://www.cdc.gov/ncbddd/childdevelopment/index.html</a:t>
            </a:r>
            <a:endParaRPr lang="en-US" sz="1200" dirty="0"/>
          </a:p>
          <a:p>
            <a:pPr fontAlgn="base"/>
            <a:r>
              <a:rPr lang="en-US" sz="1200" dirty="0"/>
              <a:t>Childstats.gov</a:t>
            </a:r>
            <a:br>
              <a:rPr lang="en-US" sz="1200" dirty="0"/>
            </a:br>
            <a:r>
              <a:rPr lang="en-US" sz="1200" dirty="0"/>
              <a:t>America’s Children in Brief: Key National Indicators of Well-Being, 2012.</a:t>
            </a:r>
            <a:br>
              <a:rPr lang="en-US" sz="1200" dirty="0"/>
            </a:br>
            <a:r>
              <a:rPr lang="en-US" sz="1200" dirty="0">
                <a:hlinkClick r:id="rId4"/>
              </a:rPr>
              <a:t>http://www.childstats.gov/pdf/ac2012/ac_12.pdf</a:t>
            </a:r>
            <a:endParaRPr lang="en-US" sz="1200" dirty="0"/>
          </a:p>
          <a:p>
            <a:pPr fontAlgn="base"/>
            <a:r>
              <a:rPr lang="en-US" sz="1200" dirty="0"/>
              <a:t>College Board</a:t>
            </a:r>
            <a:br>
              <a:rPr lang="en-US" sz="1200" dirty="0"/>
            </a:br>
            <a:r>
              <a:rPr lang="en-US" sz="1200" dirty="0"/>
              <a:t>Education Pays 2013: The Benefits of Higher Education for Individuals and Society.</a:t>
            </a:r>
            <a:br>
              <a:rPr lang="en-US" sz="1200" dirty="0"/>
            </a:br>
            <a:r>
              <a:rPr lang="en-US" sz="1200" dirty="0">
                <a:hlinkClick r:id="rId5"/>
              </a:rPr>
              <a:t>http://trends.collegeboard.org/sites/default/files/education-pays-2013-full-report.pdf</a:t>
            </a:r>
            <a:endParaRPr lang="en-US" sz="1200" dirty="0"/>
          </a:p>
          <a:p>
            <a:pPr fontAlgn="base"/>
            <a:r>
              <a:rPr lang="en-US" sz="1200" dirty="0"/>
              <a:t>Healthy.gov</a:t>
            </a:r>
            <a:br>
              <a:rPr lang="en-US" sz="1200" dirty="0"/>
            </a:br>
            <a:r>
              <a:rPr lang="en-US" sz="1200" dirty="0"/>
              <a:t>Home of the Office of Disease Prevention and Health Promotion.</a:t>
            </a:r>
            <a:br>
              <a:rPr lang="en-US" sz="1200" dirty="0"/>
            </a:br>
            <a:r>
              <a:rPr lang="en-US" sz="1200" dirty="0">
                <a:hlinkClick r:id="rId6"/>
              </a:rPr>
              <a:t>http://health.gov/our-work/healthy-people</a:t>
            </a:r>
            <a:endParaRPr lang="en-US" sz="1200" dirty="0"/>
          </a:p>
          <a:p>
            <a:endParaRPr lang="en-US" sz="1200" dirty="0"/>
          </a:p>
        </p:txBody>
      </p:sp>
    </p:spTree>
    <p:extLst>
      <p:ext uri="{BB962C8B-B14F-4D97-AF65-F5344CB8AC3E}">
        <p14:creationId xmlns:p14="http://schemas.microsoft.com/office/powerpoint/2010/main" val="509462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ACF1-55F7-48F2-A697-3FFE4A11428E}"/>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4B79474-31B0-45EC-A145-98BEAA7311EA}"/>
              </a:ext>
            </a:extLst>
          </p:cNvPr>
          <p:cNvSpPr>
            <a:spLocks noGrp="1"/>
          </p:cNvSpPr>
          <p:nvPr>
            <p:ph sz="half" idx="1"/>
          </p:nvPr>
        </p:nvSpPr>
        <p:spPr/>
        <p:txBody>
          <a:bodyPr/>
          <a:lstStyle/>
          <a:p>
            <a:pPr fontAlgn="base"/>
            <a:r>
              <a:rPr lang="en-US" sz="900" dirty="0"/>
              <a:t>MyPlate.gov</a:t>
            </a:r>
            <a:br>
              <a:rPr lang="en-US" sz="900" dirty="0"/>
            </a:br>
            <a:r>
              <a:rPr lang="en-US" sz="900" dirty="0"/>
              <a:t>MyPlate, the government’s newest symbol for healthy eating, uses a dinner plate icon as a simple visual reminder of what to serve yourself, and your family for meals and at snack time.</a:t>
            </a:r>
            <a:br>
              <a:rPr lang="en-US" sz="900" dirty="0"/>
            </a:br>
            <a:r>
              <a:rPr lang="en-US" sz="900" dirty="0">
                <a:hlinkClick r:id="rId2"/>
              </a:rPr>
              <a:t>http://wwwchoosemyplate.gov</a:t>
            </a:r>
            <a:endParaRPr lang="en-US" sz="900" dirty="0"/>
          </a:p>
          <a:p>
            <a:pPr fontAlgn="base"/>
            <a:r>
              <a:rPr lang="en-US" sz="900" dirty="0"/>
              <a:t>National Dairy Council</a:t>
            </a:r>
            <a:br>
              <a:rPr lang="en-US" sz="900" dirty="0"/>
            </a:br>
            <a:r>
              <a:rPr lang="en-US" sz="900" dirty="0"/>
              <a:t>The Dairy Connection.</a:t>
            </a:r>
            <a:br>
              <a:rPr lang="en-US" sz="900" dirty="0"/>
            </a:br>
            <a:r>
              <a:rPr lang="en-US" sz="900" dirty="0">
                <a:hlinkClick r:id="rId3"/>
              </a:rPr>
              <a:t>http://www.nationaldairycouncil.org/HealthandWellness/FutureofFood/Pages/Future-of-Food.aspx</a:t>
            </a:r>
            <a:endParaRPr lang="en-US" sz="900" dirty="0"/>
          </a:p>
          <a:p>
            <a:pPr fontAlgn="base">
              <a:lnSpc>
                <a:spcPct val="120000"/>
              </a:lnSpc>
              <a:spcBef>
                <a:spcPts val="0"/>
              </a:spcBef>
            </a:pPr>
            <a:r>
              <a:rPr lang="en-US" sz="900" dirty="0"/>
              <a:t>United States Department of Agriculture</a:t>
            </a:r>
          </a:p>
          <a:p>
            <a:pPr marL="236538" indent="-192088" fontAlgn="base">
              <a:lnSpc>
                <a:spcPct val="120000"/>
              </a:lnSpc>
              <a:spcBef>
                <a:spcPts val="0"/>
              </a:spcBef>
            </a:pPr>
            <a:r>
              <a:rPr lang="en-US" sz="900" dirty="0"/>
              <a:t>          Food security status of United States households with children in 2013.</a:t>
            </a:r>
          </a:p>
          <a:p>
            <a:pPr marL="45720" fontAlgn="base">
              <a:lnSpc>
                <a:spcPct val="120000"/>
              </a:lnSpc>
              <a:spcBef>
                <a:spcPts val="0"/>
              </a:spcBef>
            </a:pPr>
            <a:r>
              <a:rPr lang="en-US" sz="900" dirty="0"/>
              <a:t>          </a:t>
            </a:r>
            <a:r>
              <a:rPr lang="en-US" sz="900" dirty="0">
                <a:hlinkClick r:id="rId4"/>
              </a:rPr>
              <a:t>http://www.ers.usda.gov/topics/food-nutrition-assistance/food-security-in-the-us/key-statistics-graphics.aspx#children</a:t>
            </a:r>
            <a:endParaRPr lang="en-US" sz="900" dirty="0"/>
          </a:p>
          <a:p>
            <a:pPr fontAlgn="base">
              <a:lnSpc>
                <a:spcPct val="120000"/>
              </a:lnSpc>
            </a:pPr>
            <a:r>
              <a:rPr lang="en-US" sz="900" dirty="0"/>
              <a:t>U.S. Department of Health and Human Services</a:t>
            </a:r>
            <a:br>
              <a:rPr lang="en-US" sz="900" dirty="0"/>
            </a:br>
            <a:r>
              <a:rPr lang="en-US" sz="900" dirty="0"/>
              <a:t>Health topics to help you and your loved ones stay healthy.</a:t>
            </a:r>
            <a:br>
              <a:rPr lang="en-US" sz="900" dirty="0"/>
            </a:br>
            <a:r>
              <a:rPr lang="en-US" sz="900" dirty="0">
                <a:hlinkClick r:id="rId5"/>
              </a:rPr>
              <a:t>http://healthfinder.gov/Default.aspx</a:t>
            </a:r>
            <a:endParaRPr lang="en-US" sz="900" dirty="0"/>
          </a:p>
          <a:p>
            <a:pPr marL="45720" fontAlgn="base"/>
            <a:r>
              <a:rPr lang="en-US" sz="900" dirty="0"/>
              <a:t>Technology:</a:t>
            </a:r>
          </a:p>
          <a:p>
            <a:pPr fontAlgn="base"/>
            <a:r>
              <a:rPr lang="en-US" sz="900" dirty="0"/>
              <a:t>How to Make a Four-Door Diorama</a:t>
            </a:r>
            <a:br>
              <a:rPr lang="en-US" sz="900" dirty="0"/>
            </a:br>
            <a:r>
              <a:rPr lang="en-US" sz="900" dirty="0">
                <a:hlinkClick r:id="rId6"/>
              </a:rPr>
              <a:t>http://snapguide.com/guides/make-a-four-door-diorama</a:t>
            </a:r>
            <a:endParaRPr lang="en-US" sz="900" dirty="0"/>
          </a:p>
          <a:p>
            <a:pPr fontAlgn="base"/>
            <a:r>
              <a:rPr lang="en-US" sz="900" dirty="0"/>
              <a:t>Introducing the New Food Icon: MyPlate</a:t>
            </a:r>
            <a:br>
              <a:rPr lang="en-US" sz="900" dirty="0"/>
            </a:br>
            <a:r>
              <a:rPr lang="en-US" sz="900" dirty="0"/>
              <a:t>The Department of Agriculture introduces the new food icon, MyPlate, to replace the MyPyramid image as the government’s primary food group symbol. An easy-to-understand visual cue to help consumers adopt healthy eating habits, MyPlate is consistent with the 2010 Dietary Guidelines for Americans.</a:t>
            </a:r>
            <a:br>
              <a:rPr lang="en-US" sz="900" dirty="0"/>
            </a:br>
            <a:r>
              <a:rPr lang="en-US" sz="900" dirty="0">
                <a:hlinkClick r:id="rId7"/>
              </a:rPr>
              <a:t>http://youtu.be/SEFmSk08LIE</a:t>
            </a:r>
            <a:endParaRPr lang="en-US" sz="900" dirty="0"/>
          </a:p>
          <a:p>
            <a:pPr marL="273050"/>
            <a:r>
              <a:rPr lang="en-US" sz="900" dirty="0"/>
              <a:t>National Institute on Drug Abuse (NIDA)</a:t>
            </a:r>
          </a:p>
          <a:p>
            <a:pPr marL="280988" indent="-280988">
              <a:spcBef>
                <a:spcPts val="0"/>
              </a:spcBef>
              <a:defRPr/>
            </a:pPr>
            <a:r>
              <a:rPr lang="en-US" sz="900" dirty="0"/>
              <a:t>            Anyone Can Become Addicted to Drugs - You might think that only some types of people can get addicted to drugs. The truth is, it can happen to anyone, whether   young or old, rich or poor, male or female.  This  video from NIDA explains addiction in simple terms and offers a hotline to help you or a loved one find treatment.</a:t>
            </a:r>
          </a:p>
          <a:p>
            <a:pPr marL="236538" indent="-236538">
              <a:spcBef>
                <a:spcPts val="0"/>
              </a:spcBef>
              <a:defRPr/>
            </a:pPr>
            <a:r>
              <a:rPr lang="en-US" sz="900" dirty="0"/>
              <a:t>            </a:t>
            </a:r>
            <a:r>
              <a:rPr lang="en-US" sz="900" dirty="0">
                <a:hlinkClick r:id="rId8"/>
              </a:rPr>
              <a:t>http://youtu.be/SY2luGTX7Dk</a:t>
            </a:r>
            <a:endParaRPr lang="en-US" sz="900" dirty="0"/>
          </a:p>
          <a:p>
            <a:pPr fontAlgn="base"/>
            <a:r>
              <a:rPr lang="en-US" sz="900" dirty="0"/>
              <a:t>Preparing for the Next Decade: A 2020 Vision for Healthy People</a:t>
            </a:r>
            <a:br>
              <a:rPr lang="en-US" sz="900" dirty="0"/>
            </a:br>
            <a:r>
              <a:rPr lang="en-US" sz="900" dirty="0"/>
              <a:t>Healthy People provides science-based, 10-year national objectives for improving the health of all Americans. Featuring Assistant Secretary for Health, Dr. Howard Koh, this presentation demonstrates how public health professionals and educators should use Healthy People.</a:t>
            </a:r>
            <a:br>
              <a:rPr lang="en-US" sz="900" dirty="0"/>
            </a:br>
            <a:r>
              <a:rPr lang="en-US" sz="900" dirty="0">
                <a:hlinkClick r:id="rId9"/>
              </a:rPr>
              <a:t>http://youtu.be/zZG94c7xQmE</a:t>
            </a:r>
            <a:endParaRPr lang="en-US" sz="900" dirty="0"/>
          </a:p>
          <a:p>
            <a:endParaRPr lang="en-US" sz="900" dirty="0"/>
          </a:p>
        </p:txBody>
      </p:sp>
    </p:spTree>
    <p:extLst>
      <p:ext uri="{BB962C8B-B14F-4D97-AF65-F5344CB8AC3E}">
        <p14:creationId xmlns:p14="http://schemas.microsoft.com/office/powerpoint/2010/main" val="381491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2E9AA-E11C-41EB-80C1-9DA5DD2EB781}"/>
              </a:ext>
            </a:extLst>
          </p:cNvPr>
          <p:cNvSpPr>
            <a:spLocks noGrp="1"/>
          </p:cNvSpPr>
          <p:nvPr>
            <p:ph type="title"/>
          </p:nvPr>
        </p:nvSpPr>
        <p:spPr/>
        <p:txBody>
          <a:bodyPr/>
          <a:lstStyle/>
          <a:p>
            <a:r>
              <a:rPr lang="en-US" dirty="0"/>
              <a:t>Indicators of Well-Being</a:t>
            </a:r>
          </a:p>
        </p:txBody>
      </p:sp>
      <p:graphicFrame>
        <p:nvGraphicFramePr>
          <p:cNvPr id="4" name="Content Placeholder 3">
            <a:extLst>
              <a:ext uri="{FF2B5EF4-FFF2-40B4-BE49-F238E27FC236}">
                <a16:creationId xmlns:a16="http://schemas.microsoft.com/office/drawing/2014/main" id="{67DF2541-D022-4CD2-BEE8-61B26CF9B5E7}"/>
              </a:ext>
            </a:extLst>
          </p:cNvPr>
          <p:cNvGraphicFramePr>
            <a:graphicFrameLocks noGrp="1"/>
          </p:cNvGraphicFramePr>
          <p:nvPr>
            <p:ph idx="1"/>
            <p:extLst>
              <p:ext uri="{D42A27DB-BD31-4B8C-83A1-F6EECF244321}">
                <p14:modId xmlns:p14="http://schemas.microsoft.com/office/powerpoint/2010/main" val="1406564013"/>
              </p:ext>
            </p:extLst>
          </p:nvPr>
        </p:nvGraphicFramePr>
        <p:xfrm>
          <a:off x="1524001" y="1340260"/>
          <a:ext cx="91440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236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B070-DB03-4E15-93AB-1134A664F9BD}"/>
              </a:ext>
            </a:extLst>
          </p:cNvPr>
          <p:cNvSpPr>
            <a:spLocks noGrp="1"/>
          </p:cNvSpPr>
          <p:nvPr>
            <p:ph type="title"/>
          </p:nvPr>
        </p:nvSpPr>
        <p:spPr>
          <a:xfrm>
            <a:off x="4571066" y="933444"/>
            <a:ext cx="7462935" cy="3413772"/>
          </a:xfrm>
        </p:spPr>
        <p:txBody>
          <a:bodyPr/>
          <a:lstStyle/>
          <a:p>
            <a:r>
              <a:rPr lang="en-US" dirty="0"/>
              <a:t>Adequate Health Care</a:t>
            </a:r>
          </a:p>
        </p:txBody>
      </p:sp>
    </p:spTree>
    <p:extLst>
      <p:ext uri="{BB962C8B-B14F-4D97-AF65-F5344CB8AC3E}">
        <p14:creationId xmlns:p14="http://schemas.microsoft.com/office/powerpoint/2010/main" val="4121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3E23-BC9F-4A84-9A9D-729DFBA05C23}"/>
              </a:ext>
            </a:extLst>
          </p:cNvPr>
          <p:cNvSpPr>
            <a:spLocks noGrp="1"/>
          </p:cNvSpPr>
          <p:nvPr>
            <p:ph type="title"/>
          </p:nvPr>
        </p:nvSpPr>
        <p:spPr/>
        <p:txBody>
          <a:bodyPr/>
          <a:lstStyle/>
          <a:p>
            <a:r>
              <a:rPr lang="en-US" dirty="0"/>
              <a:t>Physical Health</a:t>
            </a:r>
          </a:p>
        </p:txBody>
      </p:sp>
      <p:sp>
        <p:nvSpPr>
          <p:cNvPr id="3" name="Content Placeholder 2">
            <a:extLst>
              <a:ext uri="{FF2B5EF4-FFF2-40B4-BE49-F238E27FC236}">
                <a16:creationId xmlns:a16="http://schemas.microsoft.com/office/drawing/2014/main" id="{6835F522-B7DB-4D4D-BC55-A4B19AF3FC0B}"/>
              </a:ext>
            </a:extLst>
          </p:cNvPr>
          <p:cNvSpPr>
            <a:spLocks noGrp="1"/>
          </p:cNvSpPr>
          <p:nvPr>
            <p:ph sz="half" idx="1"/>
          </p:nvPr>
        </p:nvSpPr>
        <p:spPr/>
        <p:txBody>
          <a:bodyPr/>
          <a:lstStyle/>
          <a:p>
            <a:pPr marL="45720"/>
            <a:r>
              <a:rPr lang="en-US" dirty="0"/>
              <a:t>Taking care of your health is of the utmost importance to well-being</a:t>
            </a:r>
          </a:p>
          <a:p>
            <a:pPr marL="514350" indent="-514350" fontAlgn="base">
              <a:buClr>
                <a:schemeClr val="accent5"/>
              </a:buClr>
              <a:buFont typeface="Wingdings" panose="05000000000000000000" pitchFamily="2" charset="2"/>
              <a:buChar char="Ø"/>
            </a:pPr>
            <a:r>
              <a:rPr lang="en-US" dirty="0"/>
              <a:t>Control weight</a:t>
            </a:r>
          </a:p>
          <a:p>
            <a:pPr marL="514350" indent="-514350" fontAlgn="base">
              <a:buClr>
                <a:schemeClr val="accent5"/>
              </a:buClr>
              <a:buFont typeface="Wingdings" panose="05000000000000000000" pitchFamily="2" charset="2"/>
              <a:buChar char="Ø"/>
            </a:pPr>
            <a:r>
              <a:rPr lang="en-US" dirty="0"/>
              <a:t>Don’t abuse alcohol or other drugs</a:t>
            </a:r>
          </a:p>
          <a:p>
            <a:pPr marL="514350" indent="-514350" fontAlgn="base">
              <a:buClr>
                <a:schemeClr val="accent5"/>
              </a:buClr>
              <a:buFont typeface="Wingdings" panose="05000000000000000000" pitchFamily="2" charset="2"/>
              <a:buChar char="Ø"/>
            </a:pPr>
            <a:r>
              <a:rPr lang="en-US" dirty="0"/>
              <a:t>Eat healthy foods</a:t>
            </a:r>
          </a:p>
          <a:p>
            <a:pPr marL="514350" indent="-514350" fontAlgn="base">
              <a:buClr>
                <a:schemeClr val="accent5"/>
              </a:buClr>
              <a:buFont typeface="Wingdings" panose="05000000000000000000" pitchFamily="2" charset="2"/>
              <a:buChar char="Ø"/>
            </a:pPr>
            <a:r>
              <a:rPr lang="en-US" dirty="0"/>
              <a:t>Exercise regularly</a:t>
            </a:r>
          </a:p>
          <a:p>
            <a:pPr marL="514350" indent="-514350" fontAlgn="base">
              <a:buClr>
                <a:schemeClr val="accent5"/>
              </a:buClr>
              <a:buFont typeface="Wingdings" panose="05000000000000000000" pitchFamily="2" charset="2"/>
              <a:buChar char="Ø"/>
            </a:pPr>
            <a:r>
              <a:rPr lang="en-US" dirty="0"/>
              <a:t>Get plenty of rest</a:t>
            </a:r>
          </a:p>
          <a:p>
            <a:pPr marL="514350" indent="-514350" fontAlgn="base">
              <a:buClr>
                <a:schemeClr val="accent5"/>
              </a:buClr>
              <a:buFont typeface="Wingdings" panose="05000000000000000000" pitchFamily="2" charset="2"/>
              <a:buChar char="Ø"/>
            </a:pPr>
            <a:r>
              <a:rPr lang="en-US" dirty="0"/>
              <a:t>Stop smoking</a:t>
            </a:r>
          </a:p>
          <a:p>
            <a:endParaRPr lang="en-US" dirty="0"/>
          </a:p>
        </p:txBody>
      </p:sp>
      <p:pic>
        <p:nvPicPr>
          <p:cNvPr id="4" name="Picture 3">
            <a:extLst>
              <a:ext uri="{FF2B5EF4-FFF2-40B4-BE49-F238E27FC236}">
                <a16:creationId xmlns:a16="http://schemas.microsoft.com/office/drawing/2014/main" id="{997DE77D-45CE-405C-8694-806C2CC6AE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3230" y="1420420"/>
            <a:ext cx="4465320" cy="4465320"/>
          </a:xfrm>
          <a:prstGeom prst="rect">
            <a:avLst/>
          </a:prstGeom>
        </p:spPr>
      </p:pic>
    </p:spTree>
    <p:extLst>
      <p:ext uri="{BB962C8B-B14F-4D97-AF65-F5344CB8AC3E}">
        <p14:creationId xmlns:p14="http://schemas.microsoft.com/office/powerpoint/2010/main" val="9965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2C42-9986-480D-BFE0-B8A0C59F88D4}"/>
              </a:ext>
            </a:extLst>
          </p:cNvPr>
          <p:cNvSpPr>
            <a:spLocks noGrp="1"/>
          </p:cNvSpPr>
          <p:nvPr>
            <p:ph type="title"/>
          </p:nvPr>
        </p:nvSpPr>
        <p:spPr/>
        <p:txBody>
          <a:bodyPr/>
          <a:lstStyle/>
          <a:p>
            <a:r>
              <a:rPr lang="en-US" dirty="0"/>
              <a:t>Applications for Health</a:t>
            </a:r>
          </a:p>
        </p:txBody>
      </p:sp>
      <p:sp>
        <p:nvSpPr>
          <p:cNvPr id="3" name="Content Placeholder 2">
            <a:extLst>
              <a:ext uri="{FF2B5EF4-FFF2-40B4-BE49-F238E27FC236}">
                <a16:creationId xmlns:a16="http://schemas.microsoft.com/office/drawing/2014/main" id="{B63B88DD-0721-4ED4-9591-D3C43B2092A1}"/>
              </a:ext>
            </a:extLst>
          </p:cNvPr>
          <p:cNvSpPr>
            <a:spLocks noGrp="1"/>
          </p:cNvSpPr>
          <p:nvPr>
            <p:ph sz="half" idx="1"/>
          </p:nvPr>
        </p:nvSpPr>
        <p:spPr/>
        <p:txBody>
          <a:bodyPr/>
          <a:lstStyle/>
          <a:p>
            <a:pPr marL="342900" indent="-342900">
              <a:buClr>
                <a:schemeClr val="accent1"/>
              </a:buClr>
              <a:buFont typeface="Wingdings" panose="05000000000000000000" pitchFamily="2" charset="2"/>
              <a:buChar char="Ø"/>
            </a:pPr>
            <a:r>
              <a:rPr lang="en-US" sz="2000" dirty="0"/>
              <a:t>Classes and trainers</a:t>
            </a:r>
          </a:p>
          <a:p>
            <a:pPr marL="342900" indent="-342900">
              <a:buClr>
                <a:schemeClr val="accent1"/>
              </a:buClr>
              <a:buFont typeface="Wingdings" panose="05000000000000000000" pitchFamily="2" charset="2"/>
              <a:buChar char="Ø"/>
            </a:pPr>
            <a:r>
              <a:rPr lang="en-US" sz="2000" dirty="0"/>
              <a:t>Cyclists</a:t>
            </a:r>
          </a:p>
          <a:p>
            <a:pPr marL="342900" indent="-342900">
              <a:buClr>
                <a:schemeClr val="accent1"/>
              </a:buClr>
              <a:buFont typeface="Wingdings" panose="05000000000000000000" pitchFamily="2" charset="2"/>
              <a:buChar char="Ø"/>
            </a:pPr>
            <a:r>
              <a:rPr lang="en-US" sz="2000" dirty="0"/>
              <a:t>Eating healthy</a:t>
            </a:r>
          </a:p>
          <a:p>
            <a:pPr marL="342900" indent="-342900">
              <a:buClr>
                <a:schemeClr val="accent1"/>
              </a:buClr>
              <a:buFont typeface="Wingdings" panose="05000000000000000000" pitchFamily="2" charset="2"/>
              <a:buChar char="Ø"/>
            </a:pPr>
            <a:r>
              <a:rPr lang="en-US" sz="2000" dirty="0"/>
              <a:t>Fitness</a:t>
            </a:r>
          </a:p>
          <a:p>
            <a:pPr marL="342900" indent="-342900">
              <a:buClr>
                <a:schemeClr val="accent1"/>
              </a:buClr>
              <a:buFont typeface="Wingdings" panose="05000000000000000000" pitchFamily="2" charset="2"/>
              <a:buChar char="Ø"/>
            </a:pPr>
            <a:r>
              <a:rPr lang="en-US" sz="2000" dirty="0"/>
              <a:t>Health</a:t>
            </a:r>
          </a:p>
          <a:p>
            <a:pPr marL="342900" indent="-342900">
              <a:buClr>
                <a:schemeClr val="accent1"/>
              </a:buClr>
              <a:buFont typeface="Wingdings" panose="05000000000000000000" pitchFamily="2" charset="2"/>
              <a:buChar char="Ø"/>
            </a:pPr>
            <a:r>
              <a:rPr lang="en-US" sz="2000" dirty="0"/>
              <a:t>Interval timers</a:t>
            </a:r>
          </a:p>
          <a:p>
            <a:pPr marL="342900" indent="-342900">
              <a:buClr>
                <a:schemeClr val="accent1"/>
              </a:buClr>
              <a:buFont typeface="Wingdings" panose="05000000000000000000" pitchFamily="2" charset="2"/>
              <a:buChar char="Ø"/>
            </a:pPr>
            <a:r>
              <a:rPr lang="en-US" sz="2000" dirty="0"/>
              <a:t>Meditation and mindfulness</a:t>
            </a:r>
          </a:p>
          <a:p>
            <a:pPr marL="342900" indent="-342900">
              <a:buClr>
                <a:schemeClr val="accent1"/>
              </a:buClr>
              <a:buFont typeface="Wingdings" panose="05000000000000000000" pitchFamily="2" charset="2"/>
              <a:buChar char="Ø"/>
            </a:pPr>
            <a:r>
              <a:rPr lang="en-US" sz="2000" dirty="0"/>
              <a:t>Runners</a:t>
            </a:r>
          </a:p>
          <a:p>
            <a:pPr marL="342900" indent="-342900">
              <a:buClr>
                <a:schemeClr val="accent1"/>
              </a:buClr>
              <a:buFont typeface="Wingdings" panose="05000000000000000000" pitchFamily="2" charset="2"/>
              <a:buChar char="Ø"/>
            </a:pPr>
            <a:r>
              <a:rPr lang="en-US" sz="2000" dirty="0"/>
              <a:t>Sleeping better</a:t>
            </a:r>
          </a:p>
          <a:p>
            <a:pPr marL="342900" indent="-342900">
              <a:buClr>
                <a:schemeClr val="accent1"/>
              </a:buClr>
              <a:buFont typeface="Wingdings" panose="05000000000000000000" pitchFamily="2" charset="2"/>
              <a:buChar char="Ø"/>
            </a:pPr>
            <a:r>
              <a:rPr lang="en-US" sz="2000" dirty="0"/>
              <a:t>Staying on track</a:t>
            </a:r>
          </a:p>
          <a:p>
            <a:pPr marL="342900" indent="-342900">
              <a:buClr>
                <a:schemeClr val="accent1"/>
              </a:buClr>
              <a:buFont typeface="Wingdings" panose="05000000000000000000" pitchFamily="2" charset="2"/>
              <a:buChar char="Ø"/>
            </a:pPr>
            <a:r>
              <a:rPr lang="en-US" sz="2000" dirty="0"/>
              <a:t>Stress relievers</a:t>
            </a:r>
          </a:p>
          <a:p>
            <a:pPr marL="342900" indent="-342900">
              <a:buClr>
                <a:schemeClr val="accent1"/>
              </a:buClr>
              <a:buFont typeface="Wingdings" panose="05000000000000000000" pitchFamily="2" charset="2"/>
              <a:buChar char="Ø"/>
            </a:pPr>
            <a:r>
              <a:rPr lang="en-US" sz="2000" dirty="0"/>
              <a:t>Weight loss programs</a:t>
            </a:r>
          </a:p>
          <a:p>
            <a:pPr marL="342900" indent="-342900">
              <a:buClr>
                <a:schemeClr val="accent1"/>
              </a:buClr>
              <a:buFont typeface="Wingdings" panose="05000000000000000000" pitchFamily="2" charset="2"/>
              <a:buChar char="Ø"/>
            </a:pPr>
            <a:endParaRPr lang="en-US" sz="2000" dirty="0"/>
          </a:p>
        </p:txBody>
      </p:sp>
      <p:pic>
        <p:nvPicPr>
          <p:cNvPr id="4" name="Picture 3">
            <a:hlinkClick r:id="rId3"/>
            <a:extLst>
              <a:ext uri="{FF2B5EF4-FFF2-40B4-BE49-F238E27FC236}">
                <a16:creationId xmlns:a16="http://schemas.microsoft.com/office/drawing/2014/main" id="{94A19AFE-40F7-4222-9330-2B9E457B4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547" y="1507939"/>
            <a:ext cx="5614987" cy="4211240"/>
          </a:xfrm>
          <a:prstGeom prst="rect">
            <a:avLst/>
          </a:prstGeom>
        </p:spPr>
      </p:pic>
      <p:sp>
        <p:nvSpPr>
          <p:cNvPr id="5" name="TextBox 4">
            <a:extLst>
              <a:ext uri="{FF2B5EF4-FFF2-40B4-BE49-F238E27FC236}">
                <a16:creationId xmlns:a16="http://schemas.microsoft.com/office/drawing/2014/main" id="{5CE9DDE1-B944-4953-BB92-3291F7F8C08B}"/>
              </a:ext>
            </a:extLst>
          </p:cNvPr>
          <p:cNvSpPr txBox="1"/>
          <p:nvPr/>
        </p:nvSpPr>
        <p:spPr>
          <a:xfrm>
            <a:off x="7551907" y="5803410"/>
            <a:ext cx="1998921" cy="369332"/>
          </a:xfrm>
          <a:prstGeom prst="rect">
            <a:avLst/>
          </a:prstGeom>
          <a:noFill/>
        </p:spPr>
        <p:txBody>
          <a:bodyPr wrap="square" rtlCol="0">
            <a:spAutoFit/>
          </a:bodyPr>
          <a:lstStyle/>
          <a:p>
            <a:r>
              <a:rPr lang="en-US" dirty="0"/>
              <a:t>(click on picture)</a:t>
            </a:r>
          </a:p>
        </p:txBody>
      </p:sp>
    </p:spTree>
    <p:extLst>
      <p:ext uri="{BB962C8B-B14F-4D97-AF65-F5344CB8AC3E}">
        <p14:creationId xmlns:p14="http://schemas.microsoft.com/office/powerpoint/2010/main" val="297801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46BB-4E3A-42B2-B098-61D0D102DF08}"/>
              </a:ext>
            </a:extLst>
          </p:cNvPr>
          <p:cNvSpPr>
            <a:spLocks noGrp="1"/>
          </p:cNvSpPr>
          <p:nvPr>
            <p:ph type="title"/>
          </p:nvPr>
        </p:nvSpPr>
        <p:spPr>
          <a:xfrm>
            <a:off x="4729065" y="1631523"/>
            <a:ext cx="7462935" cy="3413772"/>
          </a:xfrm>
        </p:spPr>
        <p:txBody>
          <a:bodyPr/>
          <a:lstStyle/>
          <a:p>
            <a:r>
              <a:rPr lang="en-US" dirty="0"/>
              <a:t>Education</a:t>
            </a:r>
          </a:p>
        </p:txBody>
      </p:sp>
    </p:spTree>
    <p:extLst>
      <p:ext uri="{BB962C8B-B14F-4D97-AF65-F5344CB8AC3E}">
        <p14:creationId xmlns:p14="http://schemas.microsoft.com/office/powerpoint/2010/main" val="305766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85736-8A1F-4D9E-8971-9B1FED9E03EA}"/>
              </a:ext>
            </a:extLst>
          </p:cNvPr>
          <p:cNvSpPr>
            <a:spLocks noGrp="1"/>
          </p:cNvSpPr>
          <p:nvPr>
            <p:ph type="title"/>
          </p:nvPr>
        </p:nvSpPr>
        <p:spPr/>
        <p:txBody>
          <a:bodyPr/>
          <a:lstStyle/>
          <a:p>
            <a:r>
              <a:rPr lang="en-US" dirty="0"/>
              <a:t>Benefits of Higher Education</a:t>
            </a:r>
          </a:p>
        </p:txBody>
      </p:sp>
      <p:sp>
        <p:nvSpPr>
          <p:cNvPr id="3" name="Content Placeholder 2">
            <a:extLst>
              <a:ext uri="{FF2B5EF4-FFF2-40B4-BE49-F238E27FC236}">
                <a16:creationId xmlns:a16="http://schemas.microsoft.com/office/drawing/2014/main" id="{500C41CE-0946-4DB4-A974-357D034AC854}"/>
              </a:ext>
            </a:extLst>
          </p:cNvPr>
          <p:cNvSpPr>
            <a:spLocks noGrp="1"/>
          </p:cNvSpPr>
          <p:nvPr>
            <p:ph sz="half" idx="1"/>
          </p:nvPr>
        </p:nvSpPr>
        <p:spPr/>
        <p:txBody>
          <a:bodyPr/>
          <a:lstStyle/>
          <a:p>
            <a:r>
              <a:rPr lang="en-US" dirty="0"/>
              <a:t>According to the College Board, there are many benefits to a higher education such as:</a:t>
            </a:r>
          </a:p>
          <a:p>
            <a:pPr marL="457200" indent="-457200">
              <a:buClr>
                <a:schemeClr val="accent1"/>
              </a:buClr>
              <a:buFont typeface="Wingdings" panose="05000000000000000000" pitchFamily="2" charset="2"/>
              <a:buChar char="Ø"/>
            </a:pPr>
            <a:r>
              <a:rPr lang="en-US" dirty="0"/>
              <a:t>Earnings</a:t>
            </a:r>
          </a:p>
          <a:p>
            <a:pPr marL="457200" indent="-457200">
              <a:buClr>
                <a:schemeClr val="accent1"/>
              </a:buClr>
              <a:buFont typeface="Wingdings" panose="05000000000000000000" pitchFamily="2" charset="2"/>
              <a:buChar char="Ø"/>
            </a:pPr>
            <a:r>
              <a:rPr lang="en-US" dirty="0"/>
              <a:t>Health benefits</a:t>
            </a:r>
          </a:p>
          <a:p>
            <a:pPr marL="457200" indent="-457200">
              <a:buClr>
                <a:schemeClr val="accent1"/>
              </a:buClr>
              <a:buFont typeface="Wingdings" panose="05000000000000000000" pitchFamily="2" charset="2"/>
              <a:buChar char="Ø"/>
            </a:pPr>
            <a:r>
              <a:rPr lang="en-US" dirty="0"/>
              <a:t>Health insurance</a:t>
            </a:r>
          </a:p>
          <a:p>
            <a:pPr marL="457200" indent="-457200">
              <a:buClr>
                <a:schemeClr val="accent1"/>
              </a:buClr>
              <a:buFont typeface="Wingdings" panose="05000000000000000000" pitchFamily="2" charset="2"/>
              <a:buChar char="Ø"/>
            </a:pPr>
            <a:r>
              <a:rPr lang="en-US" dirty="0"/>
              <a:t>Individual and societal benefits</a:t>
            </a:r>
          </a:p>
          <a:p>
            <a:pPr marL="457200" indent="-457200">
              <a:buClr>
                <a:schemeClr val="accent1"/>
              </a:buClr>
              <a:buFont typeface="Wingdings" panose="05000000000000000000" pitchFamily="2" charset="2"/>
              <a:buChar char="Ø"/>
            </a:pPr>
            <a:r>
              <a:rPr lang="en-US" dirty="0"/>
              <a:t>Job satisfaction</a:t>
            </a:r>
          </a:p>
          <a:p>
            <a:pPr marL="457200" indent="-457200">
              <a:buClr>
                <a:schemeClr val="accent1"/>
              </a:buClr>
              <a:buFont typeface="Wingdings" panose="05000000000000000000" pitchFamily="2" charset="2"/>
              <a:buChar char="Ø"/>
            </a:pPr>
            <a:r>
              <a:rPr lang="en-US" dirty="0"/>
              <a:t>Pension plans</a:t>
            </a:r>
          </a:p>
          <a:p>
            <a:pPr marL="457200" indent="-457200">
              <a:buClr>
                <a:schemeClr val="accent1"/>
              </a:buClr>
              <a:buFont typeface="Wingdings" panose="05000000000000000000" pitchFamily="2" charset="2"/>
              <a:buChar char="Ø"/>
            </a:pPr>
            <a:r>
              <a:rPr lang="en-US" dirty="0"/>
              <a:t>Social mobility</a:t>
            </a:r>
          </a:p>
          <a:p>
            <a:endParaRPr lang="en-US" dirty="0"/>
          </a:p>
        </p:txBody>
      </p:sp>
      <p:pic>
        <p:nvPicPr>
          <p:cNvPr id="4" name="Picture 3">
            <a:extLst>
              <a:ext uri="{FF2B5EF4-FFF2-40B4-BE49-F238E27FC236}">
                <a16:creationId xmlns:a16="http://schemas.microsoft.com/office/drawing/2014/main" id="{1F30DC89-B650-41D4-9528-53B7DE549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462" y="1526113"/>
            <a:ext cx="5276752" cy="4522931"/>
          </a:xfrm>
          <a:prstGeom prst="rect">
            <a:avLst/>
          </a:prstGeom>
        </p:spPr>
      </p:pic>
    </p:spTree>
    <p:extLst>
      <p:ext uri="{BB962C8B-B14F-4D97-AF65-F5344CB8AC3E}">
        <p14:creationId xmlns:p14="http://schemas.microsoft.com/office/powerpoint/2010/main" val="362581970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05d88611-e516-4d1a-b12e-39107e78b3d0"/>
    <ds:schemaRef ds:uri="http://schemas.openxmlformats.org/package/2006/metadata/core-properties"/>
    <ds:schemaRef ds:uri="56ea17bb-c96d-4826-b465-01eec0dd23dd"/>
    <ds:schemaRef ds:uri="http://purl.org/dc/elements/1.1/"/>
    <ds:schemaRef ds:uri="http://schemas.microsoft.com/sharepoint/v3"/>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76</TotalTime>
  <Words>4702</Words>
  <Application>Microsoft Office PowerPoint</Application>
  <PresentationFormat>Widescreen</PresentationFormat>
  <Paragraphs>487</Paragraphs>
  <Slides>37</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.AppleSystemUIFont</vt:lpstr>
      <vt:lpstr>Arial</vt:lpstr>
      <vt:lpstr>Britannic Bold</vt:lpstr>
      <vt:lpstr>Calibri</vt:lpstr>
      <vt:lpstr>Open Sans</vt:lpstr>
      <vt:lpstr>Open Sans SemiBold</vt:lpstr>
      <vt:lpstr>Wingdings</vt:lpstr>
      <vt:lpstr>2_Office Theme</vt:lpstr>
      <vt:lpstr>3_Office Theme</vt:lpstr>
      <vt:lpstr>Maintaining Your Health and Well-Being</vt:lpstr>
      <vt:lpstr>PowerPoint Presentation</vt:lpstr>
      <vt:lpstr>What are some indicators of well-being?</vt:lpstr>
      <vt:lpstr>Indicators of Well-Being</vt:lpstr>
      <vt:lpstr>Adequate Health Care</vt:lpstr>
      <vt:lpstr>Physical Health</vt:lpstr>
      <vt:lpstr>Applications for Health</vt:lpstr>
      <vt:lpstr>Education</vt:lpstr>
      <vt:lpstr>Benefits of Higher Education</vt:lpstr>
      <vt:lpstr>Food Security</vt:lpstr>
      <vt:lpstr>Food Security Status of U.S. Households with Children in 2013</vt:lpstr>
      <vt:lpstr>Food Insecurity</vt:lpstr>
      <vt:lpstr>Food Security Versus Food Insecurity</vt:lpstr>
      <vt:lpstr>Effects of Good Nutrition </vt:lpstr>
      <vt:lpstr>Nutrients</vt:lpstr>
      <vt:lpstr>CHOOSEMYPLATE</vt:lpstr>
      <vt:lpstr>Physical Environment and Safety</vt:lpstr>
      <vt:lpstr>Environment and Safety</vt:lpstr>
      <vt:lpstr>Proper and Acceptable Behavior</vt:lpstr>
      <vt:lpstr>Proper and Acceptable Behaviors</vt:lpstr>
      <vt:lpstr>Secure Parental Employment</vt:lpstr>
      <vt:lpstr>What is a workplace health program, and how can employers benefit from this program? Employees?</vt:lpstr>
      <vt:lpstr>Overview of Potential Benefits of Workplace Health Programs to Employers</vt:lpstr>
      <vt:lpstr>Overview of Potential Benefits of Workplace Health Programs to Employees</vt:lpstr>
      <vt:lpstr>Strong Family Structure</vt:lpstr>
      <vt:lpstr>Roles and Responsibilities of Family Members</vt:lpstr>
      <vt:lpstr>Benefits of a Family</vt:lpstr>
      <vt:lpstr>Preparing for the Next Decade: A 2020 Vision for Healthy People</vt:lpstr>
      <vt:lpstr>What are examples of generally unhealthy lifestyles?</vt:lpstr>
      <vt:lpstr>Adverse Experiences</vt:lpstr>
      <vt:lpstr>What is stress, and what are some effects of stress associated in each area?</vt:lpstr>
      <vt:lpstr>The Effects of Stress</vt:lpstr>
      <vt:lpstr>Ways to Cope with Stress and Depression</vt:lpstr>
      <vt:lpstr>How to Construct a Diorama</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8</cp:revision>
  <cp:lastPrinted>2017-07-07T16:17:37Z</cp:lastPrinted>
  <dcterms:created xsi:type="dcterms:W3CDTF">2017-07-11T23:58:30Z</dcterms:created>
  <dcterms:modified xsi:type="dcterms:W3CDTF">2017-11-17T20:44:04Z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