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handoutMasterIdLst>
    <p:handoutMasterId r:id="rId16"/>
  </p:handoutMasterIdLst>
  <p:sldIdLst>
    <p:sldId id="322" r:id="rId6"/>
    <p:sldId id="319" r:id="rId7"/>
    <p:sldId id="323" r:id="rId8"/>
    <p:sldId id="324" r:id="rId9"/>
    <p:sldId id="325" r:id="rId10"/>
    <p:sldId id="326" r:id="rId11"/>
    <p:sldId id="327" r:id="rId12"/>
    <p:sldId id="329" r:id="rId13"/>
    <p:sldId id="328"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8975" autoAdjust="0"/>
  </p:normalViewPr>
  <p:slideViewPr>
    <p:cSldViewPr snapToGrid="0">
      <p:cViewPr>
        <p:scale>
          <a:sx n="46" d="100"/>
          <a:sy n="46" d="100"/>
        </p:scale>
        <p:origin x="1460"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Digestion begins in the mouth, when you chew and swallow, and is completed in the small intestine. </a:t>
            </a:r>
          </a:p>
          <a:p>
            <a:r>
              <a:rPr lang="en-US" sz="1200" b="0" i="0" u="none" strike="noStrike" kern="1200" baseline="0" dirty="0">
                <a:solidFill>
                  <a:schemeClr val="tx1"/>
                </a:solidFill>
                <a:latin typeface="+mn-lt"/>
                <a:ea typeface="+mn-ea"/>
                <a:cs typeface="+mn-cs"/>
              </a:rPr>
              <a:t>• The esophagus connects the throat above with the stomach below. </a:t>
            </a:r>
          </a:p>
          <a:p>
            <a:r>
              <a:rPr lang="en-US" sz="1200" b="0" i="0" u="none" strike="noStrike" kern="1200" baseline="0" dirty="0">
                <a:solidFill>
                  <a:schemeClr val="tx1"/>
                </a:solidFill>
                <a:latin typeface="+mn-lt"/>
                <a:ea typeface="+mn-ea"/>
                <a:cs typeface="+mn-cs"/>
              </a:rPr>
              <a:t>• The stomach stores the swallowed food and liquid, mixes the food, liquid, and digestive juices, and empties the contents slowly in to the small intestine. </a:t>
            </a:r>
          </a:p>
          <a:p>
            <a:r>
              <a:rPr lang="en-US" sz="1200" b="0" i="0" u="none" strike="noStrike" kern="1200" baseline="0" dirty="0">
                <a:solidFill>
                  <a:schemeClr val="tx1"/>
                </a:solidFill>
                <a:latin typeface="+mn-lt"/>
                <a:ea typeface="+mn-ea"/>
                <a:cs typeface="+mn-cs"/>
              </a:rPr>
              <a:t>• The liver turns nutrients into forms the body can use. </a:t>
            </a:r>
          </a:p>
          <a:p>
            <a:r>
              <a:rPr lang="en-US" sz="1200" b="0" i="0" u="none" strike="noStrike" kern="1200" baseline="0" dirty="0">
                <a:solidFill>
                  <a:schemeClr val="tx1"/>
                </a:solidFill>
                <a:latin typeface="+mn-lt"/>
                <a:ea typeface="+mn-ea"/>
                <a:cs typeface="+mn-cs"/>
              </a:rPr>
              <a:t>• Bile is a substance that helps your body digest and absorb fats. It is produced in the liver and stored in the gall bladder until needed. </a:t>
            </a:r>
          </a:p>
          <a:p>
            <a:r>
              <a:rPr lang="en-US" sz="1200" b="0" i="0" u="none" strike="noStrike" kern="1200" baseline="0" dirty="0">
                <a:solidFill>
                  <a:schemeClr val="tx1"/>
                </a:solidFill>
                <a:latin typeface="+mn-lt"/>
                <a:ea typeface="+mn-ea"/>
                <a:cs typeface="+mn-cs"/>
              </a:rPr>
              <a:t>• The pancreas produces pancreatic juice that contains enzymes the help break down carbohydrates, proteins, and fat. </a:t>
            </a:r>
          </a:p>
          <a:p>
            <a:r>
              <a:rPr lang="en-US" sz="1200" b="0" i="0" u="none" strike="noStrike" kern="1200" baseline="0" dirty="0">
                <a:solidFill>
                  <a:schemeClr val="tx1"/>
                </a:solidFill>
                <a:latin typeface="+mn-lt"/>
                <a:ea typeface="+mn-ea"/>
                <a:cs typeface="+mn-cs"/>
              </a:rPr>
              <a:t>• The small intestine produces intestinal juice to further break down food and absorption takes place. </a:t>
            </a:r>
          </a:p>
          <a:p>
            <a:r>
              <a:rPr lang="en-US" sz="1200" b="0" i="0" u="none" strike="noStrike" kern="1200" baseline="0" dirty="0">
                <a:solidFill>
                  <a:schemeClr val="tx1"/>
                </a:solidFill>
                <a:latin typeface="+mn-lt"/>
                <a:ea typeface="+mn-ea"/>
                <a:cs typeface="+mn-cs"/>
              </a:rPr>
              <a:t>• The large intestine, also called the colon, removes water, potassium and sodium from the waste. The remainder is stored as a semi-solid in the lower part of the intestine until is eliminated.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you eat foods – such as bread, meat, and vegetables – they are not in a form that the body can use as nourishment. </a:t>
            </a:r>
          </a:p>
          <a:p>
            <a:r>
              <a:rPr lang="en-US" sz="1200" b="0" i="0" u="none" strike="noStrike" kern="1200" baseline="0" dirty="0">
                <a:solidFill>
                  <a:schemeClr val="tx1"/>
                </a:solidFill>
                <a:latin typeface="+mn-lt"/>
                <a:ea typeface="+mn-ea"/>
                <a:cs typeface="+mn-cs"/>
              </a:rPr>
              <a:t>Food and drink must be changed into smaller molecules of nutrients before they can be absorbed into the blood and carried to cells throughout the body. </a:t>
            </a:r>
          </a:p>
          <a:p>
            <a:r>
              <a:rPr lang="en-US" sz="1200" b="0" i="0" u="none" strike="noStrike" kern="1200" baseline="0" dirty="0">
                <a:solidFill>
                  <a:schemeClr val="tx1"/>
                </a:solidFill>
                <a:latin typeface="+mn-lt"/>
                <a:ea typeface="+mn-ea"/>
                <a:cs typeface="+mn-cs"/>
              </a:rPr>
              <a:t>YouTube video: </a:t>
            </a:r>
          </a:p>
          <a:p>
            <a:r>
              <a:rPr lang="en-US" sz="1200" b="0" i="0" u="none" strike="noStrike" kern="1200" baseline="0" dirty="0">
                <a:solidFill>
                  <a:schemeClr val="tx1"/>
                </a:solidFill>
                <a:latin typeface="+mn-lt"/>
                <a:ea typeface="+mn-ea"/>
                <a:cs typeface="+mn-cs"/>
              </a:rPr>
              <a:t>Digestive System This video describes the whole function of the digestive system in our body. http://youtu.be/Z7xKYNz9AS0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088197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Nutrients provide energy by using carbs, proteins, and fats, promote growth and development and regulate body functions by using proteins, fats, vitamins, minerals, and water.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735994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Follow link to site and ask for volunteers to input their data. </a:t>
            </a:r>
          </a:p>
          <a:p>
            <a:r>
              <a:rPr lang="en-US" sz="1200" b="1" i="0" u="none" strike="noStrike" kern="1200" baseline="0" dirty="0">
                <a:solidFill>
                  <a:schemeClr val="tx1"/>
                </a:solidFill>
                <a:latin typeface="+mn-lt"/>
                <a:ea typeface="+mn-ea"/>
                <a:cs typeface="+mn-cs"/>
              </a:rPr>
              <a:t>BMI Calculator» BMR Formula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http://www.bmi-calculator.net/bmr-calculator/bmr-formula.php </a:t>
            </a:r>
          </a:p>
          <a:p>
            <a:r>
              <a:rPr lang="en-US" sz="1200" b="0" i="0" u="none" strike="noStrike" kern="1200" baseline="0" dirty="0">
                <a:solidFill>
                  <a:schemeClr val="tx1"/>
                </a:solidFill>
                <a:latin typeface="+mn-lt"/>
                <a:ea typeface="+mn-ea"/>
                <a:cs typeface="+mn-cs"/>
              </a:rPr>
              <a:t>The BMR calculator allows you to calculate your Basal Metabolic Rate (BMR) as well as other information relating to the calories you burn a day. To use the calculator, simply input details about yourself such as you age, gender, weight and height. The calculator will then calculate an estimate of your BMR and adjust you BMR by various factors to allow you to see an estimate of the calories you burn a day based on your level of activity. </a:t>
            </a:r>
          </a:p>
          <a:p>
            <a:r>
              <a:rPr lang="en-US" sz="1200" b="0" i="0" u="none" strike="noStrike" kern="1200" baseline="0" dirty="0">
                <a:solidFill>
                  <a:schemeClr val="tx1"/>
                </a:solidFill>
                <a:latin typeface="+mn-lt"/>
                <a:ea typeface="+mn-ea"/>
                <a:cs typeface="+mn-cs"/>
              </a:rPr>
              <a:t>Automatic processes include breathing, digesting food, and creating new cells. </a:t>
            </a:r>
          </a:p>
          <a:p>
            <a:r>
              <a:rPr lang="en-US" sz="1200" b="0" i="0" u="none" strike="noStrike" kern="1200" baseline="0" dirty="0">
                <a:solidFill>
                  <a:schemeClr val="tx1"/>
                </a:solidFill>
                <a:latin typeface="+mn-lt"/>
                <a:ea typeface="+mn-ea"/>
                <a:cs typeface="+mn-cs"/>
              </a:rPr>
              <a:t>Physical activities include work and exercise. </a:t>
            </a:r>
          </a:p>
          <a:p>
            <a:r>
              <a:rPr lang="en-US" sz="1200" b="0" i="0" u="none" strike="noStrike" kern="1200" baseline="0" dirty="0">
                <a:solidFill>
                  <a:schemeClr val="tx1"/>
                </a:solidFill>
                <a:latin typeface="+mn-lt"/>
                <a:ea typeface="+mn-ea"/>
                <a:cs typeface="+mn-cs"/>
              </a:rPr>
              <a:t>The more active you are the more energy you use.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940624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Your food and physical activity choices each day affect your health — how you feel today, tomorrow, and in the future. These tips and ideas are a starting point. You will find a wealth of suggestions here that can help you get started toward a healthy diet. Choose a change that you can make today, and move toward a healthier you.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659656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130727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05026" y="964773"/>
            <a:ext cx="7462935" cy="3413772"/>
          </a:xfrm>
        </p:spPr>
        <p:txBody>
          <a:bodyPr>
            <a:normAutofit/>
          </a:bodyPr>
          <a:lstStyle/>
          <a:p>
            <a:r>
              <a:rPr lang="en-US" dirty="0"/>
              <a:t>Maintaining a Healthy</a:t>
            </a:r>
            <a:br>
              <a:rPr lang="en-US" dirty="0"/>
            </a:br>
            <a:r>
              <a:rPr lang="en-US" dirty="0"/>
              <a:t>Digestive System</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Digestive System</a:t>
            </a:r>
          </a:p>
        </p:txBody>
      </p:sp>
      <p:pic>
        <p:nvPicPr>
          <p:cNvPr id="6" name="Picture 5">
            <a:extLst>
              <a:ext uri="{FF2B5EF4-FFF2-40B4-BE49-F238E27FC236}">
                <a16:creationId xmlns:a16="http://schemas.microsoft.com/office/drawing/2014/main" id="{F32576F7-9E3A-48A5-9C20-9F599EDB6572}"/>
              </a:ext>
            </a:extLst>
          </p:cNvPr>
          <p:cNvPicPr>
            <a:picLocks noChangeAspect="1"/>
          </p:cNvPicPr>
          <p:nvPr/>
        </p:nvPicPr>
        <p:blipFill rotWithShape="1">
          <a:blip r:embed="rId3"/>
          <a:srcRect t="1868"/>
          <a:stretch/>
        </p:blipFill>
        <p:spPr>
          <a:xfrm>
            <a:off x="2382982" y="1501828"/>
            <a:ext cx="5438342" cy="5356172"/>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Why is Digestion Important?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Process:</a:t>
            </a:r>
          </a:p>
          <a:p>
            <a:pPr lvl="2"/>
            <a:r>
              <a:rPr lang="en-US" sz="2400" dirty="0"/>
              <a:t>Food and drink is broken down</a:t>
            </a:r>
          </a:p>
          <a:p>
            <a:pPr lvl="2"/>
            <a:r>
              <a:rPr lang="en-US" sz="2400" dirty="0"/>
              <a:t>Body uses them to build and nourish cells</a:t>
            </a:r>
          </a:p>
          <a:p>
            <a:pPr lvl="2"/>
            <a:r>
              <a:rPr lang="en-US" sz="2400" dirty="0"/>
              <a:t>Provide energy</a:t>
            </a:r>
          </a:p>
          <a:p>
            <a:pPr lvl="2"/>
            <a:r>
              <a:rPr lang="en-US" sz="2400" dirty="0"/>
              <a:t>Digestive System</a:t>
            </a:r>
            <a:br>
              <a:rPr lang="en-US" sz="2400" dirty="0"/>
            </a:br>
            <a:r>
              <a:rPr lang="en-US" sz="2400" dirty="0"/>
              <a:t>This video describe the whole function of the digestive system in our body</a:t>
            </a:r>
            <a:br>
              <a:rPr lang="en-US" sz="2400" dirty="0"/>
            </a:br>
            <a:r>
              <a:rPr lang="en-US" sz="2400" dirty="0"/>
              <a:t>http://youtu.be/Z7xKYNz9AS0</a:t>
            </a:r>
          </a:p>
        </p:txBody>
      </p:sp>
    </p:spTree>
    <p:extLst>
      <p:ext uri="{BB962C8B-B14F-4D97-AF65-F5344CB8AC3E}">
        <p14:creationId xmlns:p14="http://schemas.microsoft.com/office/powerpoint/2010/main" val="208986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Three Functions of Nutrients</a:t>
            </a:r>
          </a:p>
        </p:txBody>
      </p:sp>
      <p:pic>
        <p:nvPicPr>
          <p:cNvPr id="6" name="Picture 5">
            <a:extLst>
              <a:ext uri="{FF2B5EF4-FFF2-40B4-BE49-F238E27FC236}">
                <a16:creationId xmlns:a16="http://schemas.microsoft.com/office/drawing/2014/main" id="{20FC4BC6-8001-44D5-8F42-D6FAAB2406E9}"/>
              </a:ext>
            </a:extLst>
          </p:cNvPr>
          <p:cNvPicPr>
            <a:picLocks noChangeAspect="1"/>
          </p:cNvPicPr>
          <p:nvPr/>
        </p:nvPicPr>
        <p:blipFill>
          <a:blip r:embed="rId3"/>
          <a:stretch>
            <a:fillRect/>
          </a:stretch>
        </p:blipFill>
        <p:spPr>
          <a:xfrm>
            <a:off x="1715677" y="1681594"/>
            <a:ext cx="8954610" cy="4400551"/>
          </a:xfrm>
          <a:prstGeom prst="rect">
            <a:avLst/>
          </a:prstGeom>
        </p:spPr>
      </p:pic>
    </p:spTree>
    <p:extLst>
      <p:ext uri="{BB962C8B-B14F-4D97-AF65-F5344CB8AC3E}">
        <p14:creationId xmlns:p14="http://schemas.microsoft.com/office/powerpoint/2010/main" val="4214085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Basal Metabolic Rate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Your body uses energy for:</a:t>
            </a:r>
          </a:p>
          <a:p>
            <a:pPr lvl="2"/>
            <a:r>
              <a:rPr lang="en-US" sz="2400" dirty="0"/>
              <a:t>Automatic processes</a:t>
            </a:r>
          </a:p>
          <a:p>
            <a:pPr lvl="2"/>
            <a:r>
              <a:rPr lang="en-US" sz="2400" dirty="0"/>
              <a:t>Physical activities</a:t>
            </a:r>
          </a:p>
          <a:p>
            <a:pPr lvl="1"/>
            <a:r>
              <a:rPr lang="en-US" dirty="0"/>
              <a:t>BMI Calculator &gt;&gt; BMR Formula</a:t>
            </a:r>
          </a:p>
          <a:p>
            <a:pPr lvl="2"/>
            <a:r>
              <a:rPr lang="en-US" sz="2400" dirty="0"/>
              <a:t>http://www.bmi-calculator.net/bmr-calculator/bmrformula.php</a:t>
            </a:r>
          </a:p>
        </p:txBody>
      </p:sp>
    </p:spTree>
    <p:extLst>
      <p:ext uri="{BB962C8B-B14F-4D97-AF65-F5344CB8AC3E}">
        <p14:creationId xmlns:p14="http://schemas.microsoft.com/office/powerpoint/2010/main" val="2369440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Food Intake and Physical Fitness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Tips</a:t>
            </a:r>
          </a:p>
          <a:p>
            <a:pPr lvl="2"/>
            <a:r>
              <a:rPr lang="en-US" sz="2400" dirty="0"/>
              <a:t>Make at least half your grains whole grains.</a:t>
            </a:r>
          </a:p>
          <a:p>
            <a:pPr lvl="2"/>
            <a:r>
              <a:rPr lang="en-US" sz="2400" dirty="0"/>
              <a:t>Vary your veggies</a:t>
            </a:r>
          </a:p>
          <a:p>
            <a:pPr lvl="2"/>
            <a:r>
              <a:rPr lang="en-US" sz="2400" dirty="0"/>
              <a:t>Focus on fruits</a:t>
            </a:r>
          </a:p>
          <a:p>
            <a:pPr lvl="2"/>
            <a:r>
              <a:rPr lang="en-US" sz="2400" dirty="0"/>
              <a:t>Get your calcium rich foods</a:t>
            </a:r>
          </a:p>
          <a:p>
            <a:pPr lvl="2"/>
            <a:r>
              <a:rPr lang="en-US" dirty="0"/>
              <a:t>Go lean with protein</a:t>
            </a:r>
          </a:p>
          <a:p>
            <a:pPr lvl="3"/>
            <a:r>
              <a:rPr lang="en-US" sz="2200" dirty="0"/>
              <a:t>Visit http://www.choosemyplate.govfor more:</a:t>
            </a:r>
          </a:p>
          <a:p>
            <a:pPr lvl="2"/>
            <a:r>
              <a:rPr lang="en-US" sz="2400" dirty="0"/>
              <a:t>Healthy Eating Tips</a:t>
            </a:r>
          </a:p>
          <a:p>
            <a:pPr lvl="3"/>
            <a:r>
              <a:rPr lang="en-US" sz="2200" dirty="0"/>
              <a:t>Starting Points</a:t>
            </a:r>
          </a:p>
          <a:p>
            <a:pPr lvl="3"/>
            <a:r>
              <a:rPr lang="en-US" sz="2200" dirty="0"/>
              <a:t>Your food and physical activity choices each day affect your health - how you feel today, tomorrow, and in the future.</a:t>
            </a:r>
            <a:br>
              <a:rPr lang="en-US" sz="2200" dirty="0"/>
            </a:br>
            <a:r>
              <a:rPr lang="en-US" sz="2200" dirty="0"/>
              <a:t>http://www.choosemyplate.gov/healthy-eating-tips.html</a:t>
            </a:r>
          </a:p>
        </p:txBody>
      </p:sp>
    </p:spTree>
    <p:extLst>
      <p:ext uri="{BB962C8B-B14F-4D97-AF65-F5344CB8AC3E}">
        <p14:creationId xmlns:p14="http://schemas.microsoft.com/office/powerpoint/2010/main" val="1245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EAE3-1A7F-4D44-A78A-A98778C8867D}"/>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00413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a:t>
            </a:r>
          </a:p>
          <a:p>
            <a:pPr lvl="2"/>
            <a:r>
              <a:rPr lang="en-US" sz="2000" dirty="0" err="1"/>
              <a:t>Kowtaluk</a:t>
            </a:r>
            <a:r>
              <a:rPr lang="en-US" sz="2000" dirty="0"/>
              <a:t>, Helen. Food for Today. Eighth. New York, New York: </a:t>
            </a:r>
            <a:r>
              <a:rPr lang="en-US" sz="2000" dirty="0" err="1"/>
              <a:t>Glenco</a:t>
            </a:r>
            <a:r>
              <a:rPr lang="en-US" sz="2000" dirty="0"/>
              <a:t>, McGraw-Hill,2004. 81-83. Print.</a:t>
            </a:r>
          </a:p>
          <a:p>
            <a:pPr lvl="1"/>
            <a:r>
              <a:rPr lang="en-US" sz="2000" dirty="0"/>
              <a:t>Websites:</a:t>
            </a:r>
          </a:p>
          <a:p>
            <a:pPr lvl="2"/>
            <a:r>
              <a:rPr lang="en-US" sz="2000" dirty="0"/>
              <a:t>National Digestive Diseases Information Clearinghouse - Your Digestive System and How it Works</a:t>
            </a:r>
            <a:br>
              <a:rPr lang="en-US" sz="2000" dirty="0"/>
            </a:br>
            <a:r>
              <a:rPr lang="en-US" sz="2000" dirty="0"/>
              <a:t>http://digestive.niddk.nih.gov/ddiseases/pubs/yrdd/?debugMode=false</a:t>
            </a:r>
          </a:p>
          <a:p>
            <a:pPr lvl="2"/>
            <a:r>
              <a:rPr lang="en-US" sz="2000" dirty="0"/>
              <a:t>Calculates the basal metabolic rate</a:t>
            </a:r>
            <a:br>
              <a:rPr lang="en-US" sz="2000" dirty="0"/>
            </a:br>
            <a:r>
              <a:rPr lang="en-US" sz="2000" dirty="0"/>
              <a:t>http://www.bmi-calculator.net/bmr-calculator/bmr-formula.php</a:t>
            </a:r>
          </a:p>
          <a:p>
            <a:pPr lvl="2"/>
            <a:r>
              <a:rPr lang="en-US" sz="2000" dirty="0"/>
              <a:t>Frequently asked questions on Nutrition A to Z</a:t>
            </a:r>
            <a:br>
              <a:rPr lang="en-US" sz="2000" dirty="0"/>
            </a:br>
            <a:r>
              <a:rPr lang="en-US" sz="2000" dirty="0"/>
              <a:t>http://www.faqs.org/nutrition/Met-Obe/Nutrients.html</a:t>
            </a:r>
          </a:p>
          <a:p>
            <a:pPr lvl="1"/>
            <a:r>
              <a:rPr lang="en-US" sz="2000" dirty="0"/>
              <a:t>YouTube:</a:t>
            </a:r>
          </a:p>
          <a:p>
            <a:pPr lvl="2"/>
            <a:r>
              <a:rPr lang="en-US" sz="2000" dirty="0"/>
              <a:t>Digestive System</a:t>
            </a:r>
            <a:br>
              <a:rPr lang="en-US" sz="2000" dirty="0"/>
            </a:br>
            <a:r>
              <a:rPr lang="en-US" sz="2000" dirty="0"/>
              <a:t>This video describe the whole function of the digestive system in our body.</a:t>
            </a:r>
            <a:br>
              <a:rPr lang="en-US" sz="2000" dirty="0"/>
            </a:br>
            <a:r>
              <a:rPr lang="en-US" sz="2000" dirty="0"/>
              <a:t>http://youtu.be/Z7xKYNz9AS0</a:t>
            </a:r>
          </a:p>
        </p:txBody>
      </p:sp>
    </p:spTree>
    <p:extLst>
      <p:ext uri="{BB962C8B-B14F-4D97-AF65-F5344CB8AC3E}">
        <p14:creationId xmlns:p14="http://schemas.microsoft.com/office/powerpoint/2010/main" val="29794661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701</Words>
  <Application>Microsoft Office PowerPoint</Application>
  <PresentationFormat>Widescreen</PresentationFormat>
  <Paragraphs>65</Paragraphs>
  <Slides>9</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Maintaining a Healthy Digestive System</vt:lpstr>
      <vt:lpstr>PowerPoint Presentation</vt:lpstr>
      <vt:lpstr>The Digestive System</vt:lpstr>
      <vt:lpstr>Why is Digestion Important?</vt:lpstr>
      <vt:lpstr>The Three Functions of Nutrients</vt:lpstr>
      <vt:lpstr>Basal Metabolic Rate</vt:lpstr>
      <vt:lpstr>Food Intake and Physical Fitness</vt:lpstr>
      <vt:lpstr>Questions?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2018-01-03T22:27:49Z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