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handoutMasterIdLst>
    <p:handoutMasterId r:id="rId19"/>
  </p:handoutMasterIdLst>
  <p:sldIdLst>
    <p:sldId id="322" r:id="rId6"/>
    <p:sldId id="319" r:id="rId7"/>
    <p:sldId id="323" r:id="rId8"/>
    <p:sldId id="324" r:id="rId9"/>
    <p:sldId id="325" r:id="rId10"/>
    <p:sldId id="332" r:id="rId11"/>
    <p:sldId id="333" r:id="rId12"/>
    <p:sldId id="334" r:id="rId13"/>
    <p:sldId id="335" r:id="rId14"/>
    <p:sldId id="336" r:id="rId15"/>
    <p:sldId id="330" r:id="rId16"/>
    <p:sldId id="331"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2304" autoAdjust="0"/>
  </p:normalViewPr>
  <p:slideViewPr>
    <p:cSldViewPr snapToGrid="0">
      <p:cViewPr varScale="1">
        <p:scale>
          <a:sx n="49" d="100"/>
          <a:sy n="49" d="100"/>
        </p:scale>
        <p:origin x="1356" y="3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27-Nov-17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27-Nov-17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871628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26190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Major minerals include calcium, phosphorus</a:t>
            </a:r>
            <a:r>
              <a:rPr lang="en-US" baseline="0" dirty="0"/>
              <a:t>, and magnesium.</a:t>
            </a:r>
          </a:p>
          <a:p>
            <a:r>
              <a:rPr lang="en-US" baseline="0" dirty="0"/>
              <a:t>Electrolytes include sodium, chloride, and potassium.</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Electrolyte minerals help form particles that help cells function.</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32847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dirty="0"/>
              <a:t> Osteoporosis</a:t>
            </a:r>
            <a:r>
              <a:rPr lang="en-US" baseline="0" dirty="0"/>
              <a:t> – a condition in which bones become porous, and therefore weak and fragile</a:t>
            </a:r>
          </a:p>
          <a:p>
            <a:pPr lvl="1">
              <a:buFont typeface="Arial" pitchFamily="34" charset="0"/>
              <a:buChar char="•"/>
            </a:pPr>
            <a:r>
              <a:rPr lang="en-US" baseline="0" dirty="0"/>
              <a:t> May develop stooped posture and suffer bone breaks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dirty="0"/>
              <a:t> Over</a:t>
            </a:r>
            <a:r>
              <a:rPr lang="en-US" baseline="0" dirty="0"/>
              <a:t> 2,500 mg/day may cause kidney stones or calcium deposits in soft tissue</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079787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dirty="0"/>
              <a:t> Decreased</a:t>
            </a:r>
            <a:r>
              <a:rPr lang="en-US" baseline="0" dirty="0"/>
              <a:t> bone health</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dirty="0"/>
              <a:t> Poor</a:t>
            </a:r>
            <a:r>
              <a:rPr lang="en-US" baseline="0" dirty="0"/>
              <a:t> bone health</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113125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dirty="0"/>
              <a:t> Muscle</a:t>
            </a:r>
            <a:r>
              <a:rPr lang="en-US" baseline="0" dirty="0"/>
              <a:t> pain and weakness</a:t>
            </a:r>
          </a:p>
          <a:p>
            <a:pPr>
              <a:buFont typeface="Arial" pitchFamily="34" charset="0"/>
              <a:buChar char="•"/>
            </a:pPr>
            <a:r>
              <a:rPr lang="en-US" baseline="0" dirty="0"/>
              <a:t> Decreased heart function</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dirty="0"/>
              <a:t> No</a:t>
            </a:r>
            <a:r>
              <a:rPr lang="en-US" baseline="0" dirty="0"/>
              <a:t> known effects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452354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dirty="0"/>
              <a:t> Muscle</a:t>
            </a:r>
            <a:r>
              <a:rPr lang="en-US" baseline="0" dirty="0"/>
              <a:t> cramps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dirty="0"/>
              <a:t> Hypertension</a:t>
            </a:r>
            <a:r>
              <a:rPr lang="en-US" baseline="0" dirty="0"/>
              <a:t> or high blood pressure – linked to high salt intake</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Bones can lose calcium</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Increase the risk of kidney stones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886113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dirty="0"/>
              <a:t> Infant</a:t>
            </a:r>
            <a:r>
              <a:rPr lang="en-US" baseline="0" dirty="0"/>
              <a:t> convulsions (deficiencies are rare)</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dirty="0"/>
              <a:t> Hypertension</a:t>
            </a:r>
            <a:r>
              <a:rPr lang="en-US" baseline="0" dirty="0"/>
              <a:t> or high blood pressure</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013476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dirty="0"/>
              <a:t> Muscle</a:t>
            </a:r>
            <a:r>
              <a:rPr lang="en-US" baseline="0" dirty="0"/>
              <a:t> cramps</a:t>
            </a:r>
          </a:p>
          <a:p>
            <a:pPr>
              <a:buFont typeface="Arial" pitchFamily="34" charset="0"/>
              <a:buChar char="•"/>
            </a:pPr>
            <a:r>
              <a:rPr lang="en-US" baseline="0" dirty="0"/>
              <a:t> Irregular heart beat</a:t>
            </a:r>
          </a:p>
          <a:p>
            <a:pPr>
              <a:buFont typeface="Arial" pitchFamily="34" charset="0"/>
              <a:buChar char="•"/>
            </a:pPr>
            <a:r>
              <a:rPr lang="en-US" baseline="0" dirty="0"/>
              <a:t> Poor appetite</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dirty="0"/>
              <a:t>Decreased</a:t>
            </a:r>
            <a:r>
              <a:rPr lang="en-US" baseline="0" dirty="0"/>
              <a:t> heart rate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515402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Major Minerals </a:t>
            </a:r>
            <a:br>
              <a:rPr lang="en-US" dirty="0"/>
            </a:br>
            <a:r>
              <a:rPr lang="en-US" dirty="0"/>
              <a:t>and Electrolytes</a:t>
            </a:r>
          </a:p>
        </p:txBody>
      </p:sp>
      <p:sp>
        <p:nvSpPr>
          <p:cNvPr id="2" name="Rectangle 1">
            <a:extLst>
              <a:ext uri="{FF2B5EF4-FFF2-40B4-BE49-F238E27FC236}">
                <a16:creationId xmlns:a16="http://schemas.microsoft.com/office/drawing/2014/main" id="{DC039070-2D4B-4A0A-BA81-EF1EEB5DF515}"/>
              </a:ext>
            </a:extLst>
          </p:cNvPr>
          <p:cNvSpPr/>
          <p:nvPr/>
        </p:nvSpPr>
        <p:spPr>
          <a:xfrm>
            <a:off x="4643120" y="3890865"/>
            <a:ext cx="7462934" cy="1920526"/>
          </a:xfrm>
          <a:prstGeom prst="rect">
            <a:avLst/>
          </a:prstGeom>
        </p:spPr>
        <p:txBody>
          <a:bodyPr wrap="square">
            <a:spAutoFit/>
          </a:bodyPr>
          <a:lstStyle/>
          <a:p>
            <a:pPr>
              <a:lnSpc>
                <a:spcPct val="90000"/>
              </a:lnSpc>
            </a:pPr>
            <a:r>
              <a:rPr lang="en-US" sz="4400" dirty="0">
                <a:solidFill>
                  <a:schemeClr val="accent2">
                    <a:lumMod val="60000"/>
                    <a:lumOff val="40000"/>
                  </a:schemeClr>
                </a:solidFill>
                <a:latin typeface="Open Sans"/>
              </a:rPr>
              <a:t>Calcium, Phosphorus, Magnesium</a:t>
            </a:r>
          </a:p>
          <a:p>
            <a:pPr>
              <a:lnSpc>
                <a:spcPct val="90000"/>
              </a:lnSpc>
            </a:pPr>
            <a:r>
              <a:rPr lang="en-US" sz="4400" dirty="0">
                <a:solidFill>
                  <a:schemeClr val="accent2">
                    <a:lumMod val="60000"/>
                    <a:lumOff val="40000"/>
                  </a:schemeClr>
                </a:solidFill>
                <a:latin typeface="Open Sans"/>
              </a:rPr>
              <a:t>Sodium, Chloride, Potassium</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Potassium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maintain a steady heartbeat</a:t>
            </a:r>
          </a:p>
          <a:p>
            <a:pPr lvl="2"/>
            <a:r>
              <a:rPr lang="en-US" dirty="0"/>
              <a:t>Helps with muscle and nerve action</a:t>
            </a:r>
          </a:p>
          <a:p>
            <a:pPr lvl="2"/>
            <a:r>
              <a:rPr lang="en-US" dirty="0"/>
              <a:t>Helps maintain normal blood pressure</a:t>
            </a:r>
          </a:p>
          <a:p>
            <a:pPr lvl="2"/>
            <a:endParaRPr lang="en-US" dirty="0"/>
          </a:p>
          <a:p>
            <a:endParaRPr lang="en-US" dirty="0"/>
          </a:p>
        </p:txBody>
      </p:sp>
      <p:sp>
        <p:nvSpPr>
          <p:cNvPr id="4" name="Content Placeholder 3">
            <a:extLst>
              <a:ext uri="{FF2B5EF4-FFF2-40B4-BE49-F238E27FC236}">
                <a16:creationId xmlns:a16="http://schemas.microsoft.com/office/drawing/2014/main" id="{FB4D7696-EC5E-494C-8C70-AE342501A105}"/>
              </a:ext>
            </a:extLst>
          </p:cNvPr>
          <p:cNvSpPr>
            <a:spLocks noGrp="1"/>
          </p:cNvSpPr>
          <p:nvPr>
            <p:ph sz="half" idx="10"/>
          </p:nvPr>
        </p:nvSpPr>
        <p:spPr/>
        <p:txBody>
          <a:bodyPr/>
          <a:lstStyle/>
          <a:p>
            <a:pPr lvl="1"/>
            <a:r>
              <a:rPr lang="en-US" dirty="0"/>
              <a:t>Food Sources</a:t>
            </a:r>
          </a:p>
          <a:p>
            <a:pPr lvl="2"/>
            <a:r>
              <a:rPr lang="pt-BR" dirty="0"/>
              <a:t>Bananas</a:t>
            </a:r>
          </a:p>
          <a:p>
            <a:pPr lvl="2"/>
            <a:r>
              <a:rPr lang="pt-BR" dirty="0"/>
              <a:t>Cantaloupe</a:t>
            </a:r>
          </a:p>
          <a:p>
            <a:pPr lvl="2"/>
            <a:r>
              <a:rPr lang="pt-BR" dirty="0"/>
              <a:t>Milk</a:t>
            </a:r>
          </a:p>
          <a:p>
            <a:pPr lvl="2"/>
            <a:r>
              <a:rPr lang="pt-BR" dirty="0"/>
              <a:t>Oranges</a:t>
            </a:r>
          </a:p>
          <a:p>
            <a:pPr lvl="2"/>
            <a:r>
              <a:rPr lang="pt-BR" dirty="0"/>
              <a:t>Squash</a:t>
            </a:r>
          </a:p>
          <a:p>
            <a:pPr lvl="2"/>
            <a:endParaRPr lang="pt-BR" dirty="0"/>
          </a:p>
          <a:p>
            <a:pPr lvl="2"/>
            <a:endParaRPr lang="pt-BR" dirty="0"/>
          </a:p>
          <a:p>
            <a:pPr lvl="1"/>
            <a:endParaRPr lang="en-US" dirty="0"/>
          </a:p>
          <a:p>
            <a:endParaRPr lang="en-US" dirty="0"/>
          </a:p>
          <a:p>
            <a:endParaRPr lang="en-US" dirty="0"/>
          </a:p>
        </p:txBody>
      </p:sp>
    </p:spTree>
    <p:extLst>
      <p:ext uri="{BB962C8B-B14F-4D97-AF65-F5344CB8AC3E}">
        <p14:creationId xmlns:p14="http://schemas.microsoft.com/office/powerpoint/2010/main" val="1844556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535031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Textbooks:</a:t>
            </a:r>
          </a:p>
          <a:p>
            <a:pPr lvl="2"/>
            <a:r>
              <a:rPr lang="en-US" sz="2000" dirty="0" err="1"/>
              <a:t>Duyff</a:t>
            </a:r>
            <a:r>
              <a:rPr lang="en-US" sz="2000" dirty="0"/>
              <a:t>, R. L. (2010). Food, nutrition &amp; wellness. Columbus, OH: Glencoe/McGraw-Hill.</a:t>
            </a:r>
          </a:p>
          <a:p>
            <a:pPr lvl="2"/>
            <a:r>
              <a:rPr lang="en-US" sz="2000" dirty="0" err="1"/>
              <a:t>Kowtaluk</a:t>
            </a:r>
            <a:r>
              <a:rPr lang="en-US" sz="2000" dirty="0"/>
              <a:t>, H. (2010) Food for today. Columbus, OH: Glencoe/McGraw-Hill.</a:t>
            </a:r>
          </a:p>
          <a:p>
            <a:pPr lvl="2"/>
            <a:r>
              <a:rPr lang="en-US" sz="2000" dirty="0"/>
              <a:t>Weixel, S., &amp; </a:t>
            </a:r>
            <a:r>
              <a:rPr lang="en-US" sz="2000" dirty="0" err="1"/>
              <a:t>Wempen</a:t>
            </a:r>
            <a:r>
              <a:rPr lang="en-US" sz="2000" dirty="0"/>
              <a:t>, F. (2010). Food &amp; nutrition and you.  Upper Saddle River, NJ: Pearson/Prentice Hall.</a:t>
            </a:r>
          </a:p>
          <a:p>
            <a:pPr lvl="1"/>
            <a:r>
              <a:rPr lang="en-US" sz="2000" dirty="0"/>
              <a:t>Website:</a:t>
            </a:r>
          </a:p>
          <a:p>
            <a:pPr lvl="2"/>
            <a:r>
              <a:rPr lang="en-US" sz="2000" dirty="0"/>
              <a:t>U.S. Department of Agriculture. </a:t>
            </a:r>
            <a:br>
              <a:rPr lang="en-US" sz="2000" dirty="0"/>
            </a:br>
            <a:r>
              <a:rPr lang="en-US" sz="2000" dirty="0"/>
              <a:t>ChooseMyPlate.gov Website. Washington, DC. Dairy.</a:t>
            </a:r>
            <a:br>
              <a:rPr lang="en-US" sz="2000" dirty="0"/>
            </a:br>
            <a:r>
              <a:rPr lang="en-US" sz="2000" dirty="0"/>
              <a:t>http://www.choosemyplate.gov/food-groups/dairy.html Accessed December, 2012. </a:t>
            </a:r>
          </a:p>
          <a:p>
            <a:pPr lvl="1"/>
            <a:endParaRPr lang="en-US" sz="2000" dirty="0"/>
          </a:p>
          <a:p>
            <a:pPr lvl="1"/>
            <a:endParaRPr lang="en-US" sz="2000" dirty="0"/>
          </a:p>
        </p:txBody>
      </p:sp>
    </p:spTree>
    <p:extLst>
      <p:ext uri="{BB962C8B-B14F-4D97-AF65-F5344CB8AC3E}">
        <p14:creationId xmlns:p14="http://schemas.microsoft.com/office/powerpoint/2010/main" val="275586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Major Minerals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Part of your body (teeth and bones)</a:t>
            </a:r>
          </a:p>
          <a:p>
            <a:pPr lvl="1"/>
            <a:r>
              <a:rPr lang="en-US" dirty="0"/>
              <a:t>Team with vitamins in chemical reactions</a:t>
            </a:r>
          </a:p>
          <a:p>
            <a:pPr lvl="1"/>
            <a:r>
              <a:rPr lang="en-US" dirty="0"/>
              <a:t>Need 100 mg or more a day</a:t>
            </a:r>
          </a:p>
          <a:p>
            <a:pPr lvl="1"/>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Electrolytes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Help  body replace its mineral loss after:</a:t>
            </a:r>
          </a:p>
          <a:p>
            <a:pPr lvl="2"/>
            <a:r>
              <a:rPr lang="en-US" sz="2400" dirty="0"/>
              <a:t>vigorous exercise</a:t>
            </a:r>
          </a:p>
          <a:p>
            <a:pPr lvl="2"/>
            <a:r>
              <a:rPr lang="en-US" sz="2400" dirty="0"/>
              <a:t>diarrhea</a:t>
            </a:r>
          </a:p>
          <a:p>
            <a:pPr lvl="2"/>
            <a:r>
              <a:rPr lang="en-US" sz="2400" dirty="0"/>
              <a:t>vomiting</a:t>
            </a:r>
          </a:p>
          <a:p>
            <a:pPr lvl="2"/>
            <a:r>
              <a:rPr lang="en-US" sz="2400" dirty="0"/>
              <a:t>intoxication</a:t>
            </a:r>
          </a:p>
          <a:p>
            <a:pPr lvl="2"/>
            <a:r>
              <a:rPr lang="en-US" sz="2400" dirty="0"/>
              <a:t>overhydration</a:t>
            </a:r>
          </a:p>
          <a:p>
            <a:pPr lvl="2"/>
            <a:r>
              <a:rPr lang="en-US" sz="2400" dirty="0"/>
              <a:t>starvation</a:t>
            </a:r>
          </a:p>
        </p:txBody>
      </p:sp>
    </p:spTree>
    <p:extLst>
      <p:ext uri="{BB962C8B-B14F-4D97-AF65-F5344CB8AC3E}">
        <p14:creationId xmlns:p14="http://schemas.microsoft.com/office/powerpoint/2010/main" val="237958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Calcium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regulate blood clotting, nerve activity, and other body processes</a:t>
            </a:r>
          </a:p>
          <a:p>
            <a:pPr lvl="2"/>
            <a:r>
              <a:rPr lang="en-US" dirty="0"/>
              <a:t>Needed for muscle contraction, including the heart</a:t>
            </a:r>
          </a:p>
          <a:p>
            <a:pPr lvl="2"/>
            <a:r>
              <a:rPr lang="en-US" dirty="0"/>
              <a:t>Helps keep teeth and gums healthy</a:t>
            </a:r>
          </a:p>
          <a:p>
            <a:pPr lvl="2"/>
            <a:r>
              <a:rPr lang="en-US" dirty="0"/>
              <a:t>Keeps bones strong</a:t>
            </a:r>
          </a:p>
          <a:p>
            <a:endParaRPr lang="en-US" dirty="0"/>
          </a:p>
        </p:txBody>
      </p:sp>
      <p:sp>
        <p:nvSpPr>
          <p:cNvPr id="4" name="Content Placeholder 3">
            <a:extLst>
              <a:ext uri="{FF2B5EF4-FFF2-40B4-BE49-F238E27FC236}">
                <a16:creationId xmlns:a16="http://schemas.microsoft.com/office/drawing/2014/main" id="{FB4D7696-EC5E-494C-8C70-AE342501A105}"/>
              </a:ext>
            </a:extLst>
          </p:cNvPr>
          <p:cNvSpPr>
            <a:spLocks noGrp="1"/>
          </p:cNvSpPr>
          <p:nvPr>
            <p:ph sz="half" idx="10"/>
          </p:nvPr>
        </p:nvSpPr>
        <p:spPr/>
        <p:txBody>
          <a:bodyPr/>
          <a:lstStyle/>
          <a:p>
            <a:pPr lvl="1"/>
            <a:r>
              <a:rPr lang="en-US" dirty="0"/>
              <a:t>Food Sources</a:t>
            </a:r>
          </a:p>
          <a:p>
            <a:pPr lvl="2"/>
            <a:r>
              <a:rPr lang="en-US" dirty="0"/>
              <a:t>Dairy products</a:t>
            </a:r>
          </a:p>
          <a:p>
            <a:pPr lvl="2"/>
            <a:r>
              <a:rPr lang="en-US" dirty="0"/>
              <a:t>Canned fish with edible bones</a:t>
            </a:r>
          </a:p>
          <a:p>
            <a:pPr lvl="2"/>
            <a:r>
              <a:rPr lang="en-US" dirty="0"/>
              <a:t>Dry beans, peas and lentils</a:t>
            </a:r>
          </a:p>
          <a:p>
            <a:pPr lvl="2"/>
            <a:r>
              <a:rPr lang="en-US" dirty="0"/>
              <a:t>Dark green, leafy vegetables – broccoli, spinach and turnip greens</a:t>
            </a:r>
          </a:p>
          <a:p>
            <a:pPr lvl="2"/>
            <a:r>
              <a:rPr lang="en-US" dirty="0"/>
              <a:t>Tofu made with calcium sulfate</a:t>
            </a:r>
          </a:p>
          <a:p>
            <a:pPr lvl="2"/>
            <a:r>
              <a:rPr lang="en-US" dirty="0"/>
              <a:t>Calcium-fortified orange juice </a:t>
            </a:r>
          </a:p>
          <a:p>
            <a:pPr lvl="2"/>
            <a:r>
              <a:rPr lang="en-US" dirty="0"/>
              <a:t>Soy milk</a:t>
            </a:r>
          </a:p>
          <a:p>
            <a:pPr lvl="1"/>
            <a:endParaRPr lang="en-US" dirty="0"/>
          </a:p>
          <a:p>
            <a:endParaRPr lang="en-US" dirty="0"/>
          </a:p>
          <a:p>
            <a:endParaRPr lang="en-US" dirty="0"/>
          </a:p>
        </p:txBody>
      </p:sp>
    </p:spTree>
    <p:extLst>
      <p:ext uri="{BB962C8B-B14F-4D97-AF65-F5344CB8AC3E}">
        <p14:creationId xmlns:p14="http://schemas.microsoft.com/office/powerpoint/2010/main" val="2677143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Phosphorus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Works with calcium to build strong bones and teeth</a:t>
            </a:r>
          </a:p>
          <a:p>
            <a:pPr lvl="2"/>
            <a:r>
              <a:rPr lang="en-US" dirty="0"/>
              <a:t>Helps release energy from carbohydrates, proteins, and fats</a:t>
            </a:r>
          </a:p>
          <a:p>
            <a:pPr lvl="2"/>
            <a:r>
              <a:rPr lang="en-US" dirty="0"/>
              <a:t>Helps build body cells and tissues</a:t>
            </a:r>
          </a:p>
          <a:p>
            <a:pPr lvl="2"/>
            <a:endParaRPr lang="en-US" dirty="0"/>
          </a:p>
          <a:p>
            <a:endParaRPr lang="en-US" dirty="0"/>
          </a:p>
        </p:txBody>
      </p:sp>
      <p:sp>
        <p:nvSpPr>
          <p:cNvPr id="4" name="Content Placeholder 3">
            <a:extLst>
              <a:ext uri="{FF2B5EF4-FFF2-40B4-BE49-F238E27FC236}">
                <a16:creationId xmlns:a16="http://schemas.microsoft.com/office/drawing/2014/main" id="{FB4D7696-EC5E-494C-8C70-AE342501A105}"/>
              </a:ext>
            </a:extLst>
          </p:cNvPr>
          <p:cNvSpPr>
            <a:spLocks noGrp="1"/>
          </p:cNvSpPr>
          <p:nvPr>
            <p:ph sz="half" idx="10"/>
          </p:nvPr>
        </p:nvSpPr>
        <p:spPr/>
        <p:txBody>
          <a:bodyPr/>
          <a:lstStyle/>
          <a:p>
            <a:pPr lvl="1"/>
            <a:r>
              <a:rPr lang="en-US" dirty="0"/>
              <a:t>Food Sources</a:t>
            </a:r>
          </a:p>
          <a:p>
            <a:pPr lvl="2"/>
            <a:r>
              <a:rPr lang="en-US" dirty="0"/>
              <a:t>Meat, poultry, fish</a:t>
            </a:r>
          </a:p>
          <a:p>
            <a:pPr lvl="2"/>
            <a:r>
              <a:rPr lang="en-US" dirty="0"/>
              <a:t>Eggs</a:t>
            </a:r>
          </a:p>
          <a:p>
            <a:pPr lvl="2"/>
            <a:r>
              <a:rPr lang="en-US" dirty="0"/>
              <a:t>Nuts</a:t>
            </a:r>
          </a:p>
          <a:p>
            <a:pPr lvl="2"/>
            <a:r>
              <a:rPr lang="en-US" dirty="0"/>
              <a:t>Dry beans and peas</a:t>
            </a:r>
          </a:p>
          <a:p>
            <a:pPr lvl="2"/>
            <a:r>
              <a:rPr lang="en-US" dirty="0"/>
              <a:t>Dairy products</a:t>
            </a:r>
          </a:p>
          <a:p>
            <a:pPr lvl="2"/>
            <a:r>
              <a:rPr lang="en-US" dirty="0"/>
              <a:t>Grain products</a:t>
            </a:r>
          </a:p>
          <a:p>
            <a:pPr lvl="1"/>
            <a:endParaRPr lang="en-US" dirty="0"/>
          </a:p>
          <a:p>
            <a:endParaRPr lang="en-US" dirty="0"/>
          </a:p>
          <a:p>
            <a:endParaRPr lang="en-US" dirty="0"/>
          </a:p>
        </p:txBody>
      </p:sp>
    </p:spTree>
    <p:extLst>
      <p:ext uri="{BB962C8B-B14F-4D97-AF65-F5344CB8AC3E}">
        <p14:creationId xmlns:p14="http://schemas.microsoft.com/office/powerpoint/2010/main" val="3048679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Magnesium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build bones and make proteins</a:t>
            </a:r>
          </a:p>
          <a:p>
            <a:pPr lvl="2"/>
            <a:r>
              <a:rPr lang="en-US" dirty="0"/>
              <a:t>Helps nerves and muscles work normally</a:t>
            </a:r>
          </a:p>
          <a:p>
            <a:pPr lvl="2"/>
            <a:r>
              <a:rPr lang="en-US" dirty="0"/>
              <a:t>Helps regulate body temperature</a:t>
            </a:r>
          </a:p>
          <a:p>
            <a:pPr lvl="2"/>
            <a:r>
              <a:rPr lang="en-US" dirty="0"/>
              <a:t>Contributes to proper heart function</a:t>
            </a:r>
          </a:p>
          <a:p>
            <a:pPr lvl="2"/>
            <a:endParaRPr lang="en-US" dirty="0"/>
          </a:p>
          <a:p>
            <a:endParaRPr lang="en-US" dirty="0"/>
          </a:p>
        </p:txBody>
      </p:sp>
      <p:sp>
        <p:nvSpPr>
          <p:cNvPr id="4" name="Content Placeholder 3">
            <a:extLst>
              <a:ext uri="{FF2B5EF4-FFF2-40B4-BE49-F238E27FC236}">
                <a16:creationId xmlns:a16="http://schemas.microsoft.com/office/drawing/2014/main" id="{FB4D7696-EC5E-494C-8C70-AE342501A105}"/>
              </a:ext>
            </a:extLst>
          </p:cNvPr>
          <p:cNvSpPr>
            <a:spLocks noGrp="1"/>
          </p:cNvSpPr>
          <p:nvPr>
            <p:ph sz="half" idx="10"/>
          </p:nvPr>
        </p:nvSpPr>
        <p:spPr/>
        <p:txBody>
          <a:bodyPr/>
          <a:lstStyle/>
          <a:p>
            <a:pPr lvl="1"/>
            <a:r>
              <a:rPr lang="en-US" dirty="0"/>
              <a:t>Food Sources</a:t>
            </a:r>
          </a:p>
          <a:p>
            <a:pPr lvl="2"/>
            <a:r>
              <a:rPr lang="en-US" dirty="0"/>
              <a:t>Whole-grain products</a:t>
            </a:r>
          </a:p>
          <a:p>
            <a:pPr lvl="2"/>
            <a:r>
              <a:rPr lang="en-US" dirty="0"/>
              <a:t>Green vegetables</a:t>
            </a:r>
          </a:p>
          <a:p>
            <a:pPr lvl="2"/>
            <a:r>
              <a:rPr lang="en-US" dirty="0"/>
              <a:t>Dry beans and peas</a:t>
            </a:r>
          </a:p>
          <a:p>
            <a:pPr lvl="2"/>
            <a:r>
              <a:rPr lang="en-US" dirty="0"/>
              <a:t>Nuts and seeds</a:t>
            </a:r>
          </a:p>
          <a:p>
            <a:pPr lvl="2"/>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3995552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Sodium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maintain the fluid balance in your body</a:t>
            </a:r>
          </a:p>
          <a:p>
            <a:pPr lvl="2"/>
            <a:r>
              <a:rPr lang="en-US" dirty="0"/>
              <a:t>Helps with muscle and nerve action</a:t>
            </a:r>
          </a:p>
          <a:p>
            <a:pPr lvl="2"/>
            <a:r>
              <a:rPr lang="en-US" dirty="0"/>
              <a:t>Helps regulate blood pressure</a:t>
            </a:r>
          </a:p>
          <a:p>
            <a:pPr lvl="2"/>
            <a:endParaRPr lang="en-US" dirty="0"/>
          </a:p>
          <a:p>
            <a:endParaRPr lang="en-US" dirty="0"/>
          </a:p>
        </p:txBody>
      </p:sp>
      <p:sp>
        <p:nvSpPr>
          <p:cNvPr id="4" name="Content Placeholder 3">
            <a:extLst>
              <a:ext uri="{FF2B5EF4-FFF2-40B4-BE49-F238E27FC236}">
                <a16:creationId xmlns:a16="http://schemas.microsoft.com/office/drawing/2014/main" id="{FB4D7696-EC5E-494C-8C70-AE342501A105}"/>
              </a:ext>
            </a:extLst>
          </p:cNvPr>
          <p:cNvSpPr>
            <a:spLocks noGrp="1"/>
          </p:cNvSpPr>
          <p:nvPr>
            <p:ph sz="half" idx="10"/>
          </p:nvPr>
        </p:nvSpPr>
        <p:spPr/>
        <p:txBody>
          <a:bodyPr/>
          <a:lstStyle/>
          <a:p>
            <a:pPr lvl="1"/>
            <a:r>
              <a:rPr lang="en-US" dirty="0"/>
              <a:t>Food Sources</a:t>
            </a:r>
          </a:p>
          <a:p>
            <a:pPr lvl="2"/>
            <a:r>
              <a:rPr lang="en-US" dirty="0"/>
              <a:t>Table salt</a:t>
            </a:r>
          </a:p>
          <a:p>
            <a:pPr lvl="2"/>
            <a:r>
              <a:rPr lang="en-US" dirty="0"/>
              <a:t>Processed food</a:t>
            </a:r>
          </a:p>
          <a:p>
            <a:pPr lvl="2"/>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416614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Chloride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nerve send signals</a:t>
            </a:r>
          </a:p>
          <a:p>
            <a:pPr lvl="2"/>
            <a:r>
              <a:rPr lang="en-US" dirty="0"/>
              <a:t>Helps maintain the acidity needed to digest food</a:t>
            </a:r>
          </a:p>
          <a:p>
            <a:pPr lvl="2"/>
            <a:endParaRPr lang="en-US" dirty="0"/>
          </a:p>
          <a:p>
            <a:endParaRPr lang="en-US" dirty="0"/>
          </a:p>
        </p:txBody>
      </p:sp>
      <p:sp>
        <p:nvSpPr>
          <p:cNvPr id="4" name="Content Placeholder 3">
            <a:extLst>
              <a:ext uri="{FF2B5EF4-FFF2-40B4-BE49-F238E27FC236}">
                <a16:creationId xmlns:a16="http://schemas.microsoft.com/office/drawing/2014/main" id="{FB4D7696-EC5E-494C-8C70-AE342501A105}"/>
              </a:ext>
            </a:extLst>
          </p:cNvPr>
          <p:cNvSpPr>
            <a:spLocks noGrp="1"/>
          </p:cNvSpPr>
          <p:nvPr>
            <p:ph sz="half" idx="10"/>
          </p:nvPr>
        </p:nvSpPr>
        <p:spPr/>
        <p:txBody>
          <a:bodyPr/>
          <a:lstStyle/>
          <a:p>
            <a:pPr lvl="1"/>
            <a:r>
              <a:rPr lang="en-US" dirty="0"/>
              <a:t>Food Sources</a:t>
            </a:r>
          </a:p>
          <a:p>
            <a:pPr lvl="2"/>
            <a:r>
              <a:rPr lang="en-US" dirty="0"/>
              <a:t>Table salt</a:t>
            </a:r>
          </a:p>
          <a:p>
            <a:pPr lvl="2"/>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57628387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schemas.openxmlformats.org/package/2006/metadata/core-properties"/>
    <ds:schemaRef ds:uri="05d88611-e516-4d1a-b12e-39107e78b3d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1814</TotalTime>
  <Words>445</Words>
  <Application>Microsoft Office PowerPoint</Application>
  <PresentationFormat>Widescreen</PresentationFormat>
  <Paragraphs>152</Paragraphs>
  <Slides>12</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Major Minerals  and Electrolytes</vt:lpstr>
      <vt:lpstr>PowerPoint Presentation</vt:lpstr>
      <vt:lpstr>Major Minerals</vt:lpstr>
      <vt:lpstr>Electrolytes</vt:lpstr>
      <vt:lpstr>Calcium</vt:lpstr>
      <vt:lpstr>Phosphorus</vt:lpstr>
      <vt:lpstr>Magnesium</vt:lpstr>
      <vt:lpstr>Sodium</vt:lpstr>
      <vt:lpstr>Chloride</vt:lpstr>
      <vt:lpstr>Potassium</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2017-11-28T15:14:39Z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