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16"/>
  </p:notesMasterIdLst>
  <p:handoutMasterIdLst>
    <p:handoutMasterId r:id="rId17"/>
  </p:handoutMasterIdLst>
  <p:sldIdLst>
    <p:sldId id="322" r:id="rId6"/>
    <p:sldId id="319" r:id="rId7"/>
    <p:sldId id="495" r:id="rId8"/>
    <p:sldId id="534" r:id="rId9"/>
    <p:sldId id="535" r:id="rId10"/>
    <p:sldId id="536" r:id="rId11"/>
    <p:sldId id="537" r:id="rId12"/>
    <p:sldId id="538" r:id="rId13"/>
    <p:sldId id="539" r:id="rId14"/>
    <p:sldId id="437" r:id="rId1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843" autoAdjust="0"/>
    <p:restoredTop sz="91071" autoAdjust="0"/>
  </p:normalViewPr>
  <p:slideViewPr>
    <p:cSldViewPr snapToGrid="0">
      <p:cViewPr varScale="1">
        <p:scale>
          <a:sx n="86" d="100"/>
          <a:sy n="86" d="100"/>
        </p:scale>
        <p:origin x="224" y="208"/>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1/31/18</a:t>
            </a:fld>
            <a:endParaRPr lang="en-US" dirty="0"/>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dirty="0"/>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1/31/18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dirty="0"/>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What are some sauces you can think of? Why are they important to cooking? This presentation will cover the 5 mother sauces used in classical cuisine. At the end of the PowerPoint ™ you should be able to name the 5 mother sauce and briefly describe each sauce.</a:t>
            </a:r>
          </a:p>
        </p:txBody>
      </p:sp>
      <p:sp>
        <p:nvSpPr>
          <p:cNvPr id="4" name="Slide Number Placeholder 3"/>
          <p:cNvSpPr>
            <a:spLocks noGrp="1"/>
          </p:cNvSpPr>
          <p:nvPr>
            <p:ph type="sldNum" sz="quarter" idx="10"/>
          </p:nvPr>
        </p:nvSpPr>
        <p:spPr/>
        <p:txBody>
          <a:bodyPr/>
          <a:lstStyle/>
          <a:p>
            <a:fld id="{B36392A5-00F8-4B40-B46C-7CA31B660224}" type="slidenum">
              <a:rPr lang="en-US" smtClean="0"/>
              <a:t>1</a:t>
            </a:fld>
            <a:endParaRPr lang="en-US" dirty="0"/>
          </a:p>
        </p:txBody>
      </p:sp>
    </p:spTree>
    <p:extLst>
      <p:ext uri="{BB962C8B-B14F-4D97-AF65-F5344CB8AC3E}">
        <p14:creationId xmlns:p14="http://schemas.microsoft.com/office/powerpoint/2010/main" val="930700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dirty="0"/>
          </a:p>
        </p:txBody>
      </p:sp>
    </p:spTree>
    <p:extLst>
      <p:ext uri="{BB962C8B-B14F-4D97-AF65-F5344CB8AC3E}">
        <p14:creationId xmlns:p14="http://schemas.microsoft.com/office/powerpoint/2010/main" val="3209388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dirty="0"/>
          </a:p>
        </p:txBody>
      </p:sp>
    </p:spTree>
    <p:extLst>
      <p:ext uri="{BB962C8B-B14F-4D97-AF65-F5344CB8AC3E}">
        <p14:creationId xmlns:p14="http://schemas.microsoft.com/office/powerpoint/2010/main" val="3709029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classical kitchen brigade one of the positions is a saucier. Preparation and production of sauces, stews, and sautéed food is their main responsibility. In smaller kitchens, sauce preparation may be done by a chef or various cooks.</a:t>
            </a:r>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dirty="0"/>
          </a:p>
        </p:txBody>
      </p:sp>
    </p:spTree>
    <p:extLst>
      <p:ext uri="{BB962C8B-B14F-4D97-AF65-F5344CB8AC3E}">
        <p14:creationId xmlns:p14="http://schemas.microsoft.com/office/powerpoint/2010/main" val="4150641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5 mother sauces are just the beginning. Each mother sauce is a base for a derivative (spinoff)sauce. For example:</a:t>
            </a:r>
          </a:p>
          <a:p>
            <a:r>
              <a:rPr lang="en-US" dirty="0"/>
              <a:t>• Béchamel – </a:t>
            </a:r>
            <a:r>
              <a:rPr lang="en-US" dirty="0" err="1"/>
              <a:t>créme</a:t>
            </a:r>
            <a:r>
              <a:rPr lang="en-US" dirty="0"/>
              <a:t> or </a:t>
            </a:r>
            <a:r>
              <a:rPr lang="en-US" dirty="0" err="1"/>
              <a:t>mornay</a:t>
            </a:r>
            <a:r>
              <a:rPr lang="en-US" dirty="0"/>
              <a:t> sauce;</a:t>
            </a:r>
          </a:p>
          <a:p>
            <a:r>
              <a:rPr lang="en-US" dirty="0"/>
              <a:t>• Véloute – Allemande or curry sauce;</a:t>
            </a:r>
          </a:p>
          <a:p>
            <a:r>
              <a:rPr lang="en-US" dirty="0"/>
              <a:t>• Espagnole – demi-glacé;</a:t>
            </a:r>
          </a:p>
          <a:p>
            <a:r>
              <a:rPr lang="en-US" dirty="0"/>
              <a:t>• Tomato – meat sauce – like one used for spaghetti;</a:t>
            </a:r>
          </a:p>
          <a:p>
            <a:r>
              <a:rPr lang="en-US" dirty="0"/>
              <a:t>• Hollandaise – </a:t>
            </a:r>
            <a:r>
              <a:rPr lang="en-US" dirty="0" err="1"/>
              <a:t>bérnaise</a:t>
            </a:r>
            <a:r>
              <a:rPr lang="en-US" dirty="0"/>
              <a:t>  sauce.</a:t>
            </a:r>
          </a:p>
          <a:p>
            <a:r>
              <a:rPr lang="en-US" dirty="0"/>
              <a:t>There are many more sauce derivatives, but it is important to learn and master the 5 mother sauces.</a:t>
            </a:r>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dirty="0"/>
          </a:p>
        </p:txBody>
      </p:sp>
    </p:spTree>
    <p:extLst>
      <p:ext uri="{BB962C8B-B14F-4D97-AF65-F5344CB8AC3E}">
        <p14:creationId xmlns:p14="http://schemas.microsoft.com/office/powerpoint/2010/main" val="2047993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French are known for their rich creamy sauces, and béchamel is a great place to begin learning. Most sauces will be flavored with herbs, and maybe sautéed aromatic vegetables(onions, garlic, celery, etc.), but in order to make a smooth sauce, once the sauce is finished cooking, the sauce must be strained leaving a creamy, velvety texture. Video Recipe: Bechamel Sauce Chef Keith Snow</a:t>
            </a:r>
          </a:p>
          <a:p>
            <a:r>
              <a:rPr lang="en-US" dirty="0"/>
              <a:t>http://</a:t>
            </a:r>
            <a:r>
              <a:rPr lang="en-US" dirty="0" err="1"/>
              <a:t>youtu.be</a:t>
            </a:r>
            <a:r>
              <a:rPr lang="en-US" dirty="0"/>
              <a:t>/wfTR7juCgUg</a:t>
            </a:r>
          </a:p>
          <a:p>
            <a:r>
              <a:rPr lang="en-US" dirty="0"/>
              <a:t>This classic Mother sauce is one of the 5 foundational sauces in French cuisine. It can be used in many ways and many in variations, or compound sauces can spring from this. Chef Keith Snow of </a:t>
            </a:r>
          </a:p>
          <a:p>
            <a:r>
              <a:rPr lang="en-US" dirty="0"/>
              <a:t>http://</a:t>
            </a:r>
            <a:r>
              <a:rPr lang="en-US" dirty="0" err="1"/>
              <a:t>www.harvesteating.com</a:t>
            </a:r>
            <a:r>
              <a:rPr lang="en-US" dirty="0"/>
              <a:t> shows you how to make Bechamel sauce the classic way in this detailed video.</a:t>
            </a:r>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dirty="0"/>
          </a:p>
        </p:txBody>
      </p:sp>
    </p:spTree>
    <p:extLst>
      <p:ext uri="{BB962C8B-B14F-4D97-AF65-F5344CB8AC3E}">
        <p14:creationId xmlns:p14="http://schemas.microsoft.com/office/powerpoint/2010/main" val="1258473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heard of a brown gravy, that is a more generic term for an </a:t>
            </a:r>
            <a:r>
              <a:rPr lang="en-US" dirty="0" err="1"/>
              <a:t>espagnole</a:t>
            </a:r>
            <a:r>
              <a:rPr lang="en-US" dirty="0"/>
              <a:t> sauce. This slide shows a couple of vocabulary terms that may be unfamiliar with you. A Mirepoix (</a:t>
            </a:r>
            <a:r>
              <a:rPr lang="en-US" dirty="0" err="1"/>
              <a:t>mir</a:t>
            </a:r>
            <a:r>
              <a:rPr lang="en-US" dirty="0"/>
              <a:t> </a:t>
            </a:r>
            <a:r>
              <a:rPr lang="en-US" dirty="0" err="1"/>
              <a:t>pwa</a:t>
            </a:r>
            <a:r>
              <a:rPr lang="en-US" dirty="0"/>
              <a:t>) is a mixture of 3 aromatic vegetables – onion, carrots, and celery. If you were cooking Cajun food you would use a Trinity – onions, celery, and bell pepper. A roux is a mixture of fat and flour mixed together to form a paste like substance that will thicken the sauce. The longer the roux cooks, the darker the sauce becomes and the more robust the flavor.</a:t>
            </a:r>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dirty="0"/>
          </a:p>
        </p:txBody>
      </p:sp>
    </p:spTree>
    <p:extLst>
      <p:ext uri="{BB962C8B-B14F-4D97-AF65-F5344CB8AC3E}">
        <p14:creationId xmlns:p14="http://schemas.microsoft.com/office/powerpoint/2010/main" val="2937359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hollandaise sauce is an egg thickened sauce. It is a difficult sauce to master because at any point, if you are not careful, it can break. When it breaks, the eggs curdle and produces a rough, rather than a smooth, texture. Hollandaise sauce is used when making eggs benedict.</a:t>
            </a:r>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dirty="0"/>
          </a:p>
        </p:txBody>
      </p:sp>
    </p:spTree>
    <p:extLst>
      <p:ext uri="{BB962C8B-B14F-4D97-AF65-F5344CB8AC3E}">
        <p14:creationId xmlns:p14="http://schemas.microsoft.com/office/powerpoint/2010/main" val="3516913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think of tomato sauce, we generally think of pasta. If you are using it on another food besides pasta, and perhaps purée additional vegetables along with the tomatoes, you have just created a Coulis (koo-lee). A vegetable coulis may be used on meat dishes, where as a fruit coulis may be used on desserts.</a:t>
            </a:r>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dirty="0"/>
          </a:p>
        </p:txBody>
      </p:sp>
    </p:spTree>
    <p:extLst>
      <p:ext uri="{BB962C8B-B14F-4D97-AF65-F5344CB8AC3E}">
        <p14:creationId xmlns:p14="http://schemas.microsoft.com/office/powerpoint/2010/main" val="668248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sauces are flavored with stocks. We are familiar with beef stock, and chicken stock, but do you know about veal stock, or fish stock, or vegetable stock? They are made the same way as a beef or chicken stock but using different base flavorings. The velouté sauce traditionally uses a veal stock. It is thickened with a white roux – which is melted fat mixed 1 to 1 with flour to create a paste that is barely cooked keeping the white color.</a:t>
            </a:r>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dirty="0"/>
          </a:p>
        </p:txBody>
      </p:sp>
    </p:spTree>
    <p:extLst>
      <p:ext uri="{BB962C8B-B14F-4D97-AF65-F5344CB8AC3E}">
        <p14:creationId xmlns:p14="http://schemas.microsoft.com/office/powerpoint/2010/main" val="42135214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culinaryarts.about.com/od/sauces/tp/Mother-Sauces.htm"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youtu.be/wfTR7juCgU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youtu.be/wfTR7juCgUg"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rmAutofit/>
          </a:bodyPr>
          <a:lstStyle/>
          <a:p>
            <a:r>
              <a:rPr lang="en-US" sz="5400" spc="-165" dirty="0"/>
              <a:t>Mama Mia! The Secret is in the Sauce! </a:t>
            </a:r>
            <a:br>
              <a:rPr lang="en-US" sz="5400" spc="-165" dirty="0"/>
            </a:br>
            <a:br>
              <a:rPr lang="en-US" sz="5400" spc="-165" dirty="0"/>
            </a:br>
            <a:r>
              <a:rPr lang="en-US" sz="4800" spc="-165" dirty="0"/>
              <a:t>The Five Mother Sauces</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References/Resources</a:t>
            </a:r>
          </a:p>
        </p:txBody>
      </p:sp>
      <p:sp>
        <p:nvSpPr>
          <p:cNvPr id="6" name="Content Placeholder 5"/>
          <p:cNvSpPr>
            <a:spLocks noGrp="1"/>
          </p:cNvSpPr>
          <p:nvPr>
            <p:ph sz="half" idx="1"/>
          </p:nvPr>
        </p:nvSpPr>
        <p:spPr>
          <a:xfrm>
            <a:off x="740664" y="1420420"/>
            <a:ext cx="11055750" cy="4949900"/>
          </a:xfrm>
        </p:spPr>
        <p:txBody>
          <a:bodyPr>
            <a:normAutofit lnSpcReduction="10000"/>
          </a:bodyPr>
          <a:lstStyle/>
          <a:p>
            <a:pPr lvl="1"/>
            <a:r>
              <a:rPr lang="en-US" sz="1600" dirty="0"/>
              <a:t>Textbooks:</a:t>
            </a:r>
          </a:p>
          <a:p>
            <a:pPr lvl="2"/>
            <a:r>
              <a:rPr lang="en-US" sz="1600" dirty="0"/>
              <a:t>Gisslen, W. (2007). Professional Cooking, Sixth Edition, Chapter 8, Hoboken, NJ: John Wiley and Sons pages 159-171.</a:t>
            </a:r>
          </a:p>
          <a:p>
            <a:pPr lvl="2"/>
            <a:r>
              <a:rPr lang="en-US" sz="1600" dirty="0"/>
              <a:t>Beasley, E. (2007) FS Prep Culinary Curriculum Lessons, Third Edition, Unit  4, Sauces, Chicago, IL: Texas Restaurant Association Education Foundation,  pages 4—76 to 4—80.</a:t>
            </a:r>
          </a:p>
          <a:p>
            <a:pPr lvl="2"/>
            <a:endParaRPr lang="en-US" sz="1600" dirty="0"/>
          </a:p>
          <a:p>
            <a:pPr lvl="1"/>
            <a:r>
              <a:rPr lang="en-US" sz="1600" dirty="0"/>
              <a:t>Websites:</a:t>
            </a:r>
          </a:p>
          <a:p>
            <a:pPr lvl="2"/>
            <a:r>
              <a:rPr lang="en-US" sz="1600" dirty="0"/>
              <a:t>What Are The Mother Sauces?</a:t>
            </a:r>
          </a:p>
          <a:p>
            <a:pPr marL="457200" lvl="2" indent="0">
              <a:buNone/>
            </a:pPr>
            <a:r>
              <a:rPr lang="en-US" sz="1600" dirty="0"/>
              <a:t>In the culinary arts, the term "mother sauce" refers to any one of five basic  sauces, which are the starting points for making various secondary sauces or  "small sauces."</a:t>
            </a:r>
          </a:p>
          <a:p>
            <a:pPr marL="457200" lvl="2" indent="0">
              <a:buNone/>
            </a:pPr>
            <a:r>
              <a:rPr lang="en-US" sz="1600" dirty="0">
                <a:hlinkClick r:id="rId3"/>
              </a:rPr>
              <a:t>http://culinaryarts.about.com/od/sauces/tp/Mother-Sauces.htm</a:t>
            </a:r>
            <a:endParaRPr lang="en-US" sz="1600" dirty="0"/>
          </a:p>
          <a:p>
            <a:pPr marL="457200" lvl="2" indent="0">
              <a:buNone/>
            </a:pPr>
            <a:endParaRPr lang="en-US" sz="1600" dirty="0"/>
          </a:p>
          <a:p>
            <a:pPr lvl="1"/>
            <a:r>
              <a:rPr lang="en-US" sz="1600" dirty="0"/>
              <a:t>YouTube™</a:t>
            </a:r>
          </a:p>
          <a:p>
            <a:pPr lvl="2"/>
            <a:r>
              <a:rPr lang="en-US" sz="1600" dirty="0"/>
              <a:t>Video Recipe: Bechamel Sauce  Chef Keith Snow</a:t>
            </a:r>
          </a:p>
          <a:p>
            <a:pPr marL="457200" lvl="2" indent="0">
              <a:buNone/>
            </a:pPr>
            <a:r>
              <a:rPr lang="en-US" sz="1600" dirty="0"/>
              <a:t>This classic Mother sauce is one of the 5 foundational sauces in French cuisine.  It can be used in many ways and many in variations, or compound sauces can  spring from this. </a:t>
            </a:r>
          </a:p>
          <a:p>
            <a:pPr marL="457200" lvl="2" indent="0">
              <a:buNone/>
            </a:pPr>
            <a:r>
              <a:rPr lang="en-US" sz="1600" dirty="0">
                <a:hlinkClick r:id="rId4"/>
              </a:rPr>
              <a:t>http://youtu.be/wfTR7juCgUg</a:t>
            </a:r>
            <a:endParaRPr lang="en-US" sz="1600" dirty="0"/>
          </a:p>
          <a:p>
            <a:pPr marL="457200" lvl="2" indent="0">
              <a:buNone/>
            </a:pPr>
            <a:endParaRPr lang="en-US" sz="1600" dirty="0"/>
          </a:p>
          <a:p>
            <a:pPr marL="457200" lvl="2" indent="0">
              <a:buNone/>
            </a:pPr>
            <a:endParaRPr lang="en-US" sz="1600" dirty="0"/>
          </a:p>
          <a:p>
            <a:pPr marL="457200" lvl="2" indent="0">
              <a:buNone/>
            </a:pPr>
            <a:endParaRPr lang="en-US" sz="1600" dirty="0"/>
          </a:p>
          <a:p>
            <a:pPr marL="457200" lvl="2" indent="0">
              <a:buNone/>
            </a:pPr>
            <a:endParaRPr lang="en-US" sz="1900" dirty="0"/>
          </a:p>
          <a:p>
            <a:pPr marL="457200" lvl="2" indent="0">
              <a:buNone/>
            </a:pPr>
            <a:endParaRPr lang="en-US" sz="1900" dirty="0"/>
          </a:p>
          <a:p>
            <a:pPr marL="457200" lvl="2" indent="0">
              <a:buNone/>
            </a:pPr>
            <a:endParaRPr lang="en-US" sz="1900" dirty="0"/>
          </a:p>
          <a:p>
            <a:pPr marL="457200" lvl="2" indent="0">
              <a:buNone/>
            </a:pPr>
            <a:endParaRPr lang="en-US" sz="1900" dirty="0"/>
          </a:p>
          <a:p>
            <a:pPr lvl="2"/>
            <a:endParaRPr lang="en-US" sz="2400" dirty="0"/>
          </a:p>
          <a:p>
            <a:pPr lvl="1"/>
            <a:endParaRPr lang="en-US" sz="2400" dirty="0"/>
          </a:p>
        </p:txBody>
      </p:sp>
    </p:spTree>
    <p:extLst>
      <p:ext uri="{BB962C8B-B14F-4D97-AF65-F5344CB8AC3E}">
        <p14:creationId xmlns:p14="http://schemas.microsoft.com/office/powerpoint/2010/main" val="842542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737880" y="1420420"/>
            <a:ext cx="10062235" cy="4734318"/>
          </a:xfrm>
        </p:spPr>
        <p:txBody>
          <a:bodyPr>
            <a:noAutofit/>
          </a:bodyPr>
          <a:lstStyle/>
          <a:p>
            <a:pPr lvl="1"/>
            <a:r>
              <a:rPr lang="en-US" dirty="0"/>
              <a:t>Sauce cook - Prepares sauces and strews and sauté foods to order.</a:t>
            </a:r>
          </a:p>
          <a:p>
            <a:pPr lvl="1"/>
            <a:r>
              <a:rPr lang="en-US" dirty="0"/>
              <a:t>The Chef de Saucier uses flavor profiles from the Five Mother Sauces to compliment meat, fish, poultry and vegetable dishes of  various cuisines.</a:t>
            </a:r>
          </a:p>
          <a:p>
            <a:pPr lvl="1"/>
            <a:endParaRPr lang="en-US" dirty="0"/>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Saucier [fr. so see ay]</a:t>
            </a:r>
          </a:p>
        </p:txBody>
      </p:sp>
    </p:spTree>
    <p:extLst>
      <p:ext uri="{BB962C8B-B14F-4D97-AF65-F5344CB8AC3E}">
        <p14:creationId xmlns:p14="http://schemas.microsoft.com/office/powerpoint/2010/main" val="1770115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737880" y="1420420"/>
            <a:ext cx="10062235" cy="4734318"/>
          </a:xfrm>
        </p:spPr>
        <p:txBody>
          <a:bodyPr>
            <a:noAutofit/>
          </a:bodyPr>
          <a:lstStyle/>
          <a:p>
            <a:pPr lvl="1"/>
            <a:r>
              <a:rPr lang="en-US" dirty="0"/>
              <a:t>A basic sauce used in the production of other sauces.</a:t>
            </a:r>
          </a:p>
          <a:p>
            <a:pPr lvl="1"/>
            <a:r>
              <a:rPr lang="en-US" dirty="0"/>
              <a:t>The five leading hot sauces are:</a:t>
            </a:r>
          </a:p>
          <a:p>
            <a:pPr lvl="2"/>
            <a:r>
              <a:rPr lang="en-US" dirty="0"/>
              <a:t>Béchamel</a:t>
            </a:r>
          </a:p>
          <a:p>
            <a:pPr lvl="2"/>
            <a:r>
              <a:rPr lang="en-US" dirty="0"/>
              <a:t>Véloute</a:t>
            </a:r>
          </a:p>
          <a:p>
            <a:pPr lvl="2"/>
            <a:r>
              <a:rPr lang="en-US" dirty="0"/>
              <a:t>Espagnole (brown sauce)</a:t>
            </a:r>
          </a:p>
          <a:p>
            <a:pPr lvl="2"/>
            <a:r>
              <a:rPr lang="en-US" dirty="0"/>
              <a:t>Tomato</a:t>
            </a:r>
          </a:p>
          <a:p>
            <a:pPr lvl="2"/>
            <a:r>
              <a:rPr lang="en-US" dirty="0"/>
              <a:t>Hollandaise</a:t>
            </a:r>
          </a:p>
          <a:p>
            <a:pPr lvl="1"/>
            <a:r>
              <a:rPr lang="en-US" dirty="0"/>
              <a:t>The cold sauces are mayonnaise and vinaigrette.</a:t>
            </a:r>
          </a:p>
          <a:p>
            <a:pPr marL="0" lvl="1" indent="0">
              <a:buNone/>
            </a:pPr>
            <a:endParaRPr lang="en-US" dirty="0"/>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Mother Sauces</a:t>
            </a:r>
          </a:p>
        </p:txBody>
      </p:sp>
    </p:spTree>
    <p:extLst>
      <p:ext uri="{BB962C8B-B14F-4D97-AF65-F5344CB8AC3E}">
        <p14:creationId xmlns:p14="http://schemas.microsoft.com/office/powerpoint/2010/main" val="570663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737880" y="1420420"/>
            <a:ext cx="10062235" cy="4734318"/>
          </a:xfrm>
        </p:spPr>
        <p:txBody>
          <a:bodyPr>
            <a:normAutofit lnSpcReduction="10000"/>
          </a:bodyPr>
          <a:lstStyle/>
          <a:p>
            <a:pPr lvl="1"/>
            <a:r>
              <a:rPr lang="en-US" dirty="0"/>
              <a:t>(French) A rich cream sauce made from cream and a roux, with an onion pique.</a:t>
            </a:r>
          </a:p>
          <a:p>
            <a:pPr lvl="1"/>
            <a:r>
              <a:rPr lang="en-US" dirty="0"/>
              <a:t>Can be used as an ingredient in baked pasta recipes like lasagna, and also in casseroles. But it's also the basis for some of the most common white sauces such as:</a:t>
            </a:r>
          </a:p>
          <a:p>
            <a:pPr lvl="2"/>
            <a:r>
              <a:rPr lang="en-US" dirty="0"/>
              <a:t>Crème Sauce</a:t>
            </a:r>
          </a:p>
          <a:p>
            <a:pPr lvl="2"/>
            <a:r>
              <a:rPr lang="en-US" dirty="0"/>
              <a:t>Mornay Sauce</a:t>
            </a:r>
          </a:p>
          <a:p>
            <a:pPr lvl="2"/>
            <a:r>
              <a:rPr lang="en-US" dirty="0"/>
              <a:t>Cheddar Cheese Sauce</a:t>
            </a:r>
          </a:p>
          <a:p>
            <a:pPr lvl="1"/>
            <a:r>
              <a:rPr lang="en-US" dirty="0"/>
              <a:t>Video Recipe: Bechamel  </a:t>
            </a:r>
          </a:p>
          <a:p>
            <a:pPr lvl="1"/>
            <a:r>
              <a:rPr lang="en-US" dirty="0"/>
              <a:t>Sauce Chef Keith Snow  </a:t>
            </a:r>
          </a:p>
          <a:p>
            <a:pPr lvl="1"/>
            <a:r>
              <a:rPr lang="en-US" dirty="0">
                <a:hlinkClick r:id="rId3"/>
              </a:rPr>
              <a:t>http://youtu.be/wfTR7juCgUg</a:t>
            </a:r>
            <a:endParaRPr lang="en-US" dirty="0"/>
          </a:p>
          <a:p>
            <a:pPr marL="0" lvl="1" indent="0">
              <a:buNone/>
            </a:pPr>
            <a:endParaRPr lang="en-US" dirty="0"/>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Béchamel</a:t>
            </a:r>
          </a:p>
        </p:txBody>
      </p:sp>
    </p:spTree>
    <p:extLst>
      <p:ext uri="{BB962C8B-B14F-4D97-AF65-F5344CB8AC3E}">
        <p14:creationId xmlns:p14="http://schemas.microsoft.com/office/powerpoint/2010/main" val="4140540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737880" y="1420420"/>
            <a:ext cx="10062235" cy="4734318"/>
          </a:xfrm>
        </p:spPr>
        <p:txBody>
          <a:bodyPr>
            <a:normAutofit/>
          </a:bodyPr>
          <a:lstStyle/>
          <a:p>
            <a:pPr lvl="1"/>
            <a:r>
              <a:rPr lang="en-US" dirty="0"/>
              <a:t>Traditionally made of a rich meat stock, a MIREPOIX of browned  vegetables, a brown ROUX, herbs and sometimes tomato paste.</a:t>
            </a:r>
          </a:p>
          <a:p>
            <a:pPr lvl="1"/>
            <a:r>
              <a:rPr lang="en-US" dirty="0"/>
              <a:t>Also known as Brown Sauce.</a:t>
            </a:r>
          </a:p>
          <a:p>
            <a:pPr lvl="1"/>
            <a:r>
              <a:rPr lang="en-US" dirty="0"/>
              <a:t>Examples of small sauces made from Espagnole:</a:t>
            </a:r>
          </a:p>
          <a:p>
            <a:pPr lvl="2"/>
            <a:r>
              <a:rPr lang="en-US" dirty="0"/>
              <a:t>Mushroom Sauce</a:t>
            </a:r>
          </a:p>
          <a:p>
            <a:pPr lvl="2"/>
            <a:r>
              <a:rPr lang="en-US" dirty="0"/>
              <a:t>Madeira Sauce</a:t>
            </a:r>
          </a:p>
          <a:p>
            <a:pPr lvl="2"/>
            <a:r>
              <a:rPr lang="en-US" dirty="0"/>
              <a:t>Port Wine Sauce</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Espagnole</a:t>
            </a:r>
          </a:p>
        </p:txBody>
      </p:sp>
      <p:sp>
        <p:nvSpPr>
          <p:cNvPr id="5" name="object 4">
            <a:extLst>
              <a:ext uri="{FF2B5EF4-FFF2-40B4-BE49-F238E27FC236}">
                <a16:creationId xmlns:a16="http://schemas.microsoft.com/office/drawing/2014/main" id="{71E4B222-21AF-E447-B369-405697B88624}"/>
              </a:ext>
            </a:extLst>
          </p:cNvPr>
          <p:cNvSpPr/>
          <p:nvPr/>
        </p:nvSpPr>
        <p:spPr>
          <a:xfrm>
            <a:off x="7602763" y="4155250"/>
            <a:ext cx="3197352" cy="1999488"/>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653942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737880" y="1420420"/>
            <a:ext cx="10062235" cy="4734318"/>
          </a:xfrm>
        </p:spPr>
        <p:txBody>
          <a:bodyPr>
            <a:normAutofit/>
          </a:bodyPr>
          <a:lstStyle/>
          <a:p>
            <a:pPr lvl="1"/>
            <a:r>
              <a:rPr lang="en-US" dirty="0"/>
              <a:t>A sauce made of butter, egg yolks, and flavorings (especially  lemon juice).</a:t>
            </a:r>
          </a:p>
          <a:p>
            <a:pPr lvl="1"/>
            <a:r>
              <a:rPr lang="en-US" dirty="0"/>
              <a:t>Particularly delicious on seafood, vegetables and eggs. Small sauces that can be made from Hollandaise:</a:t>
            </a:r>
          </a:p>
          <a:p>
            <a:pPr lvl="2"/>
            <a:r>
              <a:rPr lang="en-US" dirty="0"/>
              <a:t>Béarnaise Sauce</a:t>
            </a:r>
          </a:p>
          <a:p>
            <a:pPr lvl="2"/>
            <a:r>
              <a:rPr lang="en-US" dirty="0"/>
              <a:t>Dijon Sauce</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Hollandaise</a:t>
            </a:r>
          </a:p>
        </p:txBody>
      </p:sp>
      <p:sp>
        <p:nvSpPr>
          <p:cNvPr id="7" name="object 4">
            <a:extLst>
              <a:ext uri="{FF2B5EF4-FFF2-40B4-BE49-F238E27FC236}">
                <a16:creationId xmlns:a16="http://schemas.microsoft.com/office/drawing/2014/main" id="{68E7A459-AC72-B14A-B8D4-728FE2DF6F51}"/>
              </a:ext>
            </a:extLst>
          </p:cNvPr>
          <p:cNvSpPr/>
          <p:nvPr/>
        </p:nvSpPr>
        <p:spPr>
          <a:xfrm>
            <a:off x="8109680" y="3942413"/>
            <a:ext cx="2690435" cy="2212325"/>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328674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737880" y="1420420"/>
            <a:ext cx="10062235" cy="4734318"/>
          </a:xfrm>
        </p:spPr>
        <p:txBody>
          <a:bodyPr>
            <a:normAutofit/>
          </a:bodyPr>
          <a:lstStyle/>
          <a:p>
            <a:pPr lvl="1"/>
            <a:r>
              <a:rPr lang="en-US" dirty="0"/>
              <a:t>Made with puréed tomatoes to give the sauce texture and flavor. This type of sauce may be referred to as Coulis (koo-  lee)—a French term that means a purée of vegetables and fruit.</a:t>
            </a:r>
          </a:p>
          <a:p>
            <a:pPr lvl="1"/>
            <a:r>
              <a:rPr lang="en-US" dirty="0"/>
              <a:t>Small sauces made from the classic tomato sauce:</a:t>
            </a:r>
          </a:p>
          <a:p>
            <a:pPr lvl="2"/>
            <a:r>
              <a:rPr lang="en-US" dirty="0"/>
              <a:t>Spanish Sauce</a:t>
            </a:r>
          </a:p>
          <a:p>
            <a:pPr lvl="2"/>
            <a:r>
              <a:rPr lang="en-US" dirty="0"/>
              <a:t>Creole Sauce</a:t>
            </a:r>
          </a:p>
          <a:p>
            <a:pPr lvl="2"/>
            <a:endParaRPr lang="en-US" dirty="0"/>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Tomato Sauce</a:t>
            </a:r>
          </a:p>
        </p:txBody>
      </p:sp>
      <p:sp>
        <p:nvSpPr>
          <p:cNvPr id="5" name="object 4">
            <a:extLst>
              <a:ext uri="{FF2B5EF4-FFF2-40B4-BE49-F238E27FC236}">
                <a16:creationId xmlns:a16="http://schemas.microsoft.com/office/drawing/2014/main" id="{4D9E0885-FBE0-E344-9EBB-161B05428C43}"/>
              </a:ext>
            </a:extLst>
          </p:cNvPr>
          <p:cNvSpPr/>
          <p:nvPr/>
        </p:nvSpPr>
        <p:spPr>
          <a:xfrm>
            <a:off x="7703729" y="3951288"/>
            <a:ext cx="3096386" cy="2203450"/>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146134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737880" y="1420420"/>
            <a:ext cx="10062235" cy="4734318"/>
          </a:xfrm>
        </p:spPr>
        <p:txBody>
          <a:bodyPr>
            <a:normAutofit fontScale="85000" lnSpcReduction="20000"/>
          </a:bodyPr>
          <a:lstStyle/>
          <a:p>
            <a:pPr lvl="1"/>
            <a:r>
              <a:rPr lang="en-US" dirty="0"/>
              <a:t>(French) A sauce made with veal  stock, cream, and tightened with a white  roux.</a:t>
            </a:r>
          </a:p>
          <a:p>
            <a:pPr lvl="1"/>
            <a:r>
              <a:rPr lang="en-US" dirty="0"/>
              <a:t>Chicken velouté fortified with cream  becomes the Suprême Sauce.</a:t>
            </a:r>
          </a:p>
          <a:p>
            <a:pPr lvl="1"/>
            <a:r>
              <a:rPr lang="en-US" dirty="0"/>
              <a:t>Veal velouté thickened with a liaison  of egg yolks and cream becomes the Allemende Sauce.</a:t>
            </a:r>
          </a:p>
          <a:p>
            <a:pPr lvl="1"/>
            <a:r>
              <a:rPr lang="en-US" dirty="0"/>
              <a:t>Fish velouté plus white wine and heavy  cream becomes the White Wine Sauce.</a:t>
            </a:r>
          </a:p>
          <a:p>
            <a:pPr lvl="1"/>
            <a:r>
              <a:rPr lang="en-US" dirty="0"/>
              <a:t>Small sauces from velouté can be derived  from the velouté directly, or from each of  the three secondary sauces. For ex:</a:t>
            </a:r>
          </a:p>
          <a:p>
            <a:pPr lvl="2"/>
            <a:r>
              <a:rPr lang="en-US" dirty="0"/>
              <a:t>Normandy Sauce</a:t>
            </a:r>
          </a:p>
          <a:p>
            <a:pPr lvl="2"/>
            <a:r>
              <a:rPr lang="en-US" dirty="0"/>
              <a:t>Bercy Sauce</a:t>
            </a:r>
          </a:p>
          <a:p>
            <a:pPr lvl="2"/>
            <a:r>
              <a:rPr lang="en-US" dirty="0"/>
              <a:t>Mushroom Sauce</a:t>
            </a:r>
          </a:p>
          <a:p>
            <a:pPr lvl="2"/>
            <a:r>
              <a:rPr lang="en-US" dirty="0"/>
              <a:t>Shrimp Sauce</a:t>
            </a:r>
          </a:p>
          <a:p>
            <a:pPr lvl="2"/>
            <a:r>
              <a:rPr lang="en-US" dirty="0"/>
              <a:t>Herb Seafood Sauce</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Velouté</a:t>
            </a:r>
          </a:p>
        </p:txBody>
      </p:sp>
      <p:sp>
        <p:nvSpPr>
          <p:cNvPr id="7" name="object 4">
            <a:extLst>
              <a:ext uri="{FF2B5EF4-FFF2-40B4-BE49-F238E27FC236}">
                <a16:creationId xmlns:a16="http://schemas.microsoft.com/office/drawing/2014/main" id="{D863EF8F-6593-6147-8E00-77E68D182042}"/>
              </a:ext>
            </a:extLst>
          </p:cNvPr>
          <p:cNvSpPr/>
          <p:nvPr/>
        </p:nvSpPr>
        <p:spPr>
          <a:xfrm>
            <a:off x="7973095" y="4170490"/>
            <a:ext cx="2827020" cy="1984248"/>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785724298"/>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B5C7F-2497-4FAB-9E2E-E6A7EB669C3E}">
  <ds:schemaRefs>
    <ds:schemaRef ds:uri="05d88611-e516-4d1a-b12e-39107e78b3d0"/>
    <ds:schemaRef ds:uri="http://www.w3.org/XML/1998/namespace"/>
    <ds:schemaRef ds:uri="http://purl.org/dc/terms/"/>
    <ds:schemaRef ds:uri="56ea17bb-c96d-4826-b465-01eec0dd23dd"/>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1559</TotalTime>
  <Words>1253</Words>
  <Application>Microsoft Macintosh PowerPoint</Application>
  <PresentationFormat>Widescreen</PresentationFormat>
  <Paragraphs>98</Paragraphs>
  <Slides>10</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.AppleSystemUIFont</vt:lpstr>
      <vt:lpstr>Arial</vt:lpstr>
      <vt:lpstr>Calibri</vt:lpstr>
      <vt:lpstr>Open Sans</vt:lpstr>
      <vt:lpstr>Open Sans SemiBold</vt:lpstr>
      <vt:lpstr>2_Office Theme</vt:lpstr>
      <vt:lpstr>3_Office Theme</vt:lpstr>
      <vt:lpstr>Mama Mia! The Secret is in the Sauce!   The Five Mother Sauces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References/Resources</vt:lpstr>
    </vt:vector>
  </TitlesOfParts>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Ankitha Rai</cp:lastModifiedBy>
  <cp:revision>145</cp:revision>
  <cp:lastPrinted>2017-07-07T16:17:37Z</cp:lastPrinted>
  <dcterms:created xsi:type="dcterms:W3CDTF">2017-07-11T23:58:30Z</dcterms:created>
  <dcterms:modified xsi:type="dcterms:W3CDTF">2018-01-31T17:48:55Z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