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2" r:id="rId8"/>
    <p:sldId id="313" r:id="rId9"/>
    <p:sldId id="314" r:id="rId10"/>
    <p:sldId id="323" r:id="rId11"/>
    <p:sldId id="324" r:id="rId12"/>
    <p:sldId id="325" r:id="rId13"/>
    <p:sldId id="326" r:id="rId14"/>
    <p:sldId id="327" r:id="rId15"/>
    <p:sldId id="328" r:id="rId16"/>
    <p:sldId id="329"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0549" autoAdjust="0"/>
  </p:normalViewPr>
  <p:slideViewPr>
    <p:cSldViewPr snapToGrid="0">
      <p:cViewPr varScale="1">
        <p:scale>
          <a:sx n="69" d="100"/>
          <a:sy n="69" d="100"/>
        </p:scale>
        <p:origin x="662"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10/2/2017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580311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539281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25992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938742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Management</a:t>
            </a:r>
          </a:p>
          <a:p>
            <a:pPr lvl="1"/>
            <a:r>
              <a:rPr lang="en-US" dirty="0"/>
              <a:t>Practicum in Fashion Design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7B23-2277-4063-B525-409BC4CA9637}"/>
              </a:ext>
            </a:extLst>
          </p:cNvPr>
          <p:cNvSpPr>
            <a:spLocks noGrp="1"/>
          </p:cNvSpPr>
          <p:nvPr>
            <p:ph type="title"/>
          </p:nvPr>
        </p:nvSpPr>
        <p:spPr>
          <a:xfrm>
            <a:off x="740664" y="-105747"/>
            <a:ext cx="10059452" cy="876300"/>
          </a:xfrm>
        </p:spPr>
        <p:txBody>
          <a:bodyPr/>
          <a:lstStyle/>
          <a:p>
            <a:r>
              <a:rPr lang="en-US" dirty="0"/>
              <a:t>An Effective Manager	</a:t>
            </a:r>
          </a:p>
        </p:txBody>
      </p:sp>
      <p:sp>
        <p:nvSpPr>
          <p:cNvPr id="3" name="Content Placeholder 2">
            <a:extLst>
              <a:ext uri="{FF2B5EF4-FFF2-40B4-BE49-F238E27FC236}">
                <a16:creationId xmlns:a16="http://schemas.microsoft.com/office/drawing/2014/main" id="{1BBF3DC7-13AB-4E91-85C1-2DAF15BDBD9B}"/>
              </a:ext>
            </a:extLst>
          </p:cNvPr>
          <p:cNvSpPr>
            <a:spLocks noGrp="1"/>
          </p:cNvSpPr>
          <p:nvPr>
            <p:ph sz="half" idx="1"/>
          </p:nvPr>
        </p:nvSpPr>
        <p:spPr>
          <a:xfrm>
            <a:off x="740664" y="1194299"/>
            <a:ext cx="11055750" cy="4347857"/>
          </a:xfrm>
        </p:spPr>
        <p:txBody>
          <a:bodyPr numCol="2"/>
          <a:lstStyle/>
          <a:p>
            <a:pPr marL="342900" indent="-342900">
              <a:buFont typeface="Arial" panose="020B0604020202020204" pitchFamily="34" charset="0"/>
              <a:buChar char="•"/>
            </a:pPr>
            <a:r>
              <a:rPr lang="en-US" sz="2000" dirty="0"/>
              <a:t>Shows a “Happy Face”</a:t>
            </a:r>
          </a:p>
          <a:p>
            <a:pPr marL="685800" lvl="1">
              <a:buFont typeface="Arial" panose="020B0604020202020204" pitchFamily="34" charset="0"/>
              <a:buChar char="•"/>
            </a:pPr>
            <a:r>
              <a:rPr lang="en-US" sz="2000" dirty="0"/>
              <a:t>It’s okay to smile! It’s contagious!</a:t>
            </a:r>
          </a:p>
          <a:p>
            <a:pPr marL="342900" indent="-342900">
              <a:buFont typeface="Arial" panose="020B0604020202020204" pitchFamily="34" charset="0"/>
              <a:buChar char="•"/>
            </a:pPr>
            <a:r>
              <a:rPr lang="en-US" sz="2000" dirty="0"/>
              <a:t>Cares about others</a:t>
            </a:r>
          </a:p>
          <a:p>
            <a:pPr marL="685800" lvl="1">
              <a:buFont typeface="Arial" panose="020B0604020202020204" pitchFamily="34" charset="0"/>
              <a:buChar char="•"/>
            </a:pPr>
            <a:r>
              <a:rPr lang="en-US" sz="2000" dirty="0"/>
              <a:t>Encourages and looks for the good in others</a:t>
            </a:r>
          </a:p>
          <a:p>
            <a:pPr marL="685800" lvl="1">
              <a:buFont typeface="Arial" panose="020B0604020202020204" pitchFamily="34" charset="0"/>
              <a:buChar char="•"/>
            </a:pPr>
            <a:r>
              <a:rPr lang="en-US" sz="2000" dirty="0"/>
              <a:t>Says “thank you”</a:t>
            </a:r>
          </a:p>
          <a:p>
            <a:pPr marL="342900" indent="-342900">
              <a:buFont typeface="Arial" panose="020B0604020202020204" pitchFamily="34" charset="0"/>
              <a:buChar char="•"/>
            </a:pPr>
            <a:r>
              <a:rPr lang="en-US" sz="2000" dirty="0"/>
              <a:t>Is considerate</a:t>
            </a:r>
          </a:p>
          <a:p>
            <a:pPr marL="685800" lvl="1">
              <a:buFont typeface="Arial" panose="020B0604020202020204" pitchFamily="34" charset="0"/>
              <a:buChar char="•"/>
            </a:pPr>
            <a:r>
              <a:rPr lang="en-US" sz="2000" dirty="0"/>
              <a:t>Takes interest</a:t>
            </a:r>
          </a:p>
          <a:p>
            <a:pPr marL="685800" lvl="1">
              <a:buFont typeface="Arial" panose="020B0604020202020204" pitchFamily="34" charset="0"/>
              <a:buChar char="•"/>
            </a:pPr>
            <a:r>
              <a:rPr lang="en-US" sz="2000" dirty="0"/>
              <a:t>Calls people by their names</a:t>
            </a:r>
          </a:p>
          <a:p>
            <a:pPr marL="685800" lvl="1">
              <a:buFont typeface="Arial" panose="020B0604020202020204" pitchFamily="34" charset="0"/>
              <a:buChar char="•"/>
            </a:pPr>
            <a:r>
              <a:rPr lang="en-US" sz="2000" dirty="0"/>
              <a:t>Recognizes birthdays, anniversaries, etc.</a:t>
            </a:r>
          </a:p>
          <a:p>
            <a:pPr marL="342900" indent="-342900">
              <a:buFont typeface="Arial" panose="020B0604020202020204" pitchFamily="34" charset="0"/>
              <a:buChar char="•"/>
            </a:pPr>
            <a:r>
              <a:rPr lang="en-US" sz="2000" dirty="0"/>
              <a:t>Listens</a:t>
            </a:r>
          </a:p>
          <a:p>
            <a:pPr marL="685800" lvl="1">
              <a:buFont typeface="Arial" panose="020B0604020202020204" pitchFamily="34" charset="0"/>
              <a:buChar char="•"/>
            </a:pPr>
            <a:r>
              <a:rPr lang="en-US" sz="2000" dirty="0"/>
              <a:t>Asks questions</a:t>
            </a:r>
          </a:p>
          <a:p>
            <a:pPr marL="685800" lvl="1">
              <a:buFont typeface="Arial" panose="020B0604020202020204" pitchFamily="34" charset="0"/>
              <a:buChar char="•"/>
            </a:pPr>
            <a:r>
              <a:rPr lang="en-US" sz="2000" dirty="0"/>
              <a:t>Recalls information</a:t>
            </a:r>
          </a:p>
          <a:p>
            <a:pPr marL="342900" indent="-342900">
              <a:buFont typeface="Arial" panose="020B0604020202020204" pitchFamily="34" charset="0"/>
              <a:buChar char="•"/>
            </a:pPr>
            <a:r>
              <a:rPr lang="en-US" sz="2000" dirty="0"/>
              <a:t>Encourages interaction</a:t>
            </a:r>
          </a:p>
          <a:p>
            <a:pPr marL="685800" lvl="1">
              <a:buFont typeface="Arial" panose="020B0604020202020204" pitchFamily="34" charset="0"/>
              <a:buChar char="•"/>
            </a:pPr>
            <a:r>
              <a:rPr lang="en-US" sz="2000" dirty="0"/>
              <a:t>Does not gossip</a:t>
            </a:r>
          </a:p>
          <a:p>
            <a:pPr marL="685800" lvl="1">
              <a:buFont typeface="Arial" panose="020B0604020202020204" pitchFamily="34" charset="0"/>
              <a:buChar char="•"/>
            </a:pPr>
            <a:r>
              <a:rPr lang="en-US" sz="2000" dirty="0"/>
              <a:t>Treats everyone equally</a:t>
            </a:r>
          </a:p>
          <a:p>
            <a:pPr marL="685800" lvl="1">
              <a:buFont typeface="Arial" panose="020B0604020202020204" pitchFamily="34" charset="0"/>
              <a:buChar char="•"/>
            </a:pPr>
            <a:r>
              <a:rPr lang="en-US" sz="2000" dirty="0"/>
              <a:t>Is a team player</a:t>
            </a:r>
          </a:p>
          <a:p>
            <a:pPr marL="685800" lvl="1">
              <a:buFont typeface="Arial" panose="020B0604020202020204" pitchFamily="34" charset="0"/>
              <a:buChar char="•"/>
            </a:pPr>
            <a:r>
              <a:rPr lang="en-US" sz="2000" dirty="0"/>
              <a:t>Is trustworthy</a:t>
            </a:r>
          </a:p>
        </p:txBody>
      </p:sp>
    </p:spTree>
    <p:extLst>
      <p:ext uri="{BB962C8B-B14F-4D97-AF65-F5344CB8AC3E}">
        <p14:creationId xmlns:p14="http://schemas.microsoft.com/office/powerpoint/2010/main" val="302266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D17EA-A874-4085-B8CF-9C5F14991210}"/>
              </a:ext>
            </a:extLst>
          </p:cNvPr>
          <p:cNvSpPr>
            <a:spLocks noGrp="1"/>
          </p:cNvSpPr>
          <p:nvPr>
            <p:ph type="title"/>
          </p:nvPr>
        </p:nvSpPr>
        <p:spPr/>
        <p:txBody>
          <a:bodyPr/>
          <a:lstStyle/>
          <a:p>
            <a:r>
              <a:rPr lang="en-US" dirty="0"/>
              <a:t>An Effective Manager	</a:t>
            </a:r>
          </a:p>
        </p:txBody>
      </p:sp>
      <p:sp>
        <p:nvSpPr>
          <p:cNvPr id="3" name="Content Placeholder 2">
            <a:extLst>
              <a:ext uri="{FF2B5EF4-FFF2-40B4-BE49-F238E27FC236}">
                <a16:creationId xmlns:a16="http://schemas.microsoft.com/office/drawing/2014/main" id="{C20E4783-D6D0-42BE-B68E-FD888DF09F23}"/>
              </a:ext>
            </a:extLst>
          </p:cNvPr>
          <p:cNvSpPr>
            <a:spLocks noGrp="1"/>
          </p:cNvSpPr>
          <p:nvPr>
            <p:ph sz="half" idx="1"/>
          </p:nvPr>
        </p:nvSpPr>
        <p:spPr/>
        <p:txBody>
          <a:bodyPr numCol="2"/>
          <a:lstStyle/>
          <a:p>
            <a:pPr marL="457200" indent="-457200">
              <a:buFont typeface="Arial" panose="020B0604020202020204" pitchFamily="34" charset="0"/>
              <a:buChar char="•"/>
            </a:pPr>
            <a:r>
              <a:rPr lang="en-US" sz="2800" dirty="0"/>
              <a:t>Handles disagreements quickly and fairly</a:t>
            </a:r>
          </a:p>
          <a:p>
            <a:pPr marL="800100" lvl="1" indent="-457200">
              <a:buFont typeface="Arial" panose="020B0604020202020204" pitchFamily="34" charset="0"/>
              <a:buChar char="•"/>
            </a:pPr>
            <a:r>
              <a:rPr lang="en-US" sz="2800" dirty="0"/>
              <a:t>Resolves conflict</a:t>
            </a:r>
          </a:p>
          <a:p>
            <a:pPr marL="457200" indent="-457200">
              <a:buFont typeface="Arial" panose="020B0604020202020204" pitchFamily="34" charset="0"/>
              <a:buChar char="•"/>
            </a:pPr>
            <a:r>
              <a:rPr lang="en-US" sz="2800" dirty="0"/>
              <a:t>Communicates clearly</a:t>
            </a:r>
          </a:p>
          <a:p>
            <a:pPr marL="800100" lvl="1" indent="-457200">
              <a:buFont typeface="Arial" panose="020B0604020202020204" pitchFamily="34" charset="0"/>
              <a:buChar char="•"/>
            </a:pPr>
            <a:r>
              <a:rPr lang="en-US" sz="2800" dirty="0"/>
              <a:t>Written </a:t>
            </a:r>
          </a:p>
          <a:p>
            <a:pPr marL="800100" lvl="1" indent="-457200">
              <a:buFont typeface="Arial" panose="020B0604020202020204" pitchFamily="34" charset="0"/>
              <a:buChar char="•"/>
            </a:pPr>
            <a:r>
              <a:rPr lang="en-US" sz="2800" dirty="0"/>
              <a:t>Oral</a:t>
            </a:r>
          </a:p>
          <a:p>
            <a:pPr marL="457200" indent="-457200">
              <a:buFont typeface="Arial" panose="020B0604020202020204" pitchFamily="34" charset="0"/>
              <a:buChar char="•"/>
            </a:pPr>
            <a:r>
              <a:rPr lang="en-US" sz="2800" dirty="0"/>
              <a:t>Appreciates humor at appropriate times</a:t>
            </a:r>
          </a:p>
          <a:p>
            <a:pPr marL="800100" lvl="1" indent="-457200">
              <a:buFont typeface="Arial" panose="020B0604020202020204" pitchFamily="34" charset="0"/>
              <a:buChar char="•"/>
            </a:pPr>
            <a:r>
              <a:rPr lang="en-US" sz="2800" dirty="0"/>
              <a:t>Humor alleviates stress</a:t>
            </a:r>
          </a:p>
          <a:p>
            <a:pPr marL="800100" lvl="1" indent="-457200">
              <a:buFont typeface="Arial" panose="020B0604020202020204" pitchFamily="34" charset="0"/>
              <a:buChar char="•"/>
            </a:pPr>
            <a:r>
              <a:rPr lang="en-US" sz="2800" dirty="0"/>
              <a:t>Timing must be appropriate</a:t>
            </a:r>
          </a:p>
          <a:p>
            <a:pPr marL="457200" indent="-457200">
              <a:buFont typeface="Arial" panose="020B0604020202020204" pitchFamily="34" charset="0"/>
              <a:buChar char="•"/>
            </a:pPr>
            <a:r>
              <a:rPr lang="en-US" sz="2800" dirty="0"/>
              <a:t>Is empathetic</a:t>
            </a:r>
          </a:p>
          <a:p>
            <a:pPr marL="800100" lvl="1" indent="-457200">
              <a:buFont typeface="Arial" panose="020B0604020202020204" pitchFamily="34" charset="0"/>
              <a:buChar char="•"/>
            </a:pPr>
            <a:r>
              <a:rPr lang="en-US" sz="2800" dirty="0"/>
              <a:t>Walks in “another’s shoes” easily</a:t>
            </a:r>
          </a:p>
          <a:p>
            <a:pPr marL="457200" indent="-457200">
              <a:buFont typeface="Arial" panose="020B0604020202020204" pitchFamily="34" charset="0"/>
              <a:buChar char="•"/>
            </a:pPr>
            <a:r>
              <a:rPr lang="en-US" sz="2800" dirty="0"/>
              <a:t>Isn’t negative and doesn’t whine</a:t>
            </a:r>
          </a:p>
          <a:p>
            <a:pPr marL="800100" lvl="1" indent="-457200">
              <a:buFont typeface="Arial" panose="020B0604020202020204" pitchFamily="34" charset="0"/>
              <a:buChar char="•"/>
            </a:pPr>
            <a:r>
              <a:rPr lang="en-US" sz="2800" dirty="0"/>
              <a:t>Sets a good example</a:t>
            </a:r>
          </a:p>
          <a:p>
            <a:pPr marL="800100" lvl="1" indent="-457200">
              <a:buFont typeface="Arial" panose="020B0604020202020204" pitchFamily="34" charset="0"/>
              <a:buChar char="•"/>
            </a:pPr>
            <a:r>
              <a:rPr lang="en-US" sz="2800" dirty="0"/>
              <a:t>Isn’t a “cry baby”</a:t>
            </a:r>
          </a:p>
        </p:txBody>
      </p:sp>
    </p:spTree>
    <p:extLst>
      <p:ext uri="{BB962C8B-B14F-4D97-AF65-F5344CB8AC3E}">
        <p14:creationId xmlns:p14="http://schemas.microsoft.com/office/powerpoint/2010/main" val="2569015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E46F6-CF3D-4B8A-8001-B4FA9D09F23D}"/>
              </a:ext>
            </a:extLst>
          </p:cNvPr>
          <p:cNvSpPr>
            <a:spLocks noGrp="1"/>
          </p:cNvSpPr>
          <p:nvPr>
            <p:ph type="title"/>
          </p:nvPr>
        </p:nvSpPr>
        <p:spPr/>
        <p:txBody>
          <a:bodyPr/>
          <a:lstStyle/>
          <a:p>
            <a:r>
              <a:rPr lang="en-US" dirty="0"/>
              <a:t>An Effective Manager Also:</a:t>
            </a:r>
          </a:p>
        </p:txBody>
      </p:sp>
      <p:sp>
        <p:nvSpPr>
          <p:cNvPr id="3" name="Content Placeholder 2">
            <a:extLst>
              <a:ext uri="{FF2B5EF4-FFF2-40B4-BE49-F238E27FC236}">
                <a16:creationId xmlns:a16="http://schemas.microsoft.com/office/drawing/2014/main" id="{1EDCC25B-FF76-46A5-9C0D-F7F3F557B125}"/>
              </a:ext>
            </a:extLst>
          </p:cNvPr>
          <p:cNvSpPr>
            <a:spLocks noGrp="1"/>
          </p:cNvSpPr>
          <p:nvPr>
            <p:ph sz="half" idx="1"/>
          </p:nvPr>
        </p:nvSpPr>
        <p:spPr/>
        <p:txBody>
          <a:bodyPr/>
          <a:lstStyle/>
          <a:p>
            <a:pPr marL="457200" indent="-457200">
              <a:buFont typeface="Arial" panose="020B0604020202020204" pitchFamily="34" charset="0"/>
              <a:buChar char="•"/>
            </a:pPr>
            <a:r>
              <a:rPr lang="en-US" dirty="0"/>
              <a:t>Is able to give clear directions</a:t>
            </a:r>
          </a:p>
          <a:p>
            <a:pPr marL="457200" indent="-457200">
              <a:buFont typeface="Arial" panose="020B0604020202020204" pitchFamily="34" charset="0"/>
              <a:buChar char="•"/>
            </a:pPr>
            <a:r>
              <a:rPr lang="en-US" dirty="0"/>
              <a:t>Has skills to train employees adequately</a:t>
            </a:r>
          </a:p>
          <a:p>
            <a:pPr marL="457200" indent="-457200">
              <a:buFont typeface="Arial" panose="020B0604020202020204" pitchFamily="34" charset="0"/>
              <a:buChar char="•"/>
            </a:pPr>
            <a:r>
              <a:rPr lang="en-US" dirty="0"/>
              <a:t>Has vision</a:t>
            </a:r>
          </a:p>
          <a:p>
            <a:pPr marL="457200" indent="-457200">
              <a:buFont typeface="Arial" panose="020B0604020202020204" pitchFamily="34" charset="0"/>
              <a:buChar char="•"/>
            </a:pPr>
            <a:r>
              <a:rPr lang="en-US" dirty="0"/>
              <a:t>Is consistent and fair and firm</a:t>
            </a:r>
          </a:p>
          <a:p>
            <a:pPr marL="457200" indent="-457200">
              <a:buFont typeface="Arial" panose="020B0604020202020204" pitchFamily="34" charset="0"/>
              <a:buChar char="•"/>
            </a:pPr>
            <a:r>
              <a:rPr lang="en-US" dirty="0"/>
              <a:t>Acts as a good example </a:t>
            </a:r>
          </a:p>
          <a:p>
            <a:pPr marL="457200" indent="-457200">
              <a:buFont typeface="Arial" panose="020B0604020202020204" pitchFamily="34" charset="0"/>
              <a:buChar char="•"/>
            </a:pPr>
            <a:r>
              <a:rPr lang="en-US" dirty="0"/>
              <a:t>Delegates responsibilities</a:t>
            </a:r>
          </a:p>
          <a:p>
            <a:pPr marL="457200" indent="-457200">
              <a:buFont typeface="Arial" panose="020B0604020202020204" pitchFamily="34" charset="0"/>
              <a:buChar char="•"/>
            </a:pPr>
            <a:r>
              <a:rPr lang="en-US" dirty="0"/>
              <a:t>Fosters initiative </a:t>
            </a:r>
          </a:p>
        </p:txBody>
      </p:sp>
    </p:spTree>
    <p:extLst>
      <p:ext uri="{BB962C8B-B14F-4D97-AF65-F5344CB8AC3E}">
        <p14:creationId xmlns:p14="http://schemas.microsoft.com/office/powerpoint/2010/main" val="2652917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Objectives</a:t>
            </a:r>
          </a:p>
        </p:txBody>
      </p:sp>
      <p:sp>
        <p:nvSpPr>
          <p:cNvPr id="6" name="Content Placeholder 5"/>
          <p:cNvSpPr>
            <a:spLocks noGrp="1"/>
          </p:cNvSpPr>
          <p:nvPr>
            <p:ph sz="half" idx="1"/>
          </p:nvPr>
        </p:nvSpPr>
        <p:spPr/>
        <p:txBody>
          <a:bodyPr/>
          <a:lstStyle/>
          <a:p>
            <a:pPr marL="457200" indent="-457200">
              <a:buFont typeface="Arial" panose="020B0604020202020204" pitchFamily="34" charset="0"/>
              <a:buChar char="•"/>
            </a:pPr>
            <a:r>
              <a:rPr lang="en-US" dirty="0"/>
              <a:t>Discuss the difference between traditional and horizontal organization</a:t>
            </a:r>
          </a:p>
          <a:p>
            <a:pPr marL="457200" indent="-457200">
              <a:buFont typeface="Arial" panose="020B0604020202020204" pitchFamily="34" charset="0"/>
              <a:buChar char="•"/>
            </a:pPr>
            <a:r>
              <a:rPr lang="en-US" dirty="0"/>
              <a:t>Identify the three levels of management</a:t>
            </a:r>
          </a:p>
          <a:p>
            <a:pPr marL="457200" indent="-457200">
              <a:buFont typeface="Arial" panose="020B0604020202020204" pitchFamily="34" charset="0"/>
              <a:buChar char="•"/>
            </a:pPr>
            <a:r>
              <a:rPr lang="en-US" dirty="0"/>
              <a:t>Theorize how a self-managing team functions</a:t>
            </a:r>
          </a:p>
          <a:p>
            <a:pPr marL="457200" indent="-457200">
              <a:buFont typeface="Arial" panose="020B0604020202020204" pitchFamily="34" charset="0"/>
              <a:buChar char="•"/>
            </a:pPr>
            <a:r>
              <a:rPr lang="en-US" dirty="0"/>
              <a:t>Defend the importance of management</a:t>
            </a:r>
          </a:p>
          <a:p>
            <a:pPr marL="457200" indent="-457200">
              <a:buFont typeface="Arial" panose="020B0604020202020204" pitchFamily="34" charset="0"/>
              <a:buChar char="•"/>
            </a:pPr>
            <a:r>
              <a:rPr lang="en-US" dirty="0"/>
              <a:t>Evaluate the five functions of management </a:t>
            </a:r>
          </a:p>
          <a:p>
            <a:endParaRPr lang="en-US" dirty="0"/>
          </a:p>
        </p:txBody>
      </p:sp>
    </p:spTree>
    <p:extLst>
      <p:ext uri="{BB962C8B-B14F-4D97-AF65-F5344CB8AC3E}">
        <p14:creationId xmlns:p14="http://schemas.microsoft.com/office/powerpoint/2010/main" val="117486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3F6B-1D22-402E-87C6-A4DA9E1CD0D1}"/>
              </a:ext>
            </a:extLst>
          </p:cNvPr>
          <p:cNvSpPr>
            <a:spLocks noGrp="1"/>
          </p:cNvSpPr>
          <p:nvPr>
            <p:ph type="title"/>
          </p:nvPr>
        </p:nvSpPr>
        <p:spPr/>
        <p:txBody>
          <a:bodyPr/>
          <a:lstStyle/>
          <a:p>
            <a:r>
              <a:rPr lang="en-US" dirty="0"/>
              <a:t>Terminology	</a:t>
            </a:r>
          </a:p>
        </p:txBody>
      </p:sp>
      <p:sp>
        <p:nvSpPr>
          <p:cNvPr id="3" name="Text Placeholder 2">
            <a:extLst>
              <a:ext uri="{FF2B5EF4-FFF2-40B4-BE49-F238E27FC236}">
                <a16:creationId xmlns:a16="http://schemas.microsoft.com/office/drawing/2014/main" id="{BCC5F738-707F-40D1-95F6-E0D2E004A607}"/>
              </a:ext>
            </a:extLst>
          </p:cNvPr>
          <p:cNvSpPr>
            <a:spLocks noGrp="1"/>
          </p:cNvSpPr>
          <p:nvPr>
            <p:ph sz="half" idx="1"/>
          </p:nvPr>
        </p:nvSpPr>
        <p:spPr/>
        <p:txBody>
          <a:bodyPr anchor="t" anchorCtr="0"/>
          <a:lstStyle/>
          <a:p>
            <a:pPr marL="342900" indent="-342900">
              <a:buFont typeface="Arial" panose="020B0604020202020204" pitchFamily="34" charset="0"/>
              <a:buChar char="•"/>
            </a:pPr>
            <a:r>
              <a:rPr lang="en-US" sz="2200" dirty="0"/>
              <a:t>Vertical Organization: Top to bottom management structure of an organization (consists of top, middle, and supervisory levels)</a:t>
            </a:r>
          </a:p>
          <a:p>
            <a:pPr marL="342900" indent="-342900">
              <a:buFont typeface="Arial" panose="020B0604020202020204" pitchFamily="34" charset="0"/>
              <a:buChar char="•"/>
            </a:pPr>
            <a:r>
              <a:rPr lang="en-US" sz="2200" dirty="0"/>
              <a:t>Top Management: Makes decisions affecting entire company; decisions have broadest effect on the company</a:t>
            </a:r>
          </a:p>
          <a:p>
            <a:pPr marL="342900" indent="-342900">
              <a:buFont typeface="Arial" panose="020B0604020202020204" pitchFamily="34" charset="0"/>
              <a:buChar char="•"/>
            </a:pPr>
            <a:r>
              <a:rPr lang="en-US" sz="2200" dirty="0"/>
              <a:t>Middle Management: Implements the decisions of top management; plans ways to implement foals; communicates with supervisory level management</a:t>
            </a:r>
          </a:p>
          <a:p>
            <a:pPr marL="342900" indent="-342900">
              <a:buFont typeface="Arial" panose="020B0604020202020204" pitchFamily="34" charset="0"/>
              <a:buChar char="•"/>
            </a:pPr>
            <a:r>
              <a:rPr lang="en-US" sz="2200" dirty="0"/>
              <a:t>Supervisory Level Management: Supervises the activities of employees; carries out the instructions of middle and top management; assigns tasks and evaluates performance employees</a:t>
            </a:r>
          </a:p>
          <a:p>
            <a:pPr marL="342900" indent="-342900">
              <a:buFont typeface="Arial" panose="020B0604020202020204" pitchFamily="34" charset="0"/>
              <a:buChar char="•"/>
            </a:pPr>
            <a:r>
              <a:rPr lang="en-US" sz="2200" dirty="0"/>
              <a:t>Horizontal Organization: Self-Managing teams set their own goals and make their own decisions. Organized by process instead of function</a:t>
            </a:r>
          </a:p>
          <a:p>
            <a:pPr marL="342900" indent="-342900">
              <a:buFont typeface="Arial" panose="020B0604020202020204" pitchFamily="34" charset="0"/>
              <a:buChar char="•"/>
            </a:pPr>
            <a:r>
              <a:rPr lang="en-US" sz="2200" dirty="0"/>
              <a:t>Empowerment: Encourages team members’ contributions and willingness to take responsibility </a:t>
            </a:r>
          </a:p>
        </p:txBody>
      </p:sp>
    </p:spTree>
    <p:extLst>
      <p:ext uri="{BB962C8B-B14F-4D97-AF65-F5344CB8AC3E}">
        <p14:creationId xmlns:p14="http://schemas.microsoft.com/office/powerpoint/2010/main" val="255225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971B742C-002C-4B40-9328-A91896702DAE}"/>
              </a:ext>
            </a:extLst>
          </p:cNvPr>
          <p:cNvSpPr>
            <a:spLocks noGrp="1"/>
          </p:cNvSpPr>
          <p:nvPr>
            <p:ph type="title"/>
          </p:nvPr>
        </p:nvSpPr>
        <p:spPr/>
        <p:txBody>
          <a:bodyPr/>
          <a:lstStyle/>
          <a:p>
            <a:endParaRPr lang="en-US" dirty="0"/>
          </a:p>
        </p:txBody>
      </p:sp>
      <p:sp>
        <p:nvSpPr>
          <p:cNvPr id="18" name="Content Placeholder 17">
            <a:extLst>
              <a:ext uri="{FF2B5EF4-FFF2-40B4-BE49-F238E27FC236}">
                <a16:creationId xmlns:a16="http://schemas.microsoft.com/office/drawing/2014/main" id="{E1C603BB-7118-40E5-9C62-18CCE1FD18E0}"/>
              </a:ext>
            </a:extLst>
          </p:cNvPr>
          <p:cNvSpPr>
            <a:spLocks noGrp="1"/>
          </p:cNvSpPr>
          <p:nvPr>
            <p:ph sz="half" idx="1"/>
          </p:nvPr>
        </p:nvSpPr>
        <p:spPr/>
        <p:txBody>
          <a:bodyPr/>
          <a:lstStyle/>
          <a:p>
            <a:pPr marL="457200" indent="-457200">
              <a:buFont typeface="Arial" panose="020B0604020202020204" pitchFamily="34" charset="0"/>
              <a:buChar char="•"/>
            </a:pPr>
            <a:r>
              <a:rPr lang="en-US" sz="2200" dirty="0"/>
              <a:t>Managing: Completing the work of an organization through its people and resources</a:t>
            </a:r>
          </a:p>
          <a:p>
            <a:pPr marL="457200" indent="-457200">
              <a:buFont typeface="Arial" panose="020B0604020202020204" pitchFamily="34" charset="0"/>
              <a:buChar char="•"/>
            </a:pPr>
            <a:r>
              <a:rPr lang="en-US" sz="2200" dirty="0"/>
              <a:t>Organizing: Bringing people, activities and resources together for the benefit of the company</a:t>
            </a:r>
          </a:p>
          <a:p>
            <a:pPr marL="457200" indent="-457200">
              <a:buFont typeface="Arial" panose="020B0604020202020204" pitchFamily="34" charset="0"/>
              <a:buChar char="•"/>
            </a:pPr>
            <a:r>
              <a:rPr lang="en-US" sz="2200" dirty="0"/>
              <a:t>Staffing: Matching workers with the tasks to be done</a:t>
            </a:r>
          </a:p>
          <a:p>
            <a:pPr marL="457200" indent="-457200">
              <a:buFont typeface="Arial" panose="020B0604020202020204" pitchFamily="34" charset="0"/>
              <a:buChar char="•"/>
            </a:pPr>
            <a:r>
              <a:rPr lang="en-US" sz="2200" dirty="0"/>
              <a:t>Controlling: Measuring performance; comparing performance with company objectives and goals for an effective outcome </a:t>
            </a:r>
          </a:p>
          <a:p>
            <a:pPr marL="457200" indent="-457200">
              <a:buFont typeface="Arial" panose="020B0604020202020204" pitchFamily="34" charset="0"/>
              <a:buChar char="•"/>
            </a:pPr>
            <a:r>
              <a:rPr lang="en-US" sz="2200" dirty="0"/>
              <a:t>Long-Range Planning: Information is gathered and analyzed, serving goals ranging from one to five years; or five to ten years</a:t>
            </a:r>
          </a:p>
          <a:p>
            <a:pPr marL="457200" indent="-457200">
              <a:buFont typeface="Arial" panose="020B0604020202020204" pitchFamily="34" charset="0"/>
              <a:buChar char="•"/>
            </a:pPr>
            <a:r>
              <a:rPr lang="en-US" sz="2200" dirty="0"/>
              <a:t>Short-Term Planning: Specific objectives are identified for implementation of one year or less. Usually evaluated on quarterly or semi-annual basis</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234121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55611-1B47-4D71-98FA-84121A732235}"/>
              </a:ext>
            </a:extLst>
          </p:cNvPr>
          <p:cNvSpPr>
            <a:spLocks noGrp="1"/>
          </p:cNvSpPr>
          <p:nvPr>
            <p:ph type="title"/>
          </p:nvPr>
        </p:nvSpPr>
        <p:spPr>
          <a:xfrm>
            <a:off x="740664" y="0"/>
            <a:ext cx="10059452" cy="876300"/>
          </a:xfrm>
        </p:spPr>
        <p:txBody>
          <a:bodyPr/>
          <a:lstStyle/>
          <a:p>
            <a:r>
              <a:rPr lang="en-US" dirty="0"/>
              <a:t>Management Structures:	</a:t>
            </a:r>
          </a:p>
        </p:txBody>
      </p:sp>
      <p:sp>
        <p:nvSpPr>
          <p:cNvPr id="3" name="Content Placeholder 2">
            <a:extLst>
              <a:ext uri="{FF2B5EF4-FFF2-40B4-BE49-F238E27FC236}">
                <a16:creationId xmlns:a16="http://schemas.microsoft.com/office/drawing/2014/main" id="{8732C258-3D45-4F25-ABCB-866796A3D5FB}"/>
              </a:ext>
            </a:extLst>
          </p:cNvPr>
          <p:cNvSpPr>
            <a:spLocks noGrp="1"/>
          </p:cNvSpPr>
          <p:nvPr>
            <p:ph sz="half" idx="1"/>
          </p:nvPr>
        </p:nvSpPr>
        <p:spPr>
          <a:xfrm>
            <a:off x="740664" y="876300"/>
            <a:ext cx="11055750" cy="4734318"/>
          </a:xfrm>
        </p:spPr>
        <p:txBody>
          <a:bodyPr/>
          <a:lstStyle/>
          <a:p>
            <a:pPr marL="457200" indent="-457200">
              <a:buFont typeface="Arial" panose="020B0604020202020204" pitchFamily="34" charset="0"/>
              <a:buChar char="•"/>
            </a:pPr>
            <a:r>
              <a:rPr lang="en-US" dirty="0"/>
              <a:t>Vertical Organization</a:t>
            </a:r>
          </a:p>
          <a:p>
            <a:pPr marL="800100" lvl="1" indent="-457200">
              <a:buFont typeface="Arial" panose="020B0604020202020204" pitchFamily="34" charset="0"/>
              <a:buChar char="•"/>
            </a:pPr>
            <a:r>
              <a:rPr lang="en-US" dirty="0"/>
              <a:t>Manager performs particular department function well.</a:t>
            </a:r>
          </a:p>
          <a:p>
            <a:pPr marL="800100" lvl="1" indent="-457200">
              <a:buFont typeface="Arial" panose="020B0604020202020204" pitchFamily="34" charset="0"/>
              <a:buChar char="•"/>
            </a:pPr>
            <a:r>
              <a:rPr lang="en-US" dirty="0"/>
              <a:t>Top management</a:t>
            </a:r>
          </a:p>
          <a:p>
            <a:pPr marL="800100" lvl="1" indent="-457200">
              <a:buFont typeface="Arial" panose="020B0604020202020204" pitchFamily="34" charset="0"/>
              <a:buChar char="•"/>
            </a:pPr>
            <a:r>
              <a:rPr lang="en-US" dirty="0"/>
              <a:t>Middle management</a:t>
            </a:r>
          </a:p>
          <a:p>
            <a:pPr marL="800100" lvl="1" indent="-457200">
              <a:buFont typeface="Arial" panose="020B0604020202020204" pitchFamily="34" charset="0"/>
              <a:buChar char="•"/>
            </a:pPr>
            <a:r>
              <a:rPr lang="en-US" dirty="0"/>
              <a:t>Supervisory Level</a:t>
            </a:r>
          </a:p>
          <a:p>
            <a:pPr marL="457200" indent="-457200">
              <a:buFont typeface="Arial" panose="020B0604020202020204" pitchFamily="34" charset="0"/>
              <a:buChar char="•"/>
            </a:pPr>
            <a:r>
              <a:rPr lang="en-US" dirty="0"/>
              <a:t>Vertical Organization</a:t>
            </a:r>
          </a:p>
          <a:p>
            <a:pPr marL="800100" lvl="1" indent="-457200">
              <a:buFont typeface="Arial" panose="020B0604020202020204" pitchFamily="34" charset="0"/>
              <a:buChar char="•"/>
            </a:pPr>
            <a:r>
              <a:rPr lang="en-US" dirty="0"/>
              <a:t>Became popular due to downsizing in the 1980s and 1990s.</a:t>
            </a:r>
          </a:p>
          <a:p>
            <a:pPr marL="800100" lvl="1" indent="-457200">
              <a:buFont typeface="Arial" panose="020B0604020202020204" pitchFamily="34" charset="0"/>
              <a:buChar char="•"/>
            </a:pPr>
            <a:r>
              <a:rPr lang="en-US" dirty="0"/>
              <a:t>Self-management teams set their own goal and make their own decisions.</a:t>
            </a:r>
          </a:p>
          <a:p>
            <a:pPr marL="800100" lvl="1" indent="-457200">
              <a:buFont typeface="Arial" panose="020B0604020202020204" pitchFamily="34" charset="0"/>
              <a:buChar char="•"/>
            </a:pPr>
            <a:r>
              <a:rPr lang="en-US" dirty="0"/>
              <a:t>Customer-Oriented</a:t>
            </a:r>
          </a:p>
          <a:p>
            <a:pPr marL="800100" lvl="1" indent="-457200">
              <a:buFont typeface="Arial" panose="020B0604020202020204" pitchFamily="34" charset="0"/>
              <a:buChar char="•"/>
            </a:pPr>
            <a:r>
              <a:rPr lang="en-US" dirty="0"/>
              <a:t>Adopted by most _________________ manufacturers.</a:t>
            </a:r>
          </a:p>
        </p:txBody>
      </p:sp>
    </p:spTree>
    <p:extLst>
      <p:ext uri="{BB962C8B-B14F-4D97-AF65-F5344CB8AC3E}">
        <p14:creationId xmlns:p14="http://schemas.microsoft.com/office/powerpoint/2010/main" val="150304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02F2A-AA51-4103-8746-5C0042F25D96}"/>
              </a:ext>
            </a:extLst>
          </p:cNvPr>
          <p:cNvSpPr>
            <a:spLocks noGrp="1"/>
          </p:cNvSpPr>
          <p:nvPr>
            <p:ph type="title"/>
          </p:nvPr>
        </p:nvSpPr>
        <p:spPr/>
        <p:txBody>
          <a:bodyPr/>
          <a:lstStyle/>
          <a:p>
            <a:r>
              <a:rPr lang="en-US" dirty="0"/>
              <a:t>Management Functions</a:t>
            </a:r>
          </a:p>
        </p:txBody>
      </p:sp>
      <p:sp>
        <p:nvSpPr>
          <p:cNvPr id="3" name="Content Placeholder 2">
            <a:extLst>
              <a:ext uri="{FF2B5EF4-FFF2-40B4-BE49-F238E27FC236}">
                <a16:creationId xmlns:a16="http://schemas.microsoft.com/office/drawing/2014/main" id="{9F471842-45AC-40AF-AE3F-109ED61D5847}"/>
              </a:ext>
            </a:extLst>
          </p:cNvPr>
          <p:cNvSpPr>
            <a:spLocks noGrp="1"/>
          </p:cNvSpPr>
          <p:nvPr>
            <p:ph sz="half" idx="1"/>
          </p:nvPr>
        </p:nvSpPr>
        <p:spPr/>
        <p:txBody>
          <a:bodyPr/>
          <a:lstStyle/>
          <a:p>
            <a:pPr marL="457200" indent="-457200">
              <a:buFont typeface="Arial" panose="020B0604020202020204" pitchFamily="34" charset="0"/>
              <a:buChar char="•"/>
            </a:pPr>
            <a:r>
              <a:rPr lang="en-US" dirty="0"/>
              <a:t>Planning</a:t>
            </a:r>
          </a:p>
          <a:p>
            <a:pPr marL="800100" lvl="1" indent="-457200">
              <a:buFont typeface="Arial" panose="020B0604020202020204" pitchFamily="34" charset="0"/>
              <a:buChar char="•"/>
            </a:pPr>
            <a:r>
              <a:rPr lang="en-US" dirty="0"/>
              <a:t>Long range</a:t>
            </a:r>
          </a:p>
          <a:p>
            <a:pPr marL="800100" lvl="1" indent="-457200">
              <a:buFont typeface="Arial" panose="020B0604020202020204" pitchFamily="34" charset="0"/>
              <a:buChar char="•"/>
            </a:pPr>
            <a:r>
              <a:rPr lang="en-US" dirty="0"/>
              <a:t>Short term</a:t>
            </a:r>
          </a:p>
          <a:p>
            <a:pPr marL="457200" indent="-457200">
              <a:buFont typeface="Arial" panose="020B0604020202020204" pitchFamily="34" charset="0"/>
              <a:buChar char="•"/>
            </a:pPr>
            <a:r>
              <a:rPr lang="en-US" dirty="0"/>
              <a:t>Organizing</a:t>
            </a:r>
          </a:p>
          <a:p>
            <a:pPr marL="800100" lvl="1" indent="-457200">
              <a:buFont typeface="Arial" panose="020B0604020202020204" pitchFamily="34" charset="0"/>
              <a:buChar char="•"/>
            </a:pPr>
            <a:r>
              <a:rPr lang="en-US" dirty="0"/>
              <a:t>Arrange staff to accomplish goals</a:t>
            </a:r>
          </a:p>
          <a:p>
            <a:pPr marL="800100" lvl="1" indent="-457200">
              <a:buFont typeface="Arial" panose="020B0604020202020204" pitchFamily="34" charset="0"/>
              <a:buChar char="•"/>
            </a:pPr>
            <a:r>
              <a:rPr lang="en-US" dirty="0"/>
              <a:t>Organizational chart</a:t>
            </a:r>
          </a:p>
        </p:txBody>
      </p:sp>
      <p:sp>
        <p:nvSpPr>
          <p:cNvPr id="4" name="Content Placeholder 3">
            <a:extLst>
              <a:ext uri="{FF2B5EF4-FFF2-40B4-BE49-F238E27FC236}">
                <a16:creationId xmlns:a16="http://schemas.microsoft.com/office/drawing/2014/main" id="{39EA5C14-0F76-451B-8AF4-53B91FA7853F}"/>
              </a:ext>
            </a:extLst>
          </p:cNvPr>
          <p:cNvSpPr>
            <a:spLocks noGrp="1"/>
          </p:cNvSpPr>
          <p:nvPr>
            <p:ph sz="half" idx="10"/>
          </p:nvPr>
        </p:nvSpPr>
        <p:spPr>
          <a:xfrm>
            <a:off x="6365488" y="845359"/>
            <a:ext cx="5328050" cy="4734318"/>
          </a:xfrm>
        </p:spPr>
        <p:txBody>
          <a:bodyPr/>
          <a:lstStyle/>
          <a:p>
            <a:pPr marL="457200" indent="-457200">
              <a:buFont typeface="Arial" panose="020B0604020202020204" pitchFamily="34" charset="0"/>
              <a:buChar char="•"/>
            </a:pPr>
            <a:r>
              <a:rPr lang="en-US" dirty="0"/>
              <a:t>Controlling</a:t>
            </a:r>
          </a:p>
          <a:p>
            <a:pPr marL="800100" lvl="1" indent="-457200">
              <a:buFont typeface="Arial" panose="020B0604020202020204" pitchFamily="34" charset="0"/>
              <a:buChar char="•"/>
            </a:pPr>
            <a:r>
              <a:rPr lang="en-US" dirty="0"/>
              <a:t>Performance is measured and compared with goals</a:t>
            </a:r>
          </a:p>
          <a:p>
            <a:pPr marL="800100" lvl="1" indent="-457200">
              <a:buFont typeface="Arial" panose="020B0604020202020204" pitchFamily="34" charset="0"/>
              <a:buChar char="•"/>
            </a:pPr>
            <a:r>
              <a:rPr lang="en-US" dirty="0"/>
              <a:t>Setting standards/areas of improvement</a:t>
            </a:r>
          </a:p>
          <a:p>
            <a:pPr marL="457200" indent="-457200">
              <a:buFont typeface="Arial" panose="020B0604020202020204" pitchFamily="34" charset="0"/>
              <a:buChar char="•"/>
            </a:pPr>
            <a:r>
              <a:rPr lang="en-US" dirty="0"/>
              <a:t>Staffing</a:t>
            </a:r>
          </a:p>
          <a:p>
            <a:pPr marL="800100" lvl="1" indent="-457200">
              <a:buFont typeface="Arial" panose="020B0604020202020204" pitchFamily="34" charset="0"/>
              <a:buChar char="•"/>
            </a:pPr>
            <a:r>
              <a:rPr lang="en-US" dirty="0"/>
              <a:t>Recruit and hire; train; evaluate performance</a:t>
            </a:r>
          </a:p>
          <a:p>
            <a:pPr marL="457200" indent="-457200">
              <a:buFont typeface="Arial" panose="020B0604020202020204" pitchFamily="34" charset="0"/>
              <a:buChar char="•"/>
            </a:pPr>
            <a:r>
              <a:rPr lang="en-US" dirty="0"/>
              <a:t>Leading</a:t>
            </a:r>
          </a:p>
          <a:p>
            <a:pPr marL="800100" lvl="1" indent="-457200">
              <a:buFont typeface="Arial" panose="020B0604020202020204" pitchFamily="34" charset="0"/>
              <a:buChar char="•"/>
            </a:pPr>
            <a:r>
              <a:rPr lang="en-US" dirty="0"/>
              <a:t>Communicate direction of business, commitment, motivation, drive </a:t>
            </a:r>
          </a:p>
          <a:p>
            <a:endParaRPr lang="en-US" dirty="0"/>
          </a:p>
        </p:txBody>
      </p:sp>
    </p:spTree>
    <p:extLst>
      <p:ext uri="{BB962C8B-B14F-4D97-AF65-F5344CB8AC3E}">
        <p14:creationId xmlns:p14="http://schemas.microsoft.com/office/powerpoint/2010/main" val="313829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338DF-A8E2-47C1-BFF5-5E299533E519}"/>
              </a:ext>
            </a:extLst>
          </p:cNvPr>
          <p:cNvSpPr>
            <a:spLocks noGrp="1"/>
          </p:cNvSpPr>
          <p:nvPr>
            <p:ph type="title"/>
          </p:nvPr>
        </p:nvSpPr>
        <p:spPr/>
        <p:txBody>
          <a:bodyPr/>
          <a:lstStyle/>
          <a:p>
            <a:r>
              <a:rPr lang="en-US" dirty="0"/>
              <a:t>Management Styles	</a:t>
            </a:r>
          </a:p>
        </p:txBody>
      </p:sp>
      <p:sp>
        <p:nvSpPr>
          <p:cNvPr id="5" name="Text Placeholder 4">
            <a:extLst>
              <a:ext uri="{FF2B5EF4-FFF2-40B4-BE49-F238E27FC236}">
                <a16:creationId xmlns:a16="http://schemas.microsoft.com/office/drawing/2014/main" id="{953318CB-3D43-4050-B437-54735D083113}"/>
              </a:ext>
            </a:extLst>
          </p:cNvPr>
          <p:cNvSpPr>
            <a:spLocks noGrp="1"/>
          </p:cNvSpPr>
          <p:nvPr>
            <p:ph type="body" sz="quarter" idx="10"/>
          </p:nvPr>
        </p:nvSpPr>
        <p:spPr/>
        <p:txBody>
          <a:bodyPr/>
          <a:lstStyle/>
          <a:p>
            <a:r>
              <a:rPr lang="en-US" b="1" dirty="0"/>
              <a:t>Autocratic:</a:t>
            </a:r>
          </a:p>
          <a:p>
            <a:r>
              <a:rPr lang="en-US" dirty="0"/>
              <a:t>Makes decisions with virtually no input</a:t>
            </a:r>
          </a:p>
          <a:p>
            <a:r>
              <a:rPr lang="en-US" dirty="0"/>
              <a:t>“My way or the highway”</a:t>
            </a:r>
          </a:p>
        </p:txBody>
      </p:sp>
      <p:sp>
        <p:nvSpPr>
          <p:cNvPr id="6" name="Text Placeholder 5">
            <a:extLst>
              <a:ext uri="{FF2B5EF4-FFF2-40B4-BE49-F238E27FC236}">
                <a16:creationId xmlns:a16="http://schemas.microsoft.com/office/drawing/2014/main" id="{FD8EED27-DFB2-49F6-9EDE-D751167D642F}"/>
              </a:ext>
            </a:extLst>
          </p:cNvPr>
          <p:cNvSpPr>
            <a:spLocks noGrp="1"/>
          </p:cNvSpPr>
          <p:nvPr>
            <p:ph type="body" sz="quarter" idx="11"/>
          </p:nvPr>
        </p:nvSpPr>
        <p:spPr/>
        <p:txBody>
          <a:bodyPr/>
          <a:lstStyle/>
          <a:p>
            <a:r>
              <a:rPr lang="en-US" b="1" dirty="0"/>
              <a:t>Chaotic:</a:t>
            </a:r>
          </a:p>
          <a:p>
            <a:r>
              <a:rPr lang="en-US" dirty="0"/>
              <a:t>Allows employees to make all decisions; can be a “circus”</a:t>
            </a:r>
          </a:p>
        </p:txBody>
      </p:sp>
      <p:sp>
        <p:nvSpPr>
          <p:cNvPr id="7" name="Text Placeholder 6">
            <a:extLst>
              <a:ext uri="{FF2B5EF4-FFF2-40B4-BE49-F238E27FC236}">
                <a16:creationId xmlns:a16="http://schemas.microsoft.com/office/drawing/2014/main" id="{E05EF9B5-0CEF-4D67-AAE2-87C037D7FDC4}"/>
              </a:ext>
            </a:extLst>
          </p:cNvPr>
          <p:cNvSpPr>
            <a:spLocks noGrp="1"/>
          </p:cNvSpPr>
          <p:nvPr>
            <p:ph type="body" sz="quarter" idx="12"/>
          </p:nvPr>
        </p:nvSpPr>
        <p:spPr>
          <a:xfrm>
            <a:off x="8385718" y="1768643"/>
            <a:ext cx="3233854" cy="3703901"/>
          </a:xfrm>
        </p:spPr>
        <p:txBody>
          <a:bodyPr/>
          <a:lstStyle/>
          <a:p>
            <a:r>
              <a:rPr lang="en-US" b="1" dirty="0"/>
              <a:t>Consultative:</a:t>
            </a:r>
          </a:p>
          <a:p>
            <a:r>
              <a:rPr lang="en-US" dirty="0"/>
              <a:t>Gets feedback and adjusts when necessary; can be slow; advisory board can be helpful</a:t>
            </a:r>
            <a:r>
              <a:rPr lang="en-US" b="1" dirty="0"/>
              <a:t> </a:t>
            </a:r>
          </a:p>
        </p:txBody>
      </p:sp>
    </p:spTree>
    <p:extLst>
      <p:ext uri="{BB962C8B-B14F-4D97-AF65-F5344CB8AC3E}">
        <p14:creationId xmlns:p14="http://schemas.microsoft.com/office/powerpoint/2010/main" val="1941350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B9F2B-F76E-4242-B325-543FE6A60513}"/>
              </a:ext>
            </a:extLst>
          </p:cNvPr>
          <p:cNvSpPr>
            <a:spLocks noGrp="1"/>
          </p:cNvSpPr>
          <p:nvPr>
            <p:ph type="title"/>
          </p:nvPr>
        </p:nvSpPr>
        <p:spPr/>
        <p:txBody>
          <a:bodyPr/>
          <a:lstStyle/>
          <a:p>
            <a:r>
              <a:rPr lang="en-US" dirty="0"/>
              <a:t>Management Styles</a:t>
            </a:r>
          </a:p>
        </p:txBody>
      </p:sp>
      <p:sp>
        <p:nvSpPr>
          <p:cNvPr id="3" name="Text Placeholder 2">
            <a:extLst>
              <a:ext uri="{FF2B5EF4-FFF2-40B4-BE49-F238E27FC236}">
                <a16:creationId xmlns:a16="http://schemas.microsoft.com/office/drawing/2014/main" id="{0BAF37B7-3BC7-4814-B356-CCECC9E61DF1}"/>
              </a:ext>
            </a:extLst>
          </p:cNvPr>
          <p:cNvSpPr>
            <a:spLocks noGrp="1"/>
          </p:cNvSpPr>
          <p:nvPr>
            <p:ph type="body" sz="quarter" idx="10"/>
          </p:nvPr>
        </p:nvSpPr>
        <p:spPr/>
        <p:txBody>
          <a:bodyPr/>
          <a:lstStyle/>
          <a:p>
            <a:r>
              <a:rPr lang="en-US" b="1" dirty="0"/>
              <a:t>Democratic:</a:t>
            </a:r>
          </a:p>
          <a:p>
            <a:r>
              <a:rPr lang="en-US" sz="2800" dirty="0"/>
              <a:t>Allows majority rule, sometimes slow process, slow process but easier to get employees’ approval</a:t>
            </a:r>
          </a:p>
        </p:txBody>
      </p:sp>
      <p:sp>
        <p:nvSpPr>
          <p:cNvPr id="4" name="Text Placeholder 3">
            <a:extLst>
              <a:ext uri="{FF2B5EF4-FFF2-40B4-BE49-F238E27FC236}">
                <a16:creationId xmlns:a16="http://schemas.microsoft.com/office/drawing/2014/main" id="{589FA30F-EB77-417B-AADE-69C59F1692C0}"/>
              </a:ext>
            </a:extLst>
          </p:cNvPr>
          <p:cNvSpPr>
            <a:spLocks noGrp="1"/>
          </p:cNvSpPr>
          <p:nvPr>
            <p:ph type="body" sz="quarter" idx="11"/>
          </p:nvPr>
        </p:nvSpPr>
        <p:spPr/>
        <p:txBody>
          <a:bodyPr/>
          <a:lstStyle/>
          <a:p>
            <a:r>
              <a:rPr lang="en-US" b="1" dirty="0"/>
              <a:t>Laissez-faire:</a:t>
            </a:r>
          </a:p>
          <a:p>
            <a:r>
              <a:rPr lang="en-US" sz="2800" dirty="0"/>
              <a:t>Manager acts as a mentor’ allows employees some control. Focus on results, not how work gets done.</a:t>
            </a:r>
          </a:p>
        </p:txBody>
      </p:sp>
      <p:sp>
        <p:nvSpPr>
          <p:cNvPr id="5" name="Text Placeholder 4">
            <a:extLst>
              <a:ext uri="{FF2B5EF4-FFF2-40B4-BE49-F238E27FC236}">
                <a16:creationId xmlns:a16="http://schemas.microsoft.com/office/drawing/2014/main" id="{F7A9227B-E612-4D8E-B47E-6D10AE347015}"/>
              </a:ext>
            </a:extLst>
          </p:cNvPr>
          <p:cNvSpPr>
            <a:spLocks noGrp="1"/>
          </p:cNvSpPr>
          <p:nvPr>
            <p:ph type="body" sz="quarter" idx="12"/>
          </p:nvPr>
        </p:nvSpPr>
        <p:spPr/>
        <p:txBody>
          <a:bodyPr/>
          <a:lstStyle/>
          <a:p>
            <a:r>
              <a:rPr lang="en-US" b="1" dirty="0"/>
              <a:t>Persuasive: </a:t>
            </a:r>
          </a:p>
          <a:p>
            <a:r>
              <a:rPr lang="en-US" sz="2800" dirty="0"/>
              <a:t>Makes decision, then takes time to convince employees it was good. Spends time getting people to “buy in”</a:t>
            </a:r>
          </a:p>
        </p:txBody>
      </p:sp>
    </p:spTree>
    <p:extLst>
      <p:ext uri="{BB962C8B-B14F-4D97-AF65-F5344CB8AC3E}">
        <p14:creationId xmlns:p14="http://schemas.microsoft.com/office/powerpoint/2010/main" val="127757913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http://purl.org/dc/dcmitype/"/>
    <ds:schemaRef ds:uri="05d88611-e516-4d1a-b12e-39107e78b3d0"/>
    <ds:schemaRef ds:uri="56ea17bb-c96d-4826-b465-01eec0dd23dd"/>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82</TotalTime>
  <Words>628</Words>
  <Application>Microsoft Office PowerPoint</Application>
  <PresentationFormat>Widescreen</PresentationFormat>
  <Paragraphs>105</Paragraphs>
  <Slides>12</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vt:lpstr>
      <vt:lpstr>Terminology </vt:lpstr>
      <vt:lpstr>PowerPoint Presentation</vt:lpstr>
      <vt:lpstr>Management Structures: </vt:lpstr>
      <vt:lpstr>Management Functions</vt:lpstr>
      <vt:lpstr>Management Styles </vt:lpstr>
      <vt:lpstr>Management Styles</vt:lpstr>
      <vt:lpstr>An Effective Manager </vt:lpstr>
      <vt:lpstr>An Effective Manager </vt:lpstr>
      <vt:lpstr>An Effective Manager Also: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9</cp:revision>
  <cp:lastPrinted>2017-07-07T16:17:37Z</cp:lastPrinted>
  <dcterms:created xsi:type="dcterms:W3CDTF">2017-07-11T23:58:30Z</dcterms:created>
  <dcterms:modified xsi:type="dcterms:W3CDTF">2017-10-02T21:34:03Z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