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4"/>
  </p:notesMasterIdLst>
  <p:handoutMasterIdLst>
    <p:handoutMasterId r:id="rId35"/>
  </p:handoutMasterIdLst>
  <p:sldIdLst>
    <p:sldId id="322" r:id="rId6"/>
    <p:sldId id="319" r:id="rId7"/>
    <p:sldId id="323" r:id="rId8"/>
    <p:sldId id="325" r:id="rId9"/>
    <p:sldId id="336" r:id="rId10"/>
    <p:sldId id="335" r:id="rId11"/>
    <p:sldId id="347" r:id="rId12"/>
    <p:sldId id="348" r:id="rId13"/>
    <p:sldId id="349" r:id="rId14"/>
    <p:sldId id="350" r:id="rId15"/>
    <p:sldId id="337" r:id="rId16"/>
    <p:sldId id="339" r:id="rId17"/>
    <p:sldId id="328" r:id="rId18"/>
    <p:sldId id="340" r:id="rId19"/>
    <p:sldId id="341" r:id="rId20"/>
    <p:sldId id="351" r:id="rId21"/>
    <p:sldId id="342" r:id="rId22"/>
    <p:sldId id="343" r:id="rId23"/>
    <p:sldId id="352" r:id="rId24"/>
    <p:sldId id="353" r:id="rId25"/>
    <p:sldId id="354" r:id="rId26"/>
    <p:sldId id="345" r:id="rId27"/>
    <p:sldId id="355" r:id="rId28"/>
    <p:sldId id="356" r:id="rId29"/>
    <p:sldId id="357" r:id="rId30"/>
    <p:sldId id="358" r:id="rId31"/>
    <p:sldId id="346" r:id="rId32"/>
    <p:sldId id="324"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39" autoAdjust="0"/>
    <p:restoredTop sz="94821" autoAdjust="0"/>
  </p:normalViewPr>
  <p:slideViewPr>
    <p:cSldViewPr snapToGrid="0">
      <p:cViewPr>
        <p:scale>
          <a:sx n="90" d="100"/>
          <a:sy n="90" d="100"/>
        </p:scale>
        <p:origin x="272" y="20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slide" Target="slides/slide28.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commentAuthors" Target="commentAuthor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 Id="rId4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1/19/18</a:t>
            </a:fld>
            <a:endParaRPr lang="en-US"/>
          </a:p>
        </p:txBody>
      </p:sp>
      <p:sp>
        <p:nvSpPr>
          <p:cNvPr id="4" name="Footer Placeholder 3">
            <a:extLst>
              <a:ext uri="{FF2B5EF4-FFF2-40B4-BE49-F238E27FC236}">
                <a16:creationId xmlns=""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1/19/18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presentation includes all the definitions for the terms and the slides are easy to follow. This can be broken up into 3 different presentations if needed.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66936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376683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45149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How do teachers create their classroom environment? Think about how different classrooms look and feel as you enter. When students, parents or other faculty enter a classroom, they are immediately immersed into the environment around them. It is very important to “set the tone” with your classroom for the experience you wish to provide to your students.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61765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The first step in creating a classroom environment is the arrangement of desks, tables, bookshelves and other classroom materials. If the teacher has an unorganized or messy room, the students may think the teacher is not ready to teach.</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543205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When arranging their classroom space, teachers should ask themselves questions such as: Are supplies and materials easy for students to find so they do not waste time? Are supplies and materials in an easy to reach place so it cuts down on preparation time for lessons? Can you easily monitor students through the flow of the room? What other questions should teachers ask themselves?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500127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Not only should your classroom be a warm and inviting place that fosters education, your classroom is a community for students to learn. Students should feel comfortable in your classroom building positive relationships full of mutual respect. Students should feel at ease working with other students. Your classroom should also foster class identity.</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1913642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Your classroom should continually encourage student learning.</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678966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If everyone is not involved, what are they doing? Are they disrupting the class, falling asleep, or texting? If your students are involved in these activities, it is most likely they are not paying attention to the lesson or assignment.</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20954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It is the job of the teacher to present engaging, interactive lessons to grab the students’ attention. The teacher should be constantly reassessing his or her teaching style to ensure his or her methods are effective. Every class is different and therefore the way a lesson is presented can change from class to class. Students who are engaged in the lesson are far less likely to display behavior problems.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363188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The first opportunity that a teacher has to interact with the student is by meeting the student at the door and greeting the student as he or she enters the room. This first initial contact with the student sets the tone for the remainder of the class period. The second opportunity that a teacher has to make a smooth transition into the classroom is by having a start-up or warm-up assignment ready before students arrive - not after. Transitioning from one assignment to the next can be problematic for some teachers. The best thing is to make sure all materials are ready ahead of time for the next task. If a student finishes early, always have an assignment for them to do while others are still working. If a lesson ends early, always have the next lesson ready to go, or start reviewing what you already covered. A lesson review or Q and A session is always a great way to end the lesson and assess students’ knowledge. It is important to teach from bell to bell to avoid classroom disruptions, negative behaviors and to ensure all students are receiving a quality education.</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75222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Managing student behavior can be the pitfall for some new teachers as well as veteran teachers.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Script: Behavior has a direct effect on student learning. It is important to give students clear expectations, rules, procedures and consequences for not following those expectations, rules or procedures. It is best to introduce the expectations, rules, procedures and consequences at the beginning of the school year so that students know what the teacher expects from the start.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1613481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Script: There are three basic classroom management styles. An authoritarian teacher will set rules without really explaining the reason behind those rules and will expect the students to follow them regardless. There is no gray area for the authoritarian teacher. The permissive or laissez-faire teacher will serve as more of a friend than a leadership role in the classroom. This teacher is more likely to give in to the students’ request because he or she wants the students to like him or her and think he or she is “cool.” The authoritative teacher provides rules/guidelines with explanations for those rules/guidelines. There is room for independence within the set rules. The authoritative teacher recognizes the positive behaviors in students and redirects negative behavior. Other management styles include: The indifferent or detached teacher is not very involved with their classroom, my use the same lessons year after year.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54868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As I said earlier, it is imperative for teachers to provide students with clear expectations, rules, procedures and consequences. Ask the following: What guidelines would you set for your own classroom?</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2652490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 Teachers can help foster personal responsibility in students by monitoring student behavior and holding them accountable for their behavior. • Classrooms can run smoothly by helping students know what to expect and what is expected of them by providing daily routines. • Another way to minimize behavior is by creating a seating chart for the students. • Teachers should constantly be monitoring students by keeping track of what is happening throughout the classroom, even when involved in an activity. • Using techniques such as eye contact, body language, gestures, and physical closeness can drastically minimize negative behaviors in the classroom.</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658500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The way in which the teacher handles negative behavior can set the tone for the classroom and correct any future negative behavior.</a:t>
            </a:r>
          </a:p>
          <a:p>
            <a:r>
              <a:rPr lang="en-US" dirty="0" smtClean="0"/>
              <a:t>Script: Point out your rules and talk about them and why you choose them. Have students look at the school and district rules, policies and the consequences.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1279169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The most important aspect of classroom discipline is to be consistent.</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1007851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Maintaining an accurate record helps the teacher to remain objective about the situation or student. It helps in analyzing the problem and the effectiveness of the teacher’s response to the behavior. It also provides a basis for gauging improvement when new strategies or responses are put in place. It is important to involve the parents from the beginning and to utilize all school resources available.</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16781963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Script: Are there any questions?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27</a:t>
            </a:fld>
            <a:endParaRPr lang="en-US"/>
          </a:p>
        </p:txBody>
      </p:sp>
    </p:spTree>
    <p:extLst>
      <p:ext uri="{BB962C8B-B14F-4D97-AF65-F5344CB8AC3E}">
        <p14:creationId xmlns:p14="http://schemas.microsoft.com/office/powerpoint/2010/main" val="395330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terms and definitions as they are discussed.</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868766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403807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73881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836920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71888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write the term and definition as it is discussed. Provide examples.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059620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mailto:copyrights@tea.state.tx.us" TargetMode="External"/><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 Id="rId3" Type="http://schemas.openxmlformats.org/officeDocument/2006/relationships/image" Target="../media/image1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4DD23808-E336-4296-8521-6F80DB5018F3}"/>
              </a:ext>
            </a:extLst>
          </p:cNvPr>
          <p:cNvSpPr>
            <a:spLocks noGrp="1"/>
          </p:cNvSpPr>
          <p:nvPr>
            <p:ph type="title"/>
          </p:nvPr>
        </p:nvSpPr>
        <p:spPr/>
        <p:txBody>
          <a:bodyPr>
            <a:normAutofit/>
          </a:bodyPr>
          <a:lstStyle/>
          <a:p>
            <a:r>
              <a:rPr lang="en-US" sz="6000" dirty="0"/>
              <a:t>Managing Your Classroom</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spc="-215" dirty="0"/>
              <a:t>Permissive</a:t>
            </a:r>
            <a:r>
              <a:rPr lang="en-US" spc="-340" dirty="0"/>
              <a:t> </a:t>
            </a:r>
            <a:r>
              <a:rPr lang="en-US" spc="-260" dirty="0"/>
              <a:t>Style</a:t>
            </a:r>
            <a:endParaRPr lang="en-US" dirty="0"/>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A management style that sets few </a:t>
            </a:r>
            <a:r>
              <a:rPr lang="en-US" dirty="0" smtClean="0"/>
              <a:t>expectations </a:t>
            </a:r>
            <a:r>
              <a:rPr lang="en-US" dirty="0"/>
              <a:t>and rules for students and </a:t>
            </a:r>
            <a:r>
              <a:rPr lang="en-US" dirty="0" smtClean="0"/>
              <a:t>enforces </a:t>
            </a:r>
            <a:r>
              <a:rPr lang="en-US" dirty="0"/>
              <a:t>them inconsistently</a:t>
            </a:r>
          </a:p>
          <a:p>
            <a:endParaRPr lang="en-US" dirty="0"/>
          </a:p>
        </p:txBody>
      </p:sp>
    </p:spTree>
    <p:extLst>
      <p:ext uri="{BB962C8B-B14F-4D97-AF65-F5344CB8AC3E}">
        <p14:creationId xmlns:p14="http://schemas.microsoft.com/office/powerpoint/2010/main" val="31862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School Procedures</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Overall guidelines that generally </a:t>
            </a:r>
            <a:r>
              <a:rPr lang="en-US" dirty="0" smtClean="0"/>
              <a:t>address </a:t>
            </a:r>
            <a:r>
              <a:rPr lang="en-US" dirty="0"/>
              <a:t>major issues such as attendance and </a:t>
            </a:r>
            <a:r>
              <a:rPr lang="en-US" dirty="0" smtClean="0"/>
              <a:t>dress </a:t>
            </a:r>
            <a:r>
              <a:rPr lang="en-US" dirty="0"/>
              <a:t>code</a:t>
            </a:r>
          </a:p>
          <a:p>
            <a:endParaRPr lang="en-US" dirty="0"/>
          </a:p>
        </p:txBody>
      </p:sp>
    </p:spTree>
    <p:extLst>
      <p:ext uri="{BB962C8B-B14F-4D97-AF65-F5344CB8AC3E}">
        <p14:creationId xmlns:p14="http://schemas.microsoft.com/office/powerpoint/2010/main" val="127799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a:xfrm>
            <a:off x="740664" y="435784"/>
            <a:ext cx="10059452" cy="876300"/>
          </a:xfrm>
        </p:spPr>
        <p:txBody>
          <a:bodyPr/>
          <a:lstStyle/>
          <a:p>
            <a:r>
              <a:rPr lang="en-US" dirty="0"/>
              <a:t/>
            </a:r>
            <a:br>
              <a:rPr lang="en-US" dirty="0"/>
            </a:br>
            <a:r>
              <a:rPr lang="en-US" dirty="0"/>
              <a:t/>
            </a:r>
            <a:br>
              <a:rPr lang="en-US" dirty="0"/>
            </a:br>
            <a:r>
              <a:rPr lang="en-US" dirty="0"/>
              <a:t>Creating the Classroom </a:t>
            </a:r>
            <a:r>
              <a:rPr lang="en-US" dirty="0" smtClean="0"/>
              <a:t>Environment</a:t>
            </a:r>
            <a:endParaRPr lang="en-US" dirty="0"/>
          </a:p>
        </p:txBody>
      </p:sp>
      <p:sp>
        <p:nvSpPr>
          <p:cNvPr id="4" name="object 4"/>
          <p:cNvSpPr/>
          <p:nvPr/>
        </p:nvSpPr>
        <p:spPr>
          <a:xfrm>
            <a:off x="4795962" y="1989660"/>
            <a:ext cx="1948856" cy="214629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69203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Creating the Classroom Environment</a:t>
            </a:r>
          </a:p>
        </p:txBody>
      </p:sp>
      <p:sp>
        <p:nvSpPr>
          <p:cNvPr id="6" name="Content Placeholder 5"/>
          <p:cNvSpPr>
            <a:spLocks noGrp="1"/>
          </p:cNvSpPr>
          <p:nvPr>
            <p:ph sz="half" idx="1"/>
          </p:nvPr>
        </p:nvSpPr>
        <p:spPr/>
        <p:txBody>
          <a:bodyPr/>
          <a:lstStyle/>
          <a:p>
            <a:pPr lvl="1"/>
            <a:r>
              <a:rPr lang="en-US" dirty="0"/>
              <a:t>The arrangement and look of a </a:t>
            </a:r>
            <a:r>
              <a:rPr lang="en-US" dirty="0" smtClean="0"/>
              <a:t>classroom </a:t>
            </a:r>
            <a:r>
              <a:rPr lang="en-US" dirty="0"/>
              <a:t>sets the atmosphere for learning</a:t>
            </a:r>
          </a:p>
          <a:p>
            <a:pPr lvl="1"/>
            <a:endParaRPr lang="en-US" dirty="0"/>
          </a:p>
          <a:p>
            <a:pPr lvl="1"/>
            <a:endParaRPr lang="en-US" dirty="0"/>
          </a:p>
          <a:p>
            <a:pPr lvl="1"/>
            <a:endParaRPr lang="en-US" dirty="0"/>
          </a:p>
          <a:p>
            <a:pPr lvl="1"/>
            <a:endParaRPr lang="en-US" dirty="0"/>
          </a:p>
        </p:txBody>
      </p:sp>
      <p:sp>
        <p:nvSpPr>
          <p:cNvPr id="4" name="object 5"/>
          <p:cNvSpPr/>
          <p:nvPr/>
        </p:nvSpPr>
        <p:spPr>
          <a:xfrm>
            <a:off x="7142380" y="2568379"/>
            <a:ext cx="3657600" cy="24384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500200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Guidelines for arranging the </a:t>
            </a:r>
            <a:r>
              <a:rPr lang="en-US" dirty="0" smtClean="0"/>
              <a:t>space</a:t>
            </a:r>
            <a:endParaRPr lang="en-US" dirty="0"/>
          </a:p>
        </p:txBody>
      </p:sp>
      <p:sp>
        <p:nvSpPr>
          <p:cNvPr id="6" name="Content Placeholder 5"/>
          <p:cNvSpPr>
            <a:spLocks noGrp="1"/>
          </p:cNvSpPr>
          <p:nvPr>
            <p:ph sz="half" idx="1"/>
          </p:nvPr>
        </p:nvSpPr>
        <p:spPr/>
        <p:txBody>
          <a:bodyPr/>
          <a:lstStyle/>
          <a:p>
            <a:pPr lvl="1"/>
            <a:r>
              <a:rPr lang="en-US" dirty="0"/>
              <a:t>Ease of student use</a:t>
            </a:r>
          </a:p>
          <a:p>
            <a:pPr lvl="1"/>
            <a:r>
              <a:rPr lang="en-US" dirty="0" smtClean="0"/>
              <a:t>Ease </a:t>
            </a:r>
            <a:r>
              <a:rPr lang="en-US" dirty="0"/>
              <a:t>of teaching</a:t>
            </a:r>
          </a:p>
          <a:p>
            <a:pPr lvl="1"/>
            <a:r>
              <a:rPr lang="en-US" dirty="0" smtClean="0"/>
              <a:t>Ease </a:t>
            </a:r>
            <a:r>
              <a:rPr lang="en-US" dirty="0"/>
              <a:t>of supervising</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201374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Building a sense of </a:t>
            </a:r>
            <a:r>
              <a:rPr lang="en-US" dirty="0" smtClean="0"/>
              <a:t>community </a:t>
            </a:r>
            <a:r>
              <a:rPr lang="en-US" dirty="0"/>
              <a:t>involves:</a:t>
            </a:r>
          </a:p>
        </p:txBody>
      </p:sp>
      <p:sp>
        <p:nvSpPr>
          <p:cNvPr id="6" name="Content Placeholder 5"/>
          <p:cNvSpPr>
            <a:spLocks noGrp="1"/>
          </p:cNvSpPr>
          <p:nvPr>
            <p:ph sz="half" idx="1"/>
          </p:nvPr>
        </p:nvSpPr>
        <p:spPr/>
        <p:txBody>
          <a:bodyPr/>
          <a:lstStyle/>
          <a:p>
            <a:pPr lvl="1"/>
            <a:r>
              <a:rPr lang="en-US" dirty="0"/>
              <a:t>Positive relationships</a:t>
            </a:r>
          </a:p>
          <a:p>
            <a:pPr lvl="1"/>
            <a:r>
              <a:rPr lang="en-US" dirty="0" smtClean="0"/>
              <a:t>Respect</a:t>
            </a:r>
            <a:endParaRPr lang="en-US" dirty="0"/>
          </a:p>
          <a:p>
            <a:pPr lvl="1"/>
            <a:r>
              <a:rPr lang="en-US" dirty="0" smtClean="0"/>
              <a:t>Student </a:t>
            </a:r>
            <a:r>
              <a:rPr lang="en-US" dirty="0"/>
              <a:t>involvement</a:t>
            </a:r>
          </a:p>
          <a:p>
            <a:pPr lvl="1"/>
            <a:r>
              <a:rPr lang="en-US" dirty="0" smtClean="0"/>
              <a:t>Class </a:t>
            </a:r>
            <a:r>
              <a:rPr lang="en-US" dirty="0"/>
              <a:t>identity</a:t>
            </a:r>
          </a:p>
          <a:p>
            <a:pPr lvl="2"/>
            <a:endParaRPr lang="en-US" dirty="0"/>
          </a:p>
          <a:p>
            <a:pPr lvl="1"/>
            <a:endParaRPr lang="en-US" dirty="0"/>
          </a:p>
          <a:p>
            <a:pPr lvl="1"/>
            <a:endParaRPr lang="en-US" dirty="0"/>
          </a:p>
          <a:p>
            <a:pPr lvl="1"/>
            <a:endParaRPr lang="en-US" dirty="0"/>
          </a:p>
        </p:txBody>
      </p:sp>
      <p:sp>
        <p:nvSpPr>
          <p:cNvPr id="4" name="object 5"/>
          <p:cNvSpPr/>
          <p:nvPr/>
        </p:nvSpPr>
        <p:spPr>
          <a:xfrm>
            <a:off x="7460976" y="2379825"/>
            <a:ext cx="3339004" cy="281550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23144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a:xfrm>
            <a:off x="740664" y="435784"/>
            <a:ext cx="10059452" cy="876300"/>
          </a:xfrm>
        </p:spPr>
        <p:txBody>
          <a:bodyPr/>
          <a:lstStyle/>
          <a:p>
            <a:r>
              <a:rPr lang="en-US" dirty="0"/>
              <a:t/>
            </a:r>
            <a:br>
              <a:rPr lang="en-US" dirty="0"/>
            </a:br>
            <a:r>
              <a:rPr lang="en-US" dirty="0"/>
              <a:t/>
            </a:r>
            <a:br>
              <a:rPr lang="en-US" dirty="0"/>
            </a:br>
            <a:r>
              <a:rPr lang="en-US" dirty="0"/>
              <a:t>Keeping Students Involved </a:t>
            </a:r>
            <a:r>
              <a:rPr lang="en-US" dirty="0" smtClean="0"/>
              <a:t>in Learning</a:t>
            </a:r>
            <a:endParaRPr lang="en-US" dirty="0"/>
          </a:p>
        </p:txBody>
      </p:sp>
      <p:sp>
        <p:nvSpPr>
          <p:cNvPr id="5" name="object 5"/>
          <p:cNvSpPr/>
          <p:nvPr/>
        </p:nvSpPr>
        <p:spPr>
          <a:xfrm>
            <a:off x="4210853" y="2131627"/>
            <a:ext cx="3119074" cy="24638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55271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One of the biggest </a:t>
            </a:r>
            <a:r>
              <a:rPr lang="en-US" dirty="0" smtClean="0"/>
              <a:t>challenges </a:t>
            </a:r>
            <a:r>
              <a:rPr lang="en-US" dirty="0"/>
              <a:t>for teachers is:</a:t>
            </a:r>
          </a:p>
        </p:txBody>
      </p:sp>
      <p:sp>
        <p:nvSpPr>
          <p:cNvPr id="6" name="Content Placeholder 5"/>
          <p:cNvSpPr>
            <a:spLocks noGrp="1"/>
          </p:cNvSpPr>
          <p:nvPr>
            <p:ph sz="half" idx="1"/>
          </p:nvPr>
        </p:nvSpPr>
        <p:spPr/>
        <p:txBody>
          <a:bodyPr/>
          <a:lstStyle/>
          <a:p>
            <a:pPr lvl="1"/>
            <a:r>
              <a:rPr lang="en-US" dirty="0"/>
              <a:t>Keeping everyone involved in </a:t>
            </a:r>
            <a:r>
              <a:rPr lang="en-US" dirty="0" smtClean="0"/>
              <a:t>the </a:t>
            </a:r>
            <a:r>
              <a:rPr lang="en-US" dirty="0"/>
              <a:t>learning process</a:t>
            </a:r>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76260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When teachers </a:t>
            </a:r>
            <a:r>
              <a:rPr lang="en-US" dirty="0" smtClean="0"/>
              <a:t>present </a:t>
            </a:r>
            <a:r>
              <a:rPr lang="en-US" dirty="0"/>
              <a:t>engaging lessons</a:t>
            </a:r>
          </a:p>
        </p:txBody>
      </p:sp>
      <p:sp>
        <p:nvSpPr>
          <p:cNvPr id="6" name="Content Placeholder 5"/>
          <p:cNvSpPr>
            <a:spLocks noGrp="1"/>
          </p:cNvSpPr>
          <p:nvPr>
            <p:ph sz="half" idx="1"/>
          </p:nvPr>
        </p:nvSpPr>
        <p:spPr/>
        <p:txBody>
          <a:bodyPr/>
          <a:lstStyle/>
          <a:p>
            <a:pPr lvl="1"/>
            <a:r>
              <a:rPr lang="en-US" dirty="0"/>
              <a:t>Students learn </a:t>
            </a:r>
            <a:r>
              <a:rPr lang="en-US" dirty="0" smtClean="0"/>
              <a:t>and </a:t>
            </a:r>
            <a:r>
              <a:rPr lang="en-US" dirty="0"/>
              <a:t>remember more</a:t>
            </a:r>
          </a:p>
          <a:p>
            <a:pPr lvl="1"/>
            <a:r>
              <a:rPr lang="en-US" dirty="0" smtClean="0"/>
              <a:t>Students </a:t>
            </a:r>
            <a:r>
              <a:rPr lang="en-US" dirty="0"/>
              <a:t>are less likely </a:t>
            </a:r>
            <a:r>
              <a:rPr lang="en-US" dirty="0" smtClean="0"/>
              <a:t>to </a:t>
            </a:r>
            <a:r>
              <a:rPr lang="en-US" dirty="0"/>
              <a:t>engage in problem behaviors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7698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Common transitions </a:t>
            </a:r>
            <a:r>
              <a:rPr lang="en-US" dirty="0" smtClean="0"/>
              <a:t>situations </a:t>
            </a:r>
            <a:r>
              <a:rPr lang="en-US" dirty="0"/>
              <a:t>include:</a:t>
            </a:r>
          </a:p>
        </p:txBody>
      </p:sp>
      <p:sp>
        <p:nvSpPr>
          <p:cNvPr id="6" name="Content Placeholder 5"/>
          <p:cNvSpPr>
            <a:spLocks noGrp="1"/>
          </p:cNvSpPr>
          <p:nvPr>
            <p:ph sz="half" idx="1"/>
          </p:nvPr>
        </p:nvSpPr>
        <p:spPr/>
        <p:txBody>
          <a:bodyPr/>
          <a:lstStyle/>
          <a:p>
            <a:pPr lvl="1"/>
            <a:r>
              <a:rPr lang="en-US" dirty="0"/>
              <a:t>Greeting students</a:t>
            </a:r>
          </a:p>
          <a:p>
            <a:pPr lvl="1"/>
            <a:r>
              <a:rPr lang="en-US" dirty="0" smtClean="0"/>
              <a:t>Class </a:t>
            </a:r>
            <a:r>
              <a:rPr lang="en-US" dirty="0"/>
              <a:t>start-up  assignment</a:t>
            </a:r>
          </a:p>
          <a:p>
            <a:pPr lvl="1"/>
            <a:r>
              <a:rPr lang="en-US" dirty="0" smtClean="0"/>
              <a:t>Transition </a:t>
            </a:r>
            <a:r>
              <a:rPr lang="en-US" dirty="0"/>
              <a:t>to small groups</a:t>
            </a:r>
          </a:p>
          <a:p>
            <a:pPr lvl="1"/>
            <a:r>
              <a:rPr lang="en-US" dirty="0" smtClean="0"/>
              <a:t>Students </a:t>
            </a:r>
            <a:r>
              <a:rPr lang="en-US" dirty="0"/>
              <a:t>who finish early</a:t>
            </a:r>
          </a:p>
          <a:p>
            <a:pPr lvl="1"/>
            <a:r>
              <a:rPr lang="en-US" dirty="0" smtClean="0"/>
              <a:t>Lessons </a:t>
            </a:r>
            <a:r>
              <a:rPr lang="en-US" dirty="0"/>
              <a:t>that end early</a:t>
            </a:r>
          </a:p>
          <a:p>
            <a:pPr lvl="2"/>
            <a:endParaRPr lang="en-US" dirty="0"/>
          </a:p>
          <a:p>
            <a:pPr lvl="1"/>
            <a:endParaRPr lang="en-US" dirty="0"/>
          </a:p>
          <a:p>
            <a:pPr lvl="1"/>
            <a:endParaRPr lang="en-US" dirty="0"/>
          </a:p>
          <a:p>
            <a:pPr lvl="1"/>
            <a:endParaRPr lang="en-US" dirty="0"/>
          </a:p>
        </p:txBody>
      </p:sp>
      <p:sp>
        <p:nvSpPr>
          <p:cNvPr id="7" name="object 5"/>
          <p:cNvSpPr/>
          <p:nvPr/>
        </p:nvSpPr>
        <p:spPr>
          <a:xfrm>
            <a:off x="7895872" y="2627053"/>
            <a:ext cx="2904108" cy="2321052"/>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44020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Managing Behavior</a:t>
            </a:r>
          </a:p>
        </p:txBody>
      </p:sp>
      <p:sp>
        <p:nvSpPr>
          <p:cNvPr id="7" name="Content Placeholder 6"/>
          <p:cNvSpPr>
            <a:spLocks noGrp="1"/>
          </p:cNvSpPr>
          <p:nvPr>
            <p:ph sz="half" idx="1"/>
          </p:nvPr>
        </p:nvSpPr>
        <p:spPr/>
        <p:txBody>
          <a:bodyPr/>
          <a:lstStyle/>
          <a:p>
            <a:pPr lvl="1"/>
            <a:r>
              <a:rPr lang="en-US" dirty="0"/>
              <a:t>How well teachers manage  classroom behavior directly  impacts how much </a:t>
            </a:r>
            <a:r>
              <a:rPr lang="en-US" dirty="0" smtClean="0"/>
              <a:t>learning </a:t>
            </a:r>
            <a:r>
              <a:rPr lang="en-US" dirty="0"/>
              <a:t>can take place.</a:t>
            </a:r>
          </a:p>
          <a:p>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2816" y="2466779"/>
            <a:ext cx="2527300" cy="2641600"/>
          </a:xfrm>
          <a:prstGeom prst="rect">
            <a:avLst/>
          </a:prstGeom>
        </p:spPr>
      </p:pic>
    </p:spTree>
    <p:extLst>
      <p:ext uri="{BB962C8B-B14F-4D97-AF65-F5344CB8AC3E}">
        <p14:creationId xmlns:p14="http://schemas.microsoft.com/office/powerpoint/2010/main" val="262770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The three general </a:t>
            </a:r>
            <a:r>
              <a:rPr lang="en-US" dirty="0" smtClean="0"/>
              <a:t>management </a:t>
            </a:r>
            <a:r>
              <a:rPr lang="en-US" dirty="0"/>
              <a:t>styles</a:t>
            </a:r>
          </a:p>
        </p:txBody>
      </p:sp>
      <p:sp>
        <p:nvSpPr>
          <p:cNvPr id="7" name="Content Placeholder 6"/>
          <p:cNvSpPr>
            <a:spLocks noGrp="1"/>
          </p:cNvSpPr>
          <p:nvPr>
            <p:ph sz="half" idx="1"/>
          </p:nvPr>
        </p:nvSpPr>
        <p:spPr/>
        <p:txBody>
          <a:bodyPr/>
          <a:lstStyle/>
          <a:p>
            <a:pPr lvl="1"/>
            <a:r>
              <a:rPr lang="en-US" dirty="0"/>
              <a:t>Authoritarian</a:t>
            </a:r>
          </a:p>
          <a:p>
            <a:pPr lvl="1"/>
            <a:r>
              <a:rPr lang="en-US" dirty="0" smtClean="0"/>
              <a:t>Permissive</a:t>
            </a:r>
            <a:endParaRPr lang="en-US" dirty="0"/>
          </a:p>
          <a:p>
            <a:pPr lvl="1"/>
            <a:r>
              <a:rPr lang="en-US" dirty="0" smtClean="0"/>
              <a:t>Authoritative</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2980" y="2422329"/>
            <a:ext cx="2667000" cy="2730500"/>
          </a:xfrm>
          <a:prstGeom prst="rect">
            <a:avLst/>
          </a:prstGeom>
        </p:spPr>
      </p:pic>
    </p:spTree>
    <p:extLst>
      <p:ext uri="{BB962C8B-B14F-4D97-AF65-F5344CB8AC3E}">
        <p14:creationId xmlns:p14="http://schemas.microsoft.com/office/powerpoint/2010/main" val="2014748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0664" y="407208"/>
            <a:ext cx="10059452" cy="1013211"/>
          </a:xfrm>
        </p:spPr>
        <p:txBody>
          <a:bodyPr/>
          <a:lstStyle/>
          <a:p>
            <a:r>
              <a:rPr lang="en-US" dirty="0"/>
              <a:t>When developing a </a:t>
            </a:r>
            <a:r>
              <a:rPr lang="en-US" dirty="0" smtClean="0"/>
              <a:t>behavior </a:t>
            </a:r>
            <a:r>
              <a:rPr lang="en-US" dirty="0"/>
              <a:t>management  plan, key questions include</a:t>
            </a:r>
          </a:p>
        </p:txBody>
      </p:sp>
      <p:sp>
        <p:nvSpPr>
          <p:cNvPr id="6" name="Content Placeholder 5"/>
          <p:cNvSpPr>
            <a:spLocks noGrp="1"/>
          </p:cNvSpPr>
          <p:nvPr>
            <p:ph sz="half" idx="1"/>
          </p:nvPr>
        </p:nvSpPr>
        <p:spPr>
          <a:xfrm>
            <a:off x="740664" y="1928812"/>
            <a:ext cx="11055750" cy="4225925"/>
          </a:xfrm>
        </p:spPr>
        <p:txBody>
          <a:bodyPr/>
          <a:lstStyle/>
          <a:p>
            <a:pPr lvl="1"/>
            <a:r>
              <a:rPr lang="en-US" dirty="0"/>
              <a:t>What realistic expectations for </a:t>
            </a:r>
            <a:r>
              <a:rPr lang="en-US" dirty="0" smtClean="0"/>
              <a:t>student </a:t>
            </a:r>
            <a:r>
              <a:rPr lang="en-US" dirty="0"/>
              <a:t>behavior should you set?</a:t>
            </a:r>
          </a:p>
          <a:p>
            <a:pPr lvl="1"/>
            <a:r>
              <a:rPr lang="en-US" dirty="0" smtClean="0"/>
              <a:t>How </a:t>
            </a:r>
            <a:r>
              <a:rPr lang="en-US" dirty="0"/>
              <a:t>will you reward students </a:t>
            </a:r>
            <a:r>
              <a:rPr lang="en-US" dirty="0" smtClean="0"/>
              <a:t>for appropriate </a:t>
            </a:r>
            <a:r>
              <a:rPr lang="en-US" dirty="0"/>
              <a:t>behavior?</a:t>
            </a:r>
          </a:p>
          <a:p>
            <a:pPr lvl="1"/>
            <a:r>
              <a:rPr lang="en-US" dirty="0" smtClean="0"/>
              <a:t>What </a:t>
            </a:r>
            <a:r>
              <a:rPr lang="en-US" dirty="0"/>
              <a:t>steps will you take </a:t>
            </a:r>
            <a:r>
              <a:rPr lang="en-US" dirty="0" smtClean="0"/>
              <a:t>when </a:t>
            </a:r>
            <a:r>
              <a:rPr lang="en-US" dirty="0"/>
              <a:t>inappropriate behavior occurs?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733605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0664" y="407208"/>
            <a:ext cx="10059452" cy="1013211"/>
          </a:xfrm>
        </p:spPr>
        <p:txBody>
          <a:bodyPr/>
          <a:lstStyle/>
          <a:p>
            <a:r>
              <a:rPr lang="en-US" dirty="0"/>
              <a:t>Minimizing problem behaviors </a:t>
            </a:r>
            <a:r>
              <a:rPr lang="en-US" dirty="0" smtClean="0"/>
              <a:t>can </a:t>
            </a:r>
            <a:r>
              <a:rPr lang="en-US" dirty="0"/>
              <a:t>be done by:</a:t>
            </a:r>
          </a:p>
        </p:txBody>
      </p:sp>
      <p:sp>
        <p:nvSpPr>
          <p:cNvPr id="6" name="Content Placeholder 5"/>
          <p:cNvSpPr>
            <a:spLocks noGrp="1"/>
          </p:cNvSpPr>
          <p:nvPr>
            <p:ph sz="half" idx="1"/>
          </p:nvPr>
        </p:nvSpPr>
        <p:spPr>
          <a:xfrm>
            <a:off x="740664" y="1928812"/>
            <a:ext cx="11055750" cy="4225925"/>
          </a:xfrm>
        </p:spPr>
        <p:txBody>
          <a:bodyPr/>
          <a:lstStyle/>
          <a:p>
            <a:pPr lvl="1"/>
            <a:r>
              <a:rPr lang="en-US" dirty="0"/>
              <a:t>Developing personal responsibility in students</a:t>
            </a:r>
          </a:p>
          <a:p>
            <a:pPr lvl="1"/>
            <a:r>
              <a:rPr lang="en-US" dirty="0"/>
              <a:t>Utilizing routines</a:t>
            </a:r>
          </a:p>
          <a:p>
            <a:pPr lvl="1"/>
            <a:r>
              <a:rPr lang="en-US" dirty="0"/>
              <a:t>Assigning seats</a:t>
            </a:r>
          </a:p>
          <a:p>
            <a:pPr lvl="1"/>
            <a:r>
              <a:rPr lang="en-US" dirty="0"/>
              <a:t>Monitoring the classroom</a:t>
            </a:r>
          </a:p>
          <a:p>
            <a:pPr lvl="1"/>
            <a:r>
              <a:rPr lang="en-US" dirty="0"/>
              <a:t>Using nonverbal </a:t>
            </a:r>
            <a:r>
              <a:rPr lang="en-US" dirty="0" smtClean="0"/>
              <a:t>cues</a:t>
            </a:r>
            <a:endParaRPr lang="en-US" dirty="0"/>
          </a:p>
          <a:p>
            <a:pPr lvl="1"/>
            <a:endParaRPr lang="en-US" dirty="0"/>
          </a:p>
          <a:p>
            <a:pPr lvl="1"/>
            <a:endParaRPr lang="en-US" dirty="0"/>
          </a:p>
        </p:txBody>
      </p:sp>
    </p:spTree>
    <p:extLst>
      <p:ext uri="{BB962C8B-B14F-4D97-AF65-F5344CB8AC3E}">
        <p14:creationId xmlns:p14="http://schemas.microsoft.com/office/powerpoint/2010/main" val="1944407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Handling Problem Behavior</a:t>
            </a:r>
          </a:p>
        </p:txBody>
      </p:sp>
      <p:sp>
        <p:nvSpPr>
          <p:cNvPr id="6" name="Content Placeholder 5"/>
          <p:cNvSpPr>
            <a:spLocks noGrp="1"/>
          </p:cNvSpPr>
          <p:nvPr>
            <p:ph sz="half" idx="1"/>
          </p:nvPr>
        </p:nvSpPr>
        <p:spPr/>
        <p:txBody>
          <a:bodyPr/>
          <a:lstStyle/>
          <a:p>
            <a:pPr lvl="1"/>
            <a:r>
              <a:rPr lang="en-US" sz="2800" spc="-20" dirty="0"/>
              <a:t>How</a:t>
            </a:r>
            <a:r>
              <a:rPr lang="en-US" sz="2800" spc="-285" dirty="0"/>
              <a:t> </a:t>
            </a:r>
            <a:r>
              <a:rPr lang="en-US" sz="2800" spc="-20" dirty="0"/>
              <a:t>to</a:t>
            </a:r>
            <a:r>
              <a:rPr lang="en-US" sz="2800" spc="-305" dirty="0"/>
              <a:t> </a:t>
            </a:r>
            <a:r>
              <a:rPr lang="en-US" sz="2800" spc="-40" dirty="0"/>
              <a:t>respond</a:t>
            </a:r>
            <a:r>
              <a:rPr lang="en-US" sz="2800" spc="-295" dirty="0"/>
              <a:t> </a:t>
            </a:r>
            <a:r>
              <a:rPr lang="en-US" sz="2800" spc="-20" dirty="0"/>
              <a:t>to</a:t>
            </a:r>
            <a:r>
              <a:rPr lang="en-US" sz="2800" spc="-305" dirty="0"/>
              <a:t> </a:t>
            </a:r>
            <a:r>
              <a:rPr lang="en-US" sz="2800" spc="-20" dirty="0" smtClean="0"/>
              <a:t>problem </a:t>
            </a:r>
            <a:r>
              <a:rPr lang="en-US" sz="2800" spc="-140" dirty="0"/>
              <a:t>behaviors</a:t>
            </a:r>
            <a:r>
              <a:rPr lang="en-US" sz="2800" spc="-140" dirty="0" smtClean="0"/>
              <a:t>:</a:t>
            </a:r>
          </a:p>
          <a:p>
            <a:pPr lvl="2"/>
            <a:r>
              <a:rPr lang="en-US" dirty="0"/>
              <a:t>Teacher’s behavior management plan</a:t>
            </a:r>
          </a:p>
          <a:p>
            <a:pPr lvl="2"/>
            <a:r>
              <a:rPr lang="en-US" dirty="0" smtClean="0"/>
              <a:t>School </a:t>
            </a:r>
            <a:r>
              <a:rPr lang="en-US" dirty="0"/>
              <a:t>rules</a:t>
            </a:r>
          </a:p>
          <a:p>
            <a:pPr lvl="2"/>
            <a:r>
              <a:rPr lang="en-US" dirty="0" smtClean="0"/>
              <a:t>District </a:t>
            </a:r>
            <a:r>
              <a:rPr lang="en-US" dirty="0"/>
              <a:t>polices</a:t>
            </a:r>
          </a:p>
          <a:p>
            <a:pPr lvl="2"/>
            <a:r>
              <a:rPr lang="en-US" dirty="0" smtClean="0"/>
              <a:t>Class </a:t>
            </a:r>
            <a:r>
              <a:rPr lang="en-US" dirty="0"/>
              <a:t>rules and procedures</a:t>
            </a:r>
          </a:p>
          <a:p>
            <a:pPr lvl="1"/>
            <a:endParaRPr lang="en-US" dirty="0"/>
          </a:p>
          <a:p>
            <a:pPr lvl="1"/>
            <a:endParaRPr lang="en-US" dirty="0"/>
          </a:p>
        </p:txBody>
      </p:sp>
      <p:sp>
        <p:nvSpPr>
          <p:cNvPr id="4" name="object 5"/>
          <p:cNvSpPr/>
          <p:nvPr/>
        </p:nvSpPr>
        <p:spPr>
          <a:xfrm>
            <a:off x="8021942" y="2802886"/>
            <a:ext cx="2778038" cy="1969386"/>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02784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0664" y="407208"/>
            <a:ext cx="10059452" cy="1013211"/>
          </a:xfrm>
        </p:spPr>
        <p:txBody>
          <a:bodyPr/>
          <a:lstStyle/>
          <a:p>
            <a:r>
              <a:rPr lang="en-US" dirty="0"/>
              <a:t>Techniques effective when </a:t>
            </a:r>
            <a:r>
              <a:rPr lang="en-US" dirty="0" smtClean="0"/>
              <a:t>dealing </a:t>
            </a:r>
            <a:r>
              <a:rPr lang="en-US" dirty="0"/>
              <a:t>with behavior </a:t>
            </a:r>
            <a:r>
              <a:rPr lang="en-US" dirty="0" smtClean="0"/>
              <a:t>problems</a:t>
            </a:r>
            <a:endParaRPr lang="en-US" dirty="0"/>
          </a:p>
        </p:txBody>
      </p:sp>
      <p:sp>
        <p:nvSpPr>
          <p:cNvPr id="6" name="Content Placeholder 5"/>
          <p:cNvSpPr>
            <a:spLocks noGrp="1"/>
          </p:cNvSpPr>
          <p:nvPr>
            <p:ph sz="half" idx="1"/>
          </p:nvPr>
        </p:nvSpPr>
        <p:spPr>
          <a:xfrm>
            <a:off x="740664" y="1928812"/>
            <a:ext cx="11055750" cy="4225925"/>
          </a:xfrm>
        </p:spPr>
        <p:txBody>
          <a:bodyPr/>
          <a:lstStyle/>
          <a:p>
            <a:pPr lvl="1"/>
            <a:r>
              <a:rPr lang="en-US" dirty="0"/>
              <a:t>Nonverbal cues</a:t>
            </a:r>
          </a:p>
          <a:p>
            <a:pPr lvl="1"/>
            <a:r>
              <a:rPr lang="en-US" dirty="0" smtClean="0"/>
              <a:t>Asking </a:t>
            </a:r>
            <a:r>
              <a:rPr lang="en-US" dirty="0"/>
              <a:t>the student questions related </a:t>
            </a:r>
            <a:r>
              <a:rPr lang="en-US" dirty="0" smtClean="0"/>
              <a:t>to the </a:t>
            </a:r>
            <a:r>
              <a:rPr lang="en-US" dirty="0"/>
              <a:t>lesson</a:t>
            </a:r>
          </a:p>
          <a:p>
            <a:pPr lvl="1"/>
            <a:r>
              <a:rPr lang="en-US" dirty="0" smtClean="0"/>
              <a:t>Inserting </a:t>
            </a:r>
            <a:r>
              <a:rPr lang="en-US" dirty="0"/>
              <a:t>the student name in the lesson</a:t>
            </a:r>
          </a:p>
          <a:p>
            <a:pPr lvl="1"/>
            <a:r>
              <a:rPr lang="en-US" dirty="0" smtClean="0"/>
              <a:t>Stating </a:t>
            </a:r>
            <a:r>
              <a:rPr lang="en-US" dirty="0"/>
              <a:t>clearly what the student should do</a:t>
            </a:r>
          </a:p>
          <a:p>
            <a:pPr lvl="1"/>
            <a:r>
              <a:rPr lang="en-US" dirty="0" smtClean="0"/>
              <a:t>Taking </a:t>
            </a:r>
            <a:r>
              <a:rPr lang="en-US" dirty="0"/>
              <a:t>the focus off the situation</a:t>
            </a:r>
          </a:p>
          <a:p>
            <a:pPr lvl="1"/>
            <a:endParaRPr lang="en-US" dirty="0"/>
          </a:p>
          <a:p>
            <a:pPr lvl="1"/>
            <a:endParaRPr lang="en-US" dirty="0"/>
          </a:p>
        </p:txBody>
      </p:sp>
    </p:spTree>
    <p:extLst>
      <p:ext uri="{BB962C8B-B14F-4D97-AF65-F5344CB8AC3E}">
        <p14:creationId xmlns:p14="http://schemas.microsoft.com/office/powerpoint/2010/main" val="468629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When dealing with </a:t>
            </a:r>
            <a:r>
              <a:rPr lang="en-US" dirty="0" smtClean="0"/>
              <a:t>serious </a:t>
            </a:r>
            <a:r>
              <a:rPr lang="en-US" dirty="0"/>
              <a:t>behavioral issues:</a:t>
            </a:r>
          </a:p>
        </p:txBody>
      </p:sp>
      <p:sp>
        <p:nvSpPr>
          <p:cNvPr id="6" name="Content Placeholder 5"/>
          <p:cNvSpPr>
            <a:spLocks noGrp="1"/>
          </p:cNvSpPr>
          <p:nvPr>
            <p:ph sz="half" idx="1"/>
          </p:nvPr>
        </p:nvSpPr>
        <p:spPr/>
        <p:txBody>
          <a:bodyPr/>
          <a:lstStyle/>
          <a:p>
            <a:pPr lvl="1"/>
            <a:r>
              <a:rPr lang="en-US" sz="2800" spc="-20" dirty="0"/>
              <a:t>Keep records</a:t>
            </a:r>
          </a:p>
          <a:p>
            <a:pPr lvl="1"/>
            <a:r>
              <a:rPr lang="en-US" sz="2800" spc="-20" dirty="0" smtClean="0"/>
              <a:t>Involve parents or </a:t>
            </a:r>
            <a:r>
              <a:rPr lang="en-US" sz="2800" spc="-20" dirty="0"/>
              <a:t>guardians</a:t>
            </a:r>
          </a:p>
          <a:p>
            <a:pPr lvl="1"/>
            <a:r>
              <a:rPr lang="en-US" sz="2800" spc="-20" dirty="0" smtClean="0"/>
              <a:t>Utilize </a:t>
            </a:r>
            <a:r>
              <a:rPr lang="en-US" sz="2800" spc="-20" dirty="0"/>
              <a:t>school resources</a:t>
            </a:r>
          </a:p>
          <a:p>
            <a:pPr lvl="1"/>
            <a:endParaRPr lang="en-US" dirty="0"/>
          </a:p>
          <a:p>
            <a:pPr lvl="1"/>
            <a:endParaRPr lang="en-US" dirty="0"/>
          </a:p>
        </p:txBody>
      </p:sp>
      <p:sp>
        <p:nvSpPr>
          <p:cNvPr id="7" name="object 5"/>
          <p:cNvSpPr/>
          <p:nvPr/>
        </p:nvSpPr>
        <p:spPr>
          <a:xfrm>
            <a:off x="8165142" y="2514249"/>
            <a:ext cx="2634838" cy="254665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36856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00550" y="3057525"/>
            <a:ext cx="4143375" cy="590931"/>
          </a:xfrm>
          <a:prstGeom prst="rect">
            <a:avLst/>
          </a:prstGeom>
          <a:noFill/>
        </p:spPr>
        <p:txBody>
          <a:bodyPr wrap="square" rtlCol="0">
            <a:spAutoFit/>
          </a:bodyPr>
          <a:lstStyle/>
          <a:p>
            <a:pPr defTabSz="914400">
              <a:lnSpc>
                <a:spcPct val="90000"/>
              </a:lnSpc>
              <a:spcBef>
                <a:spcPct val="0"/>
              </a:spcBef>
            </a:pPr>
            <a:r>
              <a:rPr lang="en-US" sz="3600" b="1" spc="-60" dirty="0">
                <a:solidFill>
                  <a:schemeClr val="accent2"/>
                </a:solidFill>
                <a:latin typeface="Open Sans SemiBold" charset="0"/>
                <a:ea typeface="Open Sans SemiBold" charset="0"/>
                <a:cs typeface="Open Sans SemiBold" charset="0"/>
              </a:rPr>
              <a:t>Questions?</a:t>
            </a:r>
          </a:p>
        </p:txBody>
      </p:sp>
    </p:spTree>
    <p:extLst>
      <p:ext uri="{BB962C8B-B14F-4D97-AF65-F5344CB8AC3E}">
        <p14:creationId xmlns:p14="http://schemas.microsoft.com/office/powerpoint/2010/main" val="1123388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fontScale="92500" lnSpcReduction="20000"/>
          </a:bodyPr>
          <a:lstStyle/>
          <a:p>
            <a:pPr lvl="1"/>
            <a:r>
              <a:rPr lang="en-US" sz="2400" dirty="0"/>
              <a:t>Images:</a:t>
            </a:r>
          </a:p>
          <a:p>
            <a:pPr lvl="2"/>
            <a:r>
              <a:rPr lang="en-US" sz="2400" dirty="0"/>
              <a:t>Microsoft Office Clip Art: Used with permission from Microsoft.  </a:t>
            </a:r>
            <a:endParaRPr lang="en-US" sz="2400" dirty="0" smtClean="0"/>
          </a:p>
          <a:p>
            <a:pPr lvl="2"/>
            <a:endParaRPr lang="en-US" sz="2400" dirty="0" smtClean="0"/>
          </a:p>
          <a:p>
            <a:pPr lvl="1"/>
            <a:r>
              <a:rPr lang="en-US" sz="2400" dirty="0" smtClean="0"/>
              <a:t>Books:</a:t>
            </a:r>
            <a:endParaRPr lang="en-US" sz="2400" dirty="0"/>
          </a:p>
          <a:p>
            <a:pPr lvl="2"/>
            <a:r>
              <a:rPr lang="en-US" sz="2400" dirty="0"/>
              <a:t>Kato, S.L. (2010). Teaching. Tinley Park, IL: </a:t>
            </a:r>
            <a:r>
              <a:rPr lang="en-US" sz="2400" dirty="0" err="1" smtClean="0"/>
              <a:t>Goodheart-Willcox</a:t>
            </a:r>
            <a:r>
              <a:rPr lang="en-US" sz="2400" dirty="0" smtClean="0"/>
              <a:t> Company</a:t>
            </a:r>
            <a:r>
              <a:rPr lang="en-US" sz="2400" dirty="0"/>
              <a:t>.</a:t>
            </a:r>
          </a:p>
          <a:p>
            <a:pPr lvl="2"/>
            <a:endParaRPr lang="en-US" sz="2400" dirty="0"/>
          </a:p>
          <a:p>
            <a:pPr lvl="2"/>
            <a:r>
              <a:rPr lang="en-US" sz="2400" dirty="0"/>
              <a:t>Henke-</a:t>
            </a:r>
            <a:r>
              <a:rPr lang="en-US" sz="2400" dirty="0" err="1"/>
              <a:t>Konopasek</a:t>
            </a:r>
            <a:r>
              <a:rPr lang="en-US" sz="2400" dirty="0"/>
              <a:t>, N. (2010). Student Workbook Teaching. Tinley Park, </a:t>
            </a:r>
            <a:r>
              <a:rPr lang="en-US" sz="2400" dirty="0" smtClean="0"/>
              <a:t>IL: </a:t>
            </a:r>
            <a:r>
              <a:rPr lang="en-US" sz="2400" dirty="0" err="1" smtClean="0"/>
              <a:t>Goodheart-Willcox</a:t>
            </a:r>
            <a:r>
              <a:rPr lang="en-US" sz="2400" dirty="0" smtClean="0"/>
              <a:t> </a:t>
            </a:r>
            <a:r>
              <a:rPr lang="en-US" sz="2400" dirty="0"/>
              <a:t>Company.</a:t>
            </a:r>
          </a:p>
          <a:p>
            <a:pPr lvl="2"/>
            <a:endParaRPr lang="en-US" sz="2400" dirty="0"/>
          </a:p>
          <a:p>
            <a:pPr lvl="2"/>
            <a:r>
              <a:rPr lang="en-US" sz="2400" dirty="0"/>
              <a:t>Cooper, J.M, Ryan, K. (2000). Those Who Can, Teach Ninth </a:t>
            </a:r>
            <a:r>
              <a:rPr lang="en-US" sz="2400" dirty="0" smtClean="0"/>
              <a:t>Edition. Boston</a:t>
            </a:r>
            <a:r>
              <a:rPr lang="en-US" sz="2400" dirty="0"/>
              <a:t>, MA: Houghton Mifflin Company.</a:t>
            </a:r>
          </a:p>
          <a:p>
            <a:pPr lvl="2"/>
            <a:endParaRPr lang="en-US" sz="2400" dirty="0"/>
          </a:p>
          <a:p>
            <a:pPr lvl="2"/>
            <a:r>
              <a:rPr lang="en-US" sz="2400" dirty="0"/>
              <a:t>Wong, H., Wong, R. (1998). The First Days Of School. </a:t>
            </a:r>
            <a:r>
              <a:rPr lang="en-US" sz="2400" dirty="0" err="1"/>
              <a:t>Moutainview</a:t>
            </a:r>
            <a:r>
              <a:rPr lang="en-US" sz="2400" dirty="0"/>
              <a:t>, CA:  Harry K. Wong Publications, Inc</a:t>
            </a:r>
            <a:r>
              <a:rPr lang="en-US" sz="2400" dirty="0" smtClean="0"/>
              <a:t>.</a:t>
            </a:r>
            <a:r>
              <a:rPr lang="en-US" sz="2400" dirty="0"/>
              <a:t> </a:t>
            </a:r>
          </a:p>
        </p:txBody>
      </p:sp>
    </p:spTree>
    <p:extLst>
      <p:ext uri="{BB962C8B-B14F-4D97-AF65-F5344CB8AC3E}">
        <p14:creationId xmlns:p14="http://schemas.microsoft.com/office/powerpoint/2010/main" val="1207742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Vocabulary Terms</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Authoritarian Style</a:t>
            </a:r>
          </a:p>
          <a:p>
            <a:pPr lvl="1"/>
            <a:r>
              <a:rPr lang="en-US" dirty="0" smtClean="0"/>
              <a:t>Authoritative </a:t>
            </a:r>
            <a:r>
              <a:rPr lang="en-US" dirty="0"/>
              <a:t>Style</a:t>
            </a:r>
          </a:p>
          <a:p>
            <a:pPr lvl="1"/>
            <a:r>
              <a:rPr lang="en-US" dirty="0" smtClean="0"/>
              <a:t>Classroom </a:t>
            </a:r>
            <a:r>
              <a:rPr lang="en-US" dirty="0"/>
              <a:t>Rules</a:t>
            </a:r>
          </a:p>
          <a:p>
            <a:pPr lvl="1"/>
            <a:r>
              <a:rPr lang="en-US" smtClean="0"/>
              <a:t>Classroom </a:t>
            </a:r>
            <a:r>
              <a:rPr lang="en-US" dirty="0"/>
              <a:t>Management</a:t>
            </a:r>
          </a:p>
          <a:p>
            <a:pPr lvl="1"/>
            <a:r>
              <a:rPr lang="en-US" dirty="0" smtClean="0"/>
              <a:t>Classroom </a:t>
            </a:r>
            <a:r>
              <a:rPr lang="en-US" dirty="0"/>
              <a:t>Procedures</a:t>
            </a:r>
          </a:p>
          <a:p>
            <a:pPr lvl="1"/>
            <a:r>
              <a:rPr lang="en-US" dirty="0" smtClean="0"/>
              <a:t>Nonverbal </a:t>
            </a:r>
            <a:r>
              <a:rPr lang="en-US" dirty="0"/>
              <a:t>Cues</a:t>
            </a:r>
          </a:p>
          <a:p>
            <a:pPr lvl="1"/>
            <a:r>
              <a:rPr lang="en-US" dirty="0" smtClean="0"/>
              <a:t>Permissive </a:t>
            </a:r>
            <a:r>
              <a:rPr lang="en-US" dirty="0"/>
              <a:t>Style</a:t>
            </a:r>
          </a:p>
          <a:p>
            <a:pPr lvl="1"/>
            <a:r>
              <a:rPr lang="en-US" dirty="0" smtClean="0"/>
              <a:t>School </a:t>
            </a:r>
            <a:r>
              <a:rPr lang="en-US" dirty="0"/>
              <a:t>Policies</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 management style that seeks to </a:t>
            </a:r>
            <a:r>
              <a:rPr lang="en-US" dirty="0" smtClean="0"/>
              <a:t>control </a:t>
            </a:r>
            <a:r>
              <a:rPr lang="en-US" dirty="0"/>
              <a:t>students’ behavior through many rules,  procedures, and consequences</a:t>
            </a:r>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Authoritarian Style</a:t>
            </a:r>
          </a:p>
        </p:txBody>
      </p:sp>
      <p:sp>
        <p:nvSpPr>
          <p:cNvPr id="5" name="object 5"/>
          <p:cNvSpPr/>
          <p:nvPr/>
        </p:nvSpPr>
        <p:spPr>
          <a:xfrm>
            <a:off x="9217159" y="2761533"/>
            <a:ext cx="1582957" cy="2052091"/>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2808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Autofit/>
          </a:bodyPr>
          <a:lstStyle/>
          <a:p>
            <a:pPr lvl="1"/>
            <a:r>
              <a:rPr lang="en-US" dirty="0"/>
              <a:t>A management style that seeks to shape  students’ behavior through setting </a:t>
            </a:r>
            <a:r>
              <a:rPr lang="en-US" dirty="0" smtClean="0"/>
              <a:t>high </a:t>
            </a:r>
            <a:r>
              <a:rPr lang="en-US" dirty="0"/>
              <a:t>expectations, explanations, and </a:t>
            </a:r>
            <a:r>
              <a:rPr lang="en-US" dirty="0" smtClean="0"/>
              <a:t>consistent </a:t>
            </a:r>
            <a:r>
              <a:rPr lang="en-US" dirty="0"/>
              <a:t>application of consequences</a:t>
            </a:r>
          </a:p>
          <a:p>
            <a:pPr lvl="1"/>
            <a:endParaRPr lang="en-US" dirty="0"/>
          </a:p>
          <a:p>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Authoritative Style</a:t>
            </a:r>
          </a:p>
        </p:txBody>
      </p:sp>
    </p:spTree>
    <p:extLst>
      <p:ext uri="{BB962C8B-B14F-4D97-AF65-F5344CB8AC3E}">
        <p14:creationId xmlns:p14="http://schemas.microsoft.com/office/powerpoint/2010/main" val="296998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Class Guidelines</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The guidelines for students’ behavior that is </a:t>
            </a:r>
            <a:r>
              <a:rPr lang="en-US" dirty="0" smtClean="0"/>
              <a:t>specific </a:t>
            </a:r>
            <a:r>
              <a:rPr lang="en-US" dirty="0"/>
              <a:t>to a class or teacher</a:t>
            </a:r>
          </a:p>
          <a:p>
            <a:endParaRPr lang="en-US" dirty="0"/>
          </a:p>
        </p:txBody>
      </p:sp>
    </p:spTree>
    <p:extLst>
      <p:ext uri="{BB962C8B-B14F-4D97-AF65-F5344CB8AC3E}">
        <p14:creationId xmlns:p14="http://schemas.microsoft.com/office/powerpoint/2010/main" val="99609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Classroom Management</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The steps teachers take to optimize learning  by shaping their classroom environment, </a:t>
            </a:r>
            <a:r>
              <a:rPr lang="en-US" dirty="0" smtClean="0"/>
              <a:t>engaging </a:t>
            </a:r>
            <a:r>
              <a:rPr lang="en-US" dirty="0"/>
              <a:t>students in learning, and  minimizing inappropriate behavior</a:t>
            </a:r>
          </a:p>
          <a:p>
            <a:endParaRPr lang="en-US" dirty="0"/>
          </a:p>
        </p:txBody>
      </p:sp>
    </p:spTree>
    <p:extLst>
      <p:ext uri="{BB962C8B-B14F-4D97-AF65-F5344CB8AC3E}">
        <p14:creationId xmlns:p14="http://schemas.microsoft.com/office/powerpoint/2010/main" val="134722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Classroom Procedures</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Specific guidelines that translate the </a:t>
            </a:r>
            <a:r>
              <a:rPr lang="en-US" dirty="0" smtClean="0"/>
              <a:t>class </a:t>
            </a:r>
            <a:r>
              <a:rPr lang="en-US" dirty="0"/>
              <a:t>rules into concrete actions expected of </a:t>
            </a:r>
            <a:r>
              <a:rPr lang="en-US" dirty="0" smtClean="0"/>
              <a:t>students</a:t>
            </a:r>
            <a:endParaRPr lang="en-US" dirty="0"/>
          </a:p>
          <a:p>
            <a:endParaRPr lang="en-US" dirty="0"/>
          </a:p>
        </p:txBody>
      </p:sp>
    </p:spTree>
    <p:extLst>
      <p:ext uri="{BB962C8B-B14F-4D97-AF65-F5344CB8AC3E}">
        <p14:creationId xmlns:p14="http://schemas.microsoft.com/office/powerpoint/2010/main" val="90247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DC2950-0640-46F0-8284-5D2AC9CC9009}"/>
              </a:ext>
            </a:extLst>
          </p:cNvPr>
          <p:cNvSpPr>
            <a:spLocks noGrp="1"/>
          </p:cNvSpPr>
          <p:nvPr>
            <p:ph type="title"/>
          </p:nvPr>
        </p:nvSpPr>
        <p:spPr/>
        <p:txBody>
          <a:bodyPr/>
          <a:lstStyle/>
          <a:p>
            <a:r>
              <a:rPr lang="en-US" dirty="0"/>
              <a:t/>
            </a:r>
            <a:br>
              <a:rPr lang="en-US" dirty="0"/>
            </a:br>
            <a:r>
              <a:rPr lang="en-US" dirty="0"/>
              <a:t/>
            </a:r>
            <a:br>
              <a:rPr lang="en-US" dirty="0"/>
            </a:br>
            <a:r>
              <a:rPr lang="en-US" dirty="0"/>
              <a:t>Nonverbal Cues</a:t>
            </a:r>
          </a:p>
        </p:txBody>
      </p:sp>
      <p:sp>
        <p:nvSpPr>
          <p:cNvPr id="3" name="Content Placeholder 2">
            <a:extLst>
              <a:ext uri="{FF2B5EF4-FFF2-40B4-BE49-F238E27FC236}">
                <a16:creationId xmlns="" xmlns:a16="http://schemas.microsoft.com/office/drawing/2014/main" id="{FDA232F6-5995-4EA9-82E9-6269FFB1F290}"/>
              </a:ext>
            </a:extLst>
          </p:cNvPr>
          <p:cNvSpPr>
            <a:spLocks noGrp="1"/>
          </p:cNvSpPr>
          <p:nvPr>
            <p:ph sz="half" idx="1"/>
          </p:nvPr>
        </p:nvSpPr>
        <p:spPr/>
        <p:txBody>
          <a:bodyPr/>
          <a:lstStyle/>
          <a:p>
            <a:pPr lvl="1"/>
            <a:r>
              <a:rPr lang="en-US" dirty="0"/>
              <a:t>Communication without words using </a:t>
            </a:r>
            <a:r>
              <a:rPr lang="en-US" dirty="0" smtClean="0"/>
              <a:t>techniques </a:t>
            </a:r>
            <a:r>
              <a:rPr lang="en-US" dirty="0"/>
              <a:t>such as eye contact, body </a:t>
            </a:r>
            <a:r>
              <a:rPr lang="en-US" dirty="0" smtClean="0"/>
              <a:t>language</a:t>
            </a:r>
            <a:r>
              <a:rPr lang="en-US" dirty="0"/>
              <a:t>, gestures, and physical closeness</a:t>
            </a:r>
          </a:p>
          <a:p>
            <a:endParaRPr lang="en-US" dirty="0"/>
          </a:p>
        </p:txBody>
      </p:sp>
    </p:spTree>
    <p:extLst>
      <p:ext uri="{BB962C8B-B14F-4D97-AF65-F5344CB8AC3E}">
        <p14:creationId xmlns:p14="http://schemas.microsoft.com/office/powerpoint/2010/main" val="56392604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283</TotalTime>
  <Words>1848</Words>
  <Application>Microsoft Macintosh PowerPoint</Application>
  <PresentationFormat>Widescreen</PresentationFormat>
  <Paragraphs>162</Paragraphs>
  <Slides>28</Slides>
  <Notes>27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28</vt:i4>
      </vt:variant>
    </vt:vector>
  </HeadingPairs>
  <TitlesOfParts>
    <vt:vector size="35" baseType="lpstr">
      <vt:lpstr>.AppleSystemUIFont</vt:lpstr>
      <vt:lpstr>Calibri</vt:lpstr>
      <vt:lpstr>Open Sans</vt:lpstr>
      <vt:lpstr>Open Sans SemiBold</vt:lpstr>
      <vt:lpstr>Arial</vt:lpstr>
      <vt:lpstr>2_Office Theme</vt:lpstr>
      <vt:lpstr>3_Office Theme</vt:lpstr>
      <vt:lpstr>Managing Your Classroom</vt:lpstr>
      <vt:lpstr>PowerPoint Presentation</vt:lpstr>
      <vt:lpstr>  Vocabulary Terms</vt:lpstr>
      <vt:lpstr>PowerPoint Presentation</vt:lpstr>
      <vt:lpstr>PowerPoint Presentation</vt:lpstr>
      <vt:lpstr>  Class Guidelines</vt:lpstr>
      <vt:lpstr>  Classroom Management</vt:lpstr>
      <vt:lpstr>  Classroom Procedures</vt:lpstr>
      <vt:lpstr>  Nonverbal Cues</vt:lpstr>
      <vt:lpstr>  Permissive Style</vt:lpstr>
      <vt:lpstr>  School Procedures</vt:lpstr>
      <vt:lpstr>  Creating the Classroom Environment</vt:lpstr>
      <vt:lpstr>Creating the Classroom Environment</vt:lpstr>
      <vt:lpstr>Guidelines for arranging the space</vt:lpstr>
      <vt:lpstr>Building a sense of community involves:</vt:lpstr>
      <vt:lpstr>  Keeping Students Involved in Learning</vt:lpstr>
      <vt:lpstr>One of the biggest challenges for teachers is:</vt:lpstr>
      <vt:lpstr>When teachers present engaging lessons</vt:lpstr>
      <vt:lpstr>Common transitions situations include:</vt:lpstr>
      <vt:lpstr>  Managing Behavior</vt:lpstr>
      <vt:lpstr>  The three general management styles</vt:lpstr>
      <vt:lpstr>When developing a behavior management  plan, key questions include</vt:lpstr>
      <vt:lpstr>Minimizing problem behaviors can be done by:</vt:lpstr>
      <vt:lpstr>Handling Problem Behavior</vt:lpstr>
      <vt:lpstr>Techniques effective when dealing with behavior problems</vt:lpstr>
      <vt:lpstr>When dealing with serious behavioral issues:</vt:lpstr>
      <vt:lpstr>PowerPoint Presentation</vt:lpstr>
      <vt:lpstr>References/Resources</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27</cp:revision>
  <cp:lastPrinted>2017-07-07T16:17:37Z</cp:lastPrinted>
  <dcterms:created xsi:type="dcterms:W3CDTF">2017-07-11T23:58:30Z</dcterms:created>
  <dcterms:modified xsi:type="dcterms:W3CDTF">2018-01-19T22:39:37Z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