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6"/>
  </p:notesMasterIdLst>
  <p:handoutMasterIdLst>
    <p:handoutMasterId r:id="rId27"/>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9640" autoAdjust="0"/>
  </p:normalViewPr>
  <p:slideViewPr>
    <p:cSldViewPr snapToGrid="0">
      <p:cViewPr varScale="1">
        <p:scale>
          <a:sx n="47" d="100"/>
          <a:sy n="47" d="100"/>
        </p:scale>
        <p:origin x="1436"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ts val="1380"/>
              </a:lnSpc>
              <a:spcBef>
                <a:spcPts val="195"/>
              </a:spcBef>
            </a:pPr>
            <a:r>
              <a:rPr lang="en-US" sz="1200" spc="-5" dirty="0">
                <a:latin typeface="Arial"/>
                <a:cs typeface="Arial"/>
              </a:rPr>
              <a:t>Financial stability does </a:t>
            </a:r>
            <a:r>
              <a:rPr lang="en-US" sz="1200" dirty="0">
                <a:latin typeface="Arial"/>
                <a:cs typeface="Arial"/>
              </a:rPr>
              <a:t>not </a:t>
            </a:r>
            <a:r>
              <a:rPr lang="en-US" sz="1200" spc="-5" dirty="0">
                <a:latin typeface="Arial"/>
                <a:cs typeface="Arial"/>
              </a:rPr>
              <a:t>just happen. </a:t>
            </a:r>
            <a:r>
              <a:rPr lang="en-US" sz="1200" dirty="0">
                <a:latin typeface="Arial"/>
                <a:cs typeface="Arial"/>
              </a:rPr>
              <a:t>It </a:t>
            </a:r>
            <a:r>
              <a:rPr lang="en-US" sz="1200" spc="-5" dirty="0">
                <a:latin typeface="Arial"/>
                <a:cs typeface="Arial"/>
              </a:rPr>
              <a:t>takes a plan. </a:t>
            </a:r>
            <a:r>
              <a:rPr lang="en-US" sz="1200" dirty="0">
                <a:latin typeface="Arial"/>
                <a:cs typeface="Arial"/>
              </a:rPr>
              <a:t>We </a:t>
            </a:r>
            <a:r>
              <a:rPr lang="en-US" sz="1200" spc="-5" dirty="0">
                <a:latin typeface="Arial"/>
                <a:cs typeface="Arial"/>
              </a:rPr>
              <a:t>all want </a:t>
            </a:r>
            <a:r>
              <a:rPr lang="en-US" sz="1200" dirty="0">
                <a:latin typeface="Arial"/>
                <a:cs typeface="Arial"/>
              </a:rPr>
              <a:t>to </a:t>
            </a:r>
            <a:r>
              <a:rPr lang="en-US" sz="1200" spc="-10" dirty="0">
                <a:latin typeface="Arial"/>
                <a:cs typeface="Arial"/>
              </a:rPr>
              <a:t>have </a:t>
            </a:r>
            <a:r>
              <a:rPr lang="en-US" sz="1200" spc="-5" dirty="0">
                <a:latin typeface="Arial"/>
                <a:cs typeface="Arial"/>
              </a:rPr>
              <a:t>money  when </a:t>
            </a:r>
            <a:r>
              <a:rPr lang="en-US" sz="1200" spc="-10" dirty="0">
                <a:latin typeface="Arial"/>
                <a:cs typeface="Arial"/>
              </a:rPr>
              <a:t>we </a:t>
            </a:r>
            <a:r>
              <a:rPr lang="en-US" sz="1200" spc="-5" dirty="0">
                <a:latin typeface="Arial"/>
                <a:cs typeface="Arial"/>
              </a:rPr>
              <a:t>need</a:t>
            </a:r>
            <a:r>
              <a:rPr lang="en-US" sz="1200" spc="25" dirty="0">
                <a:latin typeface="Arial"/>
                <a:cs typeface="Arial"/>
              </a:rPr>
              <a:t> </a:t>
            </a:r>
            <a:r>
              <a:rPr lang="en-US" sz="1200" spc="-5" dirty="0">
                <a:latin typeface="Arial"/>
                <a:cs typeface="Arial"/>
              </a:rPr>
              <a:t>it.</a:t>
            </a:r>
            <a:endParaRPr lang="en-US" sz="1200" dirty="0">
              <a:latin typeface="Arial"/>
              <a:cs typeface="Arial"/>
            </a:endParaRPr>
          </a:p>
          <a:p>
            <a:pPr marL="12700">
              <a:lnSpc>
                <a:spcPts val="1330"/>
              </a:lnSpc>
            </a:pPr>
            <a:r>
              <a:rPr lang="en-US" sz="1200" spc="-5" dirty="0">
                <a:latin typeface="Times New Roman"/>
                <a:cs typeface="Times New Roman"/>
              </a:rPr>
              <a:t>“</a:t>
            </a:r>
            <a:r>
              <a:rPr lang="en-US" sz="1200" spc="-5" dirty="0">
                <a:latin typeface="Arial"/>
                <a:cs typeface="Arial"/>
              </a:rPr>
              <a:t>By failing </a:t>
            </a:r>
            <a:r>
              <a:rPr lang="en-US" sz="1200" dirty="0">
                <a:latin typeface="Arial"/>
                <a:cs typeface="Arial"/>
              </a:rPr>
              <a:t>to </a:t>
            </a:r>
            <a:r>
              <a:rPr lang="en-US" sz="1200" spc="-5" dirty="0">
                <a:latin typeface="Arial"/>
                <a:cs typeface="Arial"/>
              </a:rPr>
              <a:t>prepare, </a:t>
            </a:r>
            <a:r>
              <a:rPr lang="en-US" sz="1200" spc="-10" dirty="0">
                <a:latin typeface="Arial"/>
                <a:cs typeface="Arial"/>
              </a:rPr>
              <a:t>you </a:t>
            </a:r>
            <a:r>
              <a:rPr lang="en-US" sz="1200" spc="-5" dirty="0">
                <a:latin typeface="Arial"/>
                <a:cs typeface="Arial"/>
              </a:rPr>
              <a:t>are preparing </a:t>
            </a:r>
            <a:r>
              <a:rPr lang="en-US" sz="1200" dirty="0">
                <a:latin typeface="Arial"/>
                <a:cs typeface="Arial"/>
              </a:rPr>
              <a:t>to </a:t>
            </a:r>
            <a:r>
              <a:rPr lang="en-US" sz="1200" spc="-5" dirty="0">
                <a:latin typeface="Arial"/>
                <a:cs typeface="Arial"/>
              </a:rPr>
              <a:t>fail.</a:t>
            </a:r>
            <a:r>
              <a:rPr lang="en-US" sz="1200" spc="-5" dirty="0">
                <a:latin typeface="Times New Roman"/>
                <a:cs typeface="Times New Roman"/>
              </a:rPr>
              <a:t>” </a:t>
            </a:r>
            <a:r>
              <a:rPr lang="en-US" sz="1200" spc="-5" dirty="0">
                <a:latin typeface="Arial"/>
                <a:cs typeface="Arial"/>
              </a:rPr>
              <a:t>-- Benjamin</a:t>
            </a:r>
            <a:r>
              <a:rPr lang="en-US" sz="1200" spc="85" dirty="0">
                <a:latin typeface="Arial"/>
                <a:cs typeface="Arial"/>
              </a:rPr>
              <a:t> </a:t>
            </a:r>
            <a:r>
              <a:rPr lang="en-US" sz="1200" spc="-5" dirty="0">
                <a:latin typeface="Arial"/>
                <a:cs typeface="Arial"/>
              </a:rPr>
              <a:t>Franklin</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dirty="0"/>
          </a:p>
        </p:txBody>
      </p:sp>
    </p:spTree>
    <p:extLst>
      <p:ext uri="{BB962C8B-B14F-4D97-AF65-F5344CB8AC3E}">
        <p14:creationId xmlns:p14="http://schemas.microsoft.com/office/powerpoint/2010/main" val="401536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is a </a:t>
            </a:r>
            <a:r>
              <a:rPr lang="en-US" sz="1200" spc="-5" dirty="0">
                <a:latin typeface="+mn-lt"/>
                <a:cs typeface="Calibri"/>
              </a:rPr>
              <a:t>survey </a:t>
            </a:r>
            <a:r>
              <a:rPr lang="en-US" sz="1200" spc="-15" dirty="0">
                <a:latin typeface="+mn-lt"/>
                <a:cs typeface="Calibri"/>
              </a:rPr>
              <a:t>taken </a:t>
            </a:r>
            <a:r>
              <a:rPr lang="en-US" sz="1200" dirty="0">
                <a:latin typeface="+mn-lt"/>
                <a:cs typeface="Calibri"/>
              </a:rPr>
              <a:t>by the </a:t>
            </a:r>
            <a:r>
              <a:rPr lang="en-US" sz="1200" spc="-5" dirty="0">
                <a:latin typeface="+mn-lt"/>
                <a:cs typeface="Calibri"/>
              </a:rPr>
              <a:t>US Department </a:t>
            </a:r>
            <a:r>
              <a:rPr lang="en-US" sz="1200" dirty="0">
                <a:latin typeface="+mn-lt"/>
                <a:cs typeface="Calibri"/>
              </a:rPr>
              <a:t>of </a:t>
            </a:r>
            <a:r>
              <a:rPr lang="en-US" sz="1200" spc="-25" dirty="0">
                <a:latin typeface="+mn-lt"/>
                <a:cs typeface="Calibri"/>
              </a:rPr>
              <a:t>Labor. </a:t>
            </a:r>
            <a:r>
              <a:rPr lang="en-US" sz="1200" spc="-10" dirty="0">
                <a:latin typeface="+mn-lt"/>
                <a:cs typeface="Calibri"/>
              </a:rPr>
              <a:t>It indicates what percentage </a:t>
            </a:r>
            <a:r>
              <a:rPr lang="en-US" sz="1200" spc="-5" dirty="0">
                <a:latin typeface="+mn-lt"/>
                <a:cs typeface="Calibri"/>
              </a:rPr>
              <a:t>of </a:t>
            </a:r>
            <a:r>
              <a:rPr lang="en-US" sz="1200" dirty="0">
                <a:latin typeface="+mn-lt"/>
                <a:cs typeface="Calibri"/>
              </a:rPr>
              <a:t>our  </a:t>
            </a:r>
            <a:r>
              <a:rPr lang="en-US" sz="1200" spc="-5" dirty="0">
                <a:latin typeface="+mn-lt"/>
                <a:cs typeface="Calibri"/>
              </a:rPr>
              <a:t>income </a:t>
            </a:r>
            <a:r>
              <a:rPr lang="en-US" sz="1200" spc="-10" dirty="0">
                <a:latin typeface="+mn-lt"/>
                <a:cs typeface="Calibri"/>
              </a:rPr>
              <a:t>we </a:t>
            </a:r>
            <a:r>
              <a:rPr lang="en-US" sz="1200" spc="-5" dirty="0">
                <a:latin typeface="+mn-lt"/>
                <a:cs typeface="Calibri"/>
              </a:rPr>
              <a:t>spend on </a:t>
            </a:r>
            <a:r>
              <a:rPr lang="en-US" sz="1200" spc="-10" dirty="0">
                <a:latin typeface="+mn-lt"/>
                <a:cs typeface="Calibri"/>
              </a:rPr>
              <a:t>various budget </a:t>
            </a:r>
            <a:r>
              <a:rPr lang="en-US" sz="1200" spc="-5" dirty="0">
                <a:latin typeface="+mn-lt"/>
                <a:cs typeface="Calibri"/>
              </a:rPr>
              <a:t>items. This </a:t>
            </a:r>
            <a:r>
              <a:rPr lang="en-US" sz="1200" dirty="0">
                <a:latin typeface="+mn-lt"/>
                <a:cs typeface="Calibri"/>
              </a:rPr>
              <a:t>is an </a:t>
            </a:r>
            <a:r>
              <a:rPr lang="en-US" sz="1200" spc="-15" dirty="0">
                <a:latin typeface="+mn-lt"/>
                <a:cs typeface="Calibri"/>
              </a:rPr>
              <a:t>average </a:t>
            </a:r>
            <a:r>
              <a:rPr lang="en-US" sz="1200" spc="-5" dirty="0">
                <a:latin typeface="+mn-lt"/>
                <a:cs typeface="Calibri"/>
              </a:rPr>
              <a:t>so </a:t>
            </a:r>
            <a:r>
              <a:rPr lang="en-US" sz="1200" spc="-10" dirty="0">
                <a:latin typeface="+mn-lt"/>
                <a:cs typeface="Calibri"/>
              </a:rPr>
              <a:t>it </a:t>
            </a:r>
            <a:r>
              <a:rPr lang="en-US" sz="1200" spc="-5" dirty="0">
                <a:latin typeface="+mn-lt"/>
                <a:cs typeface="Calibri"/>
              </a:rPr>
              <a:t>will vary depending </a:t>
            </a:r>
            <a:r>
              <a:rPr lang="en-US" sz="1200" dirty="0">
                <a:latin typeface="+mn-lt"/>
                <a:cs typeface="Calibri"/>
              </a:rPr>
              <a:t>on </a:t>
            </a:r>
            <a:r>
              <a:rPr lang="en-US" sz="1200" spc="-5" dirty="0">
                <a:latin typeface="+mn-lt"/>
                <a:cs typeface="Calibri"/>
              </a:rPr>
              <a:t>your  income. </a:t>
            </a:r>
            <a:r>
              <a:rPr lang="en-US" sz="1200" dirty="0">
                <a:latin typeface="+mn-lt"/>
                <a:cs typeface="Calibri"/>
              </a:rPr>
              <a:t>A low </a:t>
            </a:r>
            <a:r>
              <a:rPr lang="en-US" sz="1200" spc="-10" dirty="0">
                <a:latin typeface="+mn-lt"/>
                <a:cs typeface="Calibri"/>
              </a:rPr>
              <a:t>income </a:t>
            </a:r>
            <a:r>
              <a:rPr lang="en-US" sz="1200" spc="-15" dirty="0">
                <a:latin typeface="+mn-lt"/>
                <a:cs typeface="Calibri"/>
              </a:rPr>
              <a:t>may </a:t>
            </a:r>
            <a:r>
              <a:rPr lang="en-US" sz="1200" dirty="0">
                <a:latin typeface="+mn-lt"/>
                <a:cs typeface="Calibri"/>
              </a:rPr>
              <a:t>be </a:t>
            </a:r>
            <a:r>
              <a:rPr lang="en-US" sz="1200" spc="-5" dirty="0">
                <a:latin typeface="+mn-lt"/>
                <a:cs typeface="Calibri"/>
              </a:rPr>
              <a:t>spending </a:t>
            </a:r>
            <a:r>
              <a:rPr lang="en-US" sz="1200" dirty="0">
                <a:latin typeface="+mn-lt"/>
                <a:cs typeface="Calibri"/>
              </a:rPr>
              <a:t>a </a:t>
            </a:r>
            <a:r>
              <a:rPr lang="en-US" sz="1200" spc="-5" dirty="0">
                <a:latin typeface="+mn-lt"/>
                <a:cs typeface="Calibri"/>
              </a:rPr>
              <a:t>higher </a:t>
            </a:r>
            <a:r>
              <a:rPr lang="en-US" sz="1200" spc="-10" dirty="0">
                <a:latin typeface="+mn-lt"/>
                <a:cs typeface="Calibri"/>
              </a:rPr>
              <a:t>percentage </a:t>
            </a:r>
            <a:r>
              <a:rPr lang="en-US" sz="1200" spc="-5" dirty="0">
                <a:latin typeface="+mn-lt"/>
                <a:cs typeface="Calibri"/>
              </a:rPr>
              <a:t>of their income </a:t>
            </a:r>
            <a:r>
              <a:rPr lang="en-US" sz="1200" dirty="0">
                <a:latin typeface="+mn-lt"/>
                <a:cs typeface="Calibri"/>
              </a:rPr>
              <a:t>on </a:t>
            </a:r>
            <a:r>
              <a:rPr lang="en-US" sz="1200" spc="-10" dirty="0">
                <a:latin typeface="+mn-lt"/>
                <a:cs typeface="Calibri"/>
              </a:rPr>
              <a:t>food. </a:t>
            </a:r>
            <a:r>
              <a:rPr lang="en-US" sz="1200" spc="-5" dirty="0">
                <a:latin typeface="+mn-lt"/>
                <a:cs typeface="Calibri"/>
              </a:rPr>
              <a:t>When  </a:t>
            </a:r>
            <a:r>
              <a:rPr lang="en-US" sz="1200" dirty="0">
                <a:latin typeface="+mn-lt"/>
                <a:cs typeface="Calibri"/>
              </a:rPr>
              <a:t>this </a:t>
            </a:r>
            <a:r>
              <a:rPr lang="en-US" sz="1200" spc="-5" dirty="0">
                <a:latin typeface="+mn-lt"/>
                <a:cs typeface="Calibri"/>
              </a:rPr>
              <a:t>happens to someone, some things </a:t>
            </a:r>
            <a:r>
              <a:rPr lang="en-US" sz="1200" spc="-10" dirty="0">
                <a:latin typeface="+mn-lt"/>
                <a:cs typeface="Calibri"/>
              </a:rPr>
              <a:t>may get </a:t>
            </a:r>
            <a:r>
              <a:rPr lang="en-US" sz="1200" spc="-5" dirty="0">
                <a:latin typeface="+mn-lt"/>
                <a:cs typeface="Calibri"/>
              </a:rPr>
              <a:t>neglected </a:t>
            </a:r>
            <a:r>
              <a:rPr lang="en-US" sz="1200" spc="-15" dirty="0">
                <a:latin typeface="+mn-lt"/>
                <a:cs typeface="Calibri"/>
              </a:rPr>
              <a:t>like </a:t>
            </a:r>
            <a:r>
              <a:rPr lang="en-US" sz="1200" spc="-10" dirty="0">
                <a:latin typeface="+mn-lt"/>
                <a:cs typeface="Calibri"/>
              </a:rPr>
              <a:t>saving for retirement </a:t>
            </a:r>
            <a:r>
              <a:rPr lang="en-US" sz="1200" spc="-5" dirty="0">
                <a:latin typeface="+mn-lt"/>
                <a:cs typeface="Calibri"/>
              </a:rPr>
              <a:t>because  they </a:t>
            </a:r>
            <a:r>
              <a:rPr lang="en-US" sz="1200" spc="-10" dirty="0">
                <a:latin typeface="+mn-lt"/>
                <a:cs typeface="Calibri"/>
              </a:rPr>
              <a:t>are </a:t>
            </a:r>
            <a:r>
              <a:rPr lang="en-US" sz="1200" spc="-5" dirty="0">
                <a:latin typeface="+mn-lt"/>
                <a:cs typeface="Calibri"/>
              </a:rPr>
              <a:t>simply living </a:t>
            </a:r>
            <a:r>
              <a:rPr lang="en-US" sz="1200" spc="-10" dirty="0">
                <a:latin typeface="+mn-lt"/>
                <a:cs typeface="Calibri"/>
              </a:rPr>
              <a:t>day </a:t>
            </a:r>
            <a:r>
              <a:rPr lang="en-US" sz="1200" spc="-5" dirty="0">
                <a:latin typeface="+mn-lt"/>
                <a:cs typeface="Calibri"/>
              </a:rPr>
              <a:t>to </a:t>
            </a:r>
            <a:r>
              <a:rPr lang="en-US" sz="1200" spc="-10" dirty="0">
                <a:latin typeface="+mn-lt"/>
                <a:cs typeface="Calibri"/>
              </a:rPr>
              <a:t>day </a:t>
            </a:r>
            <a:r>
              <a:rPr lang="en-US" sz="1200" spc="-5" dirty="0">
                <a:latin typeface="+mn-lt"/>
                <a:cs typeface="Calibri"/>
              </a:rPr>
              <a:t>and </a:t>
            </a:r>
            <a:r>
              <a:rPr lang="en-US" sz="1200" spc="-10" dirty="0">
                <a:latin typeface="+mn-lt"/>
                <a:cs typeface="Calibri"/>
              </a:rPr>
              <a:t>cannot </a:t>
            </a:r>
            <a:r>
              <a:rPr lang="en-US" sz="1200" spc="-5" dirty="0">
                <a:latin typeface="+mn-lt"/>
                <a:cs typeface="Calibri"/>
              </a:rPr>
              <a:t>consider their </a:t>
            </a:r>
            <a:r>
              <a:rPr lang="en-US" sz="1200" spc="-10" dirty="0">
                <a:latin typeface="+mn-lt"/>
                <a:cs typeface="Calibri"/>
              </a:rPr>
              <a:t>future. </a:t>
            </a:r>
            <a:r>
              <a:rPr lang="en-US" sz="1200" spc="-5" dirty="0">
                <a:latin typeface="+mn-lt"/>
                <a:cs typeface="Calibri"/>
              </a:rPr>
              <a:t>It </a:t>
            </a:r>
            <a:r>
              <a:rPr lang="en-US" sz="1200" dirty="0">
                <a:latin typeface="+mn-lt"/>
                <a:cs typeface="Calibri"/>
              </a:rPr>
              <a:t>is </a:t>
            </a:r>
            <a:r>
              <a:rPr lang="en-US" sz="1200" spc="-10" dirty="0">
                <a:latin typeface="+mn-lt"/>
                <a:cs typeface="Calibri"/>
              </a:rPr>
              <a:t>important </a:t>
            </a:r>
            <a:r>
              <a:rPr lang="en-US" sz="1200" spc="-5" dirty="0">
                <a:latin typeface="+mn-lt"/>
                <a:cs typeface="Calibri"/>
              </a:rPr>
              <a:t>to consider  </a:t>
            </a:r>
            <a:r>
              <a:rPr lang="en-US" sz="1200" dirty="0">
                <a:latin typeface="+mn-lt"/>
                <a:cs typeface="Calibri"/>
              </a:rPr>
              <a:t>the </a:t>
            </a:r>
            <a:r>
              <a:rPr lang="en-US" sz="1200" spc="-5" dirty="0">
                <a:latin typeface="+mn-lt"/>
                <a:cs typeface="Calibri"/>
              </a:rPr>
              <a:t>future, because </a:t>
            </a:r>
            <a:r>
              <a:rPr lang="en-US" sz="1200" spc="-10" dirty="0">
                <a:latin typeface="+mn-lt"/>
                <a:cs typeface="Calibri"/>
              </a:rPr>
              <a:t>saving for retirement at </a:t>
            </a:r>
            <a:r>
              <a:rPr lang="en-US" sz="1200" dirty="0">
                <a:latin typeface="+mn-lt"/>
                <a:cs typeface="Calibri"/>
              </a:rPr>
              <a:t>a </a:t>
            </a:r>
            <a:r>
              <a:rPr lang="en-US" sz="1200" spc="-10" dirty="0">
                <a:latin typeface="+mn-lt"/>
                <a:cs typeface="Calibri"/>
              </a:rPr>
              <a:t>young </a:t>
            </a:r>
            <a:r>
              <a:rPr lang="en-US" sz="1200" spc="-5" dirty="0">
                <a:latin typeface="+mn-lt"/>
                <a:cs typeface="Calibri"/>
              </a:rPr>
              <a:t>age gives many </a:t>
            </a:r>
            <a:r>
              <a:rPr lang="en-US" sz="1200" spc="-10" dirty="0">
                <a:latin typeface="+mn-lt"/>
                <a:cs typeface="Calibri"/>
              </a:rPr>
              <a:t>years for </a:t>
            </a:r>
            <a:r>
              <a:rPr lang="en-US" sz="1200" spc="-5" dirty="0">
                <a:latin typeface="+mn-lt"/>
                <a:cs typeface="Calibri"/>
              </a:rPr>
              <a:t>money to </a:t>
            </a:r>
            <a:r>
              <a:rPr lang="en-US" sz="1200" spc="-10" dirty="0">
                <a:latin typeface="+mn-lt"/>
                <a:cs typeface="Calibri"/>
              </a:rPr>
              <a:t>grow  </a:t>
            </a:r>
            <a:r>
              <a:rPr lang="en-US" sz="1200" spc="-5" dirty="0">
                <a:latin typeface="+mn-lt"/>
                <a:cs typeface="Calibri"/>
              </a:rPr>
              <a:t>with</a:t>
            </a:r>
            <a:r>
              <a:rPr lang="en-US" sz="1200" spc="0" dirty="0">
                <a:latin typeface="+mn-lt"/>
                <a:cs typeface="Calibri"/>
              </a:rPr>
              <a:t> </a:t>
            </a:r>
            <a:r>
              <a:rPr lang="en-US" sz="1200" spc="-10" dirty="0">
                <a:latin typeface="+mn-lt"/>
                <a:cs typeface="Calibri"/>
              </a:rPr>
              <a:t>interest.</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dirty="0"/>
          </a:p>
        </p:txBody>
      </p:sp>
    </p:spTree>
    <p:extLst>
      <p:ext uri="{BB962C8B-B14F-4D97-AF65-F5344CB8AC3E}">
        <p14:creationId xmlns:p14="http://schemas.microsoft.com/office/powerpoint/2010/main" val="3670734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mn-lt"/>
                <a:cs typeface="Calibri"/>
              </a:rPr>
              <a:t>One of our responsibilities </a:t>
            </a:r>
            <a:r>
              <a:rPr lang="en-US" sz="1200" dirty="0">
                <a:latin typeface="+mn-lt"/>
                <a:cs typeface="Calibri"/>
              </a:rPr>
              <a:t>as </a:t>
            </a:r>
            <a:r>
              <a:rPr lang="en-US" sz="1200" spc="-5" dirty="0">
                <a:latin typeface="+mn-lt"/>
                <a:cs typeface="Calibri"/>
              </a:rPr>
              <a:t>US </a:t>
            </a:r>
            <a:r>
              <a:rPr lang="en-US" sz="1200" spc="-10" dirty="0">
                <a:latin typeface="+mn-lt"/>
                <a:cs typeface="Calibri"/>
              </a:rPr>
              <a:t>citizens </a:t>
            </a:r>
            <a:r>
              <a:rPr lang="en-US" sz="1200" dirty="0">
                <a:latin typeface="+mn-lt"/>
                <a:cs typeface="Calibri"/>
              </a:rPr>
              <a:t>is </a:t>
            </a:r>
            <a:r>
              <a:rPr lang="en-US" sz="1200" spc="-5" dirty="0">
                <a:latin typeface="+mn-lt"/>
                <a:cs typeface="Calibri"/>
              </a:rPr>
              <a:t>to </a:t>
            </a:r>
            <a:r>
              <a:rPr lang="en-US" sz="1200" spc="-10" dirty="0">
                <a:latin typeface="+mn-lt"/>
                <a:cs typeface="Calibri"/>
              </a:rPr>
              <a:t>pay </a:t>
            </a:r>
            <a:r>
              <a:rPr lang="en-US" sz="1200" spc="-15" dirty="0">
                <a:latin typeface="+mn-lt"/>
                <a:cs typeface="Calibri"/>
              </a:rPr>
              <a:t>taxes. </a:t>
            </a:r>
            <a:r>
              <a:rPr lang="en-US" sz="1200" spc="-5" dirty="0">
                <a:latin typeface="+mn-lt"/>
                <a:cs typeface="Calibri"/>
              </a:rPr>
              <a:t>It </a:t>
            </a:r>
            <a:r>
              <a:rPr lang="en-US" sz="1200" dirty="0">
                <a:latin typeface="+mn-lt"/>
                <a:cs typeface="Calibri"/>
              </a:rPr>
              <a:t>is a </a:t>
            </a:r>
            <a:r>
              <a:rPr lang="en-US" sz="1200" spc="-10" dirty="0">
                <a:latin typeface="+mn-lt"/>
                <a:cs typeface="Calibri"/>
              </a:rPr>
              <a:t>fact </a:t>
            </a:r>
            <a:r>
              <a:rPr lang="en-US" sz="1200" spc="-5" dirty="0">
                <a:latin typeface="+mn-lt"/>
                <a:cs typeface="Calibri"/>
              </a:rPr>
              <a:t>of </a:t>
            </a:r>
            <a:r>
              <a:rPr lang="en-US" sz="1200" spc="-10" dirty="0">
                <a:latin typeface="+mn-lt"/>
                <a:cs typeface="Calibri"/>
              </a:rPr>
              <a:t>life. </a:t>
            </a:r>
            <a:r>
              <a:rPr lang="en-US" sz="1200" dirty="0">
                <a:latin typeface="+mn-lt"/>
                <a:cs typeface="Calibri"/>
              </a:rPr>
              <a:t>The </a:t>
            </a:r>
            <a:r>
              <a:rPr lang="en-US" sz="1200" spc="-10" dirty="0">
                <a:latin typeface="+mn-lt"/>
                <a:cs typeface="Calibri"/>
              </a:rPr>
              <a:t>more you </a:t>
            </a:r>
            <a:r>
              <a:rPr lang="en-US" sz="1200" spc="-5" dirty="0">
                <a:latin typeface="+mn-lt"/>
                <a:cs typeface="Calibri"/>
              </a:rPr>
              <a:t>earn,  </a:t>
            </a:r>
            <a:r>
              <a:rPr lang="en-US" sz="1200" dirty="0">
                <a:latin typeface="+mn-lt"/>
                <a:cs typeface="Calibri"/>
              </a:rPr>
              <a:t>the </a:t>
            </a:r>
            <a:r>
              <a:rPr lang="en-US" sz="1200" spc="-5" dirty="0">
                <a:latin typeface="+mn-lt"/>
                <a:cs typeface="Calibri"/>
              </a:rPr>
              <a:t>higher </a:t>
            </a:r>
            <a:r>
              <a:rPr lang="en-US" sz="1200" spc="-10" dirty="0">
                <a:latin typeface="+mn-lt"/>
                <a:cs typeface="Calibri"/>
              </a:rPr>
              <a:t>your </a:t>
            </a:r>
            <a:r>
              <a:rPr lang="en-US" sz="1200" spc="-15" dirty="0">
                <a:latin typeface="+mn-lt"/>
                <a:cs typeface="Calibri"/>
              </a:rPr>
              <a:t>taxes </a:t>
            </a:r>
            <a:r>
              <a:rPr lang="en-US" sz="1200" spc="-5" dirty="0">
                <a:latin typeface="+mn-lt"/>
                <a:cs typeface="Calibri"/>
              </a:rPr>
              <a:t>will normally </a:t>
            </a:r>
            <a:r>
              <a:rPr lang="en-US" sz="1200" dirty="0">
                <a:latin typeface="+mn-lt"/>
                <a:cs typeface="Calibri"/>
              </a:rPr>
              <a:t>be. </a:t>
            </a:r>
            <a:r>
              <a:rPr lang="en-US" sz="1200" spc="-30" dirty="0">
                <a:latin typeface="+mn-lt"/>
                <a:cs typeface="Calibri"/>
              </a:rPr>
              <a:t>You </a:t>
            </a:r>
            <a:r>
              <a:rPr lang="en-US" sz="1200" spc="-5" dirty="0">
                <a:latin typeface="+mn-lt"/>
                <a:cs typeface="Calibri"/>
              </a:rPr>
              <a:t>will </a:t>
            </a:r>
            <a:r>
              <a:rPr lang="en-US" sz="1200" spc="-15" dirty="0">
                <a:latin typeface="+mn-lt"/>
                <a:cs typeface="Calibri"/>
              </a:rPr>
              <a:t>pay </a:t>
            </a:r>
            <a:r>
              <a:rPr lang="en-US" sz="1200" dirty="0">
                <a:latin typeface="+mn-lt"/>
                <a:cs typeface="Calibri"/>
              </a:rPr>
              <a:t>a </a:t>
            </a:r>
            <a:r>
              <a:rPr lang="en-US" sz="1200" spc="-5" dirty="0">
                <a:latin typeface="+mn-lt"/>
                <a:cs typeface="Calibri"/>
              </a:rPr>
              <a:t>higher </a:t>
            </a:r>
            <a:r>
              <a:rPr lang="en-US" sz="1200" spc="-10" dirty="0">
                <a:latin typeface="+mn-lt"/>
                <a:cs typeface="Calibri"/>
              </a:rPr>
              <a:t>percentage </a:t>
            </a:r>
            <a:r>
              <a:rPr lang="en-US" sz="1200" spc="-15" dirty="0">
                <a:latin typeface="+mn-lt"/>
                <a:cs typeface="Calibri"/>
              </a:rPr>
              <a:t>rate. </a:t>
            </a:r>
            <a:r>
              <a:rPr lang="en-US" sz="1200" dirty="0">
                <a:latin typeface="+mn-lt"/>
                <a:cs typeface="Calibri"/>
              </a:rPr>
              <a:t>As </a:t>
            </a:r>
            <a:r>
              <a:rPr lang="en-US" sz="1200" spc="-10" dirty="0">
                <a:latin typeface="+mn-lt"/>
                <a:cs typeface="Calibri"/>
              </a:rPr>
              <a:t>you move </a:t>
            </a:r>
            <a:r>
              <a:rPr lang="en-US" sz="1200" dirty="0">
                <a:latin typeface="+mn-lt"/>
                <a:cs typeface="Calibri"/>
              </a:rPr>
              <a:t>up  the </a:t>
            </a:r>
            <a:r>
              <a:rPr lang="en-US" sz="1200" spc="-10" dirty="0">
                <a:latin typeface="+mn-lt"/>
                <a:cs typeface="Calibri"/>
              </a:rPr>
              <a:t>career </a:t>
            </a:r>
            <a:r>
              <a:rPr lang="en-US" sz="1200" spc="-5" dirty="0">
                <a:latin typeface="+mn-lt"/>
                <a:cs typeface="Calibri"/>
              </a:rPr>
              <a:t>ladder and earn </a:t>
            </a:r>
            <a:r>
              <a:rPr lang="en-US" sz="1200" spc="-10" dirty="0">
                <a:latin typeface="+mn-lt"/>
                <a:cs typeface="Calibri"/>
              </a:rPr>
              <a:t>more </a:t>
            </a:r>
            <a:r>
              <a:rPr lang="en-US" sz="1200" spc="-20" dirty="0">
                <a:latin typeface="+mn-lt"/>
                <a:cs typeface="Calibri"/>
              </a:rPr>
              <a:t>money, </a:t>
            </a:r>
            <a:r>
              <a:rPr lang="en-US" sz="1200" spc="-10" dirty="0">
                <a:latin typeface="+mn-lt"/>
                <a:cs typeface="Calibri"/>
              </a:rPr>
              <a:t>you </a:t>
            </a:r>
            <a:r>
              <a:rPr lang="en-US" sz="1200" spc="-5" dirty="0">
                <a:latin typeface="+mn-lt"/>
                <a:cs typeface="Calibri"/>
              </a:rPr>
              <a:t>might </a:t>
            </a:r>
            <a:r>
              <a:rPr lang="en-US" sz="1200" spc="-10" dirty="0">
                <a:latin typeface="+mn-lt"/>
                <a:cs typeface="Calibri"/>
              </a:rPr>
              <a:t>want </a:t>
            </a:r>
            <a:r>
              <a:rPr lang="en-US" sz="1200" spc="-5" dirty="0">
                <a:latin typeface="+mn-lt"/>
                <a:cs typeface="Calibri"/>
              </a:rPr>
              <a:t>to consider how </a:t>
            </a:r>
            <a:r>
              <a:rPr lang="en-US" sz="1200" spc="-10" dirty="0">
                <a:latin typeface="+mn-lt"/>
                <a:cs typeface="Calibri"/>
              </a:rPr>
              <a:t>you can </a:t>
            </a:r>
            <a:r>
              <a:rPr lang="en-US" sz="1200" spc="-5" dirty="0">
                <a:latin typeface="+mn-lt"/>
                <a:cs typeface="Calibri"/>
              </a:rPr>
              <a:t>reduce </a:t>
            </a:r>
            <a:r>
              <a:rPr lang="en-US" sz="1200" spc="-15" dirty="0">
                <a:latin typeface="+mn-lt"/>
                <a:cs typeface="Calibri"/>
              </a:rPr>
              <a:t>taxes.  </a:t>
            </a:r>
            <a:r>
              <a:rPr lang="en-US" sz="1200" spc="-5" dirty="0">
                <a:latin typeface="+mn-lt"/>
                <a:cs typeface="Calibri"/>
              </a:rPr>
              <a:t>One </a:t>
            </a:r>
            <a:r>
              <a:rPr lang="en-US" sz="1200" spc="-15" dirty="0">
                <a:latin typeface="+mn-lt"/>
                <a:cs typeface="Calibri"/>
              </a:rPr>
              <a:t>way </a:t>
            </a:r>
            <a:r>
              <a:rPr lang="en-US" sz="1200" dirty="0">
                <a:latin typeface="+mn-lt"/>
                <a:cs typeface="Calibri"/>
              </a:rPr>
              <a:t>is </a:t>
            </a:r>
            <a:r>
              <a:rPr lang="en-US" sz="1200" spc="-10" dirty="0">
                <a:latin typeface="+mn-lt"/>
                <a:cs typeface="Calibri"/>
              </a:rPr>
              <a:t>to purchase </a:t>
            </a:r>
            <a:r>
              <a:rPr lang="en-US" sz="1200" dirty="0">
                <a:latin typeface="+mn-lt"/>
                <a:cs typeface="Calibri"/>
              </a:rPr>
              <a:t>a </a:t>
            </a:r>
            <a:r>
              <a:rPr lang="en-US" sz="1200" spc="-5" dirty="0">
                <a:latin typeface="+mn-lt"/>
                <a:cs typeface="Calibri"/>
              </a:rPr>
              <a:t>house. The </a:t>
            </a:r>
            <a:r>
              <a:rPr lang="en-US" sz="1200" spc="-10" dirty="0">
                <a:latin typeface="+mn-lt"/>
                <a:cs typeface="Calibri"/>
              </a:rPr>
              <a:t>mortgage interest that you pay </a:t>
            </a:r>
            <a:r>
              <a:rPr lang="en-US" sz="1200" spc="-5" dirty="0">
                <a:latin typeface="+mn-lt"/>
                <a:cs typeface="Calibri"/>
              </a:rPr>
              <a:t>when </a:t>
            </a:r>
            <a:r>
              <a:rPr lang="en-US" sz="1200" spc="-10" dirty="0">
                <a:latin typeface="+mn-lt"/>
                <a:cs typeface="Calibri"/>
              </a:rPr>
              <a:t>you </a:t>
            </a:r>
            <a:r>
              <a:rPr lang="en-US" sz="1200" dirty="0">
                <a:latin typeface="+mn-lt"/>
                <a:cs typeface="Calibri"/>
              </a:rPr>
              <a:t>buy a </a:t>
            </a:r>
            <a:r>
              <a:rPr lang="en-US" sz="1200" spc="-5" dirty="0">
                <a:latin typeface="+mn-lt"/>
                <a:cs typeface="Calibri"/>
              </a:rPr>
              <a:t>house </a:t>
            </a:r>
            <a:r>
              <a:rPr lang="en-US" sz="1200" dirty="0">
                <a:latin typeface="+mn-lt"/>
                <a:cs typeface="Calibri"/>
              </a:rPr>
              <a:t>is  </a:t>
            </a:r>
            <a:r>
              <a:rPr lang="en-US" sz="1200" spc="-10" dirty="0">
                <a:latin typeface="+mn-lt"/>
                <a:cs typeface="Calibri"/>
              </a:rPr>
              <a:t>tax </a:t>
            </a:r>
            <a:r>
              <a:rPr lang="en-US" sz="1200" spc="-10" dirty="0" err="1">
                <a:latin typeface="+mn-lt"/>
                <a:cs typeface="Calibri"/>
              </a:rPr>
              <a:t>deductable</a:t>
            </a:r>
            <a:r>
              <a:rPr lang="en-US" sz="1200" spc="-10" dirty="0">
                <a:latin typeface="+mn-lt"/>
                <a:cs typeface="Calibri"/>
              </a:rPr>
              <a:t> </a:t>
            </a:r>
            <a:r>
              <a:rPr lang="en-US" sz="1200" spc="-5" dirty="0">
                <a:latin typeface="+mn-lt"/>
                <a:cs typeface="Calibri"/>
              </a:rPr>
              <a:t>which means </a:t>
            </a:r>
            <a:r>
              <a:rPr lang="en-US" sz="1200" dirty="0">
                <a:latin typeface="+mn-lt"/>
                <a:cs typeface="Calibri"/>
              </a:rPr>
              <a:t>it </a:t>
            </a:r>
            <a:r>
              <a:rPr lang="en-US" sz="1200" spc="-5" dirty="0">
                <a:latin typeface="+mn-lt"/>
                <a:cs typeface="Calibri"/>
              </a:rPr>
              <a:t>reduces the </a:t>
            </a:r>
            <a:r>
              <a:rPr lang="en-US" sz="1200" spc="-10" dirty="0">
                <a:latin typeface="+mn-lt"/>
                <a:cs typeface="Calibri"/>
              </a:rPr>
              <a:t>amount you pay </a:t>
            </a:r>
            <a:r>
              <a:rPr lang="en-US" sz="1200" dirty="0">
                <a:latin typeface="+mn-lt"/>
                <a:cs typeface="Calibri"/>
              </a:rPr>
              <a:t>in </a:t>
            </a:r>
            <a:r>
              <a:rPr lang="en-US" sz="1200" spc="-15" dirty="0">
                <a:latin typeface="+mn-lt"/>
                <a:cs typeface="Calibri"/>
              </a:rPr>
              <a:t>taxes. </a:t>
            </a:r>
            <a:r>
              <a:rPr lang="en-US" sz="1200" spc="-5" dirty="0">
                <a:latin typeface="+mn-lt"/>
                <a:cs typeface="Calibri"/>
              </a:rPr>
              <a:t>Giving </a:t>
            </a:r>
            <a:r>
              <a:rPr lang="en-US" sz="1200" spc="-10" dirty="0">
                <a:latin typeface="+mn-lt"/>
                <a:cs typeface="Calibri"/>
              </a:rPr>
              <a:t>to your </a:t>
            </a:r>
            <a:r>
              <a:rPr lang="en-US" sz="1200" spc="-15" dirty="0">
                <a:latin typeface="+mn-lt"/>
                <a:cs typeface="Calibri"/>
              </a:rPr>
              <a:t>favorite  </a:t>
            </a:r>
            <a:r>
              <a:rPr lang="en-US" sz="1200" spc="-5" dirty="0">
                <a:latin typeface="+mn-lt"/>
                <a:cs typeface="Calibri"/>
              </a:rPr>
              <a:t>charity </a:t>
            </a:r>
            <a:r>
              <a:rPr lang="en-US" sz="1200" dirty="0">
                <a:latin typeface="+mn-lt"/>
                <a:cs typeface="Calibri"/>
              </a:rPr>
              <a:t>is </a:t>
            </a:r>
            <a:r>
              <a:rPr lang="en-US" sz="1200" spc="-5" dirty="0">
                <a:latin typeface="+mn-lt"/>
                <a:cs typeface="Calibri"/>
              </a:rPr>
              <a:t>another </a:t>
            </a:r>
            <a:r>
              <a:rPr lang="en-US" sz="1200" spc="-15" dirty="0">
                <a:latin typeface="+mn-lt"/>
                <a:cs typeface="Calibri"/>
              </a:rPr>
              <a:t>way </a:t>
            </a:r>
            <a:r>
              <a:rPr lang="en-US" sz="1200" spc="-5" dirty="0">
                <a:latin typeface="+mn-lt"/>
                <a:cs typeface="Calibri"/>
              </a:rPr>
              <a:t>to </a:t>
            </a:r>
            <a:r>
              <a:rPr lang="en-US" sz="1200" spc="-10" dirty="0">
                <a:latin typeface="+mn-lt"/>
                <a:cs typeface="Calibri"/>
              </a:rPr>
              <a:t>get </a:t>
            </a:r>
            <a:r>
              <a:rPr lang="en-US" sz="1200" dirty="0">
                <a:latin typeface="+mn-lt"/>
                <a:cs typeface="Calibri"/>
              </a:rPr>
              <a:t>a </a:t>
            </a:r>
            <a:r>
              <a:rPr lang="en-US" sz="1200" spc="-10" dirty="0">
                <a:latin typeface="+mn-lt"/>
                <a:cs typeface="Calibri"/>
              </a:rPr>
              <a:t>tax </a:t>
            </a:r>
            <a:r>
              <a:rPr lang="en-US" sz="1200" spc="-5" dirty="0">
                <a:latin typeface="+mn-lt"/>
                <a:cs typeface="Calibri"/>
              </a:rPr>
              <a:t>deduction. </a:t>
            </a:r>
            <a:r>
              <a:rPr lang="en-US" sz="1200" spc="-35" dirty="0">
                <a:latin typeface="+mn-lt"/>
                <a:cs typeface="Calibri"/>
              </a:rPr>
              <a:t>You </a:t>
            </a:r>
            <a:r>
              <a:rPr lang="en-US" sz="1200" spc="-10" dirty="0">
                <a:latin typeface="+mn-lt"/>
                <a:cs typeface="Calibri"/>
              </a:rPr>
              <a:t>can </a:t>
            </a:r>
            <a:r>
              <a:rPr lang="en-US" sz="1200" spc="-5" dirty="0">
                <a:latin typeface="+mn-lt"/>
                <a:cs typeface="Calibri"/>
              </a:rPr>
              <a:t>also use </a:t>
            </a:r>
            <a:r>
              <a:rPr lang="en-US" sz="1200" spc="-10" dirty="0">
                <a:latin typeface="+mn-lt"/>
                <a:cs typeface="Calibri"/>
              </a:rPr>
              <a:t>pre-tax dollars </a:t>
            </a:r>
            <a:r>
              <a:rPr lang="en-US" sz="1200" spc="-5" dirty="0">
                <a:latin typeface="+mn-lt"/>
                <a:cs typeface="Calibri"/>
              </a:rPr>
              <a:t>to </a:t>
            </a:r>
            <a:r>
              <a:rPr lang="en-US" sz="1200" spc="-10" dirty="0">
                <a:latin typeface="+mn-lt"/>
                <a:cs typeface="Calibri"/>
              </a:rPr>
              <a:t>contribute to  retirement </a:t>
            </a:r>
            <a:r>
              <a:rPr lang="en-US" sz="1200" dirty="0">
                <a:latin typeface="+mn-lt"/>
                <a:cs typeface="Calibri"/>
              </a:rPr>
              <a:t>or </a:t>
            </a:r>
            <a:r>
              <a:rPr lang="en-US" sz="1200" spc="-5" dirty="0">
                <a:latin typeface="+mn-lt"/>
                <a:cs typeface="Calibri"/>
              </a:rPr>
              <a:t>college plans so </a:t>
            </a:r>
            <a:r>
              <a:rPr lang="en-US" sz="1200" dirty="0">
                <a:latin typeface="+mn-lt"/>
                <a:cs typeface="Calibri"/>
              </a:rPr>
              <a:t>this is a </a:t>
            </a:r>
            <a:r>
              <a:rPr lang="en-US" sz="1200" spc="-15" dirty="0">
                <a:latin typeface="+mn-lt"/>
                <a:cs typeface="Calibri"/>
              </a:rPr>
              <a:t>great way </a:t>
            </a:r>
            <a:r>
              <a:rPr lang="en-US" sz="1200" spc="-10" dirty="0">
                <a:latin typeface="+mn-lt"/>
                <a:cs typeface="Calibri"/>
              </a:rPr>
              <a:t>to </a:t>
            </a:r>
            <a:r>
              <a:rPr lang="en-US" sz="1200" spc="-5" dirty="0">
                <a:latin typeface="+mn-lt"/>
                <a:cs typeface="Calibri"/>
              </a:rPr>
              <a:t>plan </a:t>
            </a:r>
            <a:r>
              <a:rPr lang="en-US" sz="1200" spc="-10" dirty="0">
                <a:latin typeface="+mn-lt"/>
                <a:cs typeface="Calibri"/>
              </a:rPr>
              <a:t>for your future </a:t>
            </a:r>
            <a:r>
              <a:rPr lang="en-US" sz="1200" spc="-5" dirty="0">
                <a:latin typeface="+mn-lt"/>
                <a:cs typeface="Calibri"/>
              </a:rPr>
              <a:t>and </a:t>
            </a:r>
            <a:r>
              <a:rPr lang="en-US" sz="1200" spc="-15" dirty="0">
                <a:latin typeface="+mn-lt"/>
                <a:cs typeface="Calibri"/>
              </a:rPr>
              <a:t>save </a:t>
            </a:r>
            <a:r>
              <a:rPr lang="en-US" sz="1200" spc="-5" dirty="0">
                <a:latin typeface="+mn-lt"/>
                <a:cs typeface="Calibri"/>
              </a:rPr>
              <a:t>some money  </a:t>
            </a:r>
            <a:r>
              <a:rPr lang="en-US" sz="1200" spc="-10" dirty="0">
                <a:latin typeface="+mn-lt"/>
                <a:cs typeface="Calibri"/>
              </a:rPr>
              <a:t>at </a:t>
            </a:r>
            <a:r>
              <a:rPr lang="en-US" sz="1200" spc="-5" dirty="0">
                <a:latin typeface="+mn-lt"/>
                <a:cs typeface="Calibri"/>
              </a:rPr>
              <a:t>the same</a:t>
            </a:r>
            <a:r>
              <a:rPr lang="en-US" sz="1200" spc="5" dirty="0">
                <a:latin typeface="+mn-lt"/>
                <a:cs typeface="Calibri"/>
              </a:rPr>
              <a:t> </a:t>
            </a:r>
            <a:r>
              <a:rPr lang="en-US" sz="1200" dirty="0">
                <a:latin typeface="+mn-lt"/>
                <a:cs typeface="Calibri"/>
              </a:rPr>
              <a:t>time.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4275303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245110">
              <a:lnSpc>
                <a:spcPct val="101699"/>
              </a:lnSpc>
              <a:spcBef>
                <a:spcPts val="50"/>
              </a:spcBef>
            </a:pPr>
            <a:r>
              <a:rPr lang="en-US" sz="800" spc="-5" dirty="0">
                <a:latin typeface="Arial"/>
                <a:cs typeface="Arial"/>
              </a:rPr>
              <a:t>Liquid assets </a:t>
            </a:r>
            <a:r>
              <a:rPr lang="en-US" sz="800" spc="-10" dirty="0">
                <a:latin typeface="Arial"/>
                <a:cs typeface="Arial"/>
              </a:rPr>
              <a:t>refers </a:t>
            </a:r>
            <a:r>
              <a:rPr lang="en-US" sz="800" spc="-5" dirty="0">
                <a:latin typeface="Arial"/>
                <a:cs typeface="Arial"/>
              </a:rPr>
              <a:t>to cash that is readily available. </a:t>
            </a:r>
            <a:r>
              <a:rPr lang="en-US" sz="1200" spc="-20" dirty="0">
                <a:latin typeface="+mn-lt"/>
                <a:cs typeface="Calibri"/>
              </a:rPr>
              <a:t>Have </a:t>
            </a:r>
            <a:r>
              <a:rPr lang="en-US" sz="1200" spc="-15" dirty="0">
                <a:latin typeface="+mn-lt"/>
                <a:cs typeface="Calibri"/>
              </a:rPr>
              <a:t>you </a:t>
            </a:r>
            <a:r>
              <a:rPr lang="en-US" sz="1200" spc="-10" dirty="0">
                <a:latin typeface="+mn-lt"/>
                <a:cs typeface="Calibri"/>
              </a:rPr>
              <a:t>ever  gone </a:t>
            </a:r>
            <a:r>
              <a:rPr lang="en-US" sz="1200" spc="-15" dirty="0">
                <a:latin typeface="+mn-lt"/>
                <a:cs typeface="Calibri"/>
              </a:rPr>
              <a:t>to </a:t>
            </a:r>
            <a:r>
              <a:rPr lang="en-US" sz="1200" dirty="0">
                <a:latin typeface="+mn-lt"/>
                <a:cs typeface="Calibri"/>
              </a:rPr>
              <a:t>the </a:t>
            </a:r>
            <a:r>
              <a:rPr lang="en-US" sz="1200" spc="-20" dirty="0">
                <a:latin typeface="+mn-lt"/>
                <a:cs typeface="Calibri"/>
              </a:rPr>
              <a:t>store </a:t>
            </a:r>
            <a:r>
              <a:rPr lang="en-US" sz="1200" spc="-5" dirty="0">
                <a:latin typeface="+mn-lt"/>
                <a:cs typeface="Calibri"/>
              </a:rPr>
              <a:t>and </a:t>
            </a:r>
            <a:r>
              <a:rPr lang="en-US" sz="1200" spc="-15" dirty="0">
                <a:latin typeface="+mn-lt"/>
                <a:cs typeface="Calibri"/>
              </a:rPr>
              <a:t>wanted to </a:t>
            </a:r>
            <a:r>
              <a:rPr lang="en-US" sz="1200" dirty="0">
                <a:latin typeface="+mn-lt"/>
                <a:cs typeface="Calibri"/>
              </a:rPr>
              <a:t>buy  </a:t>
            </a:r>
            <a:r>
              <a:rPr lang="en-US" sz="1200" spc="-5" dirty="0">
                <a:latin typeface="+mn-lt"/>
                <a:cs typeface="Calibri"/>
              </a:rPr>
              <a:t>something, but did not </a:t>
            </a:r>
            <a:r>
              <a:rPr lang="en-US" sz="1200" spc="-20" dirty="0">
                <a:latin typeface="+mn-lt"/>
                <a:cs typeface="Calibri"/>
              </a:rPr>
              <a:t>have </a:t>
            </a:r>
            <a:r>
              <a:rPr lang="en-US" sz="1200" dirty="0">
                <a:latin typeface="+mn-lt"/>
                <a:cs typeface="Calibri"/>
              </a:rPr>
              <a:t>the </a:t>
            </a:r>
            <a:r>
              <a:rPr lang="en-US" sz="1200" spc="-10" dirty="0">
                <a:latin typeface="+mn-lt"/>
                <a:cs typeface="Calibri"/>
              </a:rPr>
              <a:t>ready cash </a:t>
            </a:r>
            <a:r>
              <a:rPr lang="en-US" sz="1200" spc="-15" dirty="0">
                <a:latin typeface="+mn-lt"/>
                <a:cs typeface="Calibri"/>
              </a:rPr>
              <a:t>to  </a:t>
            </a:r>
            <a:r>
              <a:rPr lang="en-US" sz="1200" spc="-20" dirty="0">
                <a:latin typeface="+mn-lt"/>
                <a:cs typeface="Calibri"/>
              </a:rPr>
              <a:t>pay for</a:t>
            </a:r>
            <a:r>
              <a:rPr lang="en-US" sz="1200" spc="10" dirty="0">
                <a:latin typeface="+mn-lt"/>
                <a:cs typeface="Calibri"/>
              </a:rPr>
              <a:t> </a:t>
            </a:r>
            <a:r>
              <a:rPr lang="en-US" sz="1200" dirty="0">
                <a:latin typeface="+mn-lt"/>
                <a:cs typeface="Calibri"/>
              </a:rPr>
              <a:t>it?</a:t>
            </a:r>
          </a:p>
          <a:p>
            <a:pPr marL="12700" marR="5080">
              <a:lnSpc>
                <a:spcPct val="97000"/>
              </a:lnSpc>
              <a:spcBef>
                <a:spcPts val="150"/>
              </a:spcBef>
            </a:pPr>
            <a:r>
              <a:rPr lang="en-US" sz="800" spc="-5" dirty="0">
                <a:latin typeface="Arial"/>
                <a:cs typeface="Arial"/>
              </a:rPr>
              <a:t>Liquid assets are </a:t>
            </a:r>
            <a:r>
              <a:rPr lang="en-US" sz="800" dirty="0">
                <a:latin typeface="Arial"/>
                <a:cs typeface="Arial"/>
              </a:rPr>
              <a:t>not </a:t>
            </a:r>
            <a:r>
              <a:rPr lang="en-US" sz="800" spc="-5" dirty="0">
                <a:latin typeface="Arial"/>
                <a:cs typeface="Arial"/>
              </a:rPr>
              <a:t>the same as </a:t>
            </a:r>
            <a:r>
              <a:rPr lang="en-US" sz="800" dirty="0">
                <a:latin typeface="Arial"/>
                <a:cs typeface="Arial"/>
              </a:rPr>
              <a:t>net </a:t>
            </a:r>
            <a:r>
              <a:rPr lang="en-US" sz="800" spc="-5" dirty="0">
                <a:latin typeface="Arial"/>
                <a:cs typeface="Arial"/>
              </a:rPr>
              <a:t>worth. </a:t>
            </a:r>
            <a:r>
              <a:rPr lang="en-US" sz="800" spc="-30" dirty="0">
                <a:latin typeface="+mn-lt"/>
                <a:cs typeface="Calibri"/>
              </a:rPr>
              <a:t>You </a:t>
            </a:r>
            <a:r>
              <a:rPr lang="en-US" sz="800" spc="-10" dirty="0">
                <a:latin typeface="+mn-lt"/>
                <a:cs typeface="Calibri"/>
              </a:rPr>
              <a:t>may have </a:t>
            </a:r>
            <a:r>
              <a:rPr lang="en-US" sz="800" spc="-5" dirty="0">
                <a:latin typeface="+mn-lt"/>
                <a:cs typeface="Calibri"/>
              </a:rPr>
              <a:t>many valuable assets, but they  would </a:t>
            </a:r>
            <a:r>
              <a:rPr lang="en-US" sz="800" dirty="0">
                <a:latin typeface="+mn-lt"/>
                <a:cs typeface="Calibri"/>
              </a:rPr>
              <a:t>not </a:t>
            </a:r>
            <a:r>
              <a:rPr lang="en-US" sz="800" spc="-5" dirty="0">
                <a:latin typeface="+mn-lt"/>
                <a:cs typeface="Calibri"/>
              </a:rPr>
              <a:t>solve </a:t>
            </a:r>
            <a:r>
              <a:rPr lang="en-US" sz="800" dirty="0">
                <a:latin typeface="+mn-lt"/>
                <a:cs typeface="Calibri"/>
              </a:rPr>
              <a:t>a </a:t>
            </a:r>
            <a:r>
              <a:rPr lang="en-US" sz="800" spc="-5" dirty="0">
                <a:latin typeface="+mn-lt"/>
                <a:cs typeface="Calibri"/>
              </a:rPr>
              <a:t>short-term financial need. </a:t>
            </a:r>
            <a:r>
              <a:rPr lang="en-US" sz="800" spc="-45" dirty="0">
                <a:latin typeface="Arial"/>
                <a:cs typeface="Arial"/>
              </a:rPr>
              <a:t>You </a:t>
            </a:r>
            <a:r>
              <a:rPr lang="en-US" sz="800" spc="-5" dirty="0">
                <a:latin typeface="Arial"/>
                <a:cs typeface="Arial"/>
              </a:rPr>
              <a:t>may have valuable assets, but </a:t>
            </a:r>
            <a:r>
              <a:rPr lang="en-US" sz="800" spc="-10" dirty="0">
                <a:latin typeface="Arial"/>
                <a:cs typeface="Arial"/>
              </a:rPr>
              <a:t>if </a:t>
            </a:r>
            <a:r>
              <a:rPr lang="en-US" sz="800" spc="-5" dirty="0">
                <a:latin typeface="Arial"/>
                <a:cs typeface="Arial"/>
              </a:rPr>
              <a:t>an  emergency arose where </a:t>
            </a:r>
            <a:r>
              <a:rPr lang="en-US" sz="800" spc="-10" dirty="0">
                <a:latin typeface="Arial"/>
                <a:cs typeface="Arial"/>
              </a:rPr>
              <a:t>you </a:t>
            </a:r>
            <a:r>
              <a:rPr lang="en-US" sz="800" spc="-5" dirty="0">
                <a:latin typeface="Arial"/>
                <a:cs typeface="Arial"/>
              </a:rPr>
              <a:t>needed money </a:t>
            </a:r>
            <a:r>
              <a:rPr lang="en-US" sz="800" spc="-15" dirty="0">
                <a:latin typeface="Arial"/>
                <a:cs typeface="Arial"/>
              </a:rPr>
              <a:t>quickly, </a:t>
            </a:r>
            <a:r>
              <a:rPr lang="en-US" sz="800" spc="-10" dirty="0">
                <a:latin typeface="Arial"/>
                <a:cs typeface="Arial"/>
              </a:rPr>
              <a:t>you </a:t>
            </a:r>
            <a:r>
              <a:rPr lang="en-US" sz="800" spc="-5" dirty="0">
                <a:latin typeface="Arial"/>
                <a:cs typeface="Arial"/>
              </a:rPr>
              <a:t>would </a:t>
            </a:r>
            <a:r>
              <a:rPr lang="en-US" sz="800" dirty="0">
                <a:latin typeface="Arial"/>
                <a:cs typeface="Arial"/>
              </a:rPr>
              <a:t>not </a:t>
            </a:r>
            <a:r>
              <a:rPr lang="en-US" sz="800" spc="-10" dirty="0">
                <a:latin typeface="Arial"/>
                <a:cs typeface="Arial"/>
              </a:rPr>
              <a:t>be </a:t>
            </a:r>
            <a:r>
              <a:rPr lang="en-US" sz="800" spc="-5" dirty="0">
                <a:latin typeface="Arial"/>
                <a:cs typeface="Arial"/>
              </a:rPr>
              <a:t>able </a:t>
            </a:r>
            <a:r>
              <a:rPr lang="en-US" sz="800" dirty="0">
                <a:latin typeface="Arial"/>
                <a:cs typeface="Arial"/>
              </a:rPr>
              <a:t>to </a:t>
            </a:r>
            <a:r>
              <a:rPr lang="en-US" sz="800" spc="-5" dirty="0">
                <a:latin typeface="Arial"/>
                <a:cs typeface="Arial"/>
              </a:rPr>
              <a:t>solve </a:t>
            </a:r>
            <a:r>
              <a:rPr lang="en-US" sz="800" dirty="0">
                <a:latin typeface="Arial"/>
                <a:cs typeface="Arial"/>
              </a:rPr>
              <a:t>that  </a:t>
            </a:r>
            <a:r>
              <a:rPr lang="en-US" sz="800" spc="-5" dirty="0">
                <a:latin typeface="Arial"/>
                <a:cs typeface="Arial"/>
              </a:rPr>
              <a:t>immediate need </a:t>
            </a:r>
            <a:r>
              <a:rPr lang="en-US" sz="800" spc="-10" dirty="0">
                <a:latin typeface="Arial"/>
                <a:cs typeface="Arial"/>
              </a:rPr>
              <a:t>with </a:t>
            </a:r>
            <a:r>
              <a:rPr lang="en-US" sz="800" spc="-5" dirty="0">
                <a:latin typeface="Arial"/>
                <a:cs typeface="Arial"/>
              </a:rPr>
              <a:t>the assets that </a:t>
            </a:r>
            <a:r>
              <a:rPr lang="en-US" sz="800" spc="-10" dirty="0">
                <a:latin typeface="Arial"/>
                <a:cs typeface="Arial"/>
              </a:rPr>
              <a:t>you </a:t>
            </a:r>
            <a:r>
              <a:rPr lang="en-US" sz="800" spc="-5" dirty="0">
                <a:latin typeface="Arial"/>
                <a:cs typeface="Arial"/>
              </a:rPr>
              <a:t>have </a:t>
            </a:r>
            <a:r>
              <a:rPr lang="en-US" sz="800" dirty="0">
                <a:latin typeface="Arial"/>
                <a:cs typeface="Arial"/>
              </a:rPr>
              <a:t>to </a:t>
            </a:r>
            <a:r>
              <a:rPr lang="en-US" sz="800" spc="-10" dirty="0">
                <a:latin typeface="Arial"/>
                <a:cs typeface="Arial"/>
              </a:rPr>
              <a:t>sell. </a:t>
            </a:r>
            <a:r>
              <a:rPr lang="en-US" sz="800" spc="-5" dirty="0">
                <a:latin typeface="Arial"/>
                <a:cs typeface="Arial"/>
              </a:rPr>
              <a:t>Liquid assets refers </a:t>
            </a:r>
            <a:r>
              <a:rPr lang="en-US" sz="800" dirty="0">
                <a:latin typeface="Arial"/>
                <a:cs typeface="Arial"/>
              </a:rPr>
              <a:t>to </a:t>
            </a:r>
            <a:r>
              <a:rPr lang="en-US" sz="800" spc="-5" dirty="0">
                <a:latin typeface="Arial"/>
                <a:cs typeface="Arial"/>
              </a:rPr>
              <a:t>actual  money </a:t>
            </a:r>
            <a:r>
              <a:rPr lang="en-US" sz="800" dirty="0">
                <a:latin typeface="Arial"/>
                <a:cs typeface="Arial"/>
              </a:rPr>
              <a:t>that </a:t>
            </a:r>
            <a:r>
              <a:rPr lang="en-US" sz="800" spc="-10" dirty="0">
                <a:latin typeface="Arial"/>
                <a:cs typeface="Arial"/>
              </a:rPr>
              <a:t>you </a:t>
            </a:r>
            <a:r>
              <a:rPr lang="en-US" sz="800" spc="-5" dirty="0">
                <a:latin typeface="Arial"/>
                <a:cs typeface="Arial"/>
              </a:rPr>
              <a:t>have </a:t>
            </a:r>
            <a:r>
              <a:rPr lang="en-US" sz="800" spc="-10" dirty="0">
                <a:latin typeface="Arial"/>
                <a:cs typeface="Arial"/>
              </a:rPr>
              <a:t>in </a:t>
            </a:r>
            <a:r>
              <a:rPr lang="en-US" sz="800" spc="-5" dirty="0">
                <a:latin typeface="Arial"/>
                <a:cs typeface="Arial"/>
              </a:rPr>
              <a:t>the bank or savings </a:t>
            </a:r>
            <a:r>
              <a:rPr lang="en-US" sz="800" dirty="0">
                <a:latin typeface="Arial"/>
                <a:cs typeface="Arial"/>
              </a:rPr>
              <a:t>that </a:t>
            </a:r>
            <a:r>
              <a:rPr lang="en-US" sz="800" spc="-10" dirty="0">
                <a:latin typeface="Arial"/>
                <a:cs typeface="Arial"/>
              </a:rPr>
              <a:t>you can </a:t>
            </a:r>
            <a:r>
              <a:rPr lang="en-US" sz="800" spc="-5" dirty="0">
                <a:latin typeface="Arial"/>
                <a:cs typeface="Arial"/>
              </a:rPr>
              <a:t>withdraw and </a:t>
            </a:r>
            <a:r>
              <a:rPr lang="en-US" sz="800" spc="-10" dirty="0">
                <a:latin typeface="Arial"/>
                <a:cs typeface="Arial"/>
              </a:rPr>
              <a:t>use </a:t>
            </a:r>
            <a:r>
              <a:rPr lang="en-US" sz="800" spc="-15" dirty="0">
                <a:latin typeface="Arial"/>
                <a:cs typeface="Arial"/>
              </a:rPr>
              <a:t>immediately.  </a:t>
            </a:r>
            <a:r>
              <a:rPr lang="en-US" sz="800" spc="-5" dirty="0">
                <a:latin typeface="Arial"/>
                <a:cs typeface="Arial"/>
              </a:rPr>
              <a:t>Credit is often used </a:t>
            </a:r>
            <a:r>
              <a:rPr lang="en-US" sz="800" dirty="0">
                <a:latin typeface="Arial"/>
                <a:cs typeface="Arial"/>
              </a:rPr>
              <a:t>to </a:t>
            </a:r>
            <a:r>
              <a:rPr lang="en-US" sz="800" spc="-5" dirty="0">
                <a:latin typeface="Arial"/>
                <a:cs typeface="Arial"/>
              </a:rPr>
              <a:t>cover immediate cash shortfalls, </a:t>
            </a:r>
            <a:r>
              <a:rPr lang="en-US" sz="800" dirty="0">
                <a:latin typeface="Arial"/>
                <a:cs typeface="Arial"/>
              </a:rPr>
              <a:t>but </a:t>
            </a:r>
            <a:r>
              <a:rPr lang="en-US" sz="800" spc="-5" dirty="0">
                <a:latin typeface="Arial"/>
                <a:cs typeface="Arial"/>
              </a:rPr>
              <a:t>it is not a good idea to </a:t>
            </a:r>
            <a:r>
              <a:rPr lang="en-US" sz="800" spc="-10" dirty="0">
                <a:latin typeface="Arial"/>
                <a:cs typeface="Arial"/>
              </a:rPr>
              <a:t>use  </a:t>
            </a:r>
            <a:r>
              <a:rPr lang="en-US" sz="800" spc="-5" dirty="0">
                <a:latin typeface="Arial"/>
                <a:cs typeface="Arial"/>
              </a:rPr>
              <a:t>this too often as </a:t>
            </a:r>
            <a:r>
              <a:rPr lang="en-US" sz="800" spc="-10" dirty="0">
                <a:latin typeface="Arial"/>
                <a:cs typeface="Arial"/>
              </a:rPr>
              <a:t>you do </a:t>
            </a:r>
            <a:r>
              <a:rPr lang="en-US" sz="800" spc="-5" dirty="0">
                <a:latin typeface="Arial"/>
                <a:cs typeface="Arial"/>
              </a:rPr>
              <a:t>have to pay interest unless </a:t>
            </a:r>
            <a:r>
              <a:rPr lang="en-US" sz="800" spc="-10" dirty="0">
                <a:latin typeface="Arial"/>
                <a:cs typeface="Arial"/>
              </a:rPr>
              <a:t>you </a:t>
            </a:r>
            <a:r>
              <a:rPr lang="en-US" sz="800" spc="-5" dirty="0">
                <a:latin typeface="Arial"/>
                <a:cs typeface="Arial"/>
              </a:rPr>
              <a:t>can pay it </a:t>
            </a:r>
            <a:r>
              <a:rPr lang="en-US" sz="800" spc="-15" dirty="0">
                <a:latin typeface="Arial"/>
                <a:cs typeface="Arial"/>
              </a:rPr>
              <a:t>off </a:t>
            </a:r>
            <a:r>
              <a:rPr lang="en-US" sz="800" spc="-5" dirty="0">
                <a:latin typeface="Arial"/>
                <a:cs typeface="Arial"/>
              </a:rPr>
              <a:t>within a short  period of time. Having money in a </a:t>
            </a:r>
            <a:r>
              <a:rPr lang="en-US" sz="800" spc="-10" dirty="0">
                <a:latin typeface="Arial"/>
                <a:cs typeface="Arial"/>
              </a:rPr>
              <a:t>savings </a:t>
            </a:r>
            <a:r>
              <a:rPr lang="en-US" sz="800" spc="-5" dirty="0">
                <a:latin typeface="Arial"/>
                <a:cs typeface="Arial"/>
              </a:rPr>
              <a:t>account is a </a:t>
            </a:r>
            <a:r>
              <a:rPr lang="en-US" sz="800" spc="-10" dirty="0">
                <a:latin typeface="Arial"/>
                <a:cs typeface="Arial"/>
              </a:rPr>
              <a:t>good way </a:t>
            </a:r>
            <a:r>
              <a:rPr lang="en-US" sz="800" dirty="0">
                <a:latin typeface="Arial"/>
                <a:cs typeface="Arial"/>
              </a:rPr>
              <a:t>to </a:t>
            </a:r>
            <a:r>
              <a:rPr lang="en-US" sz="800" spc="-5" dirty="0">
                <a:latin typeface="Arial"/>
                <a:cs typeface="Arial"/>
              </a:rPr>
              <a:t>cover those  emergencies.</a:t>
            </a:r>
            <a:endParaRPr lang="en-US" sz="800" dirty="0">
              <a:latin typeface="Arial"/>
              <a:cs typeface="Arial"/>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779623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cs typeface="Arial"/>
              </a:rPr>
              <a:t>As I </a:t>
            </a:r>
            <a:r>
              <a:rPr lang="en-US" sz="1200" spc="-5" dirty="0">
                <a:latin typeface="Arial"/>
                <a:cs typeface="Arial"/>
              </a:rPr>
              <a:t>mentioned, most people use either savings or credit </a:t>
            </a:r>
            <a:r>
              <a:rPr lang="en-US" sz="1200" dirty="0">
                <a:latin typeface="Arial"/>
                <a:cs typeface="Arial"/>
              </a:rPr>
              <a:t>to </a:t>
            </a:r>
            <a:r>
              <a:rPr lang="en-US" sz="1200" spc="-5" dirty="0">
                <a:latin typeface="Arial"/>
                <a:cs typeface="Arial"/>
              </a:rPr>
              <a:t>manage liquidity </a:t>
            </a:r>
            <a:r>
              <a:rPr lang="en-US" sz="1200" dirty="0">
                <a:latin typeface="Arial"/>
                <a:cs typeface="Arial"/>
              </a:rPr>
              <a:t>for  </a:t>
            </a:r>
            <a:r>
              <a:rPr lang="en-US" sz="1200" spc="-5" dirty="0">
                <a:latin typeface="Arial"/>
                <a:cs typeface="Arial"/>
              </a:rPr>
              <a:t>unplanned expenses. Keep in mind, </a:t>
            </a:r>
            <a:r>
              <a:rPr lang="en-US" sz="1200" spc="-10" dirty="0">
                <a:latin typeface="Arial"/>
                <a:cs typeface="Arial"/>
              </a:rPr>
              <a:t>you </a:t>
            </a:r>
            <a:r>
              <a:rPr lang="en-US" sz="1200" spc="-5" dirty="0">
                <a:latin typeface="Arial"/>
                <a:cs typeface="Arial"/>
              </a:rPr>
              <a:t>have </a:t>
            </a:r>
            <a:r>
              <a:rPr lang="en-US" sz="1200" dirty="0">
                <a:latin typeface="Arial"/>
                <a:cs typeface="Arial"/>
              </a:rPr>
              <a:t>to </a:t>
            </a:r>
            <a:r>
              <a:rPr lang="en-US" sz="1200" spc="-5" dirty="0">
                <a:latin typeface="Arial"/>
                <a:cs typeface="Arial"/>
              </a:rPr>
              <a:t>manage your money </a:t>
            </a:r>
            <a:r>
              <a:rPr lang="en-US" sz="1200" spc="-10" dirty="0">
                <a:latin typeface="Arial"/>
                <a:cs typeface="Arial"/>
              </a:rPr>
              <a:t>well </a:t>
            </a:r>
            <a:r>
              <a:rPr lang="en-US" sz="1200" dirty="0">
                <a:latin typeface="Arial"/>
                <a:cs typeface="Arial"/>
              </a:rPr>
              <a:t>to </a:t>
            </a:r>
            <a:r>
              <a:rPr lang="en-US" sz="1200" spc="-5" dirty="0">
                <a:latin typeface="Arial"/>
                <a:cs typeface="Arial"/>
              </a:rPr>
              <a:t>have  savings. Saving </a:t>
            </a:r>
            <a:r>
              <a:rPr lang="en-US" sz="1200" dirty="0">
                <a:latin typeface="Arial"/>
                <a:cs typeface="Arial"/>
              </a:rPr>
              <a:t>at </a:t>
            </a:r>
            <a:r>
              <a:rPr lang="en-US" sz="1200" spc="-5" dirty="0">
                <a:latin typeface="Arial"/>
                <a:cs typeface="Arial"/>
              </a:rPr>
              <a:t>least five percent of your income </a:t>
            </a:r>
            <a:r>
              <a:rPr lang="en-US" sz="1200" spc="-10" dirty="0">
                <a:latin typeface="Arial"/>
                <a:cs typeface="Arial"/>
              </a:rPr>
              <a:t>will </a:t>
            </a:r>
            <a:r>
              <a:rPr lang="en-US" sz="1200" spc="-5" dirty="0">
                <a:latin typeface="Arial"/>
                <a:cs typeface="Arial"/>
              </a:rPr>
              <a:t>help accomplish that. Ensuring  </a:t>
            </a:r>
            <a:r>
              <a:rPr lang="en-US" sz="1200" dirty="0">
                <a:latin typeface="Arial"/>
                <a:cs typeface="Arial"/>
              </a:rPr>
              <a:t>that </a:t>
            </a:r>
            <a:r>
              <a:rPr lang="en-US" sz="1200" spc="-10" dirty="0">
                <a:latin typeface="Arial"/>
                <a:cs typeface="Arial"/>
              </a:rPr>
              <a:t>you </a:t>
            </a:r>
            <a:r>
              <a:rPr lang="en-US" sz="1200" spc="-5" dirty="0">
                <a:latin typeface="Arial"/>
                <a:cs typeface="Arial"/>
              </a:rPr>
              <a:t>have credit when </a:t>
            </a:r>
            <a:r>
              <a:rPr lang="en-US" sz="1200" spc="-10" dirty="0">
                <a:latin typeface="Arial"/>
                <a:cs typeface="Arial"/>
              </a:rPr>
              <a:t>you </a:t>
            </a:r>
            <a:r>
              <a:rPr lang="en-US" sz="1200" spc="-5" dirty="0">
                <a:latin typeface="Arial"/>
                <a:cs typeface="Arial"/>
              </a:rPr>
              <a:t>need it </a:t>
            </a:r>
            <a:r>
              <a:rPr lang="en-US" sz="1200" spc="-10" dirty="0">
                <a:latin typeface="Arial"/>
                <a:cs typeface="Arial"/>
              </a:rPr>
              <a:t>will </a:t>
            </a:r>
            <a:r>
              <a:rPr lang="en-US" sz="1200" spc="-5" dirty="0">
                <a:latin typeface="Arial"/>
                <a:cs typeface="Arial"/>
              </a:rPr>
              <a:t>also help </a:t>
            </a:r>
            <a:r>
              <a:rPr lang="en-US" sz="1200" spc="-10" dirty="0">
                <a:latin typeface="Arial"/>
                <a:cs typeface="Arial"/>
              </a:rPr>
              <a:t>you </a:t>
            </a:r>
            <a:r>
              <a:rPr lang="en-US" sz="1200" spc="-5" dirty="0">
                <a:latin typeface="Arial"/>
                <a:cs typeface="Arial"/>
              </a:rPr>
              <a:t>when </a:t>
            </a:r>
            <a:r>
              <a:rPr lang="en-US" sz="1200" spc="-10" dirty="0">
                <a:latin typeface="Arial"/>
                <a:cs typeface="Arial"/>
              </a:rPr>
              <a:t>you have </a:t>
            </a:r>
            <a:r>
              <a:rPr lang="en-US" sz="1200" spc="-5" dirty="0">
                <a:latin typeface="Arial"/>
                <a:cs typeface="Arial"/>
              </a:rPr>
              <a:t>a cash shortfall.  </a:t>
            </a:r>
            <a:r>
              <a:rPr lang="en-US" sz="1200" dirty="0">
                <a:latin typeface="Arial"/>
                <a:cs typeface="Arial"/>
              </a:rPr>
              <a:t>In </a:t>
            </a:r>
            <a:r>
              <a:rPr lang="en-US" sz="1200" spc="-5" dirty="0">
                <a:latin typeface="Arial"/>
                <a:cs typeface="Arial"/>
              </a:rPr>
              <a:t>order </a:t>
            </a:r>
            <a:r>
              <a:rPr lang="en-US" sz="1200" dirty="0">
                <a:latin typeface="Arial"/>
                <a:cs typeface="Arial"/>
              </a:rPr>
              <a:t>to </a:t>
            </a:r>
            <a:r>
              <a:rPr lang="en-US" sz="1200" spc="-5" dirty="0">
                <a:latin typeface="Arial"/>
                <a:cs typeface="Arial"/>
              </a:rPr>
              <a:t>have good credit, </a:t>
            </a:r>
            <a:r>
              <a:rPr lang="en-US" sz="1200" spc="-10" dirty="0">
                <a:latin typeface="Arial"/>
                <a:cs typeface="Arial"/>
              </a:rPr>
              <a:t>you </a:t>
            </a:r>
            <a:r>
              <a:rPr lang="en-US" sz="1200" dirty="0">
                <a:latin typeface="Arial"/>
                <a:cs typeface="Arial"/>
              </a:rPr>
              <a:t>must </a:t>
            </a:r>
            <a:r>
              <a:rPr lang="en-US" sz="1200" spc="-5" dirty="0">
                <a:latin typeface="Arial"/>
                <a:cs typeface="Arial"/>
              </a:rPr>
              <a:t>be responsible and pay your bills on</a:t>
            </a:r>
            <a:r>
              <a:rPr lang="en-US" sz="1200" spc="60" dirty="0">
                <a:latin typeface="Arial"/>
                <a:cs typeface="Arial"/>
              </a:rPr>
              <a:t> </a:t>
            </a:r>
            <a:r>
              <a:rPr lang="en-US" sz="1200" spc="-5" dirty="0">
                <a:latin typeface="Arial"/>
                <a:cs typeface="Arial"/>
              </a:rPr>
              <a:t>time.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487988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cs typeface="Arial"/>
              </a:rPr>
              <a:t>When </a:t>
            </a:r>
            <a:r>
              <a:rPr lang="en-US" sz="1200" spc="-10" dirty="0">
                <a:latin typeface="Arial"/>
                <a:cs typeface="Arial"/>
              </a:rPr>
              <a:t>we </a:t>
            </a:r>
            <a:r>
              <a:rPr lang="en-US" sz="1200" spc="-5" dirty="0">
                <a:latin typeface="Arial"/>
                <a:cs typeface="Arial"/>
              </a:rPr>
              <a:t>look at the whole picture </a:t>
            </a:r>
            <a:r>
              <a:rPr lang="en-US" sz="1200" dirty="0">
                <a:latin typeface="Arial"/>
                <a:cs typeface="Arial"/>
              </a:rPr>
              <a:t>for </a:t>
            </a:r>
            <a:r>
              <a:rPr lang="en-US" sz="1200" spc="-5" dirty="0">
                <a:latin typeface="Arial"/>
                <a:cs typeface="Arial"/>
              </a:rPr>
              <a:t>creating a secure financial future, it has to include  borrowing. Most people do not </a:t>
            </a:r>
            <a:r>
              <a:rPr lang="en-US" sz="1200" spc="-10" dirty="0">
                <a:latin typeface="Arial"/>
                <a:cs typeface="Arial"/>
              </a:rPr>
              <a:t>have </a:t>
            </a:r>
            <a:r>
              <a:rPr lang="en-US" sz="1200" spc="-5" dirty="0">
                <a:latin typeface="Arial"/>
                <a:cs typeface="Arial"/>
              </a:rPr>
              <a:t>thousands of dollars to pay cash </a:t>
            </a:r>
            <a:r>
              <a:rPr lang="en-US" sz="1200" dirty="0">
                <a:latin typeface="Arial"/>
                <a:cs typeface="Arial"/>
              </a:rPr>
              <a:t>for </a:t>
            </a:r>
            <a:r>
              <a:rPr lang="en-US" sz="1200" spc="-5" dirty="0">
                <a:latin typeface="Arial"/>
                <a:cs typeface="Arial"/>
              </a:rPr>
              <a:t>a house or  </a:t>
            </a:r>
            <a:r>
              <a:rPr lang="en-US" sz="1200" spc="-20" dirty="0">
                <a:latin typeface="Arial"/>
                <a:cs typeface="Arial"/>
              </a:rPr>
              <a:t>car, </a:t>
            </a:r>
            <a:r>
              <a:rPr lang="en-US" sz="1200" spc="-5" dirty="0">
                <a:latin typeface="Arial"/>
                <a:cs typeface="Arial"/>
              </a:rPr>
              <a:t>so in order </a:t>
            </a:r>
            <a:r>
              <a:rPr lang="en-US" sz="1200" dirty="0">
                <a:latin typeface="Arial"/>
                <a:cs typeface="Arial"/>
              </a:rPr>
              <a:t>to </a:t>
            </a:r>
            <a:r>
              <a:rPr lang="en-US" sz="1200" spc="-5" dirty="0">
                <a:latin typeface="Arial"/>
                <a:cs typeface="Arial"/>
              </a:rPr>
              <a:t>get those items it </a:t>
            </a:r>
            <a:r>
              <a:rPr lang="en-US" sz="1200" spc="-10" dirty="0">
                <a:latin typeface="Arial"/>
                <a:cs typeface="Arial"/>
              </a:rPr>
              <a:t>will </a:t>
            </a:r>
            <a:r>
              <a:rPr lang="en-US" sz="1200" spc="-5" dirty="0">
                <a:latin typeface="Arial"/>
                <a:cs typeface="Arial"/>
              </a:rPr>
              <a:t>involve financing. </a:t>
            </a:r>
            <a:r>
              <a:rPr lang="en-US" sz="1200" dirty="0">
                <a:latin typeface="Arial"/>
                <a:cs typeface="Arial"/>
              </a:rPr>
              <a:t>It </a:t>
            </a:r>
            <a:r>
              <a:rPr lang="en-US" sz="1200" spc="-5" dirty="0">
                <a:latin typeface="Arial"/>
                <a:cs typeface="Arial"/>
              </a:rPr>
              <a:t>is common to make a </a:t>
            </a:r>
            <a:r>
              <a:rPr lang="en-US" sz="1200" spc="-10" dirty="0">
                <a:latin typeface="Arial"/>
                <a:cs typeface="Arial"/>
              </a:rPr>
              <a:t>down  </a:t>
            </a:r>
            <a:r>
              <a:rPr lang="en-US" sz="1200" spc="-5" dirty="0">
                <a:latin typeface="Arial"/>
                <a:cs typeface="Arial"/>
              </a:rPr>
              <a:t>payment and then borrow the rest. Long term financing has lower interest rates than  short-term loans, such as credit cards. Keep </a:t>
            </a:r>
            <a:r>
              <a:rPr lang="en-US" sz="1200" spc="-10" dirty="0">
                <a:latin typeface="Arial"/>
                <a:cs typeface="Arial"/>
              </a:rPr>
              <a:t>in </a:t>
            </a:r>
            <a:r>
              <a:rPr lang="en-US" sz="1200" spc="-5" dirty="0">
                <a:latin typeface="Arial"/>
                <a:cs typeface="Arial"/>
              </a:rPr>
              <a:t>mind that </a:t>
            </a:r>
            <a:r>
              <a:rPr lang="en-US" sz="1200" spc="-10" dirty="0">
                <a:latin typeface="Arial"/>
                <a:cs typeface="Arial"/>
              </a:rPr>
              <a:t>some </a:t>
            </a:r>
            <a:r>
              <a:rPr lang="en-US" sz="1200" spc="-5" dirty="0">
                <a:latin typeface="Arial"/>
                <a:cs typeface="Arial"/>
              </a:rPr>
              <a:t>lenders </a:t>
            </a:r>
            <a:r>
              <a:rPr lang="en-US" sz="1200" spc="-10" dirty="0">
                <a:latin typeface="Arial"/>
                <a:cs typeface="Arial"/>
              </a:rPr>
              <a:t>will </a:t>
            </a:r>
            <a:r>
              <a:rPr lang="en-US" sz="1200" spc="-5" dirty="0">
                <a:latin typeface="Arial"/>
                <a:cs typeface="Arial"/>
              </a:rPr>
              <a:t>loan </a:t>
            </a:r>
            <a:r>
              <a:rPr lang="en-US" sz="1200" spc="-10" dirty="0">
                <a:latin typeface="Arial"/>
                <a:cs typeface="Arial"/>
              </a:rPr>
              <a:t>you  </a:t>
            </a:r>
            <a:r>
              <a:rPr lang="en-US" sz="1200" spc="-5" dirty="0">
                <a:latin typeface="Arial"/>
                <a:cs typeface="Arial"/>
              </a:rPr>
              <a:t>more money than </a:t>
            </a:r>
            <a:r>
              <a:rPr lang="en-US" sz="1200" spc="-10" dirty="0">
                <a:latin typeface="Arial"/>
                <a:cs typeface="Arial"/>
              </a:rPr>
              <a:t>you </a:t>
            </a:r>
            <a:r>
              <a:rPr lang="en-US" sz="1200" spc="-5" dirty="0">
                <a:latin typeface="Arial"/>
                <a:cs typeface="Arial"/>
              </a:rPr>
              <a:t>should </a:t>
            </a:r>
            <a:r>
              <a:rPr lang="en-US" sz="1200" spc="-15" dirty="0">
                <a:latin typeface="Arial"/>
                <a:cs typeface="Arial"/>
              </a:rPr>
              <a:t>borrow. </a:t>
            </a:r>
            <a:r>
              <a:rPr lang="en-US" sz="1200" spc="-45" dirty="0">
                <a:latin typeface="Arial"/>
                <a:cs typeface="Arial"/>
              </a:rPr>
              <a:t>You </a:t>
            </a:r>
            <a:r>
              <a:rPr lang="en-US" sz="1200" spc="-5" dirty="0">
                <a:latin typeface="Arial"/>
                <a:cs typeface="Arial"/>
              </a:rPr>
              <a:t>need to examine your budget and make  intelligent decisions about financing. If </a:t>
            </a:r>
            <a:r>
              <a:rPr lang="en-US" sz="1200" spc="-10" dirty="0">
                <a:latin typeface="Arial"/>
                <a:cs typeface="Arial"/>
              </a:rPr>
              <a:t>you think you </a:t>
            </a:r>
            <a:r>
              <a:rPr lang="en-US" sz="1200" spc="-5" dirty="0">
                <a:latin typeface="Arial"/>
                <a:cs typeface="Arial"/>
              </a:rPr>
              <a:t>can</a:t>
            </a:r>
            <a:r>
              <a:rPr lang="en-US" sz="1200" spc="-5" dirty="0">
                <a:latin typeface="Times New Roman"/>
                <a:cs typeface="Times New Roman"/>
              </a:rPr>
              <a:t>’</a:t>
            </a:r>
            <a:r>
              <a:rPr lang="en-US" sz="1200" spc="-5" dirty="0">
                <a:latin typeface="Arial"/>
                <a:cs typeface="Arial"/>
              </a:rPr>
              <a:t>t </a:t>
            </a:r>
            <a:r>
              <a:rPr lang="en-US" sz="1200" spc="-10" dirty="0">
                <a:latin typeface="Arial"/>
                <a:cs typeface="Arial"/>
              </a:rPr>
              <a:t>afford </a:t>
            </a:r>
            <a:r>
              <a:rPr lang="en-US" sz="1200" spc="-5" dirty="0">
                <a:latin typeface="Arial"/>
                <a:cs typeface="Arial"/>
              </a:rPr>
              <a:t>something, </a:t>
            </a:r>
            <a:r>
              <a:rPr lang="en-US" sz="1200" spc="-10" dirty="0">
                <a:latin typeface="Arial"/>
                <a:cs typeface="Arial"/>
              </a:rPr>
              <a:t>you </a:t>
            </a:r>
            <a:r>
              <a:rPr lang="en-US" sz="1200" spc="-5" dirty="0">
                <a:latin typeface="Arial"/>
                <a:cs typeface="Arial"/>
              </a:rPr>
              <a:t>are  probably right, even </a:t>
            </a:r>
            <a:r>
              <a:rPr lang="en-US" sz="1200" spc="-10" dirty="0">
                <a:latin typeface="Arial"/>
                <a:cs typeface="Arial"/>
              </a:rPr>
              <a:t>if </a:t>
            </a:r>
            <a:r>
              <a:rPr lang="en-US" sz="1200" spc="-5" dirty="0">
                <a:latin typeface="Arial"/>
                <a:cs typeface="Arial"/>
              </a:rPr>
              <a:t>a lending institution is willing </a:t>
            </a:r>
            <a:r>
              <a:rPr lang="en-US" sz="1200" dirty="0">
                <a:latin typeface="Arial"/>
                <a:cs typeface="Arial"/>
              </a:rPr>
              <a:t>to </a:t>
            </a:r>
            <a:r>
              <a:rPr lang="en-US" sz="1200" spc="-5" dirty="0">
                <a:latin typeface="Arial"/>
                <a:cs typeface="Arial"/>
              </a:rPr>
              <a:t>loan </a:t>
            </a:r>
            <a:r>
              <a:rPr lang="en-US" sz="1200" spc="-10" dirty="0">
                <a:latin typeface="Arial"/>
                <a:cs typeface="Arial"/>
              </a:rPr>
              <a:t>you</a:t>
            </a:r>
            <a:r>
              <a:rPr lang="en-US" sz="1200" spc="75" dirty="0">
                <a:latin typeface="Arial"/>
                <a:cs typeface="Arial"/>
              </a:rPr>
              <a:t> </a:t>
            </a:r>
            <a:r>
              <a:rPr lang="en-US" sz="1200" spc="-10" dirty="0">
                <a:latin typeface="Arial"/>
                <a:cs typeface="Arial"/>
              </a:rPr>
              <a:t>more.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9932743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cs typeface="Arial"/>
              </a:rPr>
              <a:t>A </a:t>
            </a:r>
            <a:r>
              <a:rPr lang="en-US" sz="1200" spc="-5" dirty="0">
                <a:latin typeface="Arial"/>
                <a:cs typeface="Arial"/>
              </a:rPr>
              <a:t>plan </a:t>
            </a:r>
            <a:r>
              <a:rPr lang="en-US" sz="1200" dirty="0">
                <a:latin typeface="Arial"/>
                <a:cs typeface="Arial"/>
              </a:rPr>
              <a:t>for </a:t>
            </a:r>
            <a:r>
              <a:rPr lang="en-US" sz="1200" spc="-5" dirty="0">
                <a:latin typeface="Arial"/>
                <a:cs typeface="Arial"/>
              </a:rPr>
              <a:t>managing risk is an important component of financial </a:t>
            </a:r>
            <a:r>
              <a:rPr lang="en-US" sz="1200" spc="-15" dirty="0">
                <a:latin typeface="Arial"/>
                <a:cs typeface="Arial"/>
              </a:rPr>
              <a:t>stability. </a:t>
            </a:r>
            <a:r>
              <a:rPr lang="en-US" sz="1200" spc="-45" dirty="0">
                <a:latin typeface="Arial"/>
                <a:cs typeface="Arial"/>
              </a:rPr>
              <a:t>You </a:t>
            </a:r>
            <a:r>
              <a:rPr lang="en-US" sz="1200" spc="-5" dirty="0">
                <a:latin typeface="Arial"/>
                <a:cs typeface="Arial"/>
              </a:rPr>
              <a:t>worked  hard </a:t>
            </a:r>
            <a:r>
              <a:rPr lang="en-US" sz="1200" dirty="0">
                <a:latin typeface="Arial"/>
                <a:cs typeface="Arial"/>
              </a:rPr>
              <a:t>for </a:t>
            </a:r>
            <a:r>
              <a:rPr lang="en-US" sz="1200" spc="-5" dirty="0">
                <a:latin typeface="Arial"/>
                <a:cs typeface="Arial"/>
              </a:rPr>
              <a:t>your house </a:t>
            </a:r>
            <a:r>
              <a:rPr lang="en-US" sz="1200" spc="-10" dirty="0">
                <a:latin typeface="Arial"/>
                <a:cs typeface="Arial"/>
              </a:rPr>
              <a:t>and </a:t>
            </a:r>
            <a:r>
              <a:rPr lang="en-US" sz="1200" spc="-20" dirty="0">
                <a:latin typeface="Arial"/>
                <a:cs typeface="Arial"/>
              </a:rPr>
              <a:t>car. </a:t>
            </a:r>
            <a:r>
              <a:rPr lang="en-US" sz="1200" spc="-45" dirty="0">
                <a:latin typeface="Arial"/>
                <a:cs typeface="Arial"/>
              </a:rPr>
              <a:t>You </a:t>
            </a:r>
            <a:r>
              <a:rPr lang="en-US" sz="1200" spc="-5" dirty="0">
                <a:latin typeface="Arial"/>
                <a:cs typeface="Arial"/>
              </a:rPr>
              <a:t>certainly do </a:t>
            </a:r>
            <a:r>
              <a:rPr lang="en-US" sz="1200" dirty="0">
                <a:latin typeface="Arial"/>
                <a:cs typeface="Arial"/>
              </a:rPr>
              <a:t>not </a:t>
            </a:r>
            <a:r>
              <a:rPr lang="en-US" sz="1200" spc="-5" dirty="0">
                <a:latin typeface="Arial"/>
                <a:cs typeface="Arial"/>
              </a:rPr>
              <a:t>want </a:t>
            </a:r>
            <a:r>
              <a:rPr lang="en-US" sz="1200" dirty="0">
                <a:latin typeface="Arial"/>
                <a:cs typeface="Arial"/>
              </a:rPr>
              <a:t>to </a:t>
            </a:r>
            <a:r>
              <a:rPr lang="en-US" sz="1200" spc="-10" dirty="0">
                <a:latin typeface="Arial"/>
                <a:cs typeface="Arial"/>
              </a:rPr>
              <a:t>lose </a:t>
            </a:r>
            <a:r>
              <a:rPr lang="en-US" sz="1200" spc="-5" dirty="0">
                <a:latin typeface="Arial"/>
                <a:cs typeface="Arial"/>
              </a:rPr>
              <a:t>those items </a:t>
            </a:r>
            <a:r>
              <a:rPr lang="en-US" sz="1200" dirty="0">
                <a:latin typeface="Arial"/>
                <a:cs typeface="Arial"/>
              </a:rPr>
              <a:t>to </a:t>
            </a:r>
            <a:r>
              <a:rPr lang="en-US" sz="1200" spc="-5" dirty="0">
                <a:latin typeface="Arial"/>
                <a:cs typeface="Arial"/>
              </a:rPr>
              <a:t>a fire or  accident. </a:t>
            </a:r>
            <a:r>
              <a:rPr lang="en-US" sz="1200" dirty="0">
                <a:latin typeface="Arial"/>
                <a:cs typeface="Arial"/>
              </a:rPr>
              <a:t>As </a:t>
            </a:r>
            <a:r>
              <a:rPr lang="en-US" sz="1200" spc="-10" dirty="0">
                <a:latin typeface="Arial"/>
                <a:cs typeface="Arial"/>
              </a:rPr>
              <a:t>you </a:t>
            </a:r>
            <a:r>
              <a:rPr lang="en-US" sz="1200" spc="-5" dirty="0">
                <a:latin typeface="Arial"/>
                <a:cs typeface="Arial"/>
              </a:rPr>
              <a:t>accumulate items, most people manage the risk of loss </a:t>
            </a:r>
            <a:r>
              <a:rPr lang="en-US" sz="1200" spc="-10" dirty="0">
                <a:latin typeface="Arial"/>
                <a:cs typeface="Arial"/>
              </a:rPr>
              <a:t>with  </a:t>
            </a:r>
            <a:r>
              <a:rPr lang="en-US" sz="1200" spc="-5" dirty="0">
                <a:latin typeface="Arial"/>
                <a:cs typeface="Arial"/>
              </a:rPr>
              <a:t>insurance. In addition </a:t>
            </a:r>
            <a:r>
              <a:rPr lang="en-US" sz="1200" dirty="0">
                <a:latin typeface="Arial"/>
                <a:cs typeface="Arial"/>
              </a:rPr>
              <a:t>to </a:t>
            </a:r>
            <a:r>
              <a:rPr lang="en-US" sz="1200" spc="-5" dirty="0">
                <a:latin typeface="Arial"/>
                <a:cs typeface="Arial"/>
              </a:rPr>
              <a:t>purchasing home </a:t>
            </a:r>
            <a:r>
              <a:rPr lang="en-US" sz="1200" spc="-10" dirty="0">
                <a:latin typeface="Arial"/>
                <a:cs typeface="Arial"/>
              </a:rPr>
              <a:t>owners </a:t>
            </a:r>
            <a:r>
              <a:rPr lang="en-US" sz="1200" spc="-5" dirty="0">
                <a:latin typeface="Arial"/>
                <a:cs typeface="Arial"/>
              </a:rPr>
              <a:t>and auto insurance, people </a:t>
            </a:r>
            <a:r>
              <a:rPr lang="en-US" sz="1200" spc="-10" dirty="0">
                <a:latin typeface="Arial"/>
                <a:cs typeface="Arial"/>
              </a:rPr>
              <a:t>also  </a:t>
            </a:r>
            <a:r>
              <a:rPr lang="en-US" sz="1200" spc="-5" dirty="0">
                <a:latin typeface="Arial"/>
                <a:cs typeface="Arial"/>
              </a:rPr>
              <a:t>insure health, life and any valuable assets. If </a:t>
            </a:r>
            <a:r>
              <a:rPr lang="en-US" sz="1200" spc="-10" dirty="0">
                <a:latin typeface="Arial"/>
                <a:cs typeface="Arial"/>
              </a:rPr>
              <a:t>you </a:t>
            </a:r>
            <a:r>
              <a:rPr lang="en-US" sz="1200" spc="-5" dirty="0">
                <a:latin typeface="Arial"/>
                <a:cs typeface="Arial"/>
              </a:rPr>
              <a:t>lose your earning </a:t>
            </a:r>
            <a:r>
              <a:rPr lang="en-US" sz="1200" spc="-20" dirty="0">
                <a:latin typeface="Arial"/>
                <a:cs typeface="Arial"/>
              </a:rPr>
              <a:t>power, </a:t>
            </a:r>
            <a:r>
              <a:rPr lang="en-US" sz="1200" spc="-10" dirty="0">
                <a:latin typeface="Arial"/>
                <a:cs typeface="Arial"/>
              </a:rPr>
              <a:t>you </a:t>
            </a:r>
            <a:r>
              <a:rPr lang="en-US" sz="1200" spc="-5" dirty="0">
                <a:latin typeface="Arial"/>
                <a:cs typeface="Arial"/>
              </a:rPr>
              <a:t>lose a  major </a:t>
            </a:r>
            <a:r>
              <a:rPr lang="en-US" sz="1200" dirty="0">
                <a:latin typeface="Arial"/>
                <a:cs typeface="Arial"/>
              </a:rPr>
              <a:t>asset. </a:t>
            </a:r>
            <a:r>
              <a:rPr lang="en-US" sz="1200" spc="-5" dirty="0">
                <a:latin typeface="Arial"/>
                <a:cs typeface="Arial"/>
              </a:rPr>
              <a:t>Health or disability insurance </a:t>
            </a:r>
            <a:r>
              <a:rPr lang="en-US" sz="1200" spc="-10" dirty="0">
                <a:latin typeface="Arial"/>
                <a:cs typeface="Arial"/>
              </a:rPr>
              <a:t>can </a:t>
            </a:r>
            <a:r>
              <a:rPr lang="en-US" sz="1200" spc="-5" dirty="0">
                <a:latin typeface="Arial"/>
                <a:cs typeface="Arial"/>
              </a:rPr>
              <a:t>help bridge the gap until </a:t>
            </a:r>
            <a:r>
              <a:rPr lang="en-US" sz="1200" spc="-10" dirty="0">
                <a:latin typeface="Arial"/>
                <a:cs typeface="Arial"/>
              </a:rPr>
              <a:t>you </a:t>
            </a:r>
            <a:r>
              <a:rPr lang="en-US" sz="1200" spc="-5" dirty="0">
                <a:latin typeface="Arial"/>
                <a:cs typeface="Arial"/>
              </a:rPr>
              <a:t>can regain  your health. Life insurance pays your loved ones </a:t>
            </a:r>
            <a:r>
              <a:rPr lang="en-US" sz="1200" spc="-10" dirty="0">
                <a:latin typeface="Arial"/>
                <a:cs typeface="Arial"/>
              </a:rPr>
              <a:t>in </a:t>
            </a:r>
            <a:r>
              <a:rPr lang="en-US" sz="1200" spc="-5" dirty="0">
                <a:latin typeface="Arial"/>
                <a:cs typeface="Arial"/>
              </a:rPr>
              <a:t>the event of </a:t>
            </a:r>
            <a:r>
              <a:rPr lang="en-US" sz="1200" spc="-10" dirty="0">
                <a:latin typeface="Arial"/>
                <a:cs typeface="Arial"/>
              </a:rPr>
              <a:t>your </a:t>
            </a:r>
            <a:r>
              <a:rPr lang="en-US" sz="1200" spc="-5" dirty="0">
                <a:latin typeface="Arial"/>
                <a:cs typeface="Arial"/>
              </a:rPr>
              <a:t>death. Life  insurance is important when people depend </a:t>
            </a:r>
            <a:r>
              <a:rPr lang="en-US" sz="1200" spc="-10" dirty="0">
                <a:latin typeface="Arial"/>
                <a:cs typeface="Arial"/>
              </a:rPr>
              <a:t>on you </a:t>
            </a:r>
            <a:r>
              <a:rPr lang="en-US" sz="1200" dirty="0">
                <a:latin typeface="Arial"/>
                <a:cs typeface="Arial"/>
              </a:rPr>
              <a:t>for </a:t>
            </a:r>
            <a:r>
              <a:rPr lang="en-US" sz="1200" spc="-5" dirty="0">
                <a:latin typeface="Arial"/>
                <a:cs typeface="Arial"/>
              </a:rPr>
              <a:t>your income. Sometimes people  think a </a:t>
            </a:r>
            <a:r>
              <a:rPr lang="en-US" sz="1200" dirty="0">
                <a:latin typeface="Arial"/>
                <a:cs typeface="Arial"/>
              </a:rPr>
              <a:t>stay at </a:t>
            </a:r>
            <a:r>
              <a:rPr lang="en-US" sz="1200" spc="-5" dirty="0">
                <a:latin typeface="Arial"/>
                <a:cs typeface="Arial"/>
              </a:rPr>
              <a:t>home parent </a:t>
            </a:r>
            <a:r>
              <a:rPr lang="en-US" sz="1200" spc="-10" dirty="0">
                <a:latin typeface="Arial"/>
                <a:cs typeface="Arial"/>
              </a:rPr>
              <a:t>who </a:t>
            </a:r>
            <a:r>
              <a:rPr lang="en-US" sz="1200" spc="-5" dirty="0">
                <a:latin typeface="Arial"/>
                <a:cs typeface="Arial"/>
              </a:rPr>
              <a:t>takes </a:t>
            </a:r>
            <a:r>
              <a:rPr lang="en-US" sz="1200" spc="-10" dirty="0">
                <a:latin typeface="Arial"/>
                <a:cs typeface="Arial"/>
              </a:rPr>
              <a:t>care </a:t>
            </a:r>
            <a:r>
              <a:rPr lang="en-US" sz="1200" spc="-5" dirty="0">
                <a:latin typeface="Arial"/>
                <a:cs typeface="Arial"/>
              </a:rPr>
              <a:t>of small children does not need life  insurance because </a:t>
            </a:r>
            <a:r>
              <a:rPr lang="en-US" sz="1200" spc="-10" dirty="0">
                <a:latin typeface="Arial"/>
                <a:cs typeface="Arial"/>
              </a:rPr>
              <a:t>they </a:t>
            </a:r>
            <a:r>
              <a:rPr lang="en-US" sz="1200" spc="-5" dirty="0">
                <a:latin typeface="Arial"/>
                <a:cs typeface="Arial"/>
              </a:rPr>
              <a:t>do </a:t>
            </a:r>
            <a:r>
              <a:rPr lang="en-US" sz="1200" dirty="0">
                <a:latin typeface="Arial"/>
                <a:cs typeface="Arial"/>
              </a:rPr>
              <a:t>not </a:t>
            </a:r>
            <a:r>
              <a:rPr lang="en-US" sz="1200" spc="-5" dirty="0">
                <a:latin typeface="Arial"/>
                <a:cs typeface="Arial"/>
              </a:rPr>
              <a:t>earn an income. Nothing could be further from the truth.  </a:t>
            </a:r>
            <a:r>
              <a:rPr lang="en-US" sz="1200" dirty="0">
                <a:latin typeface="Arial"/>
                <a:cs typeface="Arial"/>
              </a:rPr>
              <a:t>If </a:t>
            </a:r>
            <a:r>
              <a:rPr lang="en-US" sz="1200" spc="-5" dirty="0">
                <a:latin typeface="Arial"/>
                <a:cs typeface="Arial"/>
              </a:rPr>
              <a:t>a working spouse had </a:t>
            </a:r>
            <a:r>
              <a:rPr lang="en-US" sz="1200" dirty="0">
                <a:latin typeface="Arial"/>
                <a:cs typeface="Arial"/>
              </a:rPr>
              <a:t>to </a:t>
            </a:r>
            <a:r>
              <a:rPr lang="en-US" sz="1200" spc="-5" dirty="0">
                <a:latin typeface="Arial"/>
                <a:cs typeface="Arial"/>
              </a:rPr>
              <a:t>pay </a:t>
            </a:r>
            <a:r>
              <a:rPr lang="en-US" sz="1200" dirty="0">
                <a:latin typeface="Arial"/>
                <a:cs typeface="Arial"/>
              </a:rPr>
              <a:t>for </a:t>
            </a:r>
            <a:r>
              <a:rPr lang="en-US" sz="1200" spc="-5" dirty="0">
                <a:latin typeface="Arial"/>
                <a:cs typeface="Arial"/>
              </a:rPr>
              <a:t>the services the </a:t>
            </a:r>
            <a:r>
              <a:rPr lang="en-US" sz="1200" spc="-10" dirty="0">
                <a:latin typeface="Arial"/>
                <a:cs typeface="Arial"/>
              </a:rPr>
              <a:t>caregiver </a:t>
            </a:r>
            <a:r>
              <a:rPr lang="en-US" sz="1200" dirty="0">
                <a:latin typeface="Arial"/>
                <a:cs typeface="Arial"/>
              </a:rPr>
              <a:t>of </a:t>
            </a:r>
            <a:r>
              <a:rPr lang="en-US" sz="1200" spc="-10" dirty="0">
                <a:latin typeface="Arial"/>
                <a:cs typeface="Arial"/>
              </a:rPr>
              <a:t>small </a:t>
            </a:r>
            <a:r>
              <a:rPr lang="en-US" sz="1200" spc="-5" dirty="0">
                <a:latin typeface="Arial"/>
                <a:cs typeface="Arial"/>
              </a:rPr>
              <a:t>children provides,  it would be </a:t>
            </a:r>
            <a:r>
              <a:rPr lang="en-US" sz="1200" spc="-10" dirty="0">
                <a:latin typeface="Arial"/>
                <a:cs typeface="Arial"/>
              </a:rPr>
              <a:t>very</a:t>
            </a:r>
            <a:r>
              <a:rPr lang="en-US" sz="1200" spc="10" dirty="0">
                <a:latin typeface="Arial"/>
                <a:cs typeface="Arial"/>
              </a:rPr>
              <a:t> </a:t>
            </a:r>
            <a:r>
              <a:rPr lang="en-US" sz="1200" spc="-5" dirty="0">
                <a:latin typeface="Arial"/>
                <a:cs typeface="Arial"/>
              </a:rPr>
              <a:t>expensive.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38542707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Arial"/>
                <a:cs typeface="Arial"/>
              </a:rPr>
              <a:t>The fifth component of planning a secure future is a plan </a:t>
            </a:r>
            <a:r>
              <a:rPr lang="en-US" sz="1200" dirty="0">
                <a:latin typeface="Arial"/>
                <a:cs typeface="Arial"/>
              </a:rPr>
              <a:t>for </a:t>
            </a:r>
            <a:r>
              <a:rPr lang="en-US" sz="1200" spc="-5" dirty="0">
                <a:latin typeface="Arial"/>
                <a:cs typeface="Arial"/>
              </a:rPr>
              <a:t>investment. </a:t>
            </a:r>
            <a:r>
              <a:rPr lang="en-US" sz="1200" spc="0" dirty="0">
                <a:latin typeface="Arial"/>
                <a:cs typeface="Arial"/>
              </a:rPr>
              <a:t>We </a:t>
            </a:r>
            <a:r>
              <a:rPr lang="en-US" sz="1200" spc="-5" dirty="0">
                <a:latin typeface="Arial"/>
                <a:cs typeface="Arial"/>
              </a:rPr>
              <a:t>have  already talked about how </a:t>
            </a:r>
            <a:r>
              <a:rPr lang="en-US" sz="1200" spc="-10" dirty="0">
                <a:latin typeface="Arial"/>
                <a:cs typeface="Arial"/>
              </a:rPr>
              <a:t>you </a:t>
            </a:r>
            <a:r>
              <a:rPr lang="en-US" sz="1200" spc="-5" dirty="0">
                <a:latin typeface="Arial"/>
                <a:cs typeface="Arial"/>
              </a:rPr>
              <a:t>need to accumulate </a:t>
            </a:r>
            <a:r>
              <a:rPr lang="en-US" sz="1200" spc="-10" dirty="0">
                <a:latin typeface="Arial"/>
                <a:cs typeface="Arial"/>
              </a:rPr>
              <a:t>some </a:t>
            </a:r>
            <a:r>
              <a:rPr lang="en-US" sz="1200" spc="-5" dirty="0">
                <a:latin typeface="Arial"/>
                <a:cs typeface="Arial"/>
              </a:rPr>
              <a:t>funds so </a:t>
            </a:r>
            <a:r>
              <a:rPr lang="en-US" sz="1200" spc="-10" dirty="0">
                <a:latin typeface="Arial"/>
                <a:cs typeface="Arial"/>
              </a:rPr>
              <a:t>you have </a:t>
            </a:r>
            <a:r>
              <a:rPr lang="en-US" sz="1200" spc="-5" dirty="0">
                <a:latin typeface="Arial"/>
                <a:cs typeface="Arial"/>
              </a:rPr>
              <a:t>funds </a:t>
            </a:r>
            <a:r>
              <a:rPr lang="en-US" sz="1200" dirty="0">
                <a:latin typeface="Arial"/>
                <a:cs typeface="Arial"/>
              </a:rPr>
              <a:t>for </a:t>
            </a:r>
            <a:r>
              <a:rPr lang="en-US" sz="1200" spc="-5" dirty="0">
                <a:latin typeface="Arial"/>
                <a:cs typeface="Arial"/>
              </a:rPr>
              <a:t>an  </a:t>
            </a:r>
            <a:r>
              <a:rPr lang="en-US" sz="1200" spc="-15" dirty="0">
                <a:latin typeface="Arial"/>
                <a:cs typeface="Arial"/>
              </a:rPr>
              <a:t>emergency, </a:t>
            </a:r>
            <a:r>
              <a:rPr lang="en-US" sz="1200" dirty="0">
                <a:latin typeface="Arial"/>
                <a:cs typeface="Arial"/>
              </a:rPr>
              <a:t>but </a:t>
            </a:r>
            <a:r>
              <a:rPr lang="en-US" sz="1200" spc="-5" dirty="0">
                <a:latin typeface="Arial"/>
                <a:cs typeface="Arial"/>
              </a:rPr>
              <a:t>people need to invest money </a:t>
            </a:r>
            <a:r>
              <a:rPr lang="en-US" sz="1200" dirty="0">
                <a:latin typeface="Arial"/>
                <a:cs typeface="Arial"/>
              </a:rPr>
              <a:t>to </a:t>
            </a:r>
            <a:r>
              <a:rPr lang="en-US" sz="1200" spc="-5" dirty="0">
                <a:latin typeface="Arial"/>
                <a:cs typeface="Arial"/>
              </a:rPr>
              <a:t>grow </a:t>
            </a:r>
            <a:r>
              <a:rPr lang="en-US" sz="1200" dirty="0">
                <a:latin typeface="Arial"/>
                <a:cs typeface="Arial"/>
              </a:rPr>
              <a:t>for </a:t>
            </a:r>
            <a:r>
              <a:rPr lang="en-US" sz="1200" spc="-5" dirty="0">
                <a:latin typeface="Arial"/>
                <a:cs typeface="Arial"/>
              </a:rPr>
              <a:t>future use such as retirement  or college funds </a:t>
            </a:r>
            <a:r>
              <a:rPr lang="en-US" sz="1200" dirty="0">
                <a:latin typeface="Arial"/>
                <a:cs typeface="Arial"/>
              </a:rPr>
              <a:t>for </a:t>
            </a:r>
            <a:r>
              <a:rPr lang="en-US" sz="1200" spc="-5" dirty="0">
                <a:latin typeface="Arial"/>
                <a:cs typeface="Arial"/>
              </a:rPr>
              <a:t>children. </a:t>
            </a:r>
            <a:r>
              <a:rPr lang="en-US" sz="1200" spc="-10" dirty="0">
                <a:latin typeface="Arial"/>
                <a:cs typeface="Arial"/>
              </a:rPr>
              <a:t>Common </a:t>
            </a:r>
            <a:r>
              <a:rPr lang="en-US" sz="1200" spc="-5" dirty="0">
                <a:latin typeface="Arial"/>
                <a:cs typeface="Arial"/>
              </a:rPr>
              <a:t>investments include stocks, bonds, mutual funds  and real estate. </a:t>
            </a:r>
            <a:r>
              <a:rPr lang="en-US" sz="1200" spc="-20" dirty="0">
                <a:latin typeface="Arial"/>
                <a:cs typeface="Arial"/>
              </a:rPr>
              <a:t>Typically, </a:t>
            </a:r>
            <a:r>
              <a:rPr lang="en-US" sz="1200" spc="-5" dirty="0">
                <a:latin typeface="Arial"/>
                <a:cs typeface="Arial"/>
              </a:rPr>
              <a:t>riskier investments might mean larger returns </a:t>
            </a:r>
            <a:r>
              <a:rPr lang="en-US" sz="1200" spc="-10" dirty="0">
                <a:latin typeface="Arial"/>
                <a:cs typeface="Arial"/>
              </a:rPr>
              <a:t>on </a:t>
            </a:r>
            <a:r>
              <a:rPr lang="en-US" sz="1200" spc="-5" dirty="0">
                <a:latin typeface="Arial"/>
                <a:cs typeface="Arial"/>
              </a:rPr>
              <a:t>your </a:t>
            </a:r>
            <a:r>
              <a:rPr lang="en-US" sz="1200" spc="-20" dirty="0">
                <a:latin typeface="Arial"/>
                <a:cs typeface="Arial"/>
              </a:rPr>
              <a:t>money,  </a:t>
            </a:r>
            <a:r>
              <a:rPr lang="en-US" sz="1200" spc="-5" dirty="0">
                <a:latin typeface="Arial"/>
                <a:cs typeface="Arial"/>
              </a:rPr>
              <a:t>but it also might mean bigger losses. Working </a:t>
            </a:r>
            <a:r>
              <a:rPr lang="en-US" sz="1200" spc="-10" dirty="0">
                <a:latin typeface="Arial"/>
                <a:cs typeface="Arial"/>
              </a:rPr>
              <a:t>with </a:t>
            </a:r>
            <a:r>
              <a:rPr lang="en-US" sz="1200" spc="-5" dirty="0">
                <a:latin typeface="Arial"/>
                <a:cs typeface="Arial"/>
              </a:rPr>
              <a:t>a financial advisor or expert in  investing can help </a:t>
            </a:r>
            <a:r>
              <a:rPr lang="en-US" sz="1200" spc="-10" dirty="0">
                <a:latin typeface="Arial"/>
                <a:cs typeface="Arial"/>
              </a:rPr>
              <a:t>you </a:t>
            </a:r>
            <a:r>
              <a:rPr lang="en-US" sz="1200" spc="-5" dirty="0">
                <a:latin typeface="Arial"/>
                <a:cs typeface="Arial"/>
              </a:rPr>
              <a:t>make </a:t>
            </a:r>
            <a:r>
              <a:rPr lang="en-US" sz="1200" spc="-10" dirty="0">
                <a:latin typeface="Arial"/>
                <a:cs typeface="Arial"/>
              </a:rPr>
              <a:t>wise </a:t>
            </a:r>
            <a:r>
              <a:rPr lang="en-US" sz="1200" spc="-5" dirty="0">
                <a:latin typeface="Arial"/>
                <a:cs typeface="Arial"/>
              </a:rPr>
              <a:t>investment</a:t>
            </a:r>
            <a:r>
              <a:rPr lang="en-US" sz="1200" spc="25" dirty="0">
                <a:latin typeface="Arial"/>
                <a:cs typeface="Arial"/>
              </a:rPr>
              <a:t> </a:t>
            </a:r>
            <a:r>
              <a:rPr lang="en-US" sz="1200" spc="-5" dirty="0">
                <a:latin typeface="Arial"/>
                <a:cs typeface="Arial"/>
              </a:rPr>
              <a:t>choices.</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3143408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The </a:t>
            </a:r>
            <a:r>
              <a:rPr lang="en-US" sz="1200" spc="-5" dirty="0">
                <a:latin typeface="+mn-lt"/>
                <a:cs typeface="Calibri"/>
              </a:rPr>
              <a:t>sixth </a:t>
            </a:r>
            <a:r>
              <a:rPr lang="en-US" sz="1200" spc="-10" dirty="0">
                <a:latin typeface="+mn-lt"/>
                <a:cs typeface="Calibri"/>
              </a:rPr>
              <a:t>component </a:t>
            </a:r>
            <a:r>
              <a:rPr lang="en-US" sz="1200" dirty="0">
                <a:latin typeface="+mn-lt"/>
                <a:cs typeface="Calibri"/>
              </a:rPr>
              <a:t>of </a:t>
            </a:r>
            <a:r>
              <a:rPr lang="en-US" sz="1200" spc="-5" dirty="0">
                <a:latin typeface="+mn-lt"/>
                <a:cs typeface="Calibri"/>
              </a:rPr>
              <a:t>planning </a:t>
            </a:r>
            <a:r>
              <a:rPr lang="en-US" sz="1200" spc="-10" dirty="0">
                <a:latin typeface="+mn-lt"/>
                <a:cs typeface="Calibri"/>
              </a:rPr>
              <a:t>for </a:t>
            </a:r>
            <a:r>
              <a:rPr lang="en-US" sz="1200" dirty="0">
                <a:latin typeface="+mn-lt"/>
                <a:cs typeface="Calibri"/>
              </a:rPr>
              <a:t>a </a:t>
            </a:r>
            <a:r>
              <a:rPr lang="en-US" sz="1200" spc="-10" dirty="0">
                <a:latin typeface="+mn-lt"/>
                <a:cs typeface="Calibri"/>
              </a:rPr>
              <a:t>secure future </a:t>
            </a:r>
            <a:r>
              <a:rPr lang="en-US" sz="1200" dirty="0">
                <a:latin typeface="+mn-lt"/>
                <a:cs typeface="Calibri"/>
              </a:rPr>
              <a:t>is </a:t>
            </a:r>
            <a:r>
              <a:rPr lang="en-US" sz="1200" spc="-10" dirty="0">
                <a:latin typeface="+mn-lt"/>
                <a:cs typeface="Calibri"/>
              </a:rPr>
              <a:t>retirement. </a:t>
            </a:r>
            <a:r>
              <a:rPr lang="en-US" sz="1200" spc="-5" dirty="0">
                <a:latin typeface="+mn-lt"/>
                <a:cs typeface="Calibri"/>
              </a:rPr>
              <a:t>Many companies </a:t>
            </a:r>
            <a:r>
              <a:rPr lang="en-US" sz="1200" spc="-10" dirty="0">
                <a:latin typeface="+mn-lt"/>
                <a:cs typeface="Calibri"/>
              </a:rPr>
              <a:t>offer </a:t>
            </a:r>
            <a:r>
              <a:rPr lang="en-US" sz="1200" spc="-5" dirty="0">
                <a:latin typeface="+mn-lt"/>
                <a:cs typeface="Calibri"/>
              </a:rPr>
              <a:t>401k  </a:t>
            </a:r>
            <a:r>
              <a:rPr lang="en-US" sz="1200" dirty="0">
                <a:latin typeface="+mn-lt"/>
                <a:cs typeface="Calibri"/>
              </a:rPr>
              <a:t>or </a:t>
            </a:r>
            <a:r>
              <a:rPr lang="en-US" sz="1200" spc="-5" dirty="0">
                <a:latin typeface="+mn-lt"/>
                <a:cs typeface="Calibri"/>
              </a:rPr>
              <a:t>403b plans </a:t>
            </a:r>
            <a:r>
              <a:rPr lang="en-US" sz="1200" spc="-10" dirty="0">
                <a:latin typeface="+mn-lt"/>
                <a:cs typeface="Calibri"/>
              </a:rPr>
              <a:t>where </a:t>
            </a:r>
            <a:r>
              <a:rPr lang="en-US" sz="1200" spc="-5" dirty="0">
                <a:latin typeface="+mn-lt"/>
                <a:cs typeface="Calibri"/>
              </a:rPr>
              <a:t>people </a:t>
            </a:r>
            <a:r>
              <a:rPr lang="en-US" sz="1200" spc="-10" dirty="0">
                <a:latin typeface="+mn-lt"/>
                <a:cs typeface="Calibri"/>
              </a:rPr>
              <a:t>can invest pre-tax dollars for retirement. </a:t>
            </a:r>
            <a:r>
              <a:rPr lang="en-US" sz="1200" spc="-5" dirty="0">
                <a:latin typeface="+mn-lt"/>
                <a:cs typeface="Calibri"/>
              </a:rPr>
              <a:t>In these plans </a:t>
            </a:r>
            <a:r>
              <a:rPr lang="en-US" sz="1200" spc="-10" dirty="0">
                <a:latin typeface="+mn-lt"/>
                <a:cs typeface="Calibri"/>
              </a:rPr>
              <a:t>you  </a:t>
            </a:r>
            <a:r>
              <a:rPr lang="en-US" sz="1200" spc="-5" dirty="0">
                <a:latin typeface="+mn-lt"/>
                <a:cs typeface="Calibri"/>
              </a:rPr>
              <a:t>typically cannot </a:t>
            </a:r>
            <a:r>
              <a:rPr lang="en-US" sz="1200" spc="-15" dirty="0">
                <a:latin typeface="+mn-lt"/>
                <a:cs typeface="Calibri"/>
              </a:rPr>
              <a:t>take </a:t>
            </a:r>
            <a:r>
              <a:rPr lang="en-US" sz="1200" spc="-5" dirty="0">
                <a:latin typeface="+mn-lt"/>
                <a:cs typeface="Calibri"/>
              </a:rPr>
              <a:t>the money out until </a:t>
            </a:r>
            <a:r>
              <a:rPr lang="en-US" sz="1200" spc="-10" dirty="0">
                <a:latin typeface="+mn-lt"/>
                <a:cs typeface="Calibri"/>
              </a:rPr>
              <a:t>you are </a:t>
            </a:r>
            <a:r>
              <a:rPr lang="en-US" sz="1200" dirty="0">
                <a:latin typeface="+mn-lt"/>
                <a:cs typeface="Calibri"/>
              </a:rPr>
              <a:t>59 ½ </a:t>
            </a:r>
            <a:r>
              <a:rPr lang="en-US" sz="1200" spc="-15" dirty="0">
                <a:latin typeface="+mn-lt"/>
                <a:cs typeface="Calibri"/>
              </a:rPr>
              <a:t>years </a:t>
            </a:r>
            <a:r>
              <a:rPr lang="en-US" sz="1200" dirty="0">
                <a:latin typeface="+mn-lt"/>
                <a:cs typeface="Calibri"/>
              </a:rPr>
              <a:t>of </a:t>
            </a:r>
            <a:r>
              <a:rPr lang="en-US" sz="1200" spc="-5" dirty="0">
                <a:latin typeface="+mn-lt"/>
                <a:cs typeface="Calibri"/>
              </a:rPr>
              <a:t>age </a:t>
            </a:r>
            <a:r>
              <a:rPr lang="en-US" sz="1200" spc="-10" dirty="0">
                <a:latin typeface="+mn-lt"/>
                <a:cs typeface="Calibri"/>
              </a:rPr>
              <a:t>without </a:t>
            </a:r>
            <a:r>
              <a:rPr lang="en-US" sz="1200" dirty="0">
                <a:latin typeface="+mn-lt"/>
                <a:cs typeface="Calibri"/>
              </a:rPr>
              <a:t>a </a:t>
            </a:r>
            <a:r>
              <a:rPr lang="en-US" sz="1200" spc="-15" dirty="0">
                <a:latin typeface="+mn-lt"/>
                <a:cs typeface="Calibri"/>
              </a:rPr>
              <a:t>penalty. </a:t>
            </a:r>
            <a:r>
              <a:rPr lang="en-US" sz="1200" spc="-10" dirty="0">
                <a:latin typeface="+mn-lt"/>
                <a:cs typeface="Calibri"/>
              </a:rPr>
              <a:t>There  </a:t>
            </a:r>
            <a:r>
              <a:rPr lang="en-US" sz="1200" spc="-5" dirty="0">
                <a:latin typeface="+mn-lt"/>
                <a:cs typeface="Calibri"/>
              </a:rPr>
              <a:t>are </a:t>
            </a:r>
            <a:r>
              <a:rPr lang="en-US" sz="1200" dirty="0">
                <a:latin typeface="+mn-lt"/>
                <a:cs typeface="Calibri"/>
              </a:rPr>
              <a:t>a </a:t>
            </a:r>
            <a:r>
              <a:rPr lang="en-US" sz="1200" spc="-10" dirty="0">
                <a:latin typeface="+mn-lt"/>
                <a:cs typeface="Calibri"/>
              </a:rPr>
              <a:t>few exceptions. </a:t>
            </a:r>
            <a:r>
              <a:rPr lang="en-US" sz="1200" spc="-5" dirty="0">
                <a:latin typeface="+mn-lt"/>
                <a:cs typeface="Calibri"/>
              </a:rPr>
              <a:t>People </a:t>
            </a:r>
            <a:r>
              <a:rPr lang="en-US" sz="1200" spc="-10" dirty="0">
                <a:latin typeface="+mn-lt"/>
                <a:cs typeface="Calibri"/>
              </a:rPr>
              <a:t>who retire young </a:t>
            </a:r>
            <a:r>
              <a:rPr lang="en-US" sz="1200" spc="-15" dirty="0">
                <a:latin typeface="+mn-lt"/>
                <a:cs typeface="Calibri"/>
              </a:rPr>
              <a:t>are </a:t>
            </a:r>
            <a:r>
              <a:rPr lang="en-US" sz="1200" spc="-5" dirty="0">
                <a:latin typeface="+mn-lt"/>
                <a:cs typeface="Calibri"/>
              </a:rPr>
              <a:t>usually those </a:t>
            </a:r>
            <a:r>
              <a:rPr lang="en-US" sz="1200" spc="-10" dirty="0">
                <a:latin typeface="+mn-lt"/>
                <a:cs typeface="Calibri"/>
              </a:rPr>
              <a:t>that </a:t>
            </a:r>
            <a:r>
              <a:rPr lang="en-US" sz="1200" dirty="0">
                <a:latin typeface="+mn-lt"/>
                <a:cs typeface="Calibri"/>
              </a:rPr>
              <a:t>plan </a:t>
            </a:r>
            <a:r>
              <a:rPr lang="en-US" sz="1200" spc="-10" dirty="0">
                <a:latin typeface="+mn-lt"/>
                <a:cs typeface="Calibri"/>
              </a:rPr>
              <a:t>for retirement </a:t>
            </a:r>
            <a:r>
              <a:rPr lang="en-US" sz="1200" spc="-5" dirty="0">
                <a:latin typeface="+mn-lt"/>
                <a:cs typeface="Calibri"/>
              </a:rPr>
              <a:t>when  they </a:t>
            </a:r>
            <a:r>
              <a:rPr lang="en-US" sz="1200" spc="-10" dirty="0">
                <a:latin typeface="+mn-lt"/>
                <a:cs typeface="Calibri"/>
              </a:rPr>
              <a:t>are young. Investing at </a:t>
            </a:r>
            <a:r>
              <a:rPr lang="en-US" sz="1200" dirty="0">
                <a:latin typeface="+mn-lt"/>
                <a:cs typeface="Calibri"/>
              </a:rPr>
              <a:t>a </a:t>
            </a:r>
            <a:r>
              <a:rPr lang="en-US" sz="1200" spc="-10" dirty="0">
                <a:latin typeface="+mn-lt"/>
                <a:cs typeface="Calibri"/>
              </a:rPr>
              <a:t>young </a:t>
            </a:r>
            <a:r>
              <a:rPr lang="en-US" sz="1200" spc="-5" dirty="0">
                <a:latin typeface="+mn-lt"/>
                <a:cs typeface="Calibri"/>
              </a:rPr>
              <a:t>age allows more </a:t>
            </a:r>
            <a:r>
              <a:rPr lang="en-US" sz="1200" dirty="0">
                <a:latin typeface="+mn-lt"/>
                <a:cs typeface="Calibri"/>
              </a:rPr>
              <a:t>time </a:t>
            </a:r>
            <a:r>
              <a:rPr lang="en-US" sz="1200" spc="-15" dirty="0">
                <a:latin typeface="+mn-lt"/>
                <a:cs typeface="Calibri"/>
              </a:rPr>
              <a:t>for </a:t>
            </a:r>
            <a:r>
              <a:rPr lang="en-US" sz="1200" spc="-5" dirty="0">
                <a:latin typeface="+mn-lt"/>
                <a:cs typeface="Calibri"/>
              </a:rPr>
              <a:t>money </a:t>
            </a:r>
            <a:r>
              <a:rPr lang="en-US" sz="1200" spc="-10" dirty="0">
                <a:latin typeface="+mn-lt"/>
                <a:cs typeface="Calibri"/>
              </a:rPr>
              <a:t>to </a:t>
            </a:r>
            <a:r>
              <a:rPr lang="en-US" sz="1200" spc="-25" dirty="0">
                <a:latin typeface="+mn-lt"/>
                <a:cs typeface="Calibri"/>
              </a:rPr>
              <a:t>grow. </a:t>
            </a:r>
            <a:r>
              <a:rPr lang="en-US" sz="1200" spc="-5" dirty="0">
                <a:latin typeface="+mn-lt"/>
                <a:cs typeface="Calibri"/>
              </a:rPr>
              <a:t>The </a:t>
            </a:r>
            <a:r>
              <a:rPr lang="en-US" sz="1200" spc="-10" dirty="0">
                <a:latin typeface="+mn-lt"/>
                <a:cs typeface="Calibri"/>
              </a:rPr>
              <a:t>government  </a:t>
            </a:r>
            <a:r>
              <a:rPr lang="en-US" sz="1200" spc="-5" dirty="0">
                <a:latin typeface="+mn-lt"/>
                <a:cs typeface="Calibri"/>
              </a:rPr>
              <a:t>allows </a:t>
            </a:r>
            <a:r>
              <a:rPr lang="en-US" sz="1200" spc="-10" dirty="0">
                <a:latin typeface="+mn-lt"/>
                <a:cs typeface="Calibri"/>
              </a:rPr>
              <a:t>you </a:t>
            </a:r>
            <a:r>
              <a:rPr lang="en-US" sz="1200" spc="-5" dirty="0">
                <a:latin typeface="+mn-lt"/>
                <a:cs typeface="Calibri"/>
              </a:rPr>
              <a:t>to </a:t>
            </a:r>
            <a:r>
              <a:rPr lang="en-US" sz="1200" spc="-10" dirty="0">
                <a:latin typeface="+mn-lt"/>
                <a:cs typeface="Calibri"/>
              </a:rPr>
              <a:t>accumulate </a:t>
            </a:r>
            <a:r>
              <a:rPr lang="en-US" sz="1200" spc="-5" dirty="0">
                <a:latin typeface="+mn-lt"/>
                <a:cs typeface="Calibri"/>
              </a:rPr>
              <a:t>wealth without </a:t>
            </a:r>
            <a:r>
              <a:rPr lang="en-US" sz="1200" spc="-10" dirty="0">
                <a:latin typeface="+mn-lt"/>
                <a:cs typeface="Calibri"/>
              </a:rPr>
              <a:t>paying </a:t>
            </a:r>
            <a:r>
              <a:rPr lang="en-US" sz="1200" spc="-15" dirty="0">
                <a:latin typeface="+mn-lt"/>
                <a:cs typeface="Calibri"/>
              </a:rPr>
              <a:t>taxes </a:t>
            </a:r>
            <a:r>
              <a:rPr lang="en-US" sz="1200" dirty="0">
                <a:latin typeface="+mn-lt"/>
                <a:cs typeface="Calibri"/>
              </a:rPr>
              <a:t>on </a:t>
            </a:r>
            <a:r>
              <a:rPr lang="en-US" sz="1200" spc="-10" dirty="0">
                <a:latin typeface="+mn-lt"/>
                <a:cs typeface="Calibri"/>
              </a:rPr>
              <a:t>that </a:t>
            </a:r>
            <a:r>
              <a:rPr lang="en-US" sz="1200" spc="-5" dirty="0">
                <a:latin typeface="+mn-lt"/>
                <a:cs typeface="Calibri"/>
              </a:rPr>
              <a:t>money </a:t>
            </a:r>
            <a:r>
              <a:rPr lang="en-US" sz="1200" spc="-10" dirty="0">
                <a:latin typeface="+mn-lt"/>
                <a:cs typeface="Calibri"/>
              </a:rPr>
              <a:t>until you retire. By </a:t>
            </a:r>
            <a:r>
              <a:rPr lang="en-US" sz="1200" spc="-5" dirty="0">
                <a:latin typeface="+mn-lt"/>
                <a:cs typeface="Calibri"/>
              </a:rPr>
              <a:t>using  these </a:t>
            </a:r>
            <a:r>
              <a:rPr lang="en-US" sz="1200" spc="-10" dirty="0">
                <a:latin typeface="+mn-lt"/>
                <a:cs typeface="Calibri"/>
              </a:rPr>
              <a:t>pre-tax </a:t>
            </a:r>
            <a:r>
              <a:rPr lang="en-US" sz="1200" spc="-5" dirty="0">
                <a:latin typeface="+mn-lt"/>
                <a:cs typeface="Calibri"/>
              </a:rPr>
              <a:t>dollars, </a:t>
            </a:r>
            <a:r>
              <a:rPr lang="en-US" sz="1200" spc="-10" dirty="0">
                <a:latin typeface="+mn-lt"/>
                <a:cs typeface="Calibri"/>
              </a:rPr>
              <a:t>you are paying </a:t>
            </a:r>
            <a:r>
              <a:rPr lang="en-US" sz="1200" spc="-15" dirty="0">
                <a:latin typeface="+mn-lt"/>
                <a:cs typeface="Calibri"/>
              </a:rPr>
              <a:t>taxes </a:t>
            </a:r>
            <a:r>
              <a:rPr lang="en-US" sz="1200" dirty="0">
                <a:latin typeface="+mn-lt"/>
                <a:cs typeface="Calibri"/>
              </a:rPr>
              <a:t>on </a:t>
            </a:r>
            <a:r>
              <a:rPr lang="en-US" sz="1200" spc="-5" dirty="0">
                <a:latin typeface="+mn-lt"/>
                <a:cs typeface="Calibri"/>
              </a:rPr>
              <a:t>less which might put </a:t>
            </a:r>
            <a:r>
              <a:rPr lang="en-US" sz="1200" spc="-10" dirty="0">
                <a:latin typeface="+mn-lt"/>
                <a:cs typeface="Calibri"/>
              </a:rPr>
              <a:t>you in </a:t>
            </a:r>
            <a:r>
              <a:rPr lang="en-US" sz="1200" dirty="0">
                <a:latin typeface="+mn-lt"/>
                <a:cs typeface="Calibri"/>
              </a:rPr>
              <a:t>a </a:t>
            </a:r>
            <a:r>
              <a:rPr lang="en-US" sz="1200" spc="-5" dirty="0">
                <a:latin typeface="+mn-lt"/>
                <a:cs typeface="Calibri"/>
              </a:rPr>
              <a:t>lower </a:t>
            </a:r>
            <a:r>
              <a:rPr lang="en-US" sz="1200" spc="-10" dirty="0">
                <a:latin typeface="+mn-lt"/>
                <a:cs typeface="Calibri"/>
              </a:rPr>
              <a:t>tax </a:t>
            </a:r>
            <a:r>
              <a:rPr lang="en-US" sz="1200" spc="-15" dirty="0">
                <a:latin typeface="+mn-lt"/>
                <a:cs typeface="Calibri"/>
              </a:rPr>
              <a:t>bracket </a:t>
            </a:r>
            <a:r>
              <a:rPr lang="en-US" sz="1200" spc="-5" dirty="0">
                <a:latin typeface="+mn-lt"/>
                <a:cs typeface="Calibri"/>
              </a:rPr>
              <a:t>so  </a:t>
            </a:r>
            <a:r>
              <a:rPr lang="en-US" sz="1200" spc="-10" dirty="0">
                <a:latin typeface="+mn-lt"/>
                <a:cs typeface="Calibri"/>
              </a:rPr>
              <a:t>you pay even </a:t>
            </a:r>
            <a:r>
              <a:rPr lang="en-US" sz="1200" spc="-5" dirty="0">
                <a:latin typeface="+mn-lt"/>
                <a:cs typeface="Calibri"/>
              </a:rPr>
              <a:t>less </a:t>
            </a:r>
            <a:r>
              <a:rPr lang="en-US" sz="1200" dirty="0">
                <a:latin typeface="+mn-lt"/>
                <a:cs typeface="Calibri"/>
              </a:rPr>
              <a:t>in</a:t>
            </a:r>
            <a:r>
              <a:rPr lang="en-US" sz="1200" spc="5" dirty="0">
                <a:latin typeface="+mn-lt"/>
                <a:cs typeface="Calibri"/>
              </a:rPr>
              <a:t> </a:t>
            </a:r>
            <a:r>
              <a:rPr lang="en-US" sz="1200" spc="-15" dirty="0">
                <a:latin typeface="+mn-lt"/>
                <a:cs typeface="Calibri"/>
              </a:rPr>
              <a:t>taxes.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dirty="0"/>
          </a:p>
        </p:txBody>
      </p:sp>
    </p:spTree>
    <p:extLst>
      <p:ext uri="{BB962C8B-B14F-4D97-AF65-F5344CB8AC3E}">
        <p14:creationId xmlns:p14="http://schemas.microsoft.com/office/powerpoint/2010/main" val="3879749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Arial"/>
                <a:cs typeface="Arial"/>
              </a:rPr>
              <a:t>The last step of securing your future and the future of your loved </a:t>
            </a:r>
            <a:r>
              <a:rPr lang="en-US" sz="1200" spc="-10" dirty="0">
                <a:latin typeface="Arial"/>
                <a:cs typeface="Arial"/>
              </a:rPr>
              <a:t>ones </a:t>
            </a:r>
            <a:r>
              <a:rPr lang="en-US" sz="1200" spc="-5" dirty="0">
                <a:latin typeface="Arial"/>
                <a:cs typeface="Arial"/>
              </a:rPr>
              <a:t>is </a:t>
            </a:r>
            <a:r>
              <a:rPr lang="en-US" sz="1200" dirty="0">
                <a:latin typeface="Arial"/>
                <a:cs typeface="Arial"/>
              </a:rPr>
              <a:t>to </a:t>
            </a:r>
            <a:r>
              <a:rPr lang="en-US" sz="1200" spc="-10" dirty="0">
                <a:latin typeface="Arial"/>
                <a:cs typeface="Arial"/>
              </a:rPr>
              <a:t>keep </a:t>
            </a:r>
            <a:r>
              <a:rPr lang="en-US" sz="1200" spc="-5" dirty="0">
                <a:latin typeface="Arial"/>
                <a:cs typeface="Arial"/>
              </a:rPr>
              <a:t>good  records and let your heirs know where </a:t>
            </a:r>
            <a:r>
              <a:rPr lang="en-US" sz="1200" dirty="0">
                <a:latin typeface="Arial"/>
                <a:cs typeface="Arial"/>
              </a:rPr>
              <a:t>to </a:t>
            </a:r>
            <a:r>
              <a:rPr lang="en-US" sz="1200" spc="-5" dirty="0">
                <a:latin typeface="Arial"/>
                <a:cs typeface="Arial"/>
              </a:rPr>
              <a:t>find those records. </a:t>
            </a:r>
            <a:r>
              <a:rPr lang="en-US" sz="1200" spc="-10" dirty="0">
                <a:latin typeface="Arial"/>
                <a:cs typeface="Arial"/>
              </a:rPr>
              <a:t>Dying </a:t>
            </a:r>
            <a:r>
              <a:rPr lang="en-US" sz="1200" spc="-5" dirty="0">
                <a:latin typeface="Arial"/>
                <a:cs typeface="Arial"/>
              </a:rPr>
              <a:t>is part of </a:t>
            </a:r>
            <a:r>
              <a:rPr lang="en-US" sz="1200" spc="-10" dirty="0">
                <a:latin typeface="Arial"/>
                <a:cs typeface="Arial"/>
              </a:rPr>
              <a:t>living </a:t>
            </a:r>
            <a:r>
              <a:rPr lang="en-US" sz="1200" spc="-5" dirty="0">
                <a:latin typeface="Arial"/>
                <a:cs typeface="Arial"/>
              </a:rPr>
              <a:t>and  communicating your financial plan </a:t>
            </a:r>
            <a:r>
              <a:rPr lang="en-US" sz="1200" dirty="0">
                <a:latin typeface="Arial"/>
                <a:cs typeface="Arial"/>
              </a:rPr>
              <a:t>to </a:t>
            </a:r>
            <a:r>
              <a:rPr lang="en-US" sz="1200" spc="-5" dirty="0">
                <a:latin typeface="Arial"/>
                <a:cs typeface="Arial"/>
              </a:rPr>
              <a:t>your family after your death is critical. Keeping  good financial records can </a:t>
            </a:r>
            <a:r>
              <a:rPr lang="en-US" sz="1200" spc="-10" dirty="0">
                <a:latin typeface="Arial"/>
                <a:cs typeface="Arial"/>
              </a:rPr>
              <a:t>also </a:t>
            </a:r>
            <a:r>
              <a:rPr lang="en-US" sz="1200" spc="-5" dirty="0">
                <a:latin typeface="Arial"/>
                <a:cs typeface="Arial"/>
              </a:rPr>
              <a:t>be a motivational tool </a:t>
            </a:r>
            <a:r>
              <a:rPr lang="en-US" sz="1200" dirty="0">
                <a:latin typeface="Arial"/>
                <a:cs typeface="Arial"/>
              </a:rPr>
              <a:t>for </a:t>
            </a:r>
            <a:r>
              <a:rPr lang="en-US" sz="1200" spc="-10" dirty="0">
                <a:latin typeface="Arial"/>
                <a:cs typeface="Arial"/>
              </a:rPr>
              <a:t>you </a:t>
            </a:r>
            <a:r>
              <a:rPr lang="en-US" sz="1200" spc="-5" dirty="0">
                <a:latin typeface="Arial"/>
                <a:cs typeface="Arial"/>
              </a:rPr>
              <a:t>to </a:t>
            </a:r>
            <a:r>
              <a:rPr lang="en-US" sz="1200" spc="-10" dirty="0">
                <a:latin typeface="Arial"/>
                <a:cs typeface="Arial"/>
              </a:rPr>
              <a:t>be </a:t>
            </a:r>
            <a:r>
              <a:rPr lang="en-US" sz="1200" spc="-5" dirty="0">
                <a:latin typeface="Arial"/>
                <a:cs typeface="Arial"/>
              </a:rPr>
              <a:t>financially  responsible.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7396941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2836881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dirty="0"/>
          </a:p>
        </p:txBody>
      </p:sp>
    </p:spTree>
    <p:extLst>
      <p:ext uri="{BB962C8B-B14F-4D97-AF65-F5344CB8AC3E}">
        <p14:creationId xmlns:p14="http://schemas.microsoft.com/office/powerpoint/2010/main" val="3709029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373084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Financial Stability </a:t>
            </a:r>
            <a:r>
              <a:rPr lang="en-US" sz="1200" dirty="0">
                <a:latin typeface="+mn-lt"/>
                <a:cs typeface="Calibri"/>
              </a:rPr>
              <a:t>Does </a:t>
            </a:r>
            <a:r>
              <a:rPr lang="en-US" sz="1200" spc="-5" dirty="0">
                <a:latin typeface="+mn-lt"/>
                <a:cs typeface="Calibri"/>
              </a:rPr>
              <a:t>Not </a:t>
            </a:r>
            <a:r>
              <a:rPr lang="en-US" sz="1200" spc="-10" dirty="0">
                <a:latin typeface="+mn-lt"/>
                <a:cs typeface="Calibri"/>
              </a:rPr>
              <a:t>Just </a:t>
            </a:r>
            <a:r>
              <a:rPr lang="en-US" sz="1200" spc="-5" dirty="0">
                <a:latin typeface="+mn-lt"/>
                <a:cs typeface="Calibri"/>
              </a:rPr>
              <a:t>Happen </a:t>
            </a:r>
            <a:r>
              <a:rPr lang="en-US" sz="1200" spc="-10" dirty="0">
                <a:latin typeface="+mn-lt"/>
                <a:cs typeface="Calibri"/>
              </a:rPr>
              <a:t>By </a:t>
            </a:r>
            <a:r>
              <a:rPr lang="en-US" sz="1200" spc="-5" dirty="0">
                <a:latin typeface="+mn-lt"/>
                <a:cs typeface="Calibri"/>
              </a:rPr>
              <a:t>Accident Or Good</a:t>
            </a:r>
            <a:r>
              <a:rPr lang="en-US" sz="1200" spc="35" dirty="0">
                <a:latin typeface="+mn-lt"/>
                <a:cs typeface="Calibri"/>
              </a:rPr>
              <a:t> </a:t>
            </a:r>
            <a:r>
              <a:rPr lang="en-US" sz="1200" spc="-5" dirty="0">
                <a:latin typeface="+mn-lt"/>
                <a:cs typeface="Calibri"/>
              </a:rPr>
              <a:t>Fortune</a:t>
            </a:r>
            <a:endParaRPr lang="en-US" sz="1200" dirty="0">
              <a:latin typeface="+mn-lt"/>
              <a:cs typeface="Calibri"/>
            </a:endParaRPr>
          </a:p>
          <a:p>
            <a:pPr>
              <a:lnSpc>
                <a:spcPct val="100000"/>
              </a:lnSpc>
              <a:spcBef>
                <a:spcPts val="45"/>
              </a:spcBef>
            </a:pPr>
            <a:endParaRPr lang="en-US" sz="1150" dirty="0">
              <a:latin typeface="Times New Roman"/>
              <a:cs typeface="Times New Roman"/>
            </a:endParaRPr>
          </a:p>
          <a:p>
            <a:pPr marL="12700">
              <a:lnSpc>
                <a:spcPct val="100000"/>
              </a:lnSpc>
            </a:pPr>
            <a:r>
              <a:rPr lang="en-US" sz="1200" spc="-5" dirty="0">
                <a:latin typeface="Arial"/>
                <a:cs typeface="Arial"/>
              </a:rPr>
              <a:t>Specific goals </a:t>
            </a:r>
            <a:r>
              <a:rPr lang="en-US" sz="1200" dirty="0">
                <a:latin typeface="Arial"/>
                <a:cs typeface="Arial"/>
              </a:rPr>
              <a:t>must </a:t>
            </a:r>
            <a:r>
              <a:rPr lang="en-US" sz="1200" spc="-5" dirty="0">
                <a:latin typeface="Arial"/>
                <a:cs typeface="Arial"/>
              </a:rPr>
              <a:t>be</a:t>
            </a:r>
            <a:r>
              <a:rPr lang="en-US" sz="1200" spc="-20" dirty="0">
                <a:latin typeface="Arial"/>
                <a:cs typeface="Arial"/>
              </a:rPr>
              <a:t> </a:t>
            </a:r>
            <a:r>
              <a:rPr lang="en-US" sz="1200" spc="-5" dirty="0">
                <a:latin typeface="Arial"/>
                <a:cs typeface="Arial"/>
              </a:rPr>
              <a:t>specific.</a:t>
            </a:r>
            <a:endParaRPr lang="en-US" sz="1200" dirty="0">
              <a:latin typeface="Arial"/>
              <a:cs typeface="Arial"/>
            </a:endParaRPr>
          </a:p>
          <a:p>
            <a:pPr>
              <a:lnSpc>
                <a:spcPct val="100000"/>
              </a:lnSpc>
              <a:spcBef>
                <a:spcPts val="40"/>
              </a:spcBef>
            </a:pPr>
            <a:endParaRPr lang="en-US" sz="1100" dirty="0">
              <a:latin typeface="Times New Roman"/>
              <a:cs typeface="Times New Roman"/>
            </a:endParaRPr>
          </a:p>
          <a:p>
            <a:pPr marL="12700">
              <a:lnSpc>
                <a:spcPct val="100000"/>
              </a:lnSpc>
            </a:pPr>
            <a:r>
              <a:rPr lang="en-US" sz="1200" spc="-5" dirty="0">
                <a:latin typeface="Times New Roman"/>
                <a:cs typeface="Times New Roman"/>
              </a:rPr>
              <a:t>“</a:t>
            </a:r>
            <a:r>
              <a:rPr lang="en-US" sz="1200" spc="-5" dirty="0">
                <a:latin typeface="Arial"/>
                <a:cs typeface="Arial"/>
              </a:rPr>
              <a:t>My goal is </a:t>
            </a:r>
            <a:r>
              <a:rPr lang="en-US" sz="1200" dirty="0">
                <a:latin typeface="Arial"/>
                <a:cs typeface="Arial"/>
              </a:rPr>
              <a:t>to </a:t>
            </a:r>
            <a:r>
              <a:rPr lang="en-US" sz="1200" spc="-5" dirty="0">
                <a:latin typeface="Arial"/>
                <a:cs typeface="Arial"/>
              </a:rPr>
              <a:t>buy a </a:t>
            </a:r>
            <a:r>
              <a:rPr lang="en-US" sz="1200" spc="-10" dirty="0">
                <a:latin typeface="Arial"/>
                <a:cs typeface="Arial"/>
              </a:rPr>
              <a:t>new </a:t>
            </a:r>
            <a:r>
              <a:rPr lang="en-US" sz="1200" spc="-5" dirty="0">
                <a:latin typeface="Arial"/>
                <a:cs typeface="Arial"/>
              </a:rPr>
              <a:t>pair of shoes,</a:t>
            </a:r>
            <a:r>
              <a:rPr lang="en-US" sz="1200" spc="-5" dirty="0">
                <a:latin typeface="Times New Roman"/>
                <a:cs typeface="Times New Roman"/>
              </a:rPr>
              <a:t>” </a:t>
            </a:r>
            <a:r>
              <a:rPr lang="en-US" sz="1200" spc="-5" dirty="0">
                <a:latin typeface="Arial"/>
                <a:cs typeface="Arial"/>
              </a:rPr>
              <a:t>is more of a </a:t>
            </a:r>
            <a:r>
              <a:rPr lang="en-US" sz="1200" spc="-10" dirty="0">
                <a:latin typeface="Arial"/>
                <a:cs typeface="Arial"/>
              </a:rPr>
              <a:t>wish </a:t>
            </a:r>
            <a:r>
              <a:rPr lang="en-US" sz="1200" spc="-5" dirty="0">
                <a:latin typeface="Arial"/>
                <a:cs typeface="Arial"/>
              </a:rPr>
              <a:t>than a</a:t>
            </a:r>
            <a:r>
              <a:rPr lang="en-US" sz="1200" spc="140" dirty="0">
                <a:latin typeface="Arial"/>
                <a:cs typeface="Arial"/>
              </a:rPr>
              <a:t> </a:t>
            </a:r>
            <a:r>
              <a:rPr lang="en-US" sz="1200" spc="-10" dirty="0">
                <a:latin typeface="Arial"/>
                <a:cs typeface="Arial"/>
              </a:rPr>
              <a:t>goal.</a:t>
            </a:r>
            <a:endParaRPr lang="en-US" sz="1200" dirty="0">
              <a:latin typeface="Arial"/>
              <a:cs typeface="Arial"/>
            </a:endParaRPr>
          </a:p>
          <a:p>
            <a:pPr>
              <a:lnSpc>
                <a:spcPct val="100000"/>
              </a:lnSpc>
              <a:spcBef>
                <a:spcPts val="30"/>
              </a:spcBef>
            </a:pPr>
            <a:endParaRPr lang="en-US" sz="1200" dirty="0">
              <a:latin typeface="Times New Roman"/>
              <a:cs typeface="Times New Roman"/>
            </a:endParaRPr>
          </a:p>
          <a:p>
            <a:pPr marL="12700" marR="5080">
              <a:lnSpc>
                <a:spcPts val="1390"/>
              </a:lnSpc>
            </a:pPr>
            <a:r>
              <a:rPr lang="en-US" sz="1200" spc="-5" dirty="0">
                <a:latin typeface="Times New Roman"/>
                <a:cs typeface="Times New Roman"/>
              </a:rPr>
              <a:t>“</a:t>
            </a:r>
            <a:r>
              <a:rPr lang="en-US" sz="1200" spc="-5" dirty="0">
                <a:latin typeface="Arial"/>
                <a:cs typeface="Arial"/>
              </a:rPr>
              <a:t>My goal is </a:t>
            </a:r>
            <a:r>
              <a:rPr lang="en-US" sz="1200" dirty="0">
                <a:latin typeface="Arial"/>
                <a:cs typeface="Arial"/>
              </a:rPr>
              <a:t>to </a:t>
            </a:r>
            <a:r>
              <a:rPr lang="en-US" sz="1200" spc="-5" dirty="0">
                <a:latin typeface="Arial"/>
                <a:cs typeface="Arial"/>
              </a:rPr>
              <a:t>buy a </a:t>
            </a:r>
            <a:r>
              <a:rPr lang="en-US" sz="1200" spc="-10" dirty="0">
                <a:latin typeface="Arial"/>
                <a:cs typeface="Arial"/>
              </a:rPr>
              <a:t>new </a:t>
            </a:r>
            <a:r>
              <a:rPr lang="en-US" sz="1200" spc="-5" dirty="0">
                <a:latin typeface="Arial"/>
                <a:cs typeface="Arial"/>
              </a:rPr>
              <a:t>pair of shoes in the next </a:t>
            </a:r>
            <a:r>
              <a:rPr lang="en-US" sz="1200" spc="-10" dirty="0">
                <a:latin typeface="Arial"/>
                <a:cs typeface="Arial"/>
              </a:rPr>
              <a:t>two </a:t>
            </a:r>
            <a:r>
              <a:rPr lang="en-US" sz="1200" spc="-5" dirty="0">
                <a:latin typeface="Arial"/>
                <a:cs typeface="Arial"/>
              </a:rPr>
              <a:t>months and </a:t>
            </a:r>
            <a:r>
              <a:rPr lang="en-US" sz="1200" dirty="0">
                <a:latin typeface="Arial"/>
                <a:cs typeface="Arial"/>
              </a:rPr>
              <a:t>I </a:t>
            </a:r>
            <a:r>
              <a:rPr lang="en-US" sz="1200" spc="-10" dirty="0">
                <a:latin typeface="Arial"/>
                <a:cs typeface="Arial"/>
              </a:rPr>
              <a:t>will </a:t>
            </a:r>
            <a:r>
              <a:rPr lang="en-US" sz="1200" spc="-5" dirty="0">
                <a:latin typeface="Arial"/>
                <a:cs typeface="Arial"/>
              </a:rPr>
              <a:t>save $5 a week  </a:t>
            </a:r>
            <a:r>
              <a:rPr lang="en-US" sz="1200" dirty="0">
                <a:latin typeface="Arial"/>
                <a:cs typeface="Arial"/>
              </a:rPr>
              <a:t>to </a:t>
            </a:r>
            <a:r>
              <a:rPr lang="en-US" sz="1200" spc="-5" dirty="0">
                <a:latin typeface="Arial"/>
                <a:cs typeface="Arial"/>
              </a:rPr>
              <a:t>accumulate the needed funds,</a:t>
            </a:r>
            <a:r>
              <a:rPr lang="en-US" sz="1200" spc="-5" dirty="0">
                <a:latin typeface="Times New Roman"/>
                <a:cs typeface="Times New Roman"/>
              </a:rPr>
              <a:t>” </a:t>
            </a:r>
            <a:r>
              <a:rPr lang="en-US" sz="1200" spc="-5" dirty="0">
                <a:latin typeface="Arial"/>
                <a:cs typeface="Arial"/>
              </a:rPr>
              <a:t>is a </a:t>
            </a:r>
            <a:r>
              <a:rPr lang="en-US" sz="1200" spc="-10" dirty="0">
                <a:latin typeface="Arial"/>
                <a:cs typeface="Arial"/>
              </a:rPr>
              <a:t>very </a:t>
            </a:r>
            <a:r>
              <a:rPr lang="en-US" sz="1200" spc="-5" dirty="0">
                <a:latin typeface="Arial"/>
                <a:cs typeface="Arial"/>
              </a:rPr>
              <a:t>specific</a:t>
            </a:r>
            <a:r>
              <a:rPr lang="en-US" sz="1200" spc="100" dirty="0">
                <a:latin typeface="Arial"/>
                <a:cs typeface="Arial"/>
              </a:rPr>
              <a:t> </a:t>
            </a:r>
            <a:r>
              <a:rPr lang="en-US" sz="1200" spc="-5" dirty="0">
                <a:latin typeface="Arial"/>
                <a:cs typeface="Arial"/>
              </a:rPr>
              <a:t>goal.</a:t>
            </a:r>
            <a:endParaRPr lang="en-US" sz="1200" dirty="0">
              <a:latin typeface="Arial"/>
              <a:cs typeface="Arial"/>
            </a:endParaRPr>
          </a:p>
          <a:p>
            <a:pPr>
              <a:lnSpc>
                <a:spcPct val="100000"/>
              </a:lnSpc>
              <a:spcBef>
                <a:spcPts val="10"/>
              </a:spcBef>
            </a:pPr>
            <a:endParaRPr lang="en-US" sz="1200" dirty="0">
              <a:latin typeface="Times New Roman"/>
              <a:cs typeface="Times New Roman"/>
            </a:endParaRPr>
          </a:p>
          <a:p>
            <a:pPr marL="12700" marR="100965">
              <a:lnSpc>
                <a:spcPts val="1380"/>
              </a:lnSpc>
            </a:pPr>
            <a:r>
              <a:rPr lang="en-US" sz="1200" dirty="0">
                <a:latin typeface="Arial"/>
                <a:cs typeface="Arial"/>
              </a:rPr>
              <a:t>If </a:t>
            </a:r>
            <a:r>
              <a:rPr lang="en-US" sz="1200" spc="-10" dirty="0">
                <a:latin typeface="Arial"/>
                <a:cs typeface="Arial"/>
              </a:rPr>
              <a:t>you </a:t>
            </a:r>
            <a:r>
              <a:rPr lang="en-US" sz="1200" spc="-5" dirty="0">
                <a:latin typeface="Arial"/>
                <a:cs typeface="Arial"/>
              </a:rPr>
              <a:t>follow through and saving the </a:t>
            </a:r>
            <a:r>
              <a:rPr lang="en-US" sz="1200" spc="-20" dirty="0">
                <a:latin typeface="Arial"/>
                <a:cs typeface="Arial"/>
              </a:rPr>
              <a:t>money, </a:t>
            </a:r>
            <a:r>
              <a:rPr lang="en-US" sz="1200" spc="-10" dirty="0">
                <a:latin typeface="Arial"/>
                <a:cs typeface="Arial"/>
              </a:rPr>
              <a:t>you will </a:t>
            </a:r>
            <a:r>
              <a:rPr lang="en-US" sz="1200" spc="-5" dirty="0">
                <a:latin typeface="Arial"/>
                <a:cs typeface="Arial"/>
              </a:rPr>
              <a:t>have the funds to accomplish that  goal.</a:t>
            </a:r>
            <a:endParaRPr lang="en-US" sz="1200" dirty="0">
              <a:latin typeface="Arial"/>
              <a:cs typeface="Arial"/>
            </a:endParaRPr>
          </a:p>
          <a:p>
            <a:pPr>
              <a:lnSpc>
                <a:spcPct val="100000"/>
              </a:lnSpc>
              <a:spcBef>
                <a:spcPts val="20"/>
              </a:spcBef>
            </a:pPr>
            <a:endParaRPr lang="en-US" sz="1100" dirty="0">
              <a:latin typeface="Times New Roman"/>
              <a:cs typeface="Times New Roman"/>
            </a:endParaRPr>
          </a:p>
          <a:p>
            <a:pPr marL="12700">
              <a:lnSpc>
                <a:spcPct val="100000"/>
              </a:lnSpc>
            </a:pPr>
            <a:r>
              <a:rPr lang="en-US" sz="1200" spc="-10" dirty="0">
                <a:latin typeface="Arial"/>
                <a:cs typeface="Arial"/>
              </a:rPr>
              <a:t>Have </a:t>
            </a:r>
            <a:r>
              <a:rPr lang="en-US" sz="1200" spc="-5" dirty="0">
                <a:latin typeface="Arial"/>
                <a:cs typeface="Arial"/>
              </a:rPr>
              <a:t>students practice making general goals more</a:t>
            </a:r>
            <a:r>
              <a:rPr lang="en-US" sz="1200" spc="25" dirty="0">
                <a:latin typeface="Arial"/>
                <a:cs typeface="Arial"/>
              </a:rPr>
              <a:t> </a:t>
            </a:r>
            <a:r>
              <a:rPr lang="en-US" sz="1200" spc="-5" dirty="0">
                <a:latin typeface="Arial"/>
                <a:cs typeface="Arial"/>
              </a:rPr>
              <a:t>specific.</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dirty="0"/>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cs typeface="Arial"/>
              </a:rPr>
              <a:t>A </a:t>
            </a:r>
            <a:r>
              <a:rPr lang="en-US" sz="1200" spc="-5" dirty="0">
                <a:latin typeface="Arial"/>
                <a:cs typeface="Arial"/>
              </a:rPr>
              <a:t>Financial plan ensures that your plan is in place to meet your financial goals. This  does </a:t>
            </a:r>
            <a:r>
              <a:rPr lang="en-US" sz="1200" dirty="0">
                <a:latin typeface="Arial"/>
                <a:cs typeface="Arial"/>
              </a:rPr>
              <a:t>not </a:t>
            </a:r>
            <a:r>
              <a:rPr lang="en-US" sz="1200" spc="-5" dirty="0">
                <a:latin typeface="Arial"/>
                <a:cs typeface="Arial"/>
              </a:rPr>
              <a:t>mean the plan does not need </a:t>
            </a:r>
            <a:r>
              <a:rPr lang="en-US" sz="1200" dirty="0">
                <a:latin typeface="Arial"/>
                <a:cs typeface="Arial"/>
              </a:rPr>
              <a:t>to </a:t>
            </a:r>
            <a:r>
              <a:rPr lang="en-US" sz="1200" spc="-5" dirty="0">
                <a:latin typeface="Arial"/>
                <a:cs typeface="Arial"/>
              </a:rPr>
              <a:t>be evaluated and revised from time </a:t>
            </a:r>
            <a:r>
              <a:rPr lang="en-US" sz="1200" dirty="0">
                <a:latin typeface="Arial"/>
                <a:cs typeface="Arial"/>
              </a:rPr>
              <a:t>to </a:t>
            </a:r>
            <a:r>
              <a:rPr lang="en-US" sz="1200" spc="-5" dirty="0">
                <a:latin typeface="Arial"/>
                <a:cs typeface="Arial"/>
              </a:rPr>
              <a:t>time.  Evaluation of your </a:t>
            </a:r>
            <a:r>
              <a:rPr lang="en-US" sz="1200" spc="-10" dirty="0">
                <a:latin typeface="Arial"/>
                <a:cs typeface="Arial"/>
              </a:rPr>
              <a:t>budget </a:t>
            </a:r>
            <a:r>
              <a:rPr lang="en-US" sz="1200" spc="-5" dirty="0">
                <a:latin typeface="Arial"/>
                <a:cs typeface="Arial"/>
              </a:rPr>
              <a:t>is a continual process as your needs</a:t>
            </a:r>
            <a:r>
              <a:rPr lang="en-US" sz="1200" spc="60" dirty="0">
                <a:latin typeface="Arial"/>
                <a:cs typeface="Arial"/>
              </a:rPr>
              <a:t> </a:t>
            </a:r>
            <a:r>
              <a:rPr lang="en-US" sz="1200" spc="-5" dirty="0">
                <a:latin typeface="Arial"/>
                <a:cs typeface="Arial"/>
              </a:rPr>
              <a:t>change.</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dirty="0"/>
          </a:p>
        </p:txBody>
      </p:sp>
    </p:spTree>
    <p:extLst>
      <p:ext uri="{BB962C8B-B14F-4D97-AF65-F5344CB8AC3E}">
        <p14:creationId xmlns:p14="http://schemas.microsoft.com/office/powerpoint/2010/main" val="456777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Arial"/>
                <a:cs typeface="Arial"/>
              </a:rPr>
              <a:t>These are the </a:t>
            </a:r>
            <a:r>
              <a:rPr lang="en-US" sz="1200" spc="-10" dirty="0">
                <a:latin typeface="Arial"/>
                <a:cs typeface="Arial"/>
              </a:rPr>
              <a:t>seven </a:t>
            </a:r>
            <a:r>
              <a:rPr lang="en-US" sz="1200" spc="-5" dirty="0">
                <a:latin typeface="Arial"/>
                <a:cs typeface="Arial"/>
              </a:rPr>
              <a:t>components </a:t>
            </a:r>
            <a:r>
              <a:rPr lang="en-US" sz="1200" dirty="0">
                <a:latin typeface="Arial"/>
                <a:cs typeface="Arial"/>
              </a:rPr>
              <a:t>to </a:t>
            </a:r>
            <a:r>
              <a:rPr lang="en-US" sz="1200" spc="-5" dirty="0">
                <a:latin typeface="Arial"/>
                <a:cs typeface="Arial"/>
              </a:rPr>
              <a:t>build a </a:t>
            </a:r>
            <a:r>
              <a:rPr lang="en-US" sz="1200" spc="-10" dirty="0">
                <a:latin typeface="Arial"/>
                <a:cs typeface="Arial"/>
              </a:rPr>
              <a:t>solid </a:t>
            </a:r>
            <a:r>
              <a:rPr lang="en-US" sz="1200" spc="-5" dirty="0">
                <a:latin typeface="Arial"/>
                <a:cs typeface="Arial"/>
              </a:rPr>
              <a:t>future. </a:t>
            </a:r>
            <a:r>
              <a:rPr lang="en-US" sz="1200" dirty="0">
                <a:latin typeface="Arial"/>
                <a:cs typeface="Arial"/>
              </a:rPr>
              <a:t>At </a:t>
            </a:r>
            <a:r>
              <a:rPr lang="en-US" sz="1200" spc="-5" dirty="0">
                <a:latin typeface="Arial"/>
                <a:cs typeface="Arial"/>
              </a:rPr>
              <a:t>this point </a:t>
            </a:r>
            <a:r>
              <a:rPr lang="en-US" sz="1200" spc="-10" dirty="0">
                <a:latin typeface="Arial"/>
                <a:cs typeface="Arial"/>
              </a:rPr>
              <a:t>you </a:t>
            </a:r>
            <a:r>
              <a:rPr lang="en-US" sz="1200" spc="-5" dirty="0">
                <a:latin typeface="Arial"/>
                <a:cs typeface="Arial"/>
              </a:rPr>
              <a:t>should copy  this list on the </a:t>
            </a:r>
            <a:r>
              <a:rPr lang="en-US" sz="1200" spc="-5" dirty="0">
                <a:latin typeface="Times New Roman"/>
                <a:cs typeface="Times New Roman"/>
              </a:rPr>
              <a:t>“</a:t>
            </a:r>
            <a:r>
              <a:rPr lang="en-US" sz="1200" spc="-5" dirty="0">
                <a:latin typeface="Arial"/>
                <a:cs typeface="Arial"/>
              </a:rPr>
              <a:t>Components of a Financial Plan</a:t>
            </a:r>
            <a:r>
              <a:rPr lang="en-US" sz="1200" spc="-5" dirty="0">
                <a:latin typeface="Times New Roman"/>
                <a:cs typeface="Times New Roman"/>
              </a:rPr>
              <a:t>” </a:t>
            </a:r>
            <a:r>
              <a:rPr lang="en-US" sz="1200" spc="-5" dirty="0">
                <a:latin typeface="Arial"/>
                <a:cs typeface="Arial"/>
              </a:rPr>
              <a:t>sheet. </a:t>
            </a:r>
            <a:r>
              <a:rPr lang="en-US" sz="1200" spc="0" dirty="0">
                <a:latin typeface="Arial"/>
                <a:cs typeface="Arial"/>
              </a:rPr>
              <a:t>We </a:t>
            </a:r>
            <a:r>
              <a:rPr lang="en-US" sz="1200" spc="-10" dirty="0">
                <a:latin typeface="Arial"/>
                <a:cs typeface="Arial"/>
              </a:rPr>
              <a:t>will </a:t>
            </a:r>
            <a:r>
              <a:rPr lang="en-US" sz="1200" spc="-5" dirty="0">
                <a:latin typeface="Arial"/>
                <a:cs typeface="Arial"/>
              </a:rPr>
              <a:t>be referring back </a:t>
            </a:r>
            <a:r>
              <a:rPr lang="en-US" sz="1200" dirty="0">
                <a:latin typeface="Arial"/>
                <a:cs typeface="Arial"/>
              </a:rPr>
              <a:t>to </a:t>
            </a:r>
            <a:r>
              <a:rPr lang="en-US" sz="1200" spc="-5" dirty="0">
                <a:latin typeface="Arial"/>
                <a:cs typeface="Arial"/>
              </a:rPr>
              <a:t>this  throughout the PowerPoint. </a:t>
            </a:r>
            <a:r>
              <a:rPr lang="en-US" sz="1200" spc="-45" dirty="0">
                <a:latin typeface="Arial"/>
                <a:cs typeface="Arial"/>
              </a:rPr>
              <a:t>You </a:t>
            </a:r>
            <a:r>
              <a:rPr lang="en-US" sz="1200" spc="-10" dirty="0">
                <a:latin typeface="Arial"/>
                <a:cs typeface="Arial"/>
              </a:rPr>
              <a:t>will </a:t>
            </a:r>
            <a:r>
              <a:rPr lang="en-US" sz="1200" spc="-5" dirty="0">
                <a:latin typeface="Arial"/>
                <a:cs typeface="Arial"/>
              </a:rPr>
              <a:t>list the components one through seven </a:t>
            </a:r>
            <a:r>
              <a:rPr lang="en-US" sz="1200" spc="-10" dirty="0">
                <a:latin typeface="Arial"/>
                <a:cs typeface="Arial"/>
              </a:rPr>
              <a:t>on </a:t>
            </a:r>
            <a:r>
              <a:rPr lang="en-US" sz="1200" spc="-5" dirty="0">
                <a:latin typeface="Arial"/>
                <a:cs typeface="Arial"/>
              </a:rPr>
              <a:t>your  </a:t>
            </a:r>
            <a:r>
              <a:rPr lang="en-US" sz="1200" spc="-20" dirty="0">
                <a:latin typeface="Arial"/>
                <a:cs typeface="Arial"/>
              </a:rPr>
              <a:t>paper. </a:t>
            </a:r>
            <a:r>
              <a:rPr lang="en-US" sz="1200" spc="-5" dirty="0">
                <a:latin typeface="Arial"/>
                <a:cs typeface="Arial"/>
              </a:rPr>
              <a:t>This diagram lists part 1 </a:t>
            </a:r>
            <a:r>
              <a:rPr lang="en-US" sz="1200" dirty="0">
                <a:latin typeface="Arial"/>
                <a:cs typeface="Arial"/>
              </a:rPr>
              <a:t>at </a:t>
            </a:r>
            <a:r>
              <a:rPr lang="en-US" sz="1200" spc="-5" dirty="0">
                <a:latin typeface="Arial"/>
                <a:cs typeface="Arial"/>
              </a:rPr>
              <a:t>the bottom because it is the first component that </a:t>
            </a:r>
            <a:r>
              <a:rPr lang="en-US" sz="1200" spc="-10" dirty="0">
                <a:latin typeface="Arial"/>
                <a:cs typeface="Arial"/>
              </a:rPr>
              <a:t>you  </a:t>
            </a:r>
            <a:r>
              <a:rPr lang="en-US" sz="1200" spc="-5" dirty="0">
                <a:latin typeface="Arial"/>
                <a:cs typeface="Arial"/>
              </a:rPr>
              <a:t>deal </a:t>
            </a:r>
            <a:r>
              <a:rPr lang="en-US" sz="1200" spc="-10" dirty="0">
                <a:latin typeface="Arial"/>
                <a:cs typeface="Arial"/>
              </a:rPr>
              <a:t>with </a:t>
            </a:r>
            <a:r>
              <a:rPr lang="en-US" sz="1200" spc="-5" dirty="0">
                <a:latin typeface="Arial"/>
                <a:cs typeface="Arial"/>
              </a:rPr>
              <a:t>when </a:t>
            </a:r>
            <a:r>
              <a:rPr lang="en-US" sz="1200" spc="-10" dirty="0">
                <a:latin typeface="Arial"/>
                <a:cs typeface="Arial"/>
              </a:rPr>
              <a:t>you </a:t>
            </a:r>
            <a:r>
              <a:rPr lang="en-US" sz="1200" spc="-5" dirty="0">
                <a:latin typeface="Arial"/>
                <a:cs typeface="Arial"/>
              </a:rPr>
              <a:t>get your first job. </a:t>
            </a:r>
            <a:r>
              <a:rPr lang="en-US" sz="1200" dirty="0">
                <a:latin typeface="Arial"/>
                <a:cs typeface="Arial"/>
              </a:rPr>
              <a:t>As </a:t>
            </a:r>
            <a:r>
              <a:rPr lang="en-US" sz="1200" spc="-10" dirty="0">
                <a:latin typeface="Arial"/>
                <a:cs typeface="Arial"/>
              </a:rPr>
              <a:t>you work </a:t>
            </a:r>
            <a:r>
              <a:rPr lang="en-US" sz="1200" spc="-5" dirty="0">
                <a:latin typeface="Arial"/>
                <a:cs typeface="Arial"/>
              </a:rPr>
              <a:t>towards a solid future, </a:t>
            </a:r>
            <a:r>
              <a:rPr lang="en-US" sz="1200" spc="-10" dirty="0">
                <a:latin typeface="Arial"/>
                <a:cs typeface="Arial"/>
              </a:rPr>
              <a:t>you will </a:t>
            </a:r>
            <a:r>
              <a:rPr lang="en-US" sz="1200" spc="-5" dirty="0">
                <a:latin typeface="Arial"/>
                <a:cs typeface="Arial"/>
              </a:rPr>
              <a:t>move  up the pyramid. The first component, </a:t>
            </a:r>
            <a:r>
              <a:rPr lang="en-US" sz="1200" spc="-5" dirty="0">
                <a:latin typeface="Times New Roman"/>
                <a:cs typeface="Times New Roman"/>
              </a:rPr>
              <a:t>“</a:t>
            </a:r>
            <a:r>
              <a:rPr lang="en-US" sz="1200" spc="-5" dirty="0">
                <a:latin typeface="Arial"/>
                <a:cs typeface="Arial"/>
              </a:rPr>
              <a:t>Budgeting and </a:t>
            </a:r>
            <a:r>
              <a:rPr lang="en-US" sz="1200" spc="-30" dirty="0">
                <a:latin typeface="Arial"/>
                <a:cs typeface="Arial"/>
              </a:rPr>
              <a:t>Taxes</a:t>
            </a:r>
            <a:r>
              <a:rPr lang="en-US" sz="1200" spc="-30" dirty="0">
                <a:latin typeface="Times New Roman"/>
                <a:cs typeface="Times New Roman"/>
              </a:rPr>
              <a:t>” </a:t>
            </a:r>
            <a:r>
              <a:rPr lang="en-US" sz="1200" spc="-5" dirty="0">
                <a:latin typeface="Arial"/>
                <a:cs typeface="Arial"/>
              </a:rPr>
              <a:t>is </a:t>
            </a:r>
            <a:r>
              <a:rPr lang="en-US" sz="1200" dirty="0">
                <a:latin typeface="Arial"/>
                <a:cs typeface="Arial"/>
              </a:rPr>
              <a:t>at </a:t>
            </a:r>
            <a:r>
              <a:rPr lang="en-US" sz="1200" spc="-5" dirty="0">
                <a:latin typeface="Arial"/>
                <a:cs typeface="Arial"/>
              </a:rPr>
              <a:t>the bottom of the  pyramid. </a:t>
            </a:r>
            <a:r>
              <a:rPr lang="en-US" sz="1200" dirty="0">
                <a:latin typeface="Arial"/>
                <a:cs typeface="Arial"/>
              </a:rPr>
              <a:t>It </a:t>
            </a:r>
            <a:r>
              <a:rPr lang="en-US" sz="1200" spc="-5" dirty="0">
                <a:latin typeface="Arial"/>
                <a:cs typeface="Arial"/>
              </a:rPr>
              <a:t>has several steps and </a:t>
            </a:r>
            <a:r>
              <a:rPr lang="en-US" sz="1200" spc="-10" dirty="0">
                <a:latin typeface="Arial"/>
                <a:cs typeface="Arial"/>
              </a:rPr>
              <a:t>you will </a:t>
            </a:r>
            <a:r>
              <a:rPr lang="en-US" sz="1200" spc="-5" dirty="0">
                <a:latin typeface="Arial"/>
                <a:cs typeface="Arial"/>
              </a:rPr>
              <a:t>be looking </a:t>
            </a:r>
            <a:r>
              <a:rPr lang="en-US" sz="1200" dirty="0">
                <a:latin typeface="Arial"/>
                <a:cs typeface="Arial"/>
              </a:rPr>
              <a:t>at </a:t>
            </a:r>
            <a:r>
              <a:rPr lang="en-US" sz="1200" spc="-5" dirty="0">
                <a:latin typeface="Arial"/>
                <a:cs typeface="Arial"/>
              </a:rPr>
              <a:t>several slides about this</a:t>
            </a:r>
            <a:r>
              <a:rPr lang="en-US" sz="1200" spc="140" dirty="0">
                <a:latin typeface="Arial"/>
                <a:cs typeface="Arial"/>
              </a:rPr>
              <a:t> </a:t>
            </a:r>
            <a:r>
              <a:rPr lang="en-US" sz="1200" spc="-5" dirty="0">
                <a:latin typeface="Arial"/>
                <a:cs typeface="Arial"/>
              </a:rPr>
              <a:t>topic.</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dirty="0"/>
          </a:p>
        </p:txBody>
      </p:sp>
    </p:spTree>
    <p:extLst>
      <p:ext uri="{BB962C8B-B14F-4D97-AF65-F5344CB8AC3E}">
        <p14:creationId xmlns:p14="http://schemas.microsoft.com/office/powerpoint/2010/main" val="4213690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cs typeface="Arial"/>
              </a:rPr>
              <a:t>When </a:t>
            </a:r>
            <a:r>
              <a:rPr lang="en-US" sz="1200" spc="-10" dirty="0">
                <a:latin typeface="Arial"/>
                <a:cs typeface="Arial"/>
              </a:rPr>
              <a:t>you </a:t>
            </a:r>
            <a:r>
              <a:rPr lang="en-US" sz="1200" spc="-5" dirty="0">
                <a:latin typeface="Arial"/>
                <a:cs typeface="Arial"/>
              </a:rPr>
              <a:t>create a budget, </a:t>
            </a:r>
            <a:r>
              <a:rPr lang="en-US" sz="1200" spc="-10" dirty="0">
                <a:latin typeface="Arial"/>
                <a:cs typeface="Arial"/>
              </a:rPr>
              <a:t>you </a:t>
            </a:r>
            <a:r>
              <a:rPr lang="en-US" sz="1200" spc="-5" dirty="0">
                <a:latin typeface="Arial"/>
                <a:cs typeface="Arial"/>
              </a:rPr>
              <a:t>are forecasting what </a:t>
            </a:r>
            <a:r>
              <a:rPr lang="en-US" sz="1200" spc="-10" dirty="0">
                <a:latin typeface="Arial"/>
                <a:cs typeface="Arial"/>
              </a:rPr>
              <a:t>you </a:t>
            </a:r>
            <a:r>
              <a:rPr lang="en-US" sz="1200" spc="-5" dirty="0">
                <a:latin typeface="Arial"/>
                <a:cs typeface="Arial"/>
              </a:rPr>
              <a:t>believe your future expenses  and income </a:t>
            </a:r>
            <a:r>
              <a:rPr lang="en-US" sz="1200" spc="-10" dirty="0">
                <a:latin typeface="Arial"/>
                <a:cs typeface="Arial"/>
              </a:rPr>
              <a:t>will </a:t>
            </a:r>
            <a:r>
              <a:rPr lang="en-US" sz="1200" dirty="0">
                <a:latin typeface="Arial"/>
                <a:cs typeface="Arial"/>
              </a:rPr>
              <a:t>be. </a:t>
            </a:r>
            <a:r>
              <a:rPr lang="en-US" sz="1200" spc="-5" dirty="0">
                <a:latin typeface="Arial"/>
                <a:cs typeface="Arial"/>
              </a:rPr>
              <a:t>There are four steps </a:t>
            </a:r>
            <a:r>
              <a:rPr lang="en-US" sz="1200" spc="-10" dirty="0">
                <a:latin typeface="Arial"/>
                <a:cs typeface="Arial"/>
              </a:rPr>
              <a:t>in </a:t>
            </a:r>
            <a:r>
              <a:rPr lang="en-US" sz="1200" spc="-5" dirty="0">
                <a:latin typeface="Arial"/>
                <a:cs typeface="Arial"/>
              </a:rPr>
              <a:t>creating the budget: 1) establishing your  net worth, 2) establishing your income, 3) </a:t>
            </a:r>
            <a:r>
              <a:rPr lang="en-US" sz="1200" spc="-10" dirty="0">
                <a:latin typeface="Arial"/>
                <a:cs typeface="Arial"/>
              </a:rPr>
              <a:t>identifying </a:t>
            </a:r>
            <a:r>
              <a:rPr lang="en-US" sz="1200" spc="-5" dirty="0">
                <a:latin typeface="Arial"/>
                <a:cs typeface="Arial"/>
              </a:rPr>
              <a:t>your expenses, and 4) considering  the </a:t>
            </a:r>
            <a:r>
              <a:rPr lang="en-US" sz="1200" spc="-10" dirty="0">
                <a:latin typeface="Arial"/>
                <a:cs typeface="Arial"/>
              </a:rPr>
              <a:t>impact </a:t>
            </a:r>
            <a:r>
              <a:rPr lang="en-US" sz="1200" spc="-5" dirty="0">
                <a:latin typeface="Arial"/>
                <a:cs typeface="Arial"/>
              </a:rPr>
              <a:t>of taxes. As </a:t>
            </a:r>
            <a:r>
              <a:rPr lang="en-US" sz="1200" spc="-10" dirty="0">
                <a:latin typeface="Arial"/>
                <a:cs typeface="Arial"/>
              </a:rPr>
              <a:t>we </a:t>
            </a:r>
            <a:r>
              <a:rPr lang="en-US" sz="1200" spc="-5" dirty="0">
                <a:latin typeface="Arial"/>
                <a:cs typeface="Arial"/>
              </a:rPr>
              <a:t>proceed through the slides, </a:t>
            </a:r>
            <a:r>
              <a:rPr lang="en-US" sz="1200" spc="-10" dirty="0">
                <a:latin typeface="Arial"/>
                <a:cs typeface="Arial"/>
              </a:rPr>
              <a:t>we will </a:t>
            </a:r>
            <a:r>
              <a:rPr lang="en-US" sz="1200" spc="-5" dirty="0">
                <a:latin typeface="Arial"/>
                <a:cs typeface="Arial"/>
              </a:rPr>
              <a:t>discuss these steps in  more</a:t>
            </a:r>
            <a:r>
              <a:rPr lang="en-US" sz="1200" spc="-10" dirty="0">
                <a:latin typeface="Arial"/>
                <a:cs typeface="Arial"/>
              </a:rPr>
              <a:t> </a:t>
            </a:r>
            <a:r>
              <a:rPr lang="en-US" sz="1200" spc="-5" dirty="0">
                <a:latin typeface="Arial"/>
                <a:cs typeface="Arial"/>
              </a:rPr>
              <a:t>detail.</a:t>
            </a:r>
            <a:endParaRPr lang="en-US" sz="1200"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dirty="0"/>
          </a:p>
        </p:txBody>
      </p:sp>
    </p:spTree>
    <p:extLst>
      <p:ext uri="{BB962C8B-B14F-4D97-AF65-F5344CB8AC3E}">
        <p14:creationId xmlns:p14="http://schemas.microsoft.com/office/powerpoint/2010/main" val="1622944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mn-lt"/>
                <a:cs typeface="Calibri"/>
              </a:rPr>
              <a:t>What </a:t>
            </a:r>
            <a:r>
              <a:rPr lang="en-US" sz="1200" dirty="0">
                <a:latin typeface="+mn-lt"/>
                <a:cs typeface="Calibri"/>
              </a:rPr>
              <a:t>does </a:t>
            </a:r>
            <a:r>
              <a:rPr lang="en-US" sz="1200" spc="-10" dirty="0">
                <a:latin typeface="+mn-lt"/>
                <a:cs typeface="Calibri"/>
              </a:rPr>
              <a:t>“net worth” </a:t>
            </a:r>
            <a:r>
              <a:rPr lang="en-US" sz="1200" dirty="0">
                <a:latin typeface="+mn-lt"/>
                <a:cs typeface="Calibri"/>
              </a:rPr>
              <a:t>mean? </a:t>
            </a:r>
            <a:r>
              <a:rPr lang="en-US" sz="1200" spc="-25" dirty="0">
                <a:latin typeface="+mn-lt"/>
                <a:cs typeface="Calibri"/>
              </a:rPr>
              <a:t>At </a:t>
            </a:r>
            <a:r>
              <a:rPr lang="en-US" sz="1200" spc="-5" dirty="0">
                <a:latin typeface="+mn-lt"/>
                <a:cs typeface="Calibri"/>
              </a:rPr>
              <a:t>this point </a:t>
            </a:r>
            <a:r>
              <a:rPr lang="en-US" sz="1200" dirty="0">
                <a:latin typeface="+mn-lt"/>
                <a:cs typeface="Calibri"/>
              </a:rPr>
              <a:t>I </a:t>
            </a:r>
            <a:r>
              <a:rPr lang="en-US" sz="1200" spc="-5" dirty="0">
                <a:latin typeface="+mn-lt"/>
                <a:cs typeface="Calibri"/>
              </a:rPr>
              <a:t>think </a:t>
            </a:r>
            <a:r>
              <a:rPr lang="en-US" sz="1200" spc="-10" dirty="0">
                <a:latin typeface="+mn-lt"/>
                <a:cs typeface="Calibri"/>
              </a:rPr>
              <a:t>we </a:t>
            </a:r>
            <a:r>
              <a:rPr lang="en-US" sz="1200" spc="-5" dirty="0">
                <a:latin typeface="+mn-lt"/>
                <a:cs typeface="Calibri"/>
              </a:rPr>
              <a:t>need to </a:t>
            </a:r>
            <a:r>
              <a:rPr lang="en-US" sz="1200" spc="-15" dirty="0">
                <a:latin typeface="+mn-lt"/>
                <a:cs typeface="Calibri"/>
              </a:rPr>
              <a:t>stop </a:t>
            </a:r>
            <a:r>
              <a:rPr lang="en-US" sz="1200" spc="-5" dirty="0">
                <a:latin typeface="+mn-lt"/>
                <a:cs typeface="Calibri"/>
              </a:rPr>
              <a:t>and define some terms.  Assets are the things </a:t>
            </a:r>
            <a:r>
              <a:rPr lang="en-US" sz="1200" spc="-10" dirty="0">
                <a:latin typeface="+mn-lt"/>
                <a:cs typeface="Calibri"/>
              </a:rPr>
              <a:t>we </a:t>
            </a:r>
            <a:r>
              <a:rPr lang="en-US" sz="1200" spc="-5" dirty="0">
                <a:latin typeface="+mn-lt"/>
                <a:cs typeface="Calibri"/>
              </a:rPr>
              <a:t>own that </a:t>
            </a:r>
            <a:r>
              <a:rPr lang="en-US" sz="1200" spc="-10" dirty="0">
                <a:latin typeface="+mn-lt"/>
                <a:cs typeface="Calibri"/>
              </a:rPr>
              <a:t>are </a:t>
            </a:r>
            <a:r>
              <a:rPr lang="en-US" sz="1200" spc="-5" dirty="0">
                <a:latin typeface="+mn-lt"/>
                <a:cs typeface="Calibri"/>
              </a:rPr>
              <a:t>of </a:t>
            </a:r>
            <a:r>
              <a:rPr lang="en-US" sz="1200" spc="-10" dirty="0">
                <a:latin typeface="+mn-lt"/>
                <a:cs typeface="Calibri"/>
              </a:rPr>
              <a:t>value such </a:t>
            </a:r>
            <a:r>
              <a:rPr lang="en-US" sz="1200" dirty="0">
                <a:latin typeface="+mn-lt"/>
                <a:cs typeface="Calibri"/>
              </a:rPr>
              <a:t>as </a:t>
            </a:r>
            <a:r>
              <a:rPr lang="en-US" sz="1200" spc="-5" dirty="0">
                <a:latin typeface="+mn-lt"/>
                <a:cs typeface="Calibri"/>
              </a:rPr>
              <a:t>our home, </a:t>
            </a:r>
            <a:r>
              <a:rPr lang="en-US" sz="1200" spc="-35" dirty="0">
                <a:latin typeface="+mn-lt"/>
                <a:cs typeface="Calibri"/>
              </a:rPr>
              <a:t>car, </a:t>
            </a:r>
            <a:r>
              <a:rPr lang="en-US" sz="1200" spc="-5" dirty="0">
                <a:latin typeface="+mn-lt"/>
                <a:cs typeface="Calibri"/>
              </a:rPr>
              <a:t>collections, furniture, </a:t>
            </a:r>
            <a:r>
              <a:rPr lang="en-US" sz="1200" spc="-10" dirty="0">
                <a:latin typeface="+mn-lt"/>
                <a:cs typeface="Calibri"/>
              </a:rPr>
              <a:t>etc.  </a:t>
            </a:r>
            <a:r>
              <a:rPr lang="en-US" sz="1200" spc="-5" dirty="0">
                <a:latin typeface="+mn-lt"/>
                <a:cs typeface="Calibri"/>
              </a:rPr>
              <a:t>Assets are anything of </a:t>
            </a:r>
            <a:r>
              <a:rPr lang="en-US" sz="1200" spc="-10" dirty="0">
                <a:latin typeface="+mn-lt"/>
                <a:cs typeface="Calibri"/>
              </a:rPr>
              <a:t>value that we could </a:t>
            </a:r>
            <a:r>
              <a:rPr lang="en-US" sz="1200" spc="-5" dirty="0">
                <a:latin typeface="+mn-lt"/>
                <a:cs typeface="Calibri"/>
              </a:rPr>
              <a:t>sell </a:t>
            </a:r>
            <a:r>
              <a:rPr lang="en-US" sz="1200" spc="-10" dirty="0">
                <a:latin typeface="+mn-lt"/>
                <a:cs typeface="Calibri"/>
              </a:rPr>
              <a:t>to get </a:t>
            </a:r>
            <a:r>
              <a:rPr lang="en-US" sz="1200" spc="-20" dirty="0">
                <a:latin typeface="+mn-lt"/>
                <a:cs typeface="Calibri"/>
              </a:rPr>
              <a:t>money. </a:t>
            </a:r>
            <a:r>
              <a:rPr lang="en-US" sz="1200" spc="-5" dirty="0">
                <a:latin typeface="+mn-lt"/>
                <a:cs typeface="Calibri"/>
              </a:rPr>
              <a:t>Sometimes </a:t>
            </a:r>
            <a:r>
              <a:rPr lang="en-US" sz="1200" spc="-10" dirty="0">
                <a:latin typeface="+mn-lt"/>
                <a:cs typeface="Calibri"/>
              </a:rPr>
              <a:t>we </a:t>
            </a:r>
            <a:r>
              <a:rPr lang="en-US" sz="1200" spc="-5" dirty="0">
                <a:latin typeface="+mn-lt"/>
                <a:cs typeface="Calibri"/>
              </a:rPr>
              <a:t>own part </a:t>
            </a:r>
            <a:r>
              <a:rPr lang="en-US" sz="1200" dirty="0">
                <a:latin typeface="+mn-lt"/>
                <a:cs typeface="Calibri"/>
              </a:rPr>
              <a:t>of an  </a:t>
            </a:r>
            <a:r>
              <a:rPr lang="en-US" sz="1200" spc="-5" dirty="0">
                <a:latin typeface="+mn-lt"/>
                <a:cs typeface="Calibri"/>
              </a:rPr>
              <a:t>item. For </a:t>
            </a:r>
            <a:r>
              <a:rPr lang="en-US" sz="1200" spc="-10" dirty="0">
                <a:latin typeface="+mn-lt"/>
                <a:cs typeface="Calibri"/>
              </a:rPr>
              <a:t>instance, you bought </a:t>
            </a:r>
            <a:r>
              <a:rPr lang="en-US" sz="1200" dirty="0">
                <a:latin typeface="+mn-lt"/>
                <a:cs typeface="Calibri"/>
              </a:rPr>
              <a:t>a </a:t>
            </a:r>
            <a:r>
              <a:rPr lang="en-US" sz="1200" spc="-10" dirty="0">
                <a:latin typeface="+mn-lt"/>
                <a:cs typeface="Calibri"/>
              </a:rPr>
              <a:t>car </a:t>
            </a:r>
            <a:r>
              <a:rPr lang="en-US" sz="1200" spc="-5" dirty="0">
                <a:latin typeface="+mn-lt"/>
                <a:cs typeface="Calibri"/>
              </a:rPr>
              <a:t>and </a:t>
            </a:r>
            <a:r>
              <a:rPr lang="en-US" sz="1200" spc="-10" dirty="0">
                <a:latin typeface="+mn-lt"/>
                <a:cs typeface="Calibri"/>
              </a:rPr>
              <a:t>have </a:t>
            </a:r>
            <a:r>
              <a:rPr lang="en-US" sz="1200" spc="-5" dirty="0">
                <a:latin typeface="+mn-lt"/>
                <a:cs typeface="Calibri"/>
              </a:rPr>
              <a:t>paid on </a:t>
            </a:r>
            <a:r>
              <a:rPr lang="en-US" sz="1200" spc="-10" dirty="0">
                <a:latin typeface="+mn-lt"/>
                <a:cs typeface="Calibri"/>
              </a:rPr>
              <a:t>it </a:t>
            </a:r>
            <a:r>
              <a:rPr lang="en-US" sz="1200" spc="-15" dirty="0">
                <a:latin typeface="+mn-lt"/>
                <a:cs typeface="Calibri"/>
              </a:rPr>
              <a:t>for </a:t>
            </a:r>
            <a:r>
              <a:rPr lang="en-US" sz="1200" spc="-5" dirty="0">
                <a:latin typeface="+mn-lt"/>
                <a:cs typeface="Calibri"/>
              </a:rPr>
              <a:t>over </a:t>
            </a:r>
            <a:r>
              <a:rPr lang="en-US" sz="1200" dirty="0">
                <a:latin typeface="+mn-lt"/>
                <a:cs typeface="Calibri"/>
              </a:rPr>
              <a:t>a </a:t>
            </a:r>
            <a:r>
              <a:rPr lang="en-US" sz="1200" spc="-5" dirty="0">
                <a:latin typeface="+mn-lt"/>
                <a:cs typeface="Calibri"/>
              </a:rPr>
              <a:t>year </a:t>
            </a:r>
            <a:r>
              <a:rPr lang="en-US" sz="1200" spc="-10" dirty="0">
                <a:latin typeface="+mn-lt"/>
                <a:cs typeface="Calibri"/>
              </a:rPr>
              <a:t>but you still owe  </a:t>
            </a:r>
            <a:r>
              <a:rPr lang="en-US" sz="1200" spc="-5" dirty="0">
                <a:latin typeface="+mn-lt"/>
                <a:cs typeface="Calibri"/>
              </a:rPr>
              <a:t>payments </a:t>
            </a:r>
            <a:r>
              <a:rPr lang="en-US" sz="1200" spc="-10" dirty="0">
                <a:latin typeface="+mn-lt"/>
                <a:cs typeface="Calibri"/>
              </a:rPr>
              <a:t>for </a:t>
            </a:r>
            <a:r>
              <a:rPr lang="en-US" sz="1200" spc="-5" dirty="0">
                <a:latin typeface="+mn-lt"/>
                <a:cs typeface="Calibri"/>
              </a:rPr>
              <a:t>another </a:t>
            </a:r>
            <a:r>
              <a:rPr lang="en-US" sz="1200" spc="-30" dirty="0">
                <a:latin typeface="+mn-lt"/>
                <a:cs typeface="Calibri"/>
              </a:rPr>
              <a:t>year. </a:t>
            </a:r>
            <a:r>
              <a:rPr lang="en-US" sz="1200" spc="-5" dirty="0">
                <a:latin typeface="+mn-lt"/>
                <a:cs typeface="Calibri"/>
              </a:rPr>
              <a:t>The </a:t>
            </a:r>
            <a:r>
              <a:rPr lang="en-US" sz="1200" spc="-10" dirty="0">
                <a:latin typeface="+mn-lt"/>
                <a:cs typeface="Calibri"/>
              </a:rPr>
              <a:t>value </a:t>
            </a:r>
            <a:r>
              <a:rPr lang="en-US" sz="1200" dirty="0">
                <a:latin typeface="+mn-lt"/>
                <a:cs typeface="Calibri"/>
              </a:rPr>
              <a:t>of </a:t>
            </a:r>
            <a:r>
              <a:rPr lang="en-US" sz="1200" spc="-5" dirty="0">
                <a:latin typeface="+mn-lt"/>
                <a:cs typeface="Calibri"/>
              </a:rPr>
              <a:t>the part </a:t>
            </a:r>
            <a:r>
              <a:rPr lang="en-US" sz="1200" dirty="0">
                <a:latin typeface="+mn-lt"/>
                <a:cs typeface="Calibri"/>
              </a:rPr>
              <a:t>of the </a:t>
            </a:r>
            <a:r>
              <a:rPr lang="en-US" sz="1200" spc="-10" dirty="0">
                <a:latin typeface="+mn-lt"/>
                <a:cs typeface="Calibri"/>
              </a:rPr>
              <a:t>car that you have </a:t>
            </a:r>
            <a:r>
              <a:rPr lang="en-US" sz="1200" dirty="0">
                <a:latin typeface="+mn-lt"/>
                <a:cs typeface="Calibri"/>
              </a:rPr>
              <a:t>paid </a:t>
            </a:r>
            <a:r>
              <a:rPr lang="en-US" sz="1200" spc="-10" dirty="0">
                <a:latin typeface="+mn-lt"/>
                <a:cs typeface="Calibri"/>
              </a:rPr>
              <a:t>for </a:t>
            </a:r>
            <a:r>
              <a:rPr lang="en-US" sz="1200" dirty="0">
                <a:latin typeface="+mn-lt"/>
                <a:cs typeface="Calibri"/>
              </a:rPr>
              <a:t>is </a:t>
            </a:r>
            <a:r>
              <a:rPr lang="en-US" sz="1200" spc="-10" dirty="0">
                <a:latin typeface="+mn-lt"/>
                <a:cs typeface="Calibri"/>
              </a:rPr>
              <a:t>an </a:t>
            </a:r>
            <a:r>
              <a:rPr lang="en-US" sz="1200" spc="-5" dirty="0">
                <a:latin typeface="+mn-lt"/>
                <a:cs typeface="Calibri"/>
              </a:rPr>
              <a:t>asset,  </a:t>
            </a:r>
            <a:r>
              <a:rPr lang="en-US" sz="1200" dirty="0">
                <a:latin typeface="+mn-lt"/>
                <a:cs typeface="Calibri"/>
              </a:rPr>
              <a:t>but </a:t>
            </a:r>
            <a:r>
              <a:rPr lang="en-US" sz="1200" spc="-5" dirty="0">
                <a:latin typeface="+mn-lt"/>
                <a:cs typeface="Calibri"/>
              </a:rPr>
              <a:t>the remaining </a:t>
            </a:r>
            <a:r>
              <a:rPr lang="en-US" sz="1200" spc="-10" dirty="0">
                <a:latin typeface="+mn-lt"/>
                <a:cs typeface="Calibri"/>
              </a:rPr>
              <a:t>payments are </a:t>
            </a:r>
            <a:r>
              <a:rPr lang="en-US" sz="1200" dirty="0">
                <a:latin typeface="+mn-lt"/>
                <a:cs typeface="Calibri"/>
              </a:rPr>
              <a:t>a </a:t>
            </a:r>
            <a:r>
              <a:rPr lang="en-US" sz="1200" spc="-15" dirty="0">
                <a:latin typeface="+mn-lt"/>
                <a:cs typeface="Calibri"/>
              </a:rPr>
              <a:t>liability. </a:t>
            </a:r>
            <a:r>
              <a:rPr lang="en-US" sz="1200" spc="-5" dirty="0">
                <a:latin typeface="+mn-lt"/>
                <a:cs typeface="Calibri"/>
              </a:rPr>
              <a:t>Liability </a:t>
            </a:r>
            <a:r>
              <a:rPr lang="en-US" sz="1200" dirty="0">
                <a:latin typeface="+mn-lt"/>
                <a:cs typeface="Calibri"/>
              </a:rPr>
              <a:t>is </a:t>
            </a:r>
            <a:r>
              <a:rPr lang="en-US" sz="1200" spc="-5" dirty="0">
                <a:latin typeface="+mn-lt"/>
                <a:cs typeface="Calibri"/>
              </a:rPr>
              <a:t>our debt. When figuring </a:t>
            </a:r>
            <a:r>
              <a:rPr lang="en-US" sz="1200" dirty="0">
                <a:latin typeface="+mn-lt"/>
                <a:cs typeface="Calibri"/>
              </a:rPr>
              <a:t>our </a:t>
            </a:r>
            <a:r>
              <a:rPr lang="en-US" sz="1200" spc="-5" dirty="0">
                <a:latin typeface="+mn-lt"/>
                <a:cs typeface="Calibri"/>
              </a:rPr>
              <a:t>net </a:t>
            </a:r>
            <a:r>
              <a:rPr lang="en-US" sz="1200" spc="-10" dirty="0">
                <a:latin typeface="+mn-lt"/>
                <a:cs typeface="Calibri"/>
              </a:rPr>
              <a:t>worth  we </a:t>
            </a:r>
            <a:r>
              <a:rPr lang="en-US" sz="1200" dirty="0">
                <a:latin typeface="+mn-lt"/>
                <a:cs typeface="Calibri"/>
              </a:rPr>
              <a:t>need </a:t>
            </a:r>
            <a:r>
              <a:rPr lang="en-US" sz="1200" spc="-10" dirty="0">
                <a:latin typeface="+mn-lt"/>
                <a:cs typeface="Calibri"/>
              </a:rPr>
              <a:t>to </a:t>
            </a:r>
            <a:r>
              <a:rPr lang="en-US" sz="1200" spc="-5" dirty="0">
                <a:latin typeface="+mn-lt"/>
                <a:cs typeface="Calibri"/>
              </a:rPr>
              <a:t>add </a:t>
            </a:r>
            <a:r>
              <a:rPr lang="en-US" sz="1200" spc="-10" dirty="0">
                <a:latin typeface="+mn-lt"/>
                <a:cs typeface="Calibri"/>
              </a:rPr>
              <a:t>together </a:t>
            </a:r>
            <a:r>
              <a:rPr lang="en-US" sz="1200" dirty="0">
                <a:latin typeface="+mn-lt"/>
                <a:cs typeface="Calibri"/>
              </a:rPr>
              <a:t>all </a:t>
            </a:r>
            <a:r>
              <a:rPr lang="en-US" sz="1200" spc="-5" dirty="0">
                <a:latin typeface="+mn-lt"/>
                <a:cs typeface="Calibri"/>
              </a:rPr>
              <a:t>our assets. This </a:t>
            </a:r>
            <a:r>
              <a:rPr lang="en-US" sz="1200" spc="-10" dirty="0">
                <a:latin typeface="+mn-lt"/>
                <a:cs typeface="Calibri"/>
              </a:rPr>
              <a:t>would </a:t>
            </a:r>
            <a:r>
              <a:rPr lang="en-US" sz="1200" spc="-5" dirty="0">
                <a:latin typeface="+mn-lt"/>
                <a:cs typeface="Calibri"/>
              </a:rPr>
              <a:t>include things </a:t>
            </a:r>
            <a:r>
              <a:rPr lang="en-US" sz="1200" spc="-10" dirty="0">
                <a:latin typeface="+mn-lt"/>
                <a:cs typeface="Calibri"/>
              </a:rPr>
              <a:t>we </a:t>
            </a:r>
            <a:r>
              <a:rPr lang="en-US" sz="1200" spc="-5" dirty="0">
                <a:latin typeface="+mn-lt"/>
                <a:cs typeface="Calibri"/>
              </a:rPr>
              <a:t>own </a:t>
            </a:r>
            <a:r>
              <a:rPr lang="en-US" sz="1200" dirty="0">
                <a:latin typeface="+mn-lt"/>
                <a:cs typeface="Calibri"/>
              </a:rPr>
              <a:t>of </a:t>
            </a:r>
            <a:r>
              <a:rPr lang="en-US" sz="1200" spc="-10" dirty="0">
                <a:latin typeface="+mn-lt"/>
                <a:cs typeface="Calibri"/>
              </a:rPr>
              <a:t>value </a:t>
            </a:r>
            <a:r>
              <a:rPr lang="en-US" sz="1200" dirty="0">
                <a:latin typeface="+mn-lt"/>
                <a:cs typeface="Calibri"/>
              </a:rPr>
              <a:t>as </a:t>
            </a:r>
            <a:r>
              <a:rPr lang="en-US" sz="1200" spc="-5" dirty="0">
                <a:latin typeface="+mn-lt"/>
                <a:cs typeface="Calibri"/>
              </a:rPr>
              <a:t>well </a:t>
            </a:r>
            <a:r>
              <a:rPr lang="en-US" sz="1200" dirty="0">
                <a:latin typeface="+mn-lt"/>
                <a:cs typeface="Calibri"/>
              </a:rPr>
              <a:t>as  </a:t>
            </a:r>
            <a:r>
              <a:rPr lang="en-US" sz="1200" spc="-5" dirty="0">
                <a:latin typeface="+mn-lt"/>
                <a:cs typeface="Calibri"/>
              </a:rPr>
              <a:t>money </a:t>
            </a:r>
            <a:r>
              <a:rPr lang="en-US" sz="1200" spc="-10" dirty="0">
                <a:latin typeface="+mn-lt"/>
                <a:cs typeface="Calibri"/>
              </a:rPr>
              <a:t>we have </a:t>
            </a:r>
            <a:r>
              <a:rPr lang="en-US" sz="1200" spc="-15" dirty="0">
                <a:latin typeface="+mn-lt"/>
                <a:cs typeface="Calibri"/>
              </a:rPr>
              <a:t>saved </a:t>
            </a:r>
            <a:r>
              <a:rPr lang="en-US" sz="1200" dirty="0">
                <a:latin typeface="+mn-lt"/>
                <a:cs typeface="Calibri"/>
              </a:rPr>
              <a:t>or </a:t>
            </a:r>
            <a:r>
              <a:rPr lang="en-US" sz="1200" spc="-10" dirty="0">
                <a:latin typeface="+mn-lt"/>
                <a:cs typeface="Calibri"/>
              </a:rPr>
              <a:t>invested. </a:t>
            </a:r>
            <a:r>
              <a:rPr lang="en-US" sz="1200" spc="-25" dirty="0">
                <a:latin typeface="+mn-lt"/>
                <a:cs typeface="Calibri"/>
              </a:rPr>
              <a:t>Your </a:t>
            </a:r>
            <a:r>
              <a:rPr lang="en-US" sz="1200" spc="-5" dirty="0">
                <a:latin typeface="+mn-lt"/>
                <a:cs typeface="Calibri"/>
              </a:rPr>
              <a:t>earning </a:t>
            </a:r>
            <a:r>
              <a:rPr lang="en-US" sz="1200" spc="-10" dirty="0">
                <a:latin typeface="+mn-lt"/>
                <a:cs typeface="Calibri"/>
              </a:rPr>
              <a:t>power </a:t>
            </a:r>
            <a:r>
              <a:rPr lang="en-US" sz="1200" dirty="0">
                <a:latin typeface="+mn-lt"/>
                <a:cs typeface="Calibri"/>
              </a:rPr>
              <a:t>is </a:t>
            </a:r>
            <a:r>
              <a:rPr lang="en-US" sz="1200" spc="-5" dirty="0">
                <a:latin typeface="+mn-lt"/>
                <a:cs typeface="Calibri"/>
              </a:rPr>
              <a:t>also </a:t>
            </a:r>
            <a:r>
              <a:rPr lang="en-US" sz="1200" dirty="0">
                <a:latin typeface="+mn-lt"/>
                <a:cs typeface="Calibri"/>
              </a:rPr>
              <a:t>an </a:t>
            </a:r>
            <a:r>
              <a:rPr lang="en-US" sz="1200" spc="-5" dirty="0">
                <a:latin typeface="+mn-lt"/>
                <a:cs typeface="Calibri"/>
              </a:rPr>
              <a:t>asset. </a:t>
            </a:r>
            <a:r>
              <a:rPr lang="en-US" sz="1200" spc="-10" dirty="0">
                <a:latin typeface="+mn-lt"/>
                <a:cs typeface="Calibri"/>
              </a:rPr>
              <a:t>If you </a:t>
            </a:r>
            <a:r>
              <a:rPr lang="en-US" sz="1200" spc="-5" dirty="0">
                <a:latin typeface="+mn-lt"/>
                <a:cs typeface="Calibri"/>
              </a:rPr>
              <a:t>earn </a:t>
            </a:r>
            <a:r>
              <a:rPr lang="en-US" sz="1200" spc="-10" dirty="0">
                <a:latin typeface="+mn-lt"/>
                <a:cs typeface="Calibri"/>
              </a:rPr>
              <a:t>an income  </a:t>
            </a:r>
            <a:r>
              <a:rPr lang="en-US" sz="1200" spc="-5" dirty="0">
                <a:latin typeface="+mn-lt"/>
                <a:cs typeface="Calibri"/>
              </a:rPr>
              <a:t>because </a:t>
            </a:r>
            <a:r>
              <a:rPr lang="en-US" sz="1200" spc="-10" dirty="0">
                <a:latin typeface="+mn-lt"/>
                <a:cs typeface="Calibri"/>
              </a:rPr>
              <a:t>you are </a:t>
            </a:r>
            <a:r>
              <a:rPr lang="en-US" sz="1200" spc="-20" dirty="0">
                <a:latin typeface="+mn-lt"/>
                <a:cs typeface="Calibri"/>
              </a:rPr>
              <a:t>healthy, </a:t>
            </a:r>
            <a:r>
              <a:rPr lang="en-US" sz="1200" dirty="0">
                <a:latin typeface="+mn-lt"/>
                <a:cs typeface="Calibri"/>
              </a:rPr>
              <a:t>able </a:t>
            </a:r>
            <a:r>
              <a:rPr lang="en-US" sz="1200" spc="-5" dirty="0">
                <a:latin typeface="+mn-lt"/>
                <a:cs typeface="Calibri"/>
              </a:rPr>
              <a:t>to </a:t>
            </a:r>
            <a:r>
              <a:rPr lang="en-US" sz="1200" spc="-10" dirty="0">
                <a:latin typeface="+mn-lt"/>
                <a:cs typeface="Calibri"/>
              </a:rPr>
              <a:t>work, </a:t>
            </a:r>
            <a:r>
              <a:rPr lang="en-US" sz="1200" spc="-5" dirty="0">
                <a:latin typeface="+mn-lt"/>
                <a:cs typeface="Calibri"/>
              </a:rPr>
              <a:t>and </a:t>
            </a:r>
            <a:r>
              <a:rPr lang="en-US" sz="1200" spc="-10" dirty="0">
                <a:latin typeface="+mn-lt"/>
                <a:cs typeface="Calibri"/>
              </a:rPr>
              <a:t>have </a:t>
            </a:r>
            <a:r>
              <a:rPr lang="en-US" sz="1200" dirty="0">
                <a:latin typeface="+mn-lt"/>
                <a:cs typeface="Calibri"/>
              </a:rPr>
              <a:t>a </a:t>
            </a:r>
            <a:r>
              <a:rPr lang="en-US" sz="1200" spc="-5" dirty="0">
                <a:latin typeface="+mn-lt"/>
                <a:cs typeface="Calibri"/>
              </a:rPr>
              <a:t>skill </a:t>
            </a:r>
            <a:r>
              <a:rPr lang="en-US" sz="1200" spc="-10" dirty="0">
                <a:latin typeface="+mn-lt"/>
                <a:cs typeface="Calibri"/>
              </a:rPr>
              <a:t>that your </a:t>
            </a:r>
            <a:r>
              <a:rPr lang="en-US" sz="1200" spc="-5" dirty="0">
                <a:latin typeface="+mn-lt"/>
                <a:cs typeface="Calibri"/>
              </a:rPr>
              <a:t>employer </a:t>
            </a:r>
            <a:r>
              <a:rPr lang="en-US" sz="1200" spc="-15" dirty="0">
                <a:latin typeface="+mn-lt"/>
                <a:cs typeface="Calibri"/>
              </a:rPr>
              <a:t>pays </a:t>
            </a:r>
            <a:r>
              <a:rPr lang="en-US" sz="1200" spc="-10" dirty="0">
                <a:latin typeface="+mn-lt"/>
                <a:cs typeface="Calibri"/>
              </a:rPr>
              <a:t>you </a:t>
            </a:r>
            <a:r>
              <a:rPr lang="en-US" sz="1200" spc="-5" dirty="0">
                <a:latin typeface="+mn-lt"/>
                <a:cs typeface="Calibri"/>
              </a:rPr>
              <a:t>to </a:t>
            </a:r>
            <a:r>
              <a:rPr lang="en-US" sz="1200" dirty="0">
                <a:latin typeface="+mn-lt"/>
                <a:cs typeface="Calibri"/>
              </a:rPr>
              <a:t>do; </a:t>
            </a:r>
            <a:r>
              <a:rPr lang="en-US" sz="1200" spc="-10" dirty="0">
                <a:latin typeface="+mn-lt"/>
                <a:cs typeface="Calibri"/>
              </a:rPr>
              <a:t>we  </a:t>
            </a:r>
            <a:r>
              <a:rPr lang="en-US" sz="1200" spc="-5" dirty="0">
                <a:latin typeface="+mn-lt"/>
                <a:cs typeface="Calibri"/>
              </a:rPr>
              <a:t>call </a:t>
            </a:r>
            <a:r>
              <a:rPr lang="en-US" sz="1200" dirty="0">
                <a:latin typeface="+mn-lt"/>
                <a:cs typeface="Calibri"/>
              </a:rPr>
              <a:t>this an </a:t>
            </a:r>
            <a:r>
              <a:rPr lang="en-US" sz="1200" spc="-5" dirty="0">
                <a:latin typeface="+mn-lt"/>
                <a:cs typeface="Calibri"/>
              </a:rPr>
              <a:t>asset. Although </a:t>
            </a:r>
            <a:r>
              <a:rPr lang="en-US" sz="1200" spc="-10" dirty="0">
                <a:latin typeface="+mn-lt"/>
                <a:cs typeface="Calibri"/>
              </a:rPr>
              <a:t>your </a:t>
            </a:r>
            <a:r>
              <a:rPr lang="en-US" sz="1200" spc="-5" dirty="0">
                <a:latin typeface="+mn-lt"/>
                <a:cs typeface="Calibri"/>
              </a:rPr>
              <a:t>earning </a:t>
            </a:r>
            <a:r>
              <a:rPr lang="en-US" sz="1200" spc="-10" dirty="0">
                <a:latin typeface="+mn-lt"/>
                <a:cs typeface="Calibri"/>
              </a:rPr>
              <a:t>power </a:t>
            </a:r>
            <a:r>
              <a:rPr lang="en-US" sz="1200" dirty="0">
                <a:latin typeface="+mn-lt"/>
                <a:cs typeface="Calibri"/>
              </a:rPr>
              <a:t>is an </a:t>
            </a:r>
            <a:r>
              <a:rPr lang="en-US" sz="1200" spc="-5" dirty="0">
                <a:latin typeface="+mn-lt"/>
                <a:cs typeface="Calibri"/>
              </a:rPr>
              <a:t>asset, </a:t>
            </a:r>
            <a:r>
              <a:rPr lang="en-US" sz="1200" spc="-10" dirty="0">
                <a:latin typeface="+mn-lt"/>
                <a:cs typeface="Calibri"/>
              </a:rPr>
              <a:t>we </a:t>
            </a:r>
            <a:r>
              <a:rPr lang="en-US" sz="1200" spc="-5" dirty="0">
                <a:latin typeface="+mn-lt"/>
                <a:cs typeface="Calibri"/>
              </a:rPr>
              <a:t>do </a:t>
            </a:r>
            <a:r>
              <a:rPr lang="en-US" sz="1200" dirty="0">
                <a:latin typeface="+mn-lt"/>
                <a:cs typeface="Calibri"/>
              </a:rPr>
              <a:t>not </a:t>
            </a:r>
            <a:r>
              <a:rPr lang="en-US" sz="1200" spc="-5" dirty="0">
                <a:latin typeface="+mn-lt"/>
                <a:cs typeface="Calibri"/>
              </a:rPr>
              <a:t>use </a:t>
            </a:r>
            <a:r>
              <a:rPr lang="en-US" sz="1200" dirty="0">
                <a:latin typeface="+mn-lt"/>
                <a:cs typeface="Calibri"/>
              </a:rPr>
              <a:t>this </a:t>
            </a:r>
            <a:r>
              <a:rPr lang="en-US" sz="1200" spc="-5" dirty="0">
                <a:latin typeface="+mn-lt"/>
                <a:cs typeface="Calibri"/>
              </a:rPr>
              <a:t>asset </a:t>
            </a:r>
            <a:r>
              <a:rPr lang="en-US" sz="1200" dirty="0">
                <a:latin typeface="+mn-lt"/>
                <a:cs typeface="Calibri"/>
              </a:rPr>
              <a:t>in </a:t>
            </a:r>
            <a:r>
              <a:rPr lang="en-US" sz="1200" spc="-5" dirty="0">
                <a:latin typeface="+mn-lt"/>
                <a:cs typeface="Calibri"/>
              </a:rPr>
              <a:t>figuring  your net </a:t>
            </a:r>
            <a:r>
              <a:rPr lang="en-US" sz="1200" spc="-10" dirty="0">
                <a:latin typeface="+mn-lt"/>
                <a:cs typeface="Calibri"/>
              </a:rPr>
              <a:t>worth. </a:t>
            </a:r>
            <a:r>
              <a:rPr lang="en-US" sz="1200" spc="-35" dirty="0">
                <a:latin typeface="+mn-lt"/>
                <a:cs typeface="Calibri"/>
              </a:rPr>
              <a:t>You </a:t>
            </a:r>
            <a:r>
              <a:rPr lang="en-US" sz="1200" spc="-10" dirty="0">
                <a:latin typeface="+mn-lt"/>
                <a:cs typeface="Calibri"/>
              </a:rPr>
              <a:t>have </a:t>
            </a:r>
            <a:r>
              <a:rPr lang="en-US" sz="1200" spc="-5" dirty="0">
                <a:latin typeface="+mn-lt"/>
                <a:cs typeface="Calibri"/>
              </a:rPr>
              <a:t>to </a:t>
            </a:r>
            <a:r>
              <a:rPr lang="en-US" sz="1200" spc="-20" dirty="0">
                <a:latin typeface="+mn-lt"/>
                <a:cs typeface="Calibri"/>
              </a:rPr>
              <a:t>take </a:t>
            </a:r>
            <a:r>
              <a:rPr lang="en-US" sz="1200" spc="-10" dirty="0">
                <a:latin typeface="+mn-lt"/>
                <a:cs typeface="Calibri"/>
              </a:rPr>
              <a:t>into consideration that </a:t>
            </a:r>
            <a:r>
              <a:rPr lang="en-US" sz="1200" spc="-5" dirty="0">
                <a:latin typeface="+mn-lt"/>
                <a:cs typeface="Calibri"/>
              </a:rPr>
              <a:t>some of </a:t>
            </a:r>
            <a:r>
              <a:rPr lang="en-US" sz="1200" dirty="0">
                <a:latin typeface="+mn-lt"/>
                <a:cs typeface="Calibri"/>
              </a:rPr>
              <a:t>the </a:t>
            </a:r>
            <a:r>
              <a:rPr lang="en-US" sz="1200" spc="-5" dirty="0">
                <a:latin typeface="+mn-lt"/>
                <a:cs typeface="Calibri"/>
              </a:rPr>
              <a:t>money </a:t>
            </a:r>
            <a:r>
              <a:rPr lang="en-US" sz="1200" spc="-10" dirty="0">
                <a:latin typeface="+mn-lt"/>
                <a:cs typeface="Calibri"/>
              </a:rPr>
              <a:t>you </a:t>
            </a:r>
            <a:r>
              <a:rPr lang="en-US" sz="1200" spc="-5" dirty="0">
                <a:latin typeface="+mn-lt"/>
                <a:cs typeface="Calibri"/>
              </a:rPr>
              <a:t>earn </a:t>
            </a:r>
            <a:r>
              <a:rPr lang="en-US" sz="1200" dirty="0">
                <a:latin typeface="+mn-lt"/>
                <a:cs typeface="Calibri"/>
              </a:rPr>
              <a:t>is </a:t>
            </a:r>
            <a:r>
              <a:rPr lang="en-US" sz="1200" spc="-5" dirty="0">
                <a:latin typeface="+mn-lt"/>
                <a:cs typeface="Calibri"/>
              </a:rPr>
              <a:t>used  </a:t>
            </a:r>
            <a:r>
              <a:rPr lang="en-US" sz="1200" dirty="0">
                <a:latin typeface="+mn-lt"/>
                <a:cs typeface="Calibri"/>
              </a:rPr>
              <a:t>on </a:t>
            </a:r>
            <a:r>
              <a:rPr lang="en-US" sz="1200" spc="-5" dirty="0">
                <a:latin typeface="+mn-lt"/>
                <a:cs typeface="Calibri"/>
              </a:rPr>
              <a:t>consumable items such </a:t>
            </a:r>
            <a:r>
              <a:rPr lang="en-US" sz="1200" dirty="0">
                <a:latin typeface="+mn-lt"/>
                <a:cs typeface="Calibri"/>
              </a:rPr>
              <a:t>as </a:t>
            </a:r>
            <a:r>
              <a:rPr lang="en-US" sz="1200" spc="-10" dirty="0">
                <a:latin typeface="+mn-lt"/>
                <a:cs typeface="Calibri"/>
              </a:rPr>
              <a:t>food, </a:t>
            </a:r>
            <a:r>
              <a:rPr lang="en-US" sz="1200" spc="-5" dirty="0">
                <a:latin typeface="+mn-lt"/>
                <a:cs typeface="Calibri"/>
              </a:rPr>
              <a:t>utilities, </a:t>
            </a:r>
            <a:r>
              <a:rPr lang="en-US" sz="1200" dirty="0">
                <a:latin typeface="+mn-lt"/>
                <a:cs typeface="Calibri"/>
              </a:rPr>
              <a:t>and </a:t>
            </a:r>
            <a:r>
              <a:rPr lang="en-US" sz="1200" spc="-10" dirty="0">
                <a:latin typeface="+mn-lt"/>
                <a:cs typeface="Calibri"/>
              </a:rPr>
              <a:t>entertainment that </a:t>
            </a:r>
            <a:r>
              <a:rPr lang="en-US" sz="1200" dirty="0">
                <a:latin typeface="+mn-lt"/>
                <a:cs typeface="Calibri"/>
              </a:rPr>
              <a:t>does </a:t>
            </a:r>
            <a:r>
              <a:rPr lang="en-US" sz="1200" spc="-5" dirty="0">
                <a:latin typeface="+mn-lt"/>
                <a:cs typeface="Calibri"/>
              </a:rPr>
              <a:t>not </a:t>
            </a:r>
            <a:r>
              <a:rPr lang="en-US" sz="1200" spc="-10" dirty="0">
                <a:latin typeface="+mn-lt"/>
                <a:cs typeface="Calibri"/>
              </a:rPr>
              <a:t>accumulate  </a:t>
            </a:r>
            <a:r>
              <a:rPr lang="en-US" sz="1200" spc="-5" dirty="0">
                <a:latin typeface="+mn-lt"/>
                <a:cs typeface="Calibri"/>
              </a:rPr>
              <a:t>wealth.</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dirty="0"/>
          </a:p>
        </p:txBody>
      </p:sp>
    </p:spTree>
    <p:extLst>
      <p:ext uri="{BB962C8B-B14F-4D97-AF65-F5344CB8AC3E}">
        <p14:creationId xmlns:p14="http://schemas.microsoft.com/office/powerpoint/2010/main" val="3506794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mn-lt"/>
                <a:cs typeface="Calibri"/>
              </a:rPr>
              <a:t>What </a:t>
            </a:r>
            <a:r>
              <a:rPr lang="en-US" sz="1200" dirty="0">
                <a:latin typeface="+mn-lt"/>
                <a:cs typeface="Calibri"/>
              </a:rPr>
              <a:t>is </a:t>
            </a:r>
            <a:r>
              <a:rPr lang="en-US" sz="1200" spc="-10" dirty="0">
                <a:latin typeface="+mn-lt"/>
                <a:cs typeface="Calibri"/>
              </a:rPr>
              <a:t>considered </a:t>
            </a:r>
            <a:r>
              <a:rPr lang="en-US" sz="1200" spc="-5" dirty="0">
                <a:latin typeface="+mn-lt"/>
                <a:cs typeface="Calibri"/>
              </a:rPr>
              <a:t>income? Income </a:t>
            </a:r>
            <a:r>
              <a:rPr lang="en-US" sz="1200" spc="-10" dirty="0">
                <a:latin typeface="+mn-lt"/>
                <a:cs typeface="Calibri"/>
              </a:rPr>
              <a:t>can </a:t>
            </a:r>
            <a:r>
              <a:rPr lang="en-US" sz="1200" spc="-5" dirty="0">
                <a:latin typeface="+mn-lt"/>
                <a:cs typeface="Calibri"/>
              </a:rPr>
              <a:t>come </a:t>
            </a:r>
            <a:r>
              <a:rPr lang="en-US" sz="1200" spc="-10" dirty="0">
                <a:latin typeface="+mn-lt"/>
                <a:cs typeface="Calibri"/>
              </a:rPr>
              <a:t>in </a:t>
            </a:r>
            <a:r>
              <a:rPr lang="en-US" sz="1200" spc="-15" dirty="0">
                <a:latin typeface="+mn-lt"/>
                <a:cs typeface="Calibri"/>
              </a:rPr>
              <a:t>different </a:t>
            </a:r>
            <a:r>
              <a:rPr lang="en-US" sz="1200" spc="-5" dirty="0">
                <a:latin typeface="+mn-lt"/>
                <a:cs typeface="Calibri"/>
              </a:rPr>
              <a:t>forms. </a:t>
            </a:r>
            <a:r>
              <a:rPr lang="en-US" sz="1200" dirty="0">
                <a:latin typeface="+mn-lt"/>
                <a:cs typeface="Calibri"/>
              </a:rPr>
              <a:t>As a </a:t>
            </a:r>
            <a:r>
              <a:rPr lang="en-US" sz="1200" spc="-10" dirty="0">
                <a:latin typeface="+mn-lt"/>
                <a:cs typeface="Calibri"/>
              </a:rPr>
              <a:t>student, your parents  may </a:t>
            </a:r>
            <a:r>
              <a:rPr lang="en-US" sz="1200" spc="-5" dirty="0">
                <a:latin typeface="+mn-lt"/>
                <a:cs typeface="Calibri"/>
              </a:rPr>
              <a:t>give </a:t>
            </a:r>
            <a:r>
              <a:rPr lang="en-US" sz="1200" spc="-10" dirty="0">
                <a:latin typeface="+mn-lt"/>
                <a:cs typeface="Calibri"/>
              </a:rPr>
              <a:t>you </a:t>
            </a:r>
            <a:r>
              <a:rPr lang="en-US" sz="1200" spc="-5" dirty="0">
                <a:latin typeface="+mn-lt"/>
                <a:cs typeface="Calibri"/>
              </a:rPr>
              <a:t>allowance. </a:t>
            </a:r>
            <a:r>
              <a:rPr lang="en-US" sz="1200" dirty="0">
                <a:latin typeface="+mn-lt"/>
                <a:cs typeface="Calibri"/>
              </a:rPr>
              <a:t>This is </a:t>
            </a:r>
            <a:r>
              <a:rPr lang="en-US" sz="1200" spc="-5" dirty="0">
                <a:latin typeface="+mn-lt"/>
                <a:cs typeface="Calibri"/>
              </a:rPr>
              <a:t>income. If </a:t>
            </a:r>
            <a:r>
              <a:rPr lang="en-US" sz="1200" spc="-10" dirty="0">
                <a:latin typeface="+mn-lt"/>
                <a:cs typeface="Calibri"/>
              </a:rPr>
              <a:t>you </a:t>
            </a:r>
            <a:r>
              <a:rPr lang="en-US" sz="1200" spc="-15" dirty="0">
                <a:latin typeface="+mn-lt"/>
                <a:cs typeface="Calibri"/>
              </a:rPr>
              <a:t>have </a:t>
            </a:r>
            <a:r>
              <a:rPr lang="en-US" sz="1200" dirty="0">
                <a:latin typeface="+mn-lt"/>
                <a:cs typeface="Calibri"/>
              </a:rPr>
              <a:t>a </a:t>
            </a:r>
            <a:r>
              <a:rPr lang="en-US" sz="1200" spc="-5" dirty="0">
                <a:latin typeface="+mn-lt"/>
                <a:cs typeface="Calibri"/>
              </a:rPr>
              <a:t>part </a:t>
            </a:r>
            <a:r>
              <a:rPr lang="en-US" sz="1200" dirty="0">
                <a:latin typeface="+mn-lt"/>
                <a:cs typeface="Calibri"/>
              </a:rPr>
              <a:t>time </a:t>
            </a:r>
            <a:r>
              <a:rPr lang="en-US" sz="1200" spc="-5" dirty="0">
                <a:latin typeface="+mn-lt"/>
                <a:cs typeface="Calibri"/>
              </a:rPr>
              <a:t>job, </a:t>
            </a:r>
            <a:r>
              <a:rPr lang="en-US" sz="1200" spc="-10" dirty="0">
                <a:latin typeface="+mn-lt"/>
                <a:cs typeface="Calibri"/>
              </a:rPr>
              <a:t>you </a:t>
            </a:r>
            <a:r>
              <a:rPr lang="en-US" sz="1200" spc="-15" dirty="0">
                <a:latin typeface="+mn-lt"/>
                <a:cs typeface="Calibri"/>
              </a:rPr>
              <a:t>may </a:t>
            </a:r>
            <a:r>
              <a:rPr lang="en-US" sz="1200" dirty="0">
                <a:latin typeface="+mn-lt"/>
                <a:cs typeface="Calibri"/>
              </a:rPr>
              <a:t>earn </a:t>
            </a:r>
            <a:r>
              <a:rPr lang="en-US" sz="1200" spc="-10" dirty="0">
                <a:latin typeface="+mn-lt"/>
                <a:cs typeface="Calibri"/>
              </a:rPr>
              <a:t>wages which  </a:t>
            </a:r>
            <a:r>
              <a:rPr lang="en-US" sz="1200" dirty="0">
                <a:latin typeface="+mn-lt"/>
                <a:cs typeface="Calibri"/>
              </a:rPr>
              <a:t>is </a:t>
            </a:r>
            <a:r>
              <a:rPr lang="en-US" sz="1200" spc="-5" dirty="0">
                <a:latin typeface="+mn-lt"/>
                <a:cs typeface="Calibri"/>
              </a:rPr>
              <a:t>income. </a:t>
            </a:r>
            <a:r>
              <a:rPr lang="en-US" sz="1200" spc="-10" dirty="0">
                <a:latin typeface="+mn-lt"/>
                <a:cs typeface="Calibri"/>
              </a:rPr>
              <a:t>Interest </a:t>
            </a:r>
            <a:r>
              <a:rPr lang="en-US" sz="1200" spc="-5" dirty="0">
                <a:latin typeface="+mn-lt"/>
                <a:cs typeface="Calibri"/>
              </a:rPr>
              <a:t>earned on </a:t>
            </a:r>
            <a:r>
              <a:rPr lang="en-US" sz="1200" dirty="0">
                <a:latin typeface="+mn-lt"/>
                <a:cs typeface="Calibri"/>
              </a:rPr>
              <a:t>a </a:t>
            </a:r>
            <a:r>
              <a:rPr lang="en-US" sz="1200" spc="-10" dirty="0">
                <a:latin typeface="+mn-lt"/>
                <a:cs typeface="Calibri"/>
              </a:rPr>
              <a:t>savings account is </a:t>
            </a:r>
            <a:r>
              <a:rPr lang="en-US" sz="1200" spc="-5" dirty="0">
                <a:latin typeface="+mn-lt"/>
                <a:cs typeface="Calibri"/>
              </a:rPr>
              <a:t>also income. </a:t>
            </a:r>
            <a:r>
              <a:rPr lang="en-US" sz="1200" dirty="0">
                <a:latin typeface="+mn-lt"/>
                <a:cs typeface="Calibri"/>
              </a:rPr>
              <a:t>A </a:t>
            </a:r>
            <a:r>
              <a:rPr lang="en-US" sz="1200" spc="-10" dirty="0">
                <a:latin typeface="+mn-lt"/>
                <a:cs typeface="Calibri"/>
              </a:rPr>
              <a:t>custodial parent </a:t>
            </a:r>
            <a:r>
              <a:rPr lang="en-US" sz="1200" spc="-5" dirty="0">
                <a:latin typeface="+mn-lt"/>
                <a:cs typeface="Calibri"/>
              </a:rPr>
              <a:t>who receives  child support </a:t>
            </a:r>
            <a:r>
              <a:rPr lang="en-US" sz="1200" dirty="0">
                <a:latin typeface="+mn-lt"/>
                <a:cs typeface="Calibri"/>
              </a:rPr>
              <a:t>is </a:t>
            </a:r>
            <a:r>
              <a:rPr lang="en-US" sz="1200" spc="-5" dirty="0">
                <a:latin typeface="+mn-lt"/>
                <a:cs typeface="Calibri"/>
              </a:rPr>
              <a:t>also receiving income. </a:t>
            </a:r>
            <a:r>
              <a:rPr lang="en-US" sz="1200" spc="-10" dirty="0">
                <a:latin typeface="+mn-lt"/>
                <a:cs typeface="Calibri"/>
              </a:rPr>
              <a:t>For many </a:t>
            </a:r>
            <a:r>
              <a:rPr lang="en-US" sz="1200" spc="-5" dirty="0">
                <a:latin typeface="+mn-lt"/>
                <a:cs typeface="Calibri"/>
              </a:rPr>
              <a:t>people, </a:t>
            </a:r>
            <a:r>
              <a:rPr lang="en-US" sz="1200" spc="-10" dirty="0">
                <a:latin typeface="+mn-lt"/>
                <a:cs typeface="Calibri"/>
              </a:rPr>
              <a:t>income </a:t>
            </a:r>
            <a:r>
              <a:rPr lang="en-US" sz="1200" dirty="0">
                <a:latin typeface="+mn-lt"/>
                <a:cs typeface="Calibri"/>
              </a:rPr>
              <a:t>is mainly </a:t>
            </a:r>
            <a:r>
              <a:rPr lang="en-US" sz="1200" spc="-10" dirty="0">
                <a:latin typeface="+mn-lt"/>
                <a:cs typeface="Calibri"/>
              </a:rPr>
              <a:t>from </a:t>
            </a:r>
            <a:r>
              <a:rPr lang="en-US" sz="1200" spc="-5" dirty="0">
                <a:latin typeface="+mn-lt"/>
                <a:cs typeface="Calibri"/>
              </a:rPr>
              <a:t>the </a:t>
            </a:r>
            <a:r>
              <a:rPr lang="en-US" sz="1200" spc="-10" dirty="0">
                <a:latin typeface="+mn-lt"/>
                <a:cs typeface="Calibri"/>
              </a:rPr>
              <a:t>wages </a:t>
            </a:r>
            <a:r>
              <a:rPr lang="en-US" sz="1200" spc="-5" dirty="0">
                <a:latin typeface="+mn-lt"/>
                <a:cs typeface="Calibri"/>
              </a:rPr>
              <a:t>they  </a:t>
            </a:r>
            <a:r>
              <a:rPr lang="en-US" sz="1200" dirty="0">
                <a:latin typeface="+mn-lt"/>
                <a:cs typeface="Calibri"/>
              </a:rPr>
              <a:t>earn </a:t>
            </a:r>
            <a:r>
              <a:rPr lang="en-US" sz="1200" spc="-10" dirty="0">
                <a:latin typeface="+mn-lt"/>
                <a:cs typeface="Calibri"/>
              </a:rPr>
              <a:t>from </a:t>
            </a:r>
            <a:r>
              <a:rPr lang="en-US" sz="1200" spc="-5" dirty="0">
                <a:latin typeface="+mn-lt"/>
                <a:cs typeface="Calibri"/>
              </a:rPr>
              <a:t>their job, but </a:t>
            </a:r>
            <a:r>
              <a:rPr lang="en-US" sz="1200" spc="-10" dirty="0">
                <a:latin typeface="+mn-lt"/>
                <a:cs typeface="Calibri"/>
              </a:rPr>
              <a:t>it can </a:t>
            </a:r>
            <a:r>
              <a:rPr lang="en-US" sz="1200" spc="-15" dirty="0">
                <a:latin typeface="+mn-lt"/>
                <a:cs typeface="Calibri"/>
              </a:rPr>
              <a:t>take </a:t>
            </a:r>
            <a:r>
              <a:rPr lang="en-US" sz="1200" dirty="0">
                <a:latin typeface="+mn-lt"/>
                <a:cs typeface="Calibri"/>
              </a:rPr>
              <a:t>on </a:t>
            </a:r>
            <a:r>
              <a:rPr lang="en-US" sz="1200" spc="-10" dirty="0">
                <a:latin typeface="+mn-lt"/>
                <a:cs typeface="Calibri"/>
              </a:rPr>
              <a:t>different forms. </a:t>
            </a:r>
            <a:r>
              <a:rPr lang="en-US" sz="1200" spc="-5" dirty="0">
                <a:latin typeface="+mn-lt"/>
                <a:cs typeface="Calibri"/>
              </a:rPr>
              <a:t>Monetary gifts are also income. </a:t>
            </a:r>
            <a:r>
              <a:rPr lang="en-US" sz="1200" spc="-10" dirty="0">
                <a:latin typeface="+mn-lt"/>
                <a:cs typeface="Calibri"/>
              </a:rPr>
              <a:t>For  </a:t>
            </a:r>
            <a:r>
              <a:rPr lang="en-US" sz="1200" spc="-5" dirty="0">
                <a:latin typeface="+mn-lt"/>
                <a:cs typeface="Calibri"/>
              </a:rPr>
              <a:t>most people, the </a:t>
            </a:r>
            <a:r>
              <a:rPr lang="en-US" sz="1200" spc="-10" dirty="0">
                <a:latin typeface="+mn-lt"/>
                <a:cs typeface="Calibri"/>
              </a:rPr>
              <a:t>more education you have, </a:t>
            </a:r>
            <a:r>
              <a:rPr lang="en-US" sz="1200" spc="-5" dirty="0">
                <a:latin typeface="+mn-lt"/>
                <a:cs typeface="Calibri"/>
              </a:rPr>
              <a:t>the higher </a:t>
            </a:r>
            <a:r>
              <a:rPr lang="en-US" sz="1200" spc="-10" dirty="0">
                <a:latin typeface="+mn-lt"/>
                <a:cs typeface="Calibri"/>
              </a:rPr>
              <a:t>your income </a:t>
            </a:r>
            <a:r>
              <a:rPr lang="en-US" sz="1200" spc="-5" dirty="0">
                <a:latin typeface="+mn-lt"/>
                <a:cs typeface="Calibri"/>
              </a:rPr>
              <a:t>will be. </a:t>
            </a:r>
            <a:r>
              <a:rPr lang="en-US" sz="1200" dirty="0">
                <a:latin typeface="+mn-lt"/>
                <a:cs typeface="Calibri"/>
              </a:rPr>
              <a:t>As </a:t>
            </a:r>
            <a:r>
              <a:rPr lang="en-US" sz="1200" spc="-10" dirty="0">
                <a:latin typeface="+mn-lt"/>
                <a:cs typeface="Calibri"/>
              </a:rPr>
              <a:t>you </a:t>
            </a:r>
            <a:r>
              <a:rPr lang="en-US" sz="1200" spc="-5" dirty="0">
                <a:latin typeface="+mn-lt"/>
                <a:cs typeface="Calibri"/>
              </a:rPr>
              <a:t>think back  to our discussion of specific goals, </a:t>
            </a:r>
            <a:r>
              <a:rPr lang="en-US" sz="1200" spc="-10" dirty="0">
                <a:latin typeface="+mn-lt"/>
                <a:cs typeface="Calibri"/>
              </a:rPr>
              <a:t>you </a:t>
            </a:r>
            <a:r>
              <a:rPr lang="en-US" sz="1200" spc="-5" dirty="0">
                <a:latin typeface="+mn-lt"/>
                <a:cs typeface="Calibri"/>
              </a:rPr>
              <a:t>might </a:t>
            </a:r>
            <a:r>
              <a:rPr lang="en-US" sz="1200" spc="-10" dirty="0">
                <a:latin typeface="+mn-lt"/>
                <a:cs typeface="Calibri"/>
              </a:rPr>
              <a:t>want </a:t>
            </a:r>
            <a:r>
              <a:rPr lang="en-US" sz="1200" spc="-5" dirty="0">
                <a:latin typeface="+mn-lt"/>
                <a:cs typeface="Calibri"/>
              </a:rPr>
              <a:t>to consider the goal of </a:t>
            </a:r>
            <a:r>
              <a:rPr lang="en-US" sz="1200" spc="-10" dirty="0">
                <a:latin typeface="+mn-lt"/>
                <a:cs typeface="Calibri"/>
              </a:rPr>
              <a:t>education. It </a:t>
            </a:r>
            <a:r>
              <a:rPr lang="en-US" sz="1200" spc="-5" dirty="0">
                <a:latin typeface="+mn-lt"/>
                <a:cs typeface="Calibri"/>
              </a:rPr>
              <a:t>might  sound </a:t>
            </a:r>
            <a:r>
              <a:rPr lang="en-US" sz="1200" spc="-10" dirty="0">
                <a:latin typeface="+mn-lt"/>
                <a:cs typeface="Calibri"/>
              </a:rPr>
              <a:t>like, </a:t>
            </a:r>
            <a:r>
              <a:rPr lang="en-US" sz="1200" dirty="0">
                <a:latin typeface="+mn-lt"/>
                <a:cs typeface="Calibri"/>
              </a:rPr>
              <a:t>“My </a:t>
            </a:r>
            <a:r>
              <a:rPr lang="en-US" sz="1200" spc="-5" dirty="0">
                <a:latin typeface="+mn-lt"/>
                <a:cs typeface="Calibri"/>
              </a:rPr>
              <a:t>goal </a:t>
            </a:r>
            <a:r>
              <a:rPr lang="en-US" sz="1200" dirty="0">
                <a:latin typeface="+mn-lt"/>
                <a:cs typeface="Calibri"/>
              </a:rPr>
              <a:t>is </a:t>
            </a:r>
            <a:r>
              <a:rPr lang="en-US" sz="1200" spc="-10" dirty="0">
                <a:latin typeface="+mn-lt"/>
                <a:cs typeface="Calibri"/>
              </a:rPr>
              <a:t>to get </a:t>
            </a:r>
            <a:r>
              <a:rPr lang="en-US" sz="1200" dirty="0">
                <a:latin typeface="+mn-lt"/>
                <a:cs typeface="Calibri"/>
              </a:rPr>
              <a:t>a </a:t>
            </a:r>
            <a:r>
              <a:rPr lang="en-US" sz="1200" spc="-5" dirty="0">
                <a:latin typeface="+mn-lt"/>
                <a:cs typeface="Calibri"/>
              </a:rPr>
              <a:t>college degree </a:t>
            </a:r>
            <a:r>
              <a:rPr lang="en-US" sz="1200" dirty="0">
                <a:latin typeface="+mn-lt"/>
                <a:cs typeface="Calibri"/>
              </a:rPr>
              <a:t>by </a:t>
            </a:r>
            <a:r>
              <a:rPr lang="en-US" sz="1200" spc="-5" dirty="0">
                <a:latin typeface="+mn-lt"/>
                <a:cs typeface="Calibri"/>
              </a:rPr>
              <a:t>getting the </a:t>
            </a:r>
            <a:r>
              <a:rPr lang="en-US" sz="1200" spc="-10" dirty="0">
                <a:latin typeface="+mn-lt"/>
                <a:cs typeface="Calibri"/>
              </a:rPr>
              <a:t>best grades </a:t>
            </a:r>
            <a:r>
              <a:rPr lang="en-US" sz="1200" dirty="0">
                <a:latin typeface="+mn-lt"/>
                <a:cs typeface="Calibri"/>
              </a:rPr>
              <a:t>I </a:t>
            </a:r>
            <a:r>
              <a:rPr lang="en-US" sz="1200" spc="-10" dirty="0">
                <a:latin typeface="+mn-lt"/>
                <a:cs typeface="Calibri"/>
              </a:rPr>
              <a:t>can </a:t>
            </a:r>
            <a:r>
              <a:rPr lang="en-US" sz="1200" dirty="0">
                <a:latin typeface="+mn-lt"/>
                <a:cs typeface="Calibri"/>
              </a:rPr>
              <a:t>in </a:t>
            </a:r>
            <a:r>
              <a:rPr lang="en-US" sz="1200" spc="-5" dirty="0">
                <a:latin typeface="+mn-lt"/>
                <a:cs typeface="Calibri"/>
              </a:rPr>
              <a:t>high school so </a:t>
            </a:r>
            <a:r>
              <a:rPr lang="en-US" sz="1200" dirty="0">
                <a:latin typeface="+mn-lt"/>
                <a:cs typeface="Calibri"/>
              </a:rPr>
              <a:t>I  </a:t>
            </a:r>
            <a:r>
              <a:rPr lang="en-US" sz="1200" spc="-5" dirty="0">
                <a:latin typeface="+mn-lt"/>
                <a:cs typeface="Calibri"/>
              </a:rPr>
              <a:t>will </a:t>
            </a:r>
            <a:r>
              <a:rPr lang="en-US" sz="1200" dirty="0">
                <a:latin typeface="+mn-lt"/>
                <a:cs typeface="Calibri"/>
              </a:rPr>
              <a:t>be </a:t>
            </a:r>
            <a:r>
              <a:rPr lang="en-US" sz="1200" spc="-5" dirty="0">
                <a:latin typeface="+mn-lt"/>
                <a:cs typeface="Calibri"/>
              </a:rPr>
              <a:t>accepted </a:t>
            </a:r>
            <a:r>
              <a:rPr lang="en-US" sz="1200" spc="-10" dirty="0">
                <a:latin typeface="+mn-lt"/>
                <a:cs typeface="Calibri"/>
              </a:rPr>
              <a:t>into college </a:t>
            </a:r>
            <a:r>
              <a:rPr lang="en-US" sz="1200" spc="-5" dirty="0">
                <a:latin typeface="+mn-lt"/>
                <a:cs typeface="Calibri"/>
              </a:rPr>
              <a:t>and </a:t>
            </a:r>
            <a:r>
              <a:rPr lang="en-US" sz="1200" spc="-10" dirty="0">
                <a:latin typeface="+mn-lt"/>
                <a:cs typeface="Calibri"/>
              </a:rPr>
              <a:t>obtain </a:t>
            </a:r>
            <a:r>
              <a:rPr lang="en-US" sz="1200" spc="-15" dirty="0">
                <a:latin typeface="+mn-lt"/>
                <a:cs typeface="Calibri"/>
              </a:rPr>
              <a:t>scholarships.” </a:t>
            </a:r>
            <a:r>
              <a:rPr lang="en-US" sz="1200" dirty="0">
                <a:latin typeface="+mn-lt"/>
                <a:cs typeface="Calibri"/>
              </a:rPr>
              <a:t>As </a:t>
            </a:r>
            <a:r>
              <a:rPr lang="en-US" sz="1200" spc="-10" dirty="0">
                <a:latin typeface="+mn-lt"/>
                <a:cs typeface="Calibri"/>
              </a:rPr>
              <a:t>you can </a:t>
            </a:r>
            <a:r>
              <a:rPr lang="en-US" sz="1200" spc="-5" dirty="0">
                <a:latin typeface="+mn-lt"/>
                <a:cs typeface="Calibri"/>
              </a:rPr>
              <a:t>see, </a:t>
            </a:r>
            <a:r>
              <a:rPr lang="en-US" sz="1200" spc="-10" dirty="0">
                <a:latin typeface="+mn-lt"/>
                <a:cs typeface="Calibri"/>
              </a:rPr>
              <a:t>there are many  </a:t>
            </a:r>
            <a:r>
              <a:rPr lang="en-US" sz="1200" spc="-5" dirty="0">
                <a:latin typeface="+mn-lt"/>
                <a:cs typeface="Calibri"/>
              </a:rPr>
              <a:t>components to building </a:t>
            </a:r>
            <a:r>
              <a:rPr lang="en-US" sz="1200" dirty="0">
                <a:latin typeface="+mn-lt"/>
                <a:cs typeface="Calibri"/>
              </a:rPr>
              <a:t>a </a:t>
            </a:r>
            <a:r>
              <a:rPr lang="en-US" sz="1200" spc="-5" dirty="0">
                <a:latin typeface="+mn-lt"/>
                <a:cs typeface="Calibri"/>
              </a:rPr>
              <a:t>solid</a:t>
            </a:r>
            <a:r>
              <a:rPr lang="en-US" sz="1200" spc="-10" dirty="0">
                <a:latin typeface="+mn-lt"/>
                <a:cs typeface="Calibri"/>
              </a:rPr>
              <a:t> future!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dirty="0"/>
          </a:p>
        </p:txBody>
      </p:sp>
    </p:spTree>
    <p:extLst>
      <p:ext uri="{BB962C8B-B14F-4D97-AF65-F5344CB8AC3E}">
        <p14:creationId xmlns:p14="http://schemas.microsoft.com/office/powerpoint/2010/main" val="1664936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5" dirty="0">
                <a:latin typeface="+mn-lt"/>
                <a:cs typeface="Calibri"/>
              </a:rPr>
              <a:t>Once </a:t>
            </a:r>
            <a:r>
              <a:rPr lang="en-US" sz="1200" spc="-10" dirty="0">
                <a:latin typeface="+mn-lt"/>
                <a:cs typeface="Calibri"/>
              </a:rPr>
              <a:t>you have established your </a:t>
            </a:r>
            <a:r>
              <a:rPr lang="en-US" sz="1200" spc="-5" dirty="0">
                <a:latin typeface="+mn-lt"/>
                <a:cs typeface="Calibri"/>
              </a:rPr>
              <a:t>income, </a:t>
            </a:r>
            <a:r>
              <a:rPr lang="en-US" sz="1200" spc="-10" dirty="0">
                <a:latin typeface="+mn-lt"/>
                <a:cs typeface="Calibri"/>
              </a:rPr>
              <a:t>you know </a:t>
            </a:r>
            <a:r>
              <a:rPr lang="en-US" sz="1200" dirty="0">
                <a:latin typeface="+mn-lt"/>
                <a:cs typeface="Calibri"/>
              </a:rPr>
              <a:t>how </a:t>
            </a:r>
            <a:r>
              <a:rPr lang="en-US" sz="1200" spc="-5" dirty="0">
                <a:latin typeface="+mn-lt"/>
                <a:cs typeface="Calibri"/>
              </a:rPr>
              <a:t>much </a:t>
            </a:r>
            <a:r>
              <a:rPr lang="en-US" sz="1200" spc="-10" dirty="0">
                <a:latin typeface="+mn-lt"/>
                <a:cs typeface="Calibri"/>
              </a:rPr>
              <a:t>you can </a:t>
            </a:r>
            <a:r>
              <a:rPr lang="en-US" sz="1200" spc="-5" dirty="0">
                <a:latin typeface="+mn-lt"/>
                <a:cs typeface="Calibri"/>
              </a:rPr>
              <a:t>spend. </a:t>
            </a:r>
            <a:r>
              <a:rPr lang="en-US" sz="1200" spc="-35" dirty="0">
                <a:latin typeface="+mn-lt"/>
                <a:cs typeface="Calibri"/>
              </a:rPr>
              <a:t>You </a:t>
            </a:r>
            <a:r>
              <a:rPr lang="en-US" sz="1200" dirty="0">
                <a:latin typeface="+mn-lt"/>
                <a:cs typeface="Calibri"/>
              </a:rPr>
              <a:t>do </a:t>
            </a:r>
            <a:r>
              <a:rPr lang="en-US" sz="1200" spc="-5" dirty="0">
                <a:latin typeface="+mn-lt"/>
                <a:cs typeface="Calibri"/>
              </a:rPr>
              <a:t>not </a:t>
            </a:r>
            <a:r>
              <a:rPr lang="en-US" sz="1200" spc="-10" dirty="0">
                <a:latin typeface="+mn-lt"/>
                <a:cs typeface="Calibri"/>
              </a:rPr>
              <a:t>want  </a:t>
            </a:r>
            <a:r>
              <a:rPr lang="en-US" sz="1200" spc="-5" dirty="0">
                <a:latin typeface="+mn-lt"/>
                <a:cs typeface="Calibri"/>
              </a:rPr>
              <a:t>your </a:t>
            </a:r>
            <a:r>
              <a:rPr lang="en-US" sz="1200" spc="-10" dirty="0">
                <a:latin typeface="+mn-lt"/>
                <a:cs typeface="Calibri"/>
              </a:rPr>
              <a:t>expenses </a:t>
            </a:r>
            <a:r>
              <a:rPr lang="en-US" sz="1200" spc="-5" dirty="0">
                <a:latin typeface="+mn-lt"/>
                <a:cs typeface="Calibri"/>
              </a:rPr>
              <a:t>to </a:t>
            </a:r>
            <a:r>
              <a:rPr lang="en-US" sz="1200" spc="-15" dirty="0">
                <a:latin typeface="+mn-lt"/>
                <a:cs typeface="Calibri"/>
              </a:rPr>
              <a:t>exceed </a:t>
            </a:r>
            <a:r>
              <a:rPr lang="en-US" sz="1200" spc="-5" dirty="0">
                <a:latin typeface="+mn-lt"/>
                <a:cs typeface="Calibri"/>
              </a:rPr>
              <a:t>your </a:t>
            </a:r>
            <a:r>
              <a:rPr lang="en-US" sz="1200" spc="-10" dirty="0">
                <a:latin typeface="+mn-lt"/>
                <a:cs typeface="Calibri"/>
              </a:rPr>
              <a:t>income </a:t>
            </a:r>
            <a:r>
              <a:rPr lang="en-US" sz="1200" spc="-5" dirty="0">
                <a:latin typeface="+mn-lt"/>
                <a:cs typeface="Calibri"/>
              </a:rPr>
              <a:t>because </a:t>
            </a:r>
            <a:r>
              <a:rPr lang="en-US" sz="1200" spc="-10" dirty="0">
                <a:latin typeface="+mn-lt"/>
                <a:cs typeface="Calibri"/>
              </a:rPr>
              <a:t>this </a:t>
            </a:r>
            <a:r>
              <a:rPr lang="en-US" sz="1200" spc="-5" dirty="0">
                <a:latin typeface="+mn-lt"/>
                <a:cs typeface="Calibri"/>
              </a:rPr>
              <a:t>results </a:t>
            </a:r>
            <a:r>
              <a:rPr lang="en-US" sz="1200" spc="-10" dirty="0">
                <a:latin typeface="+mn-lt"/>
                <a:cs typeface="Calibri"/>
              </a:rPr>
              <a:t>in </a:t>
            </a:r>
            <a:r>
              <a:rPr lang="en-US" sz="1200" spc="-5" dirty="0">
                <a:latin typeface="+mn-lt"/>
                <a:cs typeface="Calibri"/>
              </a:rPr>
              <a:t>debt. </a:t>
            </a:r>
            <a:r>
              <a:rPr lang="en-US" sz="1200" spc="-10" dirty="0">
                <a:latin typeface="+mn-lt"/>
                <a:cs typeface="Calibri"/>
              </a:rPr>
              <a:t>Most </a:t>
            </a:r>
            <a:r>
              <a:rPr lang="en-US" sz="1200" spc="-5" dirty="0">
                <a:latin typeface="+mn-lt"/>
                <a:cs typeface="Calibri"/>
              </a:rPr>
              <a:t>people </a:t>
            </a:r>
            <a:r>
              <a:rPr lang="en-US" sz="1200" spc="-10" dirty="0">
                <a:latin typeface="+mn-lt"/>
                <a:cs typeface="Calibri"/>
              </a:rPr>
              <a:t>have </a:t>
            </a:r>
            <a:r>
              <a:rPr lang="en-US" sz="1200" spc="-5" dirty="0">
                <a:latin typeface="+mn-lt"/>
                <a:cs typeface="Calibri"/>
              </a:rPr>
              <a:t>some  debt because </a:t>
            </a:r>
            <a:r>
              <a:rPr lang="en-US" sz="1200" spc="-10" dirty="0">
                <a:latin typeface="+mn-lt"/>
                <a:cs typeface="Calibri"/>
              </a:rPr>
              <a:t>we </a:t>
            </a:r>
            <a:r>
              <a:rPr lang="en-US" sz="1200" spc="-5" dirty="0">
                <a:latin typeface="+mn-lt"/>
                <a:cs typeface="Calibri"/>
              </a:rPr>
              <a:t>need to </a:t>
            </a:r>
            <a:r>
              <a:rPr lang="en-US" sz="1200" spc="-10" dirty="0">
                <a:latin typeface="+mn-lt"/>
                <a:cs typeface="Calibri"/>
              </a:rPr>
              <a:t>borrow </a:t>
            </a:r>
            <a:r>
              <a:rPr lang="en-US" sz="1200" spc="-5" dirty="0">
                <a:latin typeface="+mn-lt"/>
                <a:cs typeface="Calibri"/>
              </a:rPr>
              <a:t>to </a:t>
            </a:r>
            <a:r>
              <a:rPr lang="en-US" sz="1200" spc="-10" dirty="0">
                <a:latin typeface="+mn-lt"/>
                <a:cs typeface="Calibri"/>
              </a:rPr>
              <a:t>purchase large ticket </a:t>
            </a:r>
            <a:r>
              <a:rPr lang="en-US" sz="1200" spc="-5" dirty="0">
                <a:latin typeface="+mn-lt"/>
                <a:cs typeface="Calibri"/>
              </a:rPr>
              <a:t>items </a:t>
            </a:r>
            <a:r>
              <a:rPr lang="en-US" sz="1200" spc="-15" dirty="0">
                <a:latin typeface="+mn-lt"/>
                <a:cs typeface="Calibri"/>
              </a:rPr>
              <a:t>like </a:t>
            </a:r>
            <a:r>
              <a:rPr lang="en-US" sz="1200" spc="-5" dirty="0">
                <a:latin typeface="+mn-lt"/>
                <a:cs typeface="Calibri"/>
              </a:rPr>
              <a:t>houses </a:t>
            </a:r>
            <a:r>
              <a:rPr lang="en-US" sz="1200" dirty="0">
                <a:latin typeface="+mn-lt"/>
                <a:cs typeface="Calibri"/>
              </a:rPr>
              <a:t>and </a:t>
            </a:r>
            <a:r>
              <a:rPr lang="en-US" sz="1200" spc="-10" dirty="0">
                <a:latin typeface="+mn-lt"/>
                <a:cs typeface="Calibri"/>
              </a:rPr>
              <a:t>cars. </a:t>
            </a:r>
            <a:r>
              <a:rPr lang="en-US" sz="1200" spc="-25" dirty="0">
                <a:latin typeface="+mn-lt"/>
                <a:cs typeface="Calibri"/>
              </a:rPr>
              <a:t>We </a:t>
            </a:r>
            <a:r>
              <a:rPr lang="en-US" sz="1200" spc="-5" dirty="0">
                <a:latin typeface="+mn-lt"/>
                <a:cs typeface="Calibri"/>
              </a:rPr>
              <a:t>will  discuss credit </a:t>
            </a:r>
            <a:r>
              <a:rPr lang="en-US" sz="1200" dirty="0">
                <a:latin typeface="+mn-lt"/>
                <a:cs typeface="Calibri"/>
              </a:rPr>
              <a:t>in </a:t>
            </a:r>
            <a:r>
              <a:rPr lang="en-US" sz="1200" spc="-5" dirty="0">
                <a:latin typeface="+mn-lt"/>
                <a:cs typeface="Calibri"/>
              </a:rPr>
              <a:t>more </a:t>
            </a:r>
            <a:r>
              <a:rPr lang="en-US" sz="1200" spc="-10" dirty="0">
                <a:latin typeface="+mn-lt"/>
                <a:cs typeface="Calibri"/>
              </a:rPr>
              <a:t>detail in later </a:t>
            </a:r>
            <a:r>
              <a:rPr lang="en-US" sz="1200" spc="-5" dirty="0">
                <a:latin typeface="+mn-lt"/>
                <a:cs typeface="Calibri"/>
              </a:rPr>
              <a:t>lessons. </a:t>
            </a:r>
            <a:r>
              <a:rPr lang="en-US" sz="1200" spc="-20" dirty="0">
                <a:latin typeface="+mn-lt"/>
                <a:cs typeface="Calibri"/>
              </a:rPr>
              <a:t>At </a:t>
            </a:r>
            <a:r>
              <a:rPr lang="en-US" sz="1200" spc="-5" dirty="0">
                <a:latin typeface="+mn-lt"/>
                <a:cs typeface="Calibri"/>
              </a:rPr>
              <a:t>this point </a:t>
            </a:r>
            <a:r>
              <a:rPr lang="en-US" sz="1200" spc="-10" dirty="0">
                <a:latin typeface="+mn-lt"/>
                <a:cs typeface="Calibri"/>
              </a:rPr>
              <a:t>you want </a:t>
            </a:r>
            <a:r>
              <a:rPr lang="en-US" sz="1200" spc="-5" dirty="0">
                <a:latin typeface="+mn-lt"/>
                <a:cs typeface="Calibri"/>
              </a:rPr>
              <a:t>to </a:t>
            </a:r>
            <a:r>
              <a:rPr lang="en-US" sz="1200" spc="-10" dirty="0">
                <a:latin typeface="+mn-lt"/>
                <a:cs typeface="Calibri"/>
              </a:rPr>
              <a:t>estimate your expenses.  Every budget </a:t>
            </a:r>
            <a:r>
              <a:rPr lang="en-US" sz="1200" spc="-5" dirty="0">
                <a:latin typeface="+mn-lt"/>
                <a:cs typeface="Calibri"/>
              </a:rPr>
              <a:t>should </a:t>
            </a:r>
            <a:r>
              <a:rPr lang="en-US" sz="1200" spc="-10" dirty="0">
                <a:latin typeface="+mn-lt"/>
                <a:cs typeface="Calibri"/>
              </a:rPr>
              <a:t>have </a:t>
            </a:r>
            <a:r>
              <a:rPr lang="en-US" sz="1200" dirty="0">
                <a:latin typeface="+mn-lt"/>
                <a:cs typeface="Calibri"/>
              </a:rPr>
              <a:t>a </a:t>
            </a:r>
            <a:r>
              <a:rPr lang="en-US" sz="1200" spc="-10" dirty="0">
                <a:latin typeface="+mn-lt"/>
                <a:cs typeface="Calibri"/>
              </a:rPr>
              <a:t>saving </a:t>
            </a:r>
            <a:r>
              <a:rPr lang="en-US" sz="1200" dirty="0">
                <a:latin typeface="+mn-lt"/>
                <a:cs typeface="Calibri"/>
              </a:rPr>
              <a:t>plan. </a:t>
            </a:r>
            <a:r>
              <a:rPr lang="en-US" sz="1200" spc="-5" dirty="0">
                <a:latin typeface="+mn-lt"/>
                <a:cs typeface="Calibri"/>
              </a:rPr>
              <a:t>It </a:t>
            </a:r>
            <a:r>
              <a:rPr lang="en-US" sz="1200" dirty="0">
                <a:latin typeface="+mn-lt"/>
                <a:cs typeface="Calibri"/>
              </a:rPr>
              <a:t>is a </a:t>
            </a:r>
            <a:r>
              <a:rPr lang="en-US" sz="1200" spc="-5" dirty="0">
                <a:latin typeface="+mn-lt"/>
                <a:cs typeface="Calibri"/>
              </a:rPr>
              <a:t>good idea to </a:t>
            </a:r>
            <a:r>
              <a:rPr lang="en-US" sz="1200" spc="-10" dirty="0">
                <a:latin typeface="+mn-lt"/>
                <a:cs typeface="Calibri"/>
              </a:rPr>
              <a:t>save at </a:t>
            </a:r>
            <a:r>
              <a:rPr lang="en-US" sz="1200" spc="-5" dirty="0">
                <a:latin typeface="+mn-lt"/>
                <a:cs typeface="Calibri"/>
              </a:rPr>
              <a:t>least </a:t>
            </a:r>
            <a:r>
              <a:rPr lang="en-US" sz="1200" spc="-10" dirty="0">
                <a:latin typeface="+mn-lt"/>
                <a:cs typeface="Calibri"/>
              </a:rPr>
              <a:t>five percent </a:t>
            </a:r>
            <a:r>
              <a:rPr lang="en-US" sz="1200" spc="-5" dirty="0">
                <a:latin typeface="+mn-lt"/>
                <a:cs typeface="Calibri"/>
              </a:rPr>
              <a:t>of </a:t>
            </a:r>
            <a:r>
              <a:rPr lang="en-US" sz="1200" spc="-10" dirty="0">
                <a:latin typeface="+mn-lt"/>
                <a:cs typeface="Calibri"/>
              </a:rPr>
              <a:t>your  </a:t>
            </a:r>
            <a:r>
              <a:rPr lang="en-US" sz="1200" spc="-5" dirty="0">
                <a:latin typeface="+mn-lt"/>
                <a:cs typeface="Calibri"/>
              </a:rPr>
              <a:t>income. </a:t>
            </a:r>
            <a:r>
              <a:rPr lang="en-US" sz="1200" spc="-10" dirty="0">
                <a:latin typeface="+mn-lt"/>
                <a:cs typeface="Calibri"/>
              </a:rPr>
              <a:t>Accurately </a:t>
            </a:r>
            <a:r>
              <a:rPr lang="en-US" sz="1200" spc="-5" dirty="0">
                <a:latin typeface="+mn-lt"/>
                <a:cs typeface="Calibri"/>
              </a:rPr>
              <a:t>estimating </a:t>
            </a:r>
            <a:r>
              <a:rPr lang="en-US" sz="1200" spc="-10" dirty="0">
                <a:latin typeface="+mn-lt"/>
                <a:cs typeface="Calibri"/>
              </a:rPr>
              <a:t>expenses </a:t>
            </a:r>
            <a:r>
              <a:rPr lang="en-US" sz="1200" spc="-5" dirty="0">
                <a:latin typeface="+mn-lt"/>
                <a:cs typeface="Calibri"/>
              </a:rPr>
              <a:t>helps </a:t>
            </a:r>
            <a:r>
              <a:rPr lang="en-US" sz="1200" spc="-10" dirty="0">
                <a:latin typeface="+mn-lt"/>
                <a:cs typeface="Calibri"/>
              </a:rPr>
              <a:t>you create </a:t>
            </a:r>
            <a:r>
              <a:rPr lang="en-US" sz="1200" dirty="0">
                <a:latin typeface="+mn-lt"/>
                <a:cs typeface="Calibri"/>
              </a:rPr>
              <a:t>a </a:t>
            </a:r>
            <a:r>
              <a:rPr lang="en-US" sz="1200" spc="-10" dirty="0">
                <a:latin typeface="+mn-lt"/>
                <a:cs typeface="Calibri"/>
              </a:rPr>
              <a:t>budget you can </a:t>
            </a:r>
            <a:r>
              <a:rPr lang="en-US" sz="1200" spc="-5" dirty="0">
                <a:latin typeface="+mn-lt"/>
                <a:cs typeface="Calibri"/>
              </a:rPr>
              <a:t>live with. Many  </a:t>
            </a:r>
            <a:r>
              <a:rPr lang="en-US" sz="1200" spc="-10" dirty="0">
                <a:latin typeface="+mn-lt"/>
                <a:cs typeface="Calibri"/>
              </a:rPr>
              <a:t>students are </a:t>
            </a:r>
            <a:r>
              <a:rPr lang="en-US" sz="1200" spc="-5" dirty="0">
                <a:latin typeface="+mn-lt"/>
                <a:cs typeface="Calibri"/>
              </a:rPr>
              <a:t>not </a:t>
            </a:r>
            <a:r>
              <a:rPr lang="en-US" sz="1200" spc="-10" dirty="0">
                <a:latin typeface="+mn-lt"/>
                <a:cs typeface="Calibri"/>
              </a:rPr>
              <a:t>aware </a:t>
            </a:r>
            <a:r>
              <a:rPr lang="en-US" sz="1200" spc="-5" dirty="0">
                <a:latin typeface="+mn-lt"/>
                <a:cs typeface="Calibri"/>
              </a:rPr>
              <a:t>how much their </a:t>
            </a:r>
            <a:r>
              <a:rPr lang="en-US" sz="1200" spc="-10" dirty="0">
                <a:latin typeface="+mn-lt"/>
                <a:cs typeface="Calibri"/>
              </a:rPr>
              <a:t>parents </a:t>
            </a:r>
            <a:r>
              <a:rPr lang="en-US" sz="1200" spc="-5" dirty="0">
                <a:latin typeface="+mn-lt"/>
                <a:cs typeface="Calibri"/>
              </a:rPr>
              <a:t>spend on </a:t>
            </a:r>
            <a:r>
              <a:rPr lang="en-US" sz="1200" dirty="0">
                <a:latin typeface="+mn-lt"/>
                <a:cs typeface="Calibri"/>
              </a:rPr>
              <a:t>their </a:t>
            </a:r>
            <a:r>
              <a:rPr lang="en-US" sz="1200" spc="-10" dirty="0">
                <a:latin typeface="+mn-lt"/>
                <a:cs typeface="Calibri"/>
              </a:rPr>
              <a:t>expenses. Next </a:t>
            </a:r>
            <a:r>
              <a:rPr lang="en-US" sz="1200" dirty="0">
                <a:latin typeface="+mn-lt"/>
                <a:cs typeface="Calibri"/>
              </a:rPr>
              <a:t>time </a:t>
            </a:r>
            <a:r>
              <a:rPr lang="en-US" sz="1200" spc="-10" dirty="0">
                <a:latin typeface="+mn-lt"/>
                <a:cs typeface="Calibri"/>
              </a:rPr>
              <a:t>you go </a:t>
            </a:r>
            <a:r>
              <a:rPr lang="en-US" sz="1200" spc="-5" dirty="0">
                <a:latin typeface="+mn-lt"/>
                <a:cs typeface="Calibri"/>
              </a:rPr>
              <a:t>to  </a:t>
            </a:r>
            <a:r>
              <a:rPr lang="en-US" sz="1200" dirty="0">
                <a:latin typeface="+mn-lt"/>
                <a:cs typeface="Calibri"/>
              </a:rPr>
              <a:t>the </a:t>
            </a:r>
            <a:r>
              <a:rPr lang="en-US" sz="1200" spc="-5" dirty="0">
                <a:latin typeface="+mn-lt"/>
                <a:cs typeface="Calibri"/>
              </a:rPr>
              <a:t>grocery </a:t>
            </a:r>
            <a:r>
              <a:rPr lang="en-US" sz="1200" spc="-10" dirty="0">
                <a:latin typeface="+mn-lt"/>
                <a:cs typeface="Calibri"/>
              </a:rPr>
              <a:t>store </a:t>
            </a:r>
            <a:r>
              <a:rPr lang="en-US" sz="1200" spc="-5" dirty="0">
                <a:latin typeface="+mn-lt"/>
                <a:cs typeface="Calibri"/>
              </a:rPr>
              <a:t>with </a:t>
            </a:r>
            <a:r>
              <a:rPr lang="en-US" sz="1200" spc="-10" dirty="0">
                <a:latin typeface="+mn-lt"/>
                <a:cs typeface="Calibri"/>
              </a:rPr>
              <a:t>your parent, pay attention to </a:t>
            </a:r>
            <a:r>
              <a:rPr lang="en-US" sz="1200" spc="-5" dirty="0">
                <a:latin typeface="+mn-lt"/>
                <a:cs typeface="Calibri"/>
              </a:rPr>
              <a:t>how much the </a:t>
            </a:r>
            <a:r>
              <a:rPr lang="en-US" sz="1200" spc="-10" dirty="0">
                <a:latin typeface="+mn-lt"/>
                <a:cs typeface="Calibri"/>
              </a:rPr>
              <a:t>groceries</a:t>
            </a:r>
            <a:r>
              <a:rPr lang="en-US" sz="1200" spc="100" dirty="0">
                <a:latin typeface="+mn-lt"/>
                <a:cs typeface="Calibri"/>
              </a:rPr>
              <a:t> </a:t>
            </a:r>
            <a:r>
              <a:rPr lang="en-US" sz="1200" spc="-10" dirty="0">
                <a:latin typeface="+mn-lt"/>
                <a:cs typeface="Calibri"/>
              </a:rPr>
              <a:t>cost.</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dirty="0"/>
          </a:p>
        </p:txBody>
      </p:sp>
    </p:spTree>
    <p:extLst>
      <p:ext uri="{BB962C8B-B14F-4D97-AF65-F5344CB8AC3E}">
        <p14:creationId xmlns:p14="http://schemas.microsoft.com/office/powerpoint/2010/main" val="35579222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464386" y="15228"/>
            <a:ext cx="7462935" cy="3413772"/>
          </a:xfrm>
        </p:spPr>
        <p:txBody>
          <a:bodyPr>
            <a:normAutofit/>
          </a:bodyPr>
          <a:lstStyle/>
          <a:p>
            <a:r>
              <a:rPr lang="en-US" dirty="0"/>
              <a:t>Managing Your Finances</a:t>
            </a:r>
            <a:br>
              <a:rPr lang="en-US" dirty="0"/>
            </a:br>
            <a:r>
              <a:rPr lang="en-US" dirty="0"/>
              <a:t>Part I</a:t>
            </a:r>
          </a:p>
        </p:txBody>
      </p:sp>
      <p:sp>
        <p:nvSpPr>
          <p:cNvPr id="2" name="Rectangle 1">
            <a:extLst>
              <a:ext uri="{FF2B5EF4-FFF2-40B4-BE49-F238E27FC236}">
                <a16:creationId xmlns:a16="http://schemas.microsoft.com/office/drawing/2014/main" id="{75CE6FF8-A5A3-424A-A112-94FFDF7C9A1F}"/>
              </a:ext>
            </a:extLst>
          </p:cNvPr>
          <p:cNvSpPr/>
          <p:nvPr/>
        </p:nvSpPr>
        <p:spPr>
          <a:xfrm>
            <a:off x="4561840" y="3429000"/>
            <a:ext cx="6096000" cy="2580194"/>
          </a:xfrm>
          <a:prstGeom prst="rect">
            <a:avLst/>
          </a:prstGeom>
        </p:spPr>
        <p:txBody>
          <a:bodyPr>
            <a:spAutoFit/>
          </a:bodyPr>
          <a:lstStyle/>
          <a:p>
            <a:pPr marL="2540">
              <a:lnSpc>
                <a:spcPct val="100000"/>
              </a:lnSpc>
            </a:pPr>
            <a:r>
              <a:rPr lang="en-US" sz="4400" spc="-5" dirty="0">
                <a:solidFill>
                  <a:schemeClr val="accent2">
                    <a:lumMod val="60000"/>
                    <a:lumOff val="40000"/>
                  </a:schemeClr>
                </a:solidFill>
                <a:latin typeface="Open Sans"/>
                <a:cs typeface="Arial"/>
              </a:rPr>
              <a:t>Planning for Financial</a:t>
            </a:r>
            <a:r>
              <a:rPr lang="en-US" sz="4400" spc="-25" dirty="0">
                <a:solidFill>
                  <a:schemeClr val="accent2">
                    <a:lumMod val="60000"/>
                    <a:lumOff val="40000"/>
                  </a:schemeClr>
                </a:solidFill>
                <a:latin typeface="Open Sans"/>
                <a:cs typeface="Arial"/>
              </a:rPr>
              <a:t> </a:t>
            </a:r>
            <a:r>
              <a:rPr lang="en-US" sz="4400" spc="-5" dirty="0">
                <a:solidFill>
                  <a:schemeClr val="accent2">
                    <a:lumMod val="60000"/>
                    <a:lumOff val="40000"/>
                  </a:schemeClr>
                </a:solidFill>
                <a:latin typeface="Open Sans"/>
                <a:cs typeface="Arial"/>
              </a:rPr>
              <a:t>Stability</a:t>
            </a:r>
          </a:p>
          <a:p>
            <a:pPr marL="2540">
              <a:lnSpc>
                <a:spcPct val="100000"/>
              </a:lnSpc>
            </a:pPr>
            <a:endParaRPr lang="en-US" sz="4400" dirty="0">
              <a:solidFill>
                <a:schemeClr val="accent2">
                  <a:lumMod val="60000"/>
                  <a:lumOff val="40000"/>
                </a:schemeClr>
              </a:solidFill>
              <a:latin typeface="Open Sans"/>
              <a:cs typeface="Arial"/>
            </a:endParaRPr>
          </a:p>
          <a:p>
            <a:pPr>
              <a:lnSpc>
                <a:spcPct val="100000"/>
              </a:lnSpc>
              <a:spcBef>
                <a:spcPts val="245"/>
              </a:spcBef>
            </a:pPr>
            <a:r>
              <a:rPr lang="en-US" sz="2800" dirty="0">
                <a:solidFill>
                  <a:schemeClr val="accent2">
                    <a:lumMod val="60000"/>
                    <a:lumOff val="40000"/>
                  </a:schemeClr>
                </a:solidFill>
                <a:latin typeface="Open Sans"/>
                <a:cs typeface="Arial"/>
              </a:rPr>
              <a:t>A </a:t>
            </a:r>
            <a:r>
              <a:rPr lang="en-US" sz="2800" spc="-5" dirty="0">
                <a:solidFill>
                  <a:schemeClr val="accent2">
                    <a:lumMod val="60000"/>
                    <a:lumOff val="40000"/>
                  </a:schemeClr>
                </a:solidFill>
                <a:latin typeface="Open Sans"/>
                <a:cs typeface="Arial"/>
              </a:rPr>
              <a:t>seven step plan </a:t>
            </a:r>
            <a:r>
              <a:rPr lang="en-US" sz="2800" dirty="0">
                <a:solidFill>
                  <a:schemeClr val="accent2">
                    <a:lumMod val="60000"/>
                    <a:lumOff val="40000"/>
                  </a:schemeClr>
                </a:solidFill>
                <a:latin typeface="Open Sans"/>
                <a:cs typeface="Arial"/>
              </a:rPr>
              <a:t>for a </a:t>
            </a:r>
            <a:r>
              <a:rPr lang="en-US" sz="2800" spc="-5" dirty="0">
                <a:solidFill>
                  <a:schemeClr val="accent2">
                    <a:lumMod val="60000"/>
                    <a:lumOff val="40000"/>
                  </a:schemeClr>
                </a:solidFill>
                <a:latin typeface="Open Sans"/>
                <a:cs typeface="Arial"/>
              </a:rPr>
              <a:t>secure</a:t>
            </a:r>
            <a:r>
              <a:rPr lang="en-US" sz="2800" spc="-30" dirty="0">
                <a:solidFill>
                  <a:schemeClr val="accent2">
                    <a:lumMod val="60000"/>
                    <a:lumOff val="40000"/>
                  </a:schemeClr>
                </a:solidFill>
                <a:latin typeface="Open Sans"/>
                <a:cs typeface="Arial"/>
              </a:rPr>
              <a:t> </a:t>
            </a:r>
            <a:r>
              <a:rPr lang="en-US" sz="2800" spc="-5" dirty="0">
                <a:solidFill>
                  <a:schemeClr val="accent2">
                    <a:lumMod val="60000"/>
                    <a:lumOff val="40000"/>
                  </a:schemeClr>
                </a:solidFill>
                <a:latin typeface="Open Sans"/>
                <a:cs typeface="Arial"/>
              </a:rPr>
              <a:t>future</a:t>
            </a:r>
            <a:endParaRPr lang="en-US" sz="2800" dirty="0">
              <a:solidFill>
                <a:schemeClr val="accent2">
                  <a:lumMod val="60000"/>
                  <a:lumOff val="40000"/>
                </a:schemeClr>
              </a:solidFill>
              <a:latin typeface="Open Sans"/>
              <a:cs typeface="Arial"/>
            </a:endParaRP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How We Spend Our Money? </a:t>
            </a:r>
            <a:br>
              <a:rPr lang="en-US" dirty="0"/>
            </a:br>
            <a:r>
              <a:rPr lang="en-US" dirty="0"/>
              <a:t>US Department of Labor Survey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Food                             12.6%</a:t>
            </a:r>
          </a:p>
          <a:p>
            <a:pPr lvl="1"/>
            <a:r>
              <a:rPr lang="en-US" dirty="0"/>
              <a:t>Housing			 33.8%</a:t>
            </a:r>
          </a:p>
          <a:p>
            <a:pPr lvl="1"/>
            <a:r>
              <a:rPr lang="en-US" dirty="0"/>
              <a:t>Apparel &amp; Service	   3.9%</a:t>
            </a:r>
          </a:p>
          <a:p>
            <a:pPr lvl="1"/>
            <a:r>
              <a:rPr lang="en-US" dirty="0"/>
              <a:t>Transportation     	 17.6%</a:t>
            </a:r>
          </a:p>
          <a:p>
            <a:pPr lvl="1"/>
            <a:r>
              <a:rPr lang="en-US" dirty="0"/>
              <a:t>Health Care 		   5.7%</a:t>
            </a:r>
          </a:p>
          <a:p>
            <a:pPr lvl="1"/>
            <a:r>
              <a:rPr lang="en-US" dirty="0"/>
              <a:t>Entertainment		   4.9%</a:t>
            </a:r>
          </a:p>
          <a:p>
            <a:pPr lvl="1"/>
            <a:r>
              <a:rPr lang="en-US" dirty="0"/>
              <a:t>Insurance &amp; Pensions    10.9%</a:t>
            </a:r>
          </a:p>
          <a:p>
            <a:pPr lvl="1"/>
            <a:r>
              <a:rPr lang="en-US" dirty="0"/>
              <a:t>Other			  10.6%</a:t>
            </a:r>
          </a:p>
        </p:txBody>
      </p:sp>
    </p:spTree>
    <p:extLst>
      <p:ext uri="{BB962C8B-B14F-4D97-AF65-F5344CB8AC3E}">
        <p14:creationId xmlns:p14="http://schemas.microsoft.com/office/powerpoint/2010/main" val="2401434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Consider The Impact Of Taxes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Taxes = Money owed to  government on earned  income</a:t>
            </a:r>
          </a:p>
          <a:p>
            <a:pPr lvl="1"/>
            <a:r>
              <a:rPr lang="en-US" dirty="0"/>
              <a:t>The more you  earn the higher your  taxes	</a:t>
            </a:r>
          </a:p>
          <a:p>
            <a:pPr lvl="1"/>
            <a:r>
              <a:rPr lang="en-US" dirty="0"/>
              <a:t>Ways to reduce  taxes are:</a:t>
            </a:r>
          </a:p>
          <a:p>
            <a:pPr lvl="2"/>
            <a:r>
              <a:rPr lang="en-US" sz="2400" dirty="0"/>
              <a:t>Retirement or College plans</a:t>
            </a:r>
          </a:p>
          <a:p>
            <a:pPr lvl="2"/>
            <a:r>
              <a:rPr lang="en-US" sz="2400" dirty="0"/>
              <a:t>Charitable giving</a:t>
            </a:r>
          </a:p>
          <a:p>
            <a:pPr lvl="2"/>
            <a:r>
              <a:rPr lang="en-US" sz="2400" dirty="0"/>
              <a:t>Mortgage interest</a:t>
            </a:r>
          </a:p>
        </p:txBody>
      </p:sp>
      <p:sp>
        <p:nvSpPr>
          <p:cNvPr id="4" name="object 4">
            <a:extLst>
              <a:ext uri="{FF2B5EF4-FFF2-40B4-BE49-F238E27FC236}">
                <a16:creationId xmlns:a16="http://schemas.microsoft.com/office/drawing/2014/main" id="{6BBF3529-82BB-486F-9A90-1D8D4DA34D68}"/>
              </a:ext>
            </a:extLst>
          </p:cNvPr>
          <p:cNvSpPr/>
          <p:nvPr/>
        </p:nvSpPr>
        <p:spPr>
          <a:xfrm>
            <a:off x="8707272" y="3429000"/>
            <a:ext cx="2215058" cy="2484824"/>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87251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Component 2 - A Plan For Managing Your Liquidity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Liquid assets refers to readily available cash</a:t>
            </a:r>
          </a:p>
          <a:p>
            <a:pPr lvl="1"/>
            <a:r>
              <a:rPr lang="en-US" dirty="0"/>
              <a:t>Liquid assets is not the same as net worth</a:t>
            </a:r>
          </a:p>
          <a:p>
            <a:pPr lvl="1"/>
            <a:r>
              <a:rPr lang="en-US" dirty="0"/>
              <a:t>If you do not have enough money to cover  immediate needs, you have a liquidity problem</a:t>
            </a:r>
          </a:p>
          <a:p>
            <a:pPr lvl="1"/>
            <a:r>
              <a:rPr lang="en-US" dirty="0"/>
              <a:t>Credit is often used to cover immediate cash  shortfalls, but don’t forget the interest you will  pay</a:t>
            </a:r>
          </a:p>
        </p:txBody>
      </p:sp>
    </p:spTree>
    <p:extLst>
      <p:ext uri="{BB962C8B-B14F-4D97-AF65-F5344CB8AC3E}">
        <p14:creationId xmlns:p14="http://schemas.microsoft.com/office/powerpoint/2010/main" val="421956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Managing Your Liquidity</a:t>
            </a:r>
          </a:p>
        </p:txBody>
      </p:sp>
      <p:sp>
        <p:nvSpPr>
          <p:cNvPr id="4" name="object 3">
            <a:extLst>
              <a:ext uri="{FF2B5EF4-FFF2-40B4-BE49-F238E27FC236}">
                <a16:creationId xmlns:a16="http://schemas.microsoft.com/office/drawing/2014/main" id="{D046120C-CD19-44F7-B740-7983560DDFAD}"/>
              </a:ext>
            </a:extLst>
          </p:cNvPr>
          <p:cNvSpPr txBox="1"/>
          <p:nvPr/>
        </p:nvSpPr>
        <p:spPr>
          <a:xfrm>
            <a:off x="2046027" y="2484120"/>
            <a:ext cx="1905000" cy="734817"/>
          </a:xfrm>
          <a:prstGeom prst="rect">
            <a:avLst/>
          </a:prstGeom>
          <a:solidFill>
            <a:schemeClr val="accent1">
              <a:lumMod val="60000"/>
              <a:lumOff val="40000"/>
            </a:schemeClr>
          </a:solidFill>
          <a:ln w="28575">
            <a:solidFill>
              <a:srgbClr val="000000"/>
            </a:solidFill>
          </a:ln>
        </p:spPr>
        <p:txBody>
          <a:bodyPr vert="horz" wrap="square" lIns="0" tIns="39370" rIns="0" bIns="0" rtlCol="0">
            <a:spAutoFit/>
          </a:bodyPr>
          <a:lstStyle/>
          <a:p>
            <a:pPr marL="91440">
              <a:lnSpc>
                <a:spcPct val="100000"/>
              </a:lnSpc>
              <a:spcBef>
                <a:spcPts val="310"/>
              </a:spcBef>
            </a:pPr>
            <a:r>
              <a:rPr spc="-10" dirty="0">
                <a:latin typeface="Open Sans"/>
                <a:cs typeface="Arial"/>
              </a:rPr>
              <a:t>Money</a:t>
            </a:r>
            <a:endParaRPr dirty="0">
              <a:latin typeface="Open Sans"/>
              <a:cs typeface="Arial"/>
            </a:endParaRPr>
          </a:p>
          <a:p>
            <a:pPr marL="91440">
              <a:lnSpc>
                <a:spcPct val="100000"/>
              </a:lnSpc>
              <a:spcBef>
                <a:spcPts val="1080"/>
              </a:spcBef>
            </a:pPr>
            <a:r>
              <a:rPr spc="-10" dirty="0">
                <a:latin typeface="Open Sans"/>
                <a:cs typeface="Arial"/>
              </a:rPr>
              <a:t>Management</a:t>
            </a:r>
            <a:endParaRPr dirty="0">
              <a:latin typeface="Open Sans"/>
              <a:cs typeface="Arial"/>
            </a:endParaRPr>
          </a:p>
        </p:txBody>
      </p:sp>
      <p:sp>
        <p:nvSpPr>
          <p:cNvPr id="5" name="object 4">
            <a:extLst>
              <a:ext uri="{FF2B5EF4-FFF2-40B4-BE49-F238E27FC236}">
                <a16:creationId xmlns:a16="http://schemas.microsoft.com/office/drawing/2014/main" id="{0BD04853-4CFE-429C-A8FA-E768742E83C7}"/>
              </a:ext>
            </a:extLst>
          </p:cNvPr>
          <p:cNvSpPr txBox="1"/>
          <p:nvPr/>
        </p:nvSpPr>
        <p:spPr>
          <a:xfrm>
            <a:off x="2122227" y="4084320"/>
            <a:ext cx="1828800" cy="734817"/>
          </a:xfrm>
          <a:prstGeom prst="rect">
            <a:avLst/>
          </a:prstGeom>
          <a:solidFill>
            <a:schemeClr val="accent1">
              <a:lumMod val="60000"/>
              <a:lumOff val="40000"/>
            </a:schemeClr>
          </a:solidFill>
          <a:ln w="28575">
            <a:solidFill>
              <a:srgbClr val="000000"/>
            </a:solidFill>
          </a:ln>
        </p:spPr>
        <p:txBody>
          <a:bodyPr vert="horz" wrap="square" lIns="0" tIns="39370" rIns="0" bIns="0" rtlCol="0">
            <a:spAutoFit/>
          </a:bodyPr>
          <a:lstStyle/>
          <a:p>
            <a:pPr marL="91440">
              <a:lnSpc>
                <a:spcPct val="100000"/>
              </a:lnSpc>
              <a:spcBef>
                <a:spcPts val="310"/>
              </a:spcBef>
            </a:pPr>
            <a:r>
              <a:rPr spc="-10" dirty="0">
                <a:latin typeface="Open Sans"/>
                <a:cs typeface="Arial"/>
              </a:rPr>
              <a:t>Credit</a:t>
            </a:r>
            <a:endParaRPr dirty="0">
              <a:latin typeface="Open Sans"/>
              <a:cs typeface="Arial"/>
            </a:endParaRPr>
          </a:p>
          <a:p>
            <a:pPr marL="91440">
              <a:lnSpc>
                <a:spcPct val="100000"/>
              </a:lnSpc>
              <a:spcBef>
                <a:spcPts val="1080"/>
              </a:spcBef>
            </a:pPr>
            <a:r>
              <a:rPr spc="-10" dirty="0">
                <a:latin typeface="Open Sans"/>
                <a:cs typeface="Arial"/>
              </a:rPr>
              <a:t>Management</a:t>
            </a:r>
            <a:endParaRPr dirty="0">
              <a:latin typeface="Open Sans"/>
              <a:cs typeface="Arial"/>
            </a:endParaRPr>
          </a:p>
        </p:txBody>
      </p:sp>
      <p:sp>
        <p:nvSpPr>
          <p:cNvPr id="6" name="object 5">
            <a:extLst>
              <a:ext uri="{FF2B5EF4-FFF2-40B4-BE49-F238E27FC236}">
                <a16:creationId xmlns:a16="http://schemas.microsoft.com/office/drawing/2014/main" id="{41FAB647-CF9F-4F77-BAA8-75974FA79D19}"/>
              </a:ext>
            </a:extLst>
          </p:cNvPr>
          <p:cNvSpPr/>
          <p:nvPr/>
        </p:nvSpPr>
        <p:spPr>
          <a:xfrm>
            <a:off x="4027227" y="2865120"/>
            <a:ext cx="393700" cy="0"/>
          </a:xfrm>
          <a:custGeom>
            <a:avLst/>
            <a:gdLst/>
            <a:ahLst/>
            <a:cxnLst/>
            <a:rect l="l" t="t" r="r" b="b"/>
            <a:pathLst>
              <a:path w="393700">
                <a:moveTo>
                  <a:pt x="0" y="0"/>
                </a:moveTo>
                <a:lnTo>
                  <a:pt x="393700" y="0"/>
                </a:lnTo>
              </a:path>
            </a:pathLst>
          </a:custGeom>
          <a:ln w="12700">
            <a:solidFill>
              <a:srgbClr val="000000"/>
            </a:solidFill>
          </a:ln>
        </p:spPr>
        <p:txBody>
          <a:bodyPr wrap="square" lIns="0" tIns="0" rIns="0" bIns="0" rtlCol="0"/>
          <a:lstStyle/>
          <a:p>
            <a:endParaRPr>
              <a:latin typeface="Open Sans"/>
            </a:endParaRPr>
          </a:p>
        </p:txBody>
      </p:sp>
      <p:sp>
        <p:nvSpPr>
          <p:cNvPr id="7" name="object 6">
            <a:extLst>
              <a:ext uri="{FF2B5EF4-FFF2-40B4-BE49-F238E27FC236}">
                <a16:creationId xmlns:a16="http://schemas.microsoft.com/office/drawing/2014/main" id="{CDB8A8BB-BA4D-4C2C-AD91-E98B15AD6B4B}"/>
              </a:ext>
            </a:extLst>
          </p:cNvPr>
          <p:cNvSpPr/>
          <p:nvPr/>
        </p:nvSpPr>
        <p:spPr>
          <a:xfrm>
            <a:off x="4408227" y="2827020"/>
            <a:ext cx="76200" cy="76200"/>
          </a:xfrm>
          <a:custGeom>
            <a:avLst/>
            <a:gdLst/>
            <a:ahLst/>
            <a:cxnLst/>
            <a:rect l="l" t="t" r="r" b="b"/>
            <a:pathLst>
              <a:path w="76200" h="76200">
                <a:moveTo>
                  <a:pt x="0" y="0"/>
                </a:moveTo>
                <a:lnTo>
                  <a:pt x="0" y="76200"/>
                </a:lnTo>
                <a:lnTo>
                  <a:pt x="76200" y="38100"/>
                </a:lnTo>
                <a:lnTo>
                  <a:pt x="0" y="0"/>
                </a:lnTo>
                <a:close/>
              </a:path>
            </a:pathLst>
          </a:custGeom>
          <a:solidFill>
            <a:srgbClr val="000000"/>
          </a:solidFill>
        </p:spPr>
        <p:txBody>
          <a:bodyPr wrap="square" lIns="0" tIns="0" rIns="0" bIns="0" rtlCol="0"/>
          <a:lstStyle/>
          <a:p>
            <a:endParaRPr>
              <a:latin typeface="Open Sans"/>
            </a:endParaRPr>
          </a:p>
        </p:txBody>
      </p:sp>
      <p:sp>
        <p:nvSpPr>
          <p:cNvPr id="8" name="object 7">
            <a:extLst>
              <a:ext uri="{FF2B5EF4-FFF2-40B4-BE49-F238E27FC236}">
                <a16:creationId xmlns:a16="http://schemas.microsoft.com/office/drawing/2014/main" id="{3E9A3691-F1A9-40DC-B04D-05BA7C00C710}"/>
              </a:ext>
            </a:extLst>
          </p:cNvPr>
          <p:cNvSpPr txBox="1"/>
          <p:nvPr/>
        </p:nvSpPr>
        <p:spPr>
          <a:xfrm>
            <a:off x="4560627" y="2484120"/>
            <a:ext cx="2514600" cy="870751"/>
          </a:xfrm>
          <a:prstGeom prst="rect">
            <a:avLst/>
          </a:prstGeom>
          <a:solidFill>
            <a:schemeClr val="bg2">
              <a:lumMod val="75000"/>
            </a:schemeClr>
          </a:solidFill>
          <a:ln w="28575">
            <a:solidFill>
              <a:srgbClr val="000000"/>
            </a:solidFill>
          </a:ln>
        </p:spPr>
        <p:txBody>
          <a:bodyPr vert="horz" wrap="square" lIns="0" tIns="39370" rIns="0" bIns="0" rtlCol="0">
            <a:spAutoFit/>
          </a:bodyPr>
          <a:lstStyle/>
          <a:p>
            <a:pPr marL="90805" marR="321945">
              <a:lnSpc>
                <a:spcPct val="100000"/>
              </a:lnSpc>
              <a:spcBef>
                <a:spcPts val="310"/>
              </a:spcBef>
            </a:pPr>
            <a:r>
              <a:rPr spc="-10" dirty="0">
                <a:latin typeface="Open Sans"/>
                <a:cs typeface="Arial"/>
              </a:rPr>
              <a:t>Keep </a:t>
            </a:r>
            <a:r>
              <a:rPr spc="-5" dirty="0">
                <a:latin typeface="Open Sans"/>
                <a:cs typeface="Arial"/>
              </a:rPr>
              <a:t>some </a:t>
            </a:r>
            <a:r>
              <a:rPr spc="-10" dirty="0">
                <a:latin typeface="Open Sans"/>
                <a:cs typeface="Arial"/>
              </a:rPr>
              <a:t>money  available </a:t>
            </a:r>
            <a:r>
              <a:rPr spc="-5" dirty="0">
                <a:latin typeface="Open Sans"/>
                <a:cs typeface="Arial"/>
              </a:rPr>
              <a:t>in case it is  </a:t>
            </a:r>
            <a:r>
              <a:rPr spc="-15" dirty="0">
                <a:latin typeface="Open Sans"/>
                <a:cs typeface="Arial"/>
              </a:rPr>
              <a:t>needed</a:t>
            </a:r>
            <a:endParaRPr dirty="0">
              <a:latin typeface="Open Sans"/>
              <a:cs typeface="Arial"/>
            </a:endParaRPr>
          </a:p>
        </p:txBody>
      </p:sp>
      <p:sp>
        <p:nvSpPr>
          <p:cNvPr id="9" name="object 8">
            <a:extLst>
              <a:ext uri="{FF2B5EF4-FFF2-40B4-BE49-F238E27FC236}">
                <a16:creationId xmlns:a16="http://schemas.microsoft.com/office/drawing/2014/main" id="{36117826-6A61-4E62-84F9-72427092F966}"/>
              </a:ext>
            </a:extLst>
          </p:cNvPr>
          <p:cNvSpPr/>
          <p:nvPr/>
        </p:nvSpPr>
        <p:spPr>
          <a:xfrm>
            <a:off x="3951027" y="4541520"/>
            <a:ext cx="469900" cy="0"/>
          </a:xfrm>
          <a:custGeom>
            <a:avLst/>
            <a:gdLst/>
            <a:ahLst/>
            <a:cxnLst/>
            <a:rect l="l" t="t" r="r" b="b"/>
            <a:pathLst>
              <a:path w="469900">
                <a:moveTo>
                  <a:pt x="0" y="0"/>
                </a:moveTo>
                <a:lnTo>
                  <a:pt x="469900" y="0"/>
                </a:lnTo>
              </a:path>
            </a:pathLst>
          </a:custGeom>
          <a:ln w="12700">
            <a:solidFill>
              <a:srgbClr val="000000"/>
            </a:solidFill>
          </a:ln>
        </p:spPr>
        <p:txBody>
          <a:bodyPr wrap="square" lIns="0" tIns="0" rIns="0" bIns="0" rtlCol="0"/>
          <a:lstStyle/>
          <a:p>
            <a:endParaRPr>
              <a:latin typeface="Open Sans"/>
            </a:endParaRPr>
          </a:p>
        </p:txBody>
      </p:sp>
      <p:sp>
        <p:nvSpPr>
          <p:cNvPr id="10" name="object 9">
            <a:extLst>
              <a:ext uri="{FF2B5EF4-FFF2-40B4-BE49-F238E27FC236}">
                <a16:creationId xmlns:a16="http://schemas.microsoft.com/office/drawing/2014/main" id="{ECE0C4C8-7B3D-415B-93D7-DCE58A45E183}"/>
              </a:ext>
            </a:extLst>
          </p:cNvPr>
          <p:cNvSpPr/>
          <p:nvPr/>
        </p:nvSpPr>
        <p:spPr>
          <a:xfrm>
            <a:off x="4408227" y="4503420"/>
            <a:ext cx="76200" cy="76200"/>
          </a:xfrm>
          <a:custGeom>
            <a:avLst/>
            <a:gdLst/>
            <a:ahLst/>
            <a:cxnLst/>
            <a:rect l="l" t="t" r="r" b="b"/>
            <a:pathLst>
              <a:path w="76200" h="76200">
                <a:moveTo>
                  <a:pt x="0" y="0"/>
                </a:moveTo>
                <a:lnTo>
                  <a:pt x="0" y="76200"/>
                </a:lnTo>
                <a:lnTo>
                  <a:pt x="76200" y="38100"/>
                </a:lnTo>
                <a:lnTo>
                  <a:pt x="0" y="0"/>
                </a:lnTo>
                <a:close/>
              </a:path>
            </a:pathLst>
          </a:custGeom>
          <a:solidFill>
            <a:srgbClr val="000000"/>
          </a:solidFill>
        </p:spPr>
        <p:txBody>
          <a:bodyPr wrap="square" lIns="0" tIns="0" rIns="0" bIns="0" rtlCol="0"/>
          <a:lstStyle/>
          <a:p>
            <a:endParaRPr>
              <a:latin typeface="Open Sans"/>
            </a:endParaRPr>
          </a:p>
        </p:txBody>
      </p:sp>
      <p:sp>
        <p:nvSpPr>
          <p:cNvPr id="11" name="object 10">
            <a:extLst>
              <a:ext uri="{FF2B5EF4-FFF2-40B4-BE49-F238E27FC236}">
                <a16:creationId xmlns:a16="http://schemas.microsoft.com/office/drawing/2014/main" id="{3FE41FF0-9301-4706-B5F4-E7A71E3D2679}"/>
              </a:ext>
            </a:extLst>
          </p:cNvPr>
          <p:cNvSpPr txBox="1"/>
          <p:nvPr/>
        </p:nvSpPr>
        <p:spPr>
          <a:xfrm>
            <a:off x="4557783" y="4048808"/>
            <a:ext cx="2514600" cy="909223"/>
          </a:xfrm>
          <a:prstGeom prst="rect">
            <a:avLst/>
          </a:prstGeom>
          <a:solidFill>
            <a:schemeClr val="bg2">
              <a:lumMod val="75000"/>
            </a:schemeClr>
          </a:solidFill>
          <a:ln w="28575">
            <a:solidFill>
              <a:srgbClr val="000000"/>
            </a:solidFill>
          </a:ln>
        </p:spPr>
        <p:txBody>
          <a:bodyPr vert="horz" wrap="square" lIns="0" tIns="39370" rIns="0" bIns="0" rtlCol="0">
            <a:spAutoFit/>
          </a:bodyPr>
          <a:lstStyle/>
          <a:p>
            <a:pPr marL="90805" marR="664210">
              <a:lnSpc>
                <a:spcPct val="100000"/>
              </a:lnSpc>
              <a:spcBef>
                <a:spcPts val="310"/>
              </a:spcBef>
            </a:pPr>
            <a:r>
              <a:rPr spc="-5" dirty="0">
                <a:latin typeface="Open Sans"/>
                <a:cs typeface="Arial"/>
              </a:rPr>
              <a:t>Ensure access</a:t>
            </a:r>
            <a:r>
              <a:rPr spc="-80" dirty="0">
                <a:latin typeface="Open Sans"/>
                <a:cs typeface="Arial"/>
              </a:rPr>
              <a:t> </a:t>
            </a:r>
            <a:r>
              <a:rPr dirty="0">
                <a:latin typeface="Open Sans"/>
                <a:cs typeface="Arial"/>
              </a:rPr>
              <a:t>to  </a:t>
            </a:r>
            <a:r>
              <a:rPr spc="-5" dirty="0">
                <a:latin typeface="Open Sans"/>
                <a:cs typeface="Arial"/>
              </a:rPr>
              <a:t>credit if</a:t>
            </a:r>
            <a:r>
              <a:rPr spc="-25" dirty="0">
                <a:latin typeface="Open Sans"/>
                <a:cs typeface="Arial"/>
              </a:rPr>
              <a:t> </a:t>
            </a:r>
            <a:r>
              <a:rPr spc="-15" dirty="0">
                <a:latin typeface="Open Sans"/>
                <a:cs typeface="Arial"/>
              </a:rPr>
              <a:t>needed</a:t>
            </a:r>
            <a:endParaRPr lang="en-US" spc="-15" dirty="0">
              <a:latin typeface="Open Sans"/>
              <a:cs typeface="Arial"/>
            </a:endParaRPr>
          </a:p>
          <a:p>
            <a:pPr marL="90805" marR="664210">
              <a:lnSpc>
                <a:spcPct val="100000"/>
              </a:lnSpc>
              <a:spcBef>
                <a:spcPts val="310"/>
              </a:spcBef>
            </a:pPr>
            <a:endParaRPr dirty="0">
              <a:latin typeface="Open Sans"/>
              <a:cs typeface="Arial"/>
            </a:endParaRPr>
          </a:p>
        </p:txBody>
      </p:sp>
      <p:sp>
        <p:nvSpPr>
          <p:cNvPr id="12" name="object 11">
            <a:extLst>
              <a:ext uri="{FF2B5EF4-FFF2-40B4-BE49-F238E27FC236}">
                <a16:creationId xmlns:a16="http://schemas.microsoft.com/office/drawing/2014/main" id="{093CAA77-8489-4407-B4E3-F702B5714703}"/>
              </a:ext>
            </a:extLst>
          </p:cNvPr>
          <p:cNvSpPr/>
          <p:nvPr/>
        </p:nvSpPr>
        <p:spPr>
          <a:xfrm>
            <a:off x="7075227" y="2865120"/>
            <a:ext cx="647700" cy="863600"/>
          </a:xfrm>
          <a:custGeom>
            <a:avLst/>
            <a:gdLst/>
            <a:ahLst/>
            <a:cxnLst/>
            <a:rect l="l" t="t" r="r" b="b"/>
            <a:pathLst>
              <a:path w="647700" h="863600">
                <a:moveTo>
                  <a:pt x="0" y="0"/>
                </a:moveTo>
                <a:lnTo>
                  <a:pt x="647700" y="863600"/>
                </a:lnTo>
              </a:path>
            </a:pathLst>
          </a:custGeom>
          <a:ln w="12700">
            <a:solidFill>
              <a:srgbClr val="000000"/>
            </a:solidFill>
          </a:ln>
        </p:spPr>
        <p:txBody>
          <a:bodyPr wrap="square" lIns="0" tIns="0" rIns="0" bIns="0" rtlCol="0"/>
          <a:lstStyle/>
          <a:p>
            <a:endParaRPr>
              <a:latin typeface="Open Sans"/>
            </a:endParaRPr>
          </a:p>
        </p:txBody>
      </p:sp>
      <p:sp>
        <p:nvSpPr>
          <p:cNvPr id="13" name="object 12">
            <a:extLst>
              <a:ext uri="{FF2B5EF4-FFF2-40B4-BE49-F238E27FC236}">
                <a16:creationId xmlns:a16="http://schemas.microsoft.com/office/drawing/2014/main" id="{0755B885-5392-4F87-9832-62FAFDC0DD56}"/>
              </a:ext>
            </a:extLst>
          </p:cNvPr>
          <p:cNvSpPr/>
          <p:nvPr/>
        </p:nvSpPr>
        <p:spPr>
          <a:xfrm>
            <a:off x="7684827" y="3695699"/>
            <a:ext cx="76200" cy="83820"/>
          </a:xfrm>
          <a:custGeom>
            <a:avLst/>
            <a:gdLst/>
            <a:ahLst/>
            <a:cxnLst/>
            <a:rect l="l" t="t" r="r" b="b"/>
            <a:pathLst>
              <a:path w="76200" h="83820">
                <a:moveTo>
                  <a:pt x="60960" y="0"/>
                </a:moveTo>
                <a:lnTo>
                  <a:pt x="0" y="45720"/>
                </a:lnTo>
                <a:lnTo>
                  <a:pt x="76200" y="83820"/>
                </a:lnTo>
                <a:lnTo>
                  <a:pt x="60960" y="0"/>
                </a:lnTo>
                <a:close/>
              </a:path>
            </a:pathLst>
          </a:custGeom>
          <a:solidFill>
            <a:srgbClr val="000000"/>
          </a:solidFill>
        </p:spPr>
        <p:txBody>
          <a:bodyPr wrap="square" lIns="0" tIns="0" rIns="0" bIns="0" rtlCol="0"/>
          <a:lstStyle/>
          <a:p>
            <a:endParaRPr>
              <a:latin typeface="Open Sans"/>
            </a:endParaRPr>
          </a:p>
        </p:txBody>
      </p:sp>
      <p:sp>
        <p:nvSpPr>
          <p:cNvPr id="14" name="object 13">
            <a:extLst>
              <a:ext uri="{FF2B5EF4-FFF2-40B4-BE49-F238E27FC236}">
                <a16:creationId xmlns:a16="http://schemas.microsoft.com/office/drawing/2014/main" id="{68167245-8EC7-4047-B2C2-218296526226}"/>
              </a:ext>
            </a:extLst>
          </p:cNvPr>
          <p:cNvSpPr/>
          <p:nvPr/>
        </p:nvSpPr>
        <p:spPr>
          <a:xfrm>
            <a:off x="7227627" y="3979710"/>
            <a:ext cx="492125" cy="561975"/>
          </a:xfrm>
          <a:custGeom>
            <a:avLst/>
            <a:gdLst/>
            <a:ahLst/>
            <a:cxnLst/>
            <a:rect l="l" t="t" r="r" b="b"/>
            <a:pathLst>
              <a:path w="492125" h="561975">
                <a:moveTo>
                  <a:pt x="0" y="561809"/>
                </a:moveTo>
                <a:lnTo>
                  <a:pt x="491578" y="0"/>
                </a:lnTo>
              </a:path>
            </a:pathLst>
          </a:custGeom>
          <a:ln w="12700">
            <a:solidFill>
              <a:srgbClr val="000000"/>
            </a:solidFill>
          </a:ln>
        </p:spPr>
        <p:txBody>
          <a:bodyPr wrap="square" lIns="0" tIns="0" rIns="0" bIns="0" rtlCol="0"/>
          <a:lstStyle/>
          <a:p>
            <a:endParaRPr>
              <a:latin typeface="Open Sans"/>
            </a:endParaRPr>
          </a:p>
        </p:txBody>
      </p:sp>
      <p:sp>
        <p:nvSpPr>
          <p:cNvPr id="15" name="object 14">
            <a:extLst>
              <a:ext uri="{FF2B5EF4-FFF2-40B4-BE49-F238E27FC236}">
                <a16:creationId xmlns:a16="http://schemas.microsoft.com/office/drawing/2014/main" id="{0288C78F-496D-44B7-8A67-189DF8A6BAE9}"/>
              </a:ext>
            </a:extLst>
          </p:cNvPr>
          <p:cNvSpPr/>
          <p:nvPr/>
        </p:nvSpPr>
        <p:spPr>
          <a:xfrm>
            <a:off x="7682172" y="3931920"/>
            <a:ext cx="79375" cy="82550"/>
          </a:xfrm>
          <a:custGeom>
            <a:avLst/>
            <a:gdLst/>
            <a:ahLst/>
            <a:cxnLst/>
            <a:rect l="l" t="t" r="r" b="b"/>
            <a:pathLst>
              <a:path w="79375" h="82550">
                <a:moveTo>
                  <a:pt x="78854" y="0"/>
                </a:moveTo>
                <a:lnTo>
                  <a:pt x="0" y="32257"/>
                </a:lnTo>
                <a:lnTo>
                  <a:pt x="57340" y="82435"/>
                </a:lnTo>
                <a:lnTo>
                  <a:pt x="78854" y="0"/>
                </a:lnTo>
                <a:close/>
              </a:path>
            </a:pathLst>
          </a:custGeom>
          <a:solidFill>
            <a:srgbClr val="000000"/>
          </a:solidFill>
        </p:spPr>
        <p:txBody>
          <a:bodyPr wrap="square" lIns="0" tIns="0" rIns="0" bIns="0" rtlCol="0"/>
          <a:lstStyle/>
          <a:p>
            <a:endParaRPr>
              <a:latin typeface="Open Sans"/>
            </a:endParaRPr>
          </a:p>
        </p:txBody>
      </p:sp>
      <p:sp>
        <p:nvSpPr>
          <p:cNvPr id="16" name="object 15">
            <a:extLst>
              <a:ext uri="{FF2B5EF4-FFF2-40B4-BE49-F238E27FC236}">
                <a16:creationId xmlns:a16="http://schemas.microsoft.com/office/drawing/2014/main" id="{DC5458BD-58A7-49C2-A9D7-C2E702DE33DA}"/>
              </a:ext>
            </a:extLst>
          </p:cNvPr>
          <p:cNvSpPr txBox="1"/>
          <p:nvPr/>
        </p:nvSpPr>
        <p:spPr>
          <a:xfrm>
            <a:off x="7837227" y="3093720"/>
            <a:ext cx="2667000" cy="1147750"/>
          </a:xfrm>
          <a:prstGeom prst="rect">
            <a:avLst/>
          </a:prstGeom>
          <a:solidFill>
            <a:schemeClr val="accent2">
              <a:lumMod val="60000"/>
              <a:lumOff val="40000"/>
            </a:schemeClr>
          </a:solidFill>
          <a:ln w="28575">
            <a:solidFill>
              <a:srgbClr val="000000"/>
            </a:solidFill>
          </a:ln>
        </p:spPr>
        <p:txBody>
          <a:bodyPr vert="horz" wrap="square" lIns="0" tIns="39370" rIns="0" bIns="0" rtlCol="0">
            <a:spAutoFit/>
          </a:bodyPr>
          <a:lstStyle/>
          <a:p>
            <a:pPr marL="90805" marR="99060">
              <a:lnSpc>
                <a:spcPct val="100000"/>
              </a:lnSpc>
              <a:spcBef>
                <a:spcPts val="310"/>
              </a:spcBef>
            </a:pPr>
            <a:r>
              <a:rPr spc="-5" dirty="0">
                <a:latin typeface="Open Sans"/>
                <a:cs typeface="Arial"/>
              </a:rPr>
              <a:t>Access </a:t>
            </a:r>
            <a:r>
              <a:rPr dirty="0">
                <a:latin typeface="Open Sans"/>
                <a:cs typeface="Arial"/>
              </a:rPr>
              <a:t>to </a:t>
            </a:r>
            <a:r>
              <a:rPr spc="-10" dirty="0">
                <a:latin typeface="Open Sans"/>
                <a:cs typeface="Arial"/>
              </a:rPr>
              <a:t>money and/or  </a:t>
            </a:r>
            <a:r>
              <a:rPr spc="-5" dirty="0">
                <a:latin typeface="Open Sans"/>
                <a:cs typeface="Arial"/>
              </a:rPr>
              <a:t>credit </a:t>
            </a:r>
            <a:r>
              <a:rPr dirty="0">
                <a:latin typeface="Open Sans"/>
                <a:cs typeface="Arial"/>
              </a:rPr>
              <a:t>to </a:t>
            </a:r>
            <a:r>
              <a:rPr spc="-5" dirty="0">
                <a:latin typeface="Open Sans"/>
                <a:cs typeface="Arial"/>
              </a:rPr>
              <a:t>cover</a:t>
            </a:r>
            <a:r>
              <a:rPr spc="-95" dirty="0">
                <a:latin typeface="Open Sans"/>
                <a:cs typeface="Arial"/>
              </a:rPr>
              <a:t> </a:t>
            </a:r>
            <a:r>
              <a:rPr spc="-10" dirty="0">
                <a:latin typeface="Open Sans"/>
                <a:cs typeface="Arial"/>
              </a:rPr>
              <a:t>expenses  not </a:t>
            </a:r>
            <a:r>
              <a:rPr spc="-5" dirty="0">
                <a:latin typeface="Open Sans"/>
                <a:cs typeface="Arial"/>
              </a:rPr>
              <a:t>covered </a:t>
            </a:r>
            <a:r>
              <a:rPr spc="-10" dirty="0">
                <a:latin typeface="Open Sans"/>
                <a:cs typeface="Arial"/>
              </a:rPr>
              <a:t>by current  </a:t>
            </a:r>
            <a:r>
              <a:rPr spc="-5" dirty="0">
                <a:latin typeface="Open Sans"/>
                <a:cs typeface="Arial"/>
              </a:rPr>
              <a:t>income</a:t>
            </a:r>
            <a:endParaRPr dirty="0">
              <a:latin typeface="Open Sans"/>
              <a:cs typeface="Arial"/>
            </a:endParaRPr>
          </a:p>
        </p:txBody>
      </p:sp>
    </p:spTree>
    <p:extLst>
      <p:ext uri="{BB962C8B-B14F-4D97-AF65-F5344CB8AC3E}">
        <p14:creationId xmlns:p14="http://schemas.microsoft.com/office/powerpoint/2010/main" val="1624824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Component 3 - A Plan For Financing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Major purchases such as cars, houses and  paying for college typically require borrowing  money</a:t>
            </a:r>
          </a:p>
          <a:p>
            <a:pPr lvl="1"/>
            <a:r>
              <a:rPr lang="en-US" dirty="0"/>
              <a:t>It is common to pay a portion and finance the  rest</a:t>
            </a:r>
          </a:p>
          <a:p>
            <a:pPr lvl="1"/>
            <a:r>
              <a:rPr lang="en-US" dirty="0"/>
              <a:t>Long term financing has a lower interest rate than  short-term (credit cards)</a:t>
            </a:r>
          </a:p>
          <a:p>
            <a:pPr lvl="1"/>
            <a:r>
              <a:rPr lang="en-US" dirty="0"/>
              <a:t>Keep in mind… some lenders will  loan you more money than you  should borrow!</a:t>
            </a:r>
          </a:p>
          <a:p>
            <a:pPr lvl="1"/>
            <a:endParaRPr lang="en-US" dirty="0"/>
          </a:p>
        </p:txBody>
      </p:sp>
      <p:sp>
        <p:nvSpPr>
          <p:cNvPr id="4" name="object 4">
            <a:extLst>
              <a:ext uri="{FF2B5EF4-FFF2-40B4-BE49-F238E27FC236}">
                <a16:creationId xmlns:a16="http://schemas.microsoft.com/office/drawing/2014/main" id="{8EA6CE6A-3185-46BB-9ED1-CA2FDB35B03B}"/>
              </a:ext>
            </a:extLst>
          </p:cNvPr>
          <p:cNvSpPr/>
          <p:nvPr/>
        </p:nvSpPr>
        <p:spPr>
          <a:xfrm>
            <a:off x="8897702" y="4530302"/>
            <a:ext cx="2050092" cy="14224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589203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Component 4 - A Plan For Managing Risk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As you accumulate assets, you need to  devise a plan to protect those assets.</a:t>
            </a:r>
          </a:p>
          <a:p>
            <a:pPr lvl="1"/>
            <a:r>
              <a:rPr lang="en-US" dirty="0"/>
              <a:t>Insurance planning is a component of  financial planning.</a:t>
            </a:r>
          </a:p>
          <a:p>
            <a:pPr lvl="1"/>
            <a:r>
              <a:rPr lang="en-US" dirty="0"/>
              <a:t>Typically people insure:</a:t>
            </a:r>
          </a:p>
          <a:p>
            <a:pPr lvl="2"/>
            <a:r>
              <a:rPr lang="en-US" sz="2400" dirty="0"/>
              <a:t>houses</a:t>
            </a:r>
          </a:p>
          <a:p>
            <a:pPr lvl="2"/>
            <a:r>
              <a:rPr lang="en-US" sz="2400" dirty="0"/>
              <a:t>cars, boats</a:t>
            </a:r>
          </a:p>
          <a:p>
            <a:pPr lvl="2"/>
            <a:r>
              <a:rPr lang="en-US" sz="2400" dirty="0"/>
              <a:t>health and disability</a:t>
            </a:r>
          </a:p>
          <a:p>
            <a:pPr lvl="2"/>
            <a:r>
              <a:rPr lang="en-US" sz="2400" dirty="0"/>
              <a:t>life</a:t>
            </a:r>
          </a:p>
          <a:p>
            <a:pPr lvl="2"/>
            <a:r>
              <a:rPr lang="en-US" sz="2400" dirty="0"/>
              <a:t>valuable assets</a:t>
            </a:r>
          </a:p>
        </p:txBody>
      </p:sp>
      <p:sp>
        <p:nvSpPr>
          <p:cNvPr id="4" name="object 4">
            <a:extLst>
              <a:ext uri="{FF2B5EF4-FFF2-40B4-BE49-F238E27FC236}">
                <a16:creationId xmlns:a16="http://schemas.microsoft.com/office/drawing/2014/main" id="{3BCB5897-7B0A-4F6F-AD61-A34C0FF711B2}"/>
              </a:ext>
            </a:extLst>
          </p:cNvPr>
          <p:cNvSpPr/>
          <p:nvPr/>
        </p:nvSpPr>
        <p:spPr>
          <a:xfrm>
            <a:off x="9064936" y="3787579"/>
            <a:ext cx="1735180" cy="191957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090426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Component 5 - Plan For Investing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You need to accumulate funds for liquidity to  meet day to day expenses</a:t>
            </a:r>
          </a:p>
          <a:p>
            <a:pPr lvl="1"/>
            <a:r>
              <a:rPr lang="en-US" dirty="0"/>
              <a:t>Other investing may be done with the  expectation of earning money</a:t>
            </a:r>
          </a:p>
          <a:p>
            <a:pPr lvl="1"/>
            <a:r>
              <a:rPr lang="en-US" dirty="0"/>
              <a:t>Common investments include:</a:t>
            </a:r>
          </a:p>
          <a:p>
            <a:pPr lvl="2"/>
            <a:r>
              <a:rPr lang="en-US" sz="2400" dirty="0"/>
              <a:t>stocks,</a:t>
            </a:r>
          </a:p>
          <a:p>
            <a:pPr lvl="2"/>
            <a:r>
              <a:rPr lang="en-US" sz="2400" dirty="0"/>
              <a:t>bonds,</a:t>
            </a:r>
          </a:p>
          <a:p>
            <a:pPr lvl="2"/>
            <a:r>
              <a:rPr lang="en-US" sz="2400" dirty="0"/>
              <a:t>mutual funds</a:t>
            </a:r>
          </a:p>
          <a:p>
            <a:pPr lvl="2"/>
            <a:r>
              <a:rPr lang="en-US" sz="2400" dirty="0"/>
              <a:t>real estate</a:t>
            </a:r>
          </a:p>
          <a:p>
            <a:pPr lvl="1">
              <a:buClr>
                <a:srgbClr val="C02033"/>
              </a:buClr>
            </a:pPr>
            <a:r>
              <a:rPr lang="en-US" dirty="0">
                <a:solidFill>
                  <a:srgbClr val="000000"/>
                </a:solidFill>
              </a:rPr>
              <a:t>Riskier investments can  mean greater returns but  can also mean significant  losses</a:t>
            </a:r>
          </a:p>
          <a:p>
            <a:pPr marL="457200" lvl="2" indent="0">
              <a:buNone/>
            </a:pPr>
            <a:endParaRPr lang="en-US" sz="2400" dirty="0"/>
          </a:p>
          <a:p>
            <a:pPr marL="457200" lvl="2" indent="0">
              <a:buNone/>
            </a:pPr>
            <a:endParaRPr lang="en-US" sz="2400" dirty="0"/>
          </a:p>
          <a:p>
            <a:pPr lvl="1"/>
            <a:endParaRPr lang="en-US" dirty="0"/>
          </a:p>
        </p:txBody>
      </p:sp>
      <p:sp>
        <p:nvSpPr>
          <p:cNvPr id="4" name="object 6">
            <a:extLst>
              <a:ext uri="{FF2B5EF4-FFF2-40B4-BE49-F238E27FC236}">
                <a16:creationId xmlns:a16="http://schemas.microsoft.com/office/drawing/2014/main" id="{7F655863-AA82-481F-9ECA-B4B13450BC14}"/>
              </a:ext>
            </a:extLst>
          </p:cNvPr>
          <p:cNvSpPr/>
          <p:nvPr/>
        </p:nvSpPr>
        <p:spPr>
          <a:xfrm>
            <a:off x="9245079" y="3013739"/>
            <a:ext cx="1809750" cy="1809750"/>
          </a:xfrm>
          <a:custGeom>
            <a:avLst/>
            <a:gdLst/>
            <a:ahLst/>
            <a:cxnLst/>
            <a:rect l="l" t="t" r="r" b="b"/>
            <a:pathLst>
              <a:path w="1809750" h="1809750">
                <a:moveTo>
                  <a:pt x="1038225" y="1581150"/>
                </a:moveTo>
                <a:lnTo>
                  <a:pt x="771525" y="1581150"/>
                </a:lnTo>
                <a:lnTo>
                  <a:pt x="771525" y="1809750"/>
                </a:lnTo>
                <a:lnTo>
                  <a:pt x="1038225" y="1809750"/>
                </a:lnTo>
                <a:lnTo>
                  <a:pt x="1038225" y="1581150"/>
                </a:lnTo>
                <a:close/>
              </a:path>
              <a:path w="1809750" h="1809750">
                <a:moveTo>
                  <a:pt x="1038225" y="1057275"/>
                </a:moveTo>
                <a:lnTo>
                  <a:pt x="771525" y="1057275"/>
                </a:lnTo>
                <a:lnTo>
                  <a:pt x="0" y="1581150"/>
                </a:lnTo>
                <a:lnTo>
                  <a:pt x="1809750" y="1581150"/>
                </a:lnTo>
                <a:lnTo>
                  <a:pt x="1038225" y="1057275"/>
                </a:lnTo>
                <a:close/>
              </a:path>
              <a:path w="1809750" h="1809750">
                <a:moveTo>
                  <a:pt x="1038225" y="523875"/>
                </a:moveTo>
                <a:lnTo>
                  <a:pt x="771525" y="523875"/>
                </a:lnTo>
                <a:lnTo>
                  <a:pt x="257175" y="1057275"/>
                </a:lnTo>
                <a:lnTo>
                  <a:pt x="1552575" y="1057275"/>
                </a:lnTo>
                <a:lnTo>
                  <a:pt x="1038225" y="523875"/>
                </a:lnTo>
                <a:close/>
              </a:path>
              <a:path w="1809750" h="1809750">
                <a:moveTo>
                  <a:pt x="904875" y="0"/>
                </a:moveTo>
                <a:lnTo>
                  <a:pt x="514350" y="523875"/>
                </a:lnTo>
                <a:lnTo>
                  <a:pt x="1295400" y="523875"/>
                </a:lnTo>
                <a:lnTo>
                  <a:pt x="904875" y="0"/>
                </a:lnTo>
                <a:close/>
              </a:path>
            </a:pathLst>
          </a:custGeom>
          <a:solidFill>
            <a:srgbClr val="008000"/>
          </a:solidFill>
        </p:spPr>
        <p:txBody>
          <a:bodyPr wrap="square" lIns="0" tIns="0" rIns="0" bIns="0" rtlCol="0"/>
          <a:lstStyle/>
          <a:p>
            <a:endParaRPr/>
          </a:p>
        </p:txBody>
      </p:sp>
    </p:spTree>
    <p:extLst>
      <p:ext uri="{BB962C8B-B14F-4D97-AF65-F5344CB8AC3E}">
        <p14:creationId xmlns:p14="http://schemas.microsoft.com/office/powerpoint/2010/main" val="2631595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Component 6 - A Plan For Retirement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People who retire young are often people who began planning for retirement when  they were young.</a:t>
            </a:r>
          </a:p>
          <a:p>
            <a:pPr lvl="1"/>
            <a:r>
              <a:rPr lang="en-US" dirty="0"/>
              <a:t>The government provides ways to save for retirement that allow you to accumulate wealth without paying taxes until you retire.</a:t>
            </a:r>
          </a:p>
          <a:p>
            <a:pPr lvl="1"/>
            <a:r>
              <a:rPr lang="en-US" dirty="0"/>
              <a:t>By putting off paying taxes until later, you increase the amount invested.</a:t>
            </a:r>
          </a:p>
        </p:txBody>
      </p:sp>
      <p:sp>
        <p:nvSpPr>
          <p:cNvPr id="4" name="object 4">
            <a:extLst>
              <a:ext uri="{FF2B5EF4-FFF2-40B4-BE49-F238E27FC236}">
                <a16:creationId xmlns:a16="http://schemas.microsoft.com/office/drawing/2014/main" id="{4CA1C55B-349A-4D21-BC62-46B8B6732FC8}"/>
              </a:ext>
            </a:extLst>
          </p:cNvPr>
          <p:cNvSpPr/>
          <p:nvPr/>
        </p:nvSpPr>
        <p:spPr>
          <a:xfrm>
            <a:off x="4557153" y="3932516"/>
            <a:ext cx="2021569" cy="2359133"/>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330455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Component 7 - Communicating and Keeping Records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Communicating your  financial plan to your family  is critical</a:t>
            </a:r>
          </a:p>
          <a:p>
            <a:pPr lvl="1"/>
            <a:r>
              <a:rPr lang="en-US" dirty="0"/>
              <a:t>Keeping records is essential  when you file taxes and  calculate your net worth</a:t>
            </a:r>
          </a:p>
          <a:p>
            <a:pPr lvl="1"/>
            <a:r>
              <a:rPr lang="en-US" dirty="0"/>
              <a:t>Good financial records can  be a motivational tool</a:t>
            </a:r>
          </a:p>
          <a:p>
            <a:pPr lvl="1"/>
            <a:r>
              <a:rPr lang="en-US" dirty="0"/>
              <a:t>At some point, your financial  records might be important to  your heirs</a:t>
            </a:r>
          </a:p>
          <a:p>
            <a:pPr lvl="1"/>
            <a:endParaRPr lang="en-US" dirty="0"/>
          </a:p>
        </p:txBody>
      </p:sp>
      <p:sp>
        <p:nvSpPr>
          <p:cNvPr id="4" name="object 4">
            <a:extLst>
              <a:ext uri="{FF2B5EF4-FFF2-40B4-BE49-F238E27FC236}">
                <a16:creationId xmlns:a16="http://schemas.microsoft.com/office/drawing/2014/main" id="{2ADF99FF-C8D2-418D-A084-DD4287905CFD}"/>
              </a:ext>
            </a:extLst>
          </p:cNvPr>
          <p:cNvSpPr/>
          <p:nvPr/>
        </p:nvSpPr>
        <p:spPr>
          <a:xfrm>
            <a:off x="4443200" y="4358509"/>
            <a:ext cx="2654380" cy="168722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177130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07032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Madura, Jeff, Mike Casey, and Sherry J. Roberts. "The  Financial Plan." Personal Financial Literacy. Boston:  Pearson, 2010. 23-29. Print.</a:t>
            </a:r>
          </a:p>
          <a:p>
            <a:pPr lvl="1"/>
            <a:r>
              <a:rPr lang="en-US" sz="2000" dirty="0"/>
              <a:t>"Clip Art, Photos, and Animations." Images. </a:t>
            </a:r>
            <a:r>
              <a:rPr lang="en-US" sz="2000" dirty="0" err="1"/>
              <a:t>N.p</a:t>
            </a:r>
            <a:r>
              <a:rPr lang="en-US" sz="2000" dirty="0"/>
              <a:t>., </a:t>
            </a:r>
            <a:r>
              <a:rPr lang="en-US" sz="2000" dirty="0" err="1"/>
              <a:t>n.d.</a:t>
            </a:r>
            <a:r>
              <a:rPr lang="en-US" sz="2000" dirty="0"/>
              <a:t>  Web. 09 Oct. 2012. </a:t>
            </a:r>
            <a:br>
              <a:rPr lang="en-US" sz="2000" dirty="0"/>
            </a:br>
            <a:r>
              <a:rPr lang="en-US" sz="2000" dirty="0"/>
              <a:t>http://office.microsoft.com/en-  us/images/</a:t>
            </a:r>
          </a:p>
          <a:p>
            <a:pPr lvl="1"/>
            <a:r>
              <a:rPr lang="en-US" sz="2000" dirty="0"/>
              <a:t>"U.S. Bureau of Labor Statistics." U.S. Bureau of Labor  Statistics. U.S. Bureau of Labor Statistics, </a:t>
            </a:r>
            <a:r>
              <a:rPr lang="en-US" sz="2000" dirty="0" err="1"/>
              <a:t>n.d.</a:t>
            </a:r>
            <a:r>
              <a:rPr lang="en-US" sz="2000" dirty="0"/>
              <a:t> Web. 09  Oct. 2012. </a:t>
            </a:r>
            <a:br>
              <a:rPr lang="en-US" sz="2000" dirty="0"/>
            </a:br>
            <a:r>
              <a:rPr lang="en-US" sz="2000" dirty="0"/>
              <a:t>http://www.bls.gov/</a:t>
            </a:r>
          </a:p>
        </p:txBody>
      </p:sp>
    </p:spTree>
    <p:extLst>
      <p:ext uri="{BB962C8B-B14F-4D97-AF65-F5344CB8AC3E}">
        <p14:creationId xmlns:p14="http://schemas.microsoft.com/office/powerpoint/2010/main" val="3869853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Financial Stability Does Not Happen By Accident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personal financial plan  involves:</a:t>
            </a:r>
          </a:p>
          <a:p>
            <a:pPr lvl="2"/>
            <a:r>
              <a:rPr lang="en-US" sz="2400" dirty="0"/>
              <a:t>Specifying financial goals</a:t>
            </a:r>
          </a:p>
          <a:p>
            <a:pPr lvl="2"/>
            <a:r>
              <a:rPr lang="en-US" sz="2400" dirty="0"/>
              <a:t>Financing and investment plans</a:t>
            </a:r>
          </a:p>
          <a:p>
            <a:pPr lvl="2"/>
            <a:r>
              <a:rPr lang="en-US" sz="2400" dirty="0"/>
              <a:t>Following the plan</a:t>
            </a:r>
          </a:p>
        </p:txBody>
      </p:sp>
      <p:sp>
        <p:nvSpPr>
          <p:cNvPr id="4" name="object 5">
            <a:extLst>
              <a:ext uri="{FF2B5EF4-FFF2-40B4-BE49-F238E27FC236}">
                <a16:creationId xmlns:a16="http://schemas.microsoft.com/office/drawing/2014/main" id="{FC5B0FF3-BC26-4C56-AAAA-80D8D26BFCF0}"/>
              </a:ext>
            </a:extLst>
          </p:cNvPr>
          <p:cNvSpPr/>
          <p:nvPr/>
        </p:nvSpPr>
        <p:spPr>
          <a:xfrm>
            <a:off x="8458890" y="2923586"/>
            <a:ext cx="2667000" cy="266700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Financial Plan is like a  Builder’s Blueprint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Spells out every aspect of how to  accumulate and grow wealth</a:t>
            </a:r>
          </a:p>
          <a:p>
            <a:pPr lvl="1"/>
            <a:r>
              <a:rPr lang="en-US" dirty="0"/>
              <a:t>Provides for emergencies</a:t>
            </a:r>
          </a:p>
          <a:p>
            <a:pPr lvl="1"/>
            <a:r>
              <a:rPr lang="en-US" dirty="0"/>
              <a:t>Ensures you are making steady  progress toward your financial goals</a:t>
            </a:r>
          </a:p>
        </p:txBody>
      </p:sp>
      <p:sp>
        <p:nvSpPr>
          <p:cNvPr id="58" name="object 4">
            <a:extLst>
              <a:ext uri="{FF2B5EF4-FFF2-40B4-BE49-F238E27FC236}">
                <a16:creationId xmlns:a16="http://schemas.microsoft.com/office/drawing/2014/main" id="{BA81C731-09D2-4E6B-B866-5F7F0A694CAC}"/>
              </a:ext>
            </a:extLst>
          </p:cNvPr>
          <p:cNvSpPr/>
          <p:nvPr/>
        </p:nvSpPr>
        <p:spPr>
          <a:xfrm>
            <a:off x="4779218" y="3772216"/>
            <a:ext cx="1705610" cy="1708785"/>
          </a:xfrm>
          <a:custGeom>
            <a:avLst/>
            <a:gdLst/>
            <a:ahLst/>
            <a:cxnLst/>
            <a:rect l="l" t="t" r="r" b="b"/>
            <a:pathLst>
              <a:path w="1705609" h="1708785">
                <a:moveTo>
                  <a:pt x="1532483" y="0"/>
                </a:moveTo>
                <a:lnTo>
                  <a:pt x="172906" y="0"/>
                </a:lnTo>
                <a:lnTo>
                  <a:pt x="138325" y="3631"/>
                </a:lnTo>
                <a:lnTo>
                  <a:pt x="76443" y="29049"/>
                </a:lnTo>
                <a:lnTo>
                  <a:pt x="29120" y="76254"/>
                </a:lnTo>
                <a:lnTo>
                  <a:pt x="3641" y="137984"/>
                </a:lnTo>
                <a:lnTo>
                  <a:pt x="0" y="172481"/>
                </a:lnTo>
                <a:lnTo>
                  <a:pt x="0" y="1535988"/>
                </a:lnTo>
                <a:lnTo>
                  <a:pt x="14562" y="1603167"/>
                </a:lnTo>
                <a:lnTo>
                  <a:pt x="50963" y="1657635"/>
                </a:lnTo>
                <a:lnTo>
                  <a:pt x="105564" y="1693947"/>
                </a:lnTo>
                <a:lnTo>
                  <a:pt x="172906" y="1708472"/>
                </a:lnTo>
                <a:lnTo>
                  <a:pt x="1532483" y="1708472"/>
                </a:lnTo>
                <a:lnTo>
                  <a:pt x="1599823" y="1693947"/>
                </a:lnTo>
                <a:lnTo>
                  <a:pt x="1654425" y="1657635"/>
                </a:lnTo>
                <a:lnTo>
                  <a:pt x="1690826" y="1603167"/>
                </a:lnTo>
                <a:lnTo>
                  <a:pt x="1705388" y="1535988"/>
                </a:lnTo>
                <a:lnTo>
                  <a:pt x="1705388" y="172481"/>
                </a:lnTo>
                <a:lnTo>
                  <a:pt x="1690826" y="105304"/>
                </a:lnTo>
                <a:lnTo>
                  <a:pt x="1654425" y="50836"/>
                </a:lnTo>
                <a:lnTo>
                  <a:pt x="1599823" y="14524"/>
                </a:lnTo>
                <a:lnTo>
                  <a:pt x="1532483" y="0"/>
                </a:lnTo>
                <a:close/>
              </a:path>
            </a:pathLst>
          </a:custGeom>
          <a:solidFill>
            <a:srgbClr val="FFFFFF"/>
          </a:solidFill>
        </p:spPr>
        <p:txBody>
          <a:bodyPr wrap="square" lIns="0" tIns="0" rIns="0" bIns="0" rtlCol="0"/>
          <a:lstStyle/>
          <a:p>
            <a:endParaRPr dirty="0"/>
          </a:p>
        </p:txBody>
      </p:sp>
      <p:sp>
        <p:nvSpPr>
          <p:cNvPr id="59" name="object 5">
            <a:extLst>
              <a:ext uri="{FF2B5EF4-FFF2-40B4-BE49-F238E27FC236}">
                <a16:creationId xmlns:a16="http://schemas.microsoft.com/office/drawing/2014/main" id="{4BF48A4F-5FDC-46E4-948D-87618AF6CEF4}"/>
              </a:ext>
            </a:extLst>
          </p:cNvPr>
          <p:cNvSpPr/>
          <p:nvPr/>
        </p:nvSpPr>
        <p:spPr>
          <a:xfrm>
            <a:off x="4937564" y="3951960"/>
            <a:ext cx="1367155" cy="1136650"/>
          </a:xfrm>
          <a:custGeom>
            <a:avLst/>
            <a:gdLst/>
            <a:ahLst/>
            <a:cxnLst/>
            <a:rect l="l" t="t" r="r" b="b"/>
            <a:pathLst>
              <a:path w="1367154" h="1136650">
                <a:moveTo>
                  <a:pt x="1192132" y="472052"/>
                </a:moveTo>
                <a:lnTo>
                  <a:pt x="156524" y="472052"/>
                </a:lnTo>
                <a:lnTo>
                  <a:pt x="156524" y="1131113"/>
                </a:lnTo>
                <a:lnTo>
                  <a:pt x="1192132" y="1136560"/>
                </a:lnTo>
                <a:lnTo>
                  <a:pt x="1192132" y="472052"/>
                </a:lnTo>
                <a:close/>
              </a:path>
              <a:path w="1367154" h="1136650">
                <a:moveTo>
                  <a:pt x="1112050" y="0"/>
                </a:moveTo>
                <a:lnTo>
                  <a:pt x="231146" y="0"/>
                </a:lnTo>
                <a:lnTo>
                  <a:pt x="0" y="472052"/>
                </a:lnTo>
                <a:lnTo>
                  <a:pt x="1366857" y="472052"/>
                </a:lnTo>
                <a:lnTo>
                  <a:pt x="1112050" y="0"/>
                </a:lnTo>
                <a:close/>
              </a:path>
            </a:pathLst>
          </a:custGeom>
          <a:solidFill>
            <a:srgbClr val="000000"/>
          </a:solidFill>
        </p:spPr>
        <p:txBody>
          <a:bodyPr wrap="square" lIns="0" tIns="0" rIns="0" bIns="0" rtlCol="0"/>
          <a:lstStyle/>
          <a:p>
            <a:endParaRPr dirty="0"/>
          </a:p>
        </p:txBody>
      </p:sp>
      <p:sp>
        <p:nvSpPr>
          <p:cNvPr id="60" name="object 6">
            <a:extLst>
              <a:ext uri="{FF2B5EF4-FFF2-40B4-BE49-F238E27FC236}">
                <a16:creationId xmlns:a16="http://schemas.microsoft.com/office/drawing/2014/main" id="{67ED2BED-12AF-48F2-A035-DA7EC387A286}"/>
              </a:ext>
            </a:extLst>
          </p:cNvPr>
          <p:cNvSpPr/>
          <p:nvPr/>
        </p:nvSpPr>
        <p:spPr>
          <a:xfrm>
            <a:off x="4782860" y="5075813"/>
            <a:ext cx="1684020" cy="81915"/>
          </a:xfrm>
          <a:custGeom>
            <a:avLst/>
            <a:gdLst/>
            <a:ahLst/>
            <a:cxnLst/>
            <a:rect l="l" t="t" r="r" b="b"/>
            <a:pathLst>
              <a:path w="1684020" h="81914">
                <a:moveTo>
                  <a:pt x="0" y="81702"/>
                </a:moveTo>
                <a:lnTo>
                  <a:pt x="1683544" y="81702"/>
                </a:lnTo>
                <a:lnTo>
                  <a:pt x="1683544" y="0"/>
                </a:lnTo>
                <a:lnTo>
                  <a:pt x="0" y="0"/>
                </a:lnTo>
                <a:lnTo>
                  <a:pt x="0" y="81702"/>
                </a:lnTo>
                <a:close/>
              </a:path>
            </a:pathLst>
          </a:custGeom>
          <a:solidFill>
            <a:srgbClr val="000000"/>
          </a:solidFill>
        </p:spPr>
        <p:txBody>
          <a:bodyPr wrap="square" lIns="0" tIns="0" rIns="0" bIns="0" rtlCol="0"/>
          <a:lstStyle/>
          <a:p>
            <a:endParaRPr dirty="0"/>
          </a:p>
        </p:txBody>
      </p:sp>
      <p:sp>
        <p:nvSpPr>
          <p:cNvPr id="61" name="object 7">
            <a:extLst>
              <a:ext uri="{FF2B5EF4-FFF2-40B4-BE49-F238E27FC236}">
                <a16:creationId xmlns:a16="http://schemas.microsoft.com/office/drawing/2014/main" id="{83B9AA0D-25DF-4FB7-897E-5172A89C737B}"/>
              </a:ext>
            </a:extLst>
          </p:cNvPr>
          <p:cNvSpPr/>
          <p:nvPr/>
        </p:nvSpPr>
        <p:spPr>
          <a:xfrm>
            <a:off x="6440924" y="5157515"/>
            <a:ext cx="67945" cy="240029"/>
          </a:xfrm>
          <a:custGeom>
            <a:avLst/>
            <a:gdLst/>
            <a:ahLst/>
            <a:cxnLst/>
            <a:rect l="l" t="t" r="r" b="b"/>
            <a:pathLst>
              <a:path w="67945" h="240029">
                <a:moveTo>
                  <a:pt x="0" y="239658"/>
                </a:moveTo>
                <a:lnTo>
                  <a:pt x="67343" y="239658"/>
                </a:lnTo>
                <a:lnTo>
                  <a:pt x="67343" y="0"/>
                </a:lnTo>
                <a:lnTo>
                  <a:pt x="0" y="0"/>
                </a:lnTo>
                <a:lnTo>
                  <a:pt x="0" y="239658"/>
                </a:lnTo>
                <a:close/>
              </a:path>
            </a:pathLst>
          </a:custGeom>
          <a:solidFill>
            <a:srgbClr val="FFFFFF"/>
          </a:solidFill>
        </p:spPr>
        <p:txBody>
          <a:bodyPr wrap="square" lIns="0" tIns="0" rIns="0" bIns="0" rtlCol="0"/>
          <a:lstStyle/>
          <a:p>
            <a:endParaRPr dirty="0"/>
          </a:p>
        </p:txBody>
      </p:sp>
      <p:sp>
        <p:nvSpPr>
          <p:cNvPr id="62" name="object 8">
            <a:extLst>
              <a:ext uri="{FF2B5EF4-FFF2-40B4-BE49-F238E27FC236}">
                <a16:creationId xmlns:a16="http://schemas.microsoft.com/office/drawing/2014/main" id="{95E51B2F-B811-4422-B387-2E9C0FB8F650}"/>
              </a:ext>
            </a:extLst>
          </p:cNvPr>
          <p:cNvSpPr/>
          <p:nvPr/>
        </p:nvSpPr>
        <p:spPr>
          <a:xfrm>
            <a:off x="5342526" y="4694557"/>
            <a:ext cx="0" cy="96520"/>
          </a:xfrm>
          <a:custGeom>
            <a:avLst/>
            <a:gdLst/>
            <a:ahLst/>
            <a:cxnLst/>
            <a:rect l="l" t="t" r="r" b="b"/>
            <a:pathLst>
              <a:path h="96519">
                <a:moveTo>
                  <a:pt x="0" y="0"/>
                </a:moveTo>
                <a:lnTo>
                  <a:pt x="0" y="96226"/>
                </a:lnTo>
              </a:path>
            </a:pathLst>
          </a:custGeom>
          <a:ln w="63701">
            <a:solidFill>
              <a:srgbClr val="FFFFFF"/>
            </a:solidFill>
          </a:ln>
        </p:spPr>
        <p:txBody>
          <a:bodyPr wrap="square" lIns="0" tIns="0" rIns="0" bIns="0" rtlCol="0"/>
          <a:lstStyle/>
          <a:p>
            <a:endParaRPr dirty="0"/>
          </a:p>
        </p:txBody>
      </p:sp>
      <p:sp>
        <p:nvSpPr>
          <p:cNvPr id="63" name="object 9">
            <a:extLst>
              <a:ext uri="{FF2B5EF4-FFF2-40B4-BE49-F238E27FC236}">
                <a16:creationId xmlns:a16="http://schemas.microsoft.com/office/drawing/2014/main" id="{72C515D6-B6E3-420E-BCD2-FE020DC69D44}"/>
              </a:ext>
            </a:extLst>
          </p:cNvPr>
          <p:cNvSpPr/>
          <p:nvPr/>
        </p:nvSpPr>
        <p:spPr>
          <a:xfrm>
            <a:off x="5342526" y="4816183"/>
            <a:ext cx="0" cy="94615"/>
          </a:xfrm>
          <a:custGeom>
            <a:avLst/>
            <a:gdLst/>
            <a:ahLst/>
            <a:cxnLst/>
            <a:rect l="l" t="t" r="r" b="b"/>
            <a:pathLst>
              <a:path h="94614">
                <a:moveTo>
                  <a:pt x="0" y="0"/>
                </a:moveTo>
                <a:lnTo>
                  <a:pt x="0" y="94410"/>
                </a:lnTo>
              </a:path>
            </a:pathLst>
          </a:custGeom>
          <a:ln w="63701">
            <a:solidFill>
              <a:srgbClr val="FFFFFF"/>
            </a:solidFill>
          </a:ln>
        </p:spPr>
        <p:txBody>
          <a:bodyPr wrap="square" lIns="0" tIns="0" rIns="0" bIns="0" rtlCol="0"/>
          <a:lstStyle/>
          <a:p>
            <a:endParaRPr dirty="0"/>
          </a:p>
        </p:txBody>
      </p:sp>
      <p:sp>
        <p:nvSpPr>
          <p:cNvPr id="64" name="object 10">
            <a:extLst>
              <a:ext uri="{FF2B5EF4-FFF2-40B4-BE49-F238E27FC236}">
                <a16:creationId xmlns:a16="http://schemas.microsoft.com/office/drawing/2014/main" id="{52AD10B3-B882-4D94-AB57-BA71E332AF25}"/>
              </a:ext>
            </a:extLst>
          </p:cNvPr>
          <p:cNvSpPr/>
          <p:nvPr/>
        </p:nvSpPr>
        <p:spPr>
          <a:xfrm>
            <a:off x="5253342" y="4694557"/>
            <a:ext cx="0" cy="96520"/>
          </a:xfrm>
          <a:custGeom>
            <a:avLst/>
            <a:gdLst/>
            <a:ahLst/>
            <a:cxnLst/>
            <a:rect l="l" t="t" r="r" b="b"/>
            <a:pathLst>
              <a:path h="96519">
                <a:moveTo>
                  <a:pt x="0" y="0"/>
                </a:moveTo>
                <a:lnTo>
                  <a:pt x="0" y="96226"/>
                </a:lnTo>
              </a:path>
            </a:pathLst>
          </a:custGeom>
          <a:ln w="63699">
            <a:solidFill>
              <a:srgbClr val="FFFFFF"/>
            </a:solidFill>
          </a:ln>
        </p:spPr>
        <p:txBody>
          <a:bodyPr wrap="square" lIns="0" tIns="0" rIns="0" bIns="0" rtlCol="0"/>
          <a:lstStyle/>
          <a:p>
            <a:endParaRPr dirty="0"/>
          </a:p>
        </p:txBody>
      </p:sp>
      <p:sp>
        <p:nvSpPr>
          <p:cNvPr id="65" name="object 11">
            <a:extLst>
              <a:ext uri="{FF2B5EF4-FFF2-40B4-BE49-F238E27FC236}">
                <a16:creationId xmlns:a16="http://schemas.microsoft.com/office/drawing/2014/main" id="{D95D4F1B-1B76-49C5-80C9-DC73750C1C14}"/>
              </a:ext>
            </a:extLst>
          </p:cNvPr>
          <p:cNvSpPr/>
          <p:nvPr/>
        </p:nvSpPr>
        <p:spPr>
          <a:xfrm>
            <a:off x="5253342" y="4816183"/>
            <a:ext cx="0" cy="94615"/>
          </a:xfrm>
          <a:custGeom>
            <a:avLst/>
            <a:gdLst/>
            <a:ahLst/>
            <a:cxnLst/>
            <a:rect l="l" t="t" r="r" b="b"/>
            <a:pathLst>
              <a:path h="94614">
                <a:moveTo>
                  <a:pt x="0" y="0"/>
                </a:moveTo>
                <a:lnTo>
                  <a:pt x="0" y="94410"/>
                </a:lnTo>
              </a:path>
            </a:pathLst>
          </a:custGeom>
          <a:ln w="63699">
            <a:solidFill>
              <a:srgbClr val="FFFFFF"/>
            </a:solidFill>
          </a:ln>
        </p:spPr>
        <p:txBody>
          <a:bodyPr wrap="square" lIns="0" tIns="0" rIns="0" bIns="0" rtlCol="0"/>
          <a:lstStyle/>
          <a:p>
            <a:endParaRPr dirty="0"/>
          </a:p>
        </p:txBody>
      </p:sp>
      <p:sp>
        <p:nvSpPr>
          <p:cNvPr id="66" name="object 12">
            <a:extLst>
              <a:ext uri="{FF2B5EF4-FFF2-40B4-BE49-F238E27FC236}">
                <a16:creationId xmlns:a16="http://schemas.microsoft.com/office/drawing/2014/main" id="{1C93CB87-A431-4A39-A816-3D7F9C222725}"/>
              </a:ext>
            </a:extLst>
          </p:cNvPr>
          <p:cNvSpPr/>
          <p:nvPr/>
        </p:nvSpPr>
        <p:spPr>
          <a:xfrm>
            <a:off x="5965001" y="4694557"/>
            <a:ext cx="0" cy="96520"/>
          </a:xfrm>
          <a:custGeom>
            <a:avLst/>
            <a:gdLst/>
            <a:ahLst/>
            <a:cxnLst/>
            <a:rect l="l" t="t" r="r" b="b"/>
            <a:pathLst>
              <a:path h="96519">
                <a:moveTo>
                  <a:pt x="0" y="0"/>
                </a:moveTo>
                <a:lnTo>
                  <a:pt x="0" y="96226"/>
                </a:lnTo>
              </a:path>
            </a:pathLst>
          </a:custGeom>
          <a:ln w="63701">
            <a:solidFill>
              <a:srgbClr val="FFFFFF"/>
            </a:solidFill>
          </a:ln>
        </p:spPr>
        <p:txBody>
          <a:bodyPr wrap="square" lIns="0" tIns="0" rIns="0" bIns="0" rtlCol="0"/>
          <a:lstStyle/>
          <a:p>
            <a:endParaRPr dirty="0"/>
          </a:p>
        </p:txBody>
      </p:sp>
      <p:sp>
        <p:nvSpPr>
          <p:cNvPr id="67" name="object 13">
            <a:extLst>
              <a:ext uri="{FF2B5EF4-FFF2-40B4-BE49-F238E27FC236}">
                <a16:creationId xmlns:a16="http://schemas.microsoft.com/office/drawing/2014/main" id="{6754D591-4396-4F84-8331-2CE5B3B3122D}"/>
              </a:ext>
            </a:extLst>
          </p:cNvPr>
          <p:cNvSpPr/>
          <p:nvPr/>
        </p:nvSpPr>
        <p:spPr>
          <a:xfrm>
            <a:off x="5965001" y="4816183"/>
            <a:ext cx="0" cy="94615"/>
          </a:xfrm>
          <a:custGeom>
            <a:avLst/>
            <a:gdLst/>
            <a:ahLst/>
            <a:cxnLst/>
            <a:rect l="l" t="t" r="r" b="b"/>
            <a:pathLst>
              <a:path h="94614">
                <a:moveTo>
                  <a:pt x="0" y="0"/>
                </a:moveTo>
                <a:lnTo>
                  <a:pt x="0" y="94410"/>
                </a:lnTo>
              </a:path>
            </a:pathLst>
          </a:custGeom>
          <a:ln w="63701">
            <a:solidFill>
              <a:srgbClr val="FFFFFF"/>
            </a:solidFill>
          </a:ln>
        </p:spPr>
        <p:txBody>
          <a:bodyPr wrap="square" lIns="0" tIns="0" rIns="0" bIns="0" rtlCol="0"/>
          <a:lstStyle/>
          <a:p>
            <a:endParaRPr dirty="0"/>
          </a:p>
        </p:txBody>
      </p:sp>
      <p:sp>
        <p:nvSpPr>
          <p:cNvPr id="68" name="object 14">
            <a:extLst>
              <a:ext uri="{FF2B5EF4-FFF2-40B4-BE49-F238E27FC236}">
                <a16:creationId xmlns:a16="http://schemas.microsoft.com/office/drawing/2014/main" id="{594F7966-6C3D-47FF-8E7B-3DB4F638F85E}"/>
              </a:ext>
            </a:extLst>
          </p:cNvPr>
          <p:cNvSpPr/>
          <p:nvPr/>
        </p:nvSpPr>
        <p:spPr>
          <a:xfrm>
            <a:off x="5874908" y="4694557"/>
            <a:ext cx="0" cy="96520"/>
          </a:xfrm>
          <a:custGeom>
            <a:avLst/>
            <a:gdLst/>
            <a:ahLst/>
            <a:cxnLst/>
            <a:rect l="l" t="t" r="r" b="b"/>
            <a:pathLst>
              <a:path h="96519">
                <a:moveTo>
                  <a:pt x="0" y="0"/>
                </a:moveTo>
                <a:lnTo>
                  <a:pt x="0" y="96226"/>
                </a:lnTo>
              </a:path>
            </a:pathLst>
          </a:custGeom>
          <a:ln w="65521">
            <a:solidFill>
              <a:srgbClr val="FFFFFF"/>
            </a:solidFill>
          </a:ln>
        </p:spPr>
        <p:txBody>
          <a:bodyPr wrap="square" lIns="0" tIns="0" rIns="0" bIns="0" rtlCol="0"/>
          <a:lstStyle/>
          <a:p>
            <a:endParaRPr dirty="0"/>
          </a:p>
        </p:txBody>
      </p:sp>
      <p:sp>
        <p:nvSpPr>
          <p:cNvPr id="69" name="object 15">
            <a:extLst>
              <a:ext uri="{FF2B5EF4-FFF2-40B4-BE49-F238E27FC236}">
                <a16:creationId xmlns:a16="http://schemas.microsoft.com/office/drawing/2014/main" id="{6360984F-5D60-4A03-88E9-2D465EB19F06}"/>
              </a:ext>
            </a:extLst>
          </p:cNvPr>
          <p:cNvSpPr/>
          <p:nvPr/>
        </p:nvSpPr>
        <p:spPr>
          <a:xfrm>
            <a:off x="5874908" y="4816183"/>
            <a:ext cx="0" cy="94615"/>
          </a:xfrm>
          <a:custGeom>
            <a:avLst/>
            <a:gdLst/>
            <a:ahLst/>
            <a:cxnLst/>
            <a:rect l="l" t="t" r="r" b="b"/>
            <a:pathLst>
              <a:path h="94614">
                <a:moveTo>
                  <a:pt x="0" y="0"/>
                </a:moveTo>
                <a:lnTo>
                  <a:pt x="0" y="94410"/>
                </a:lnTo>
              </a:path>
            </a:pathLst>
          </a:custGeom>
          <a:ln w="65521">
            <a:solidFill>
              <a:srgbClr val="FFFFFF"/>
            </a:solidFill>
          </a:ln>
        </p:spPr>
        <p:txBody>
          <a:bodyPr wrap="square" lIns="0" tIns="0" rIns="0" bIns="0" rtlCol="0"/>
          <a:lstStyle/>
          <a:p>
            <a:endParaRPr dirty="0"/>
          </a:p>
        </p:txBody>
      </p:sp>
      <p:sp>
        <p:nvSpPr>
          <p:cNvPr id="70" name="object 16">
            <a:extLst>
              <a:ext uri="{FF2B5EF4-FFF2-40B4-BE49-F238E27FC236}">
                <a16:creationId xmlns:a16="http://schemas.microsoft.com/office/drawing/2014/main" id="{95140A77-99DE-4AE2-A4C9-517509E323C9}"/>
              </a:ext>
            </a:extLst>
          </p:cNvPr>
          <p:cNvSpPr/>
          <p:nvPr/>
        </p:nvSpPr>
        <p:spPr>
          <a:xfrm>
            <a:off x="5239692" y="3897502"/>
            <a:ext cx="123825" cy="328930"/>
          </a:xfrm>
          <a:custGeom>
            <a:avLst/>
            <a:gdLst/>
            <a:ahLst/>
            <a:cxnLst/>
            <a:rect l="l" t="t" r="r" b="b"/>
            <a:pathLst>
              <a:path w="123825" h="328930">
                <a:moveTo>
                  <a:pt x="0" y="328621"/>
                </a:moveTo>
                <a:lnTo>
                  <a:pt x="123763" y="328621"/>
                </a:lnTo>
                <a:lnTo>
                  <a:pt x="123763" y="0"/>
                </a:lnTo>
                <a:lnTo>
                  <a:pt x="0" y="0"/>
                </a:lnTo>
                <a:lnTo>
                  <a:pt x="0" y="328621"/>
                </a:lnTo>
                <a:close/>
              </a:path>
            </a:pathLst>
          </a:custGeom>
          <a:solidFill>
            <a:srgbClr val="000000"/>
          </a:solidFill>
        </p:spPr>
        <p:txBody>
          <a:bodyPr wrap="square" lIns="0" tIns="0" rIns="0" bIns="0" rtlCol="0"/>
          <a:lstStyle/>
          <a:p>
            <a:endParaRPr dirty="0"/>
          </a:p>
        </p:txBody>
      </p:sp>
      <p:sp>
        <p:nvSpPr>
          <p:cNvPr id="71" name="object 17">
            <a:extLst>
              <a:ext uri="{FF2B5EF4-FFF2-40B4-BE49-F238E27FC236}">
                <a16:creationId xmlns:a16="http://schemas.microsoft.com/office/drawing/2014/main" id="{177E39EA-2ED8-4159-A441-EB1D4E7EE841}"/>
              </a:ext>
            </a:extLst>
          </p:cNvPr>
          <p:cNvSpPr/>
          <p:nvPr/>
        </p:nvSpPr>
        <p:spPr>
          <a:xfrm>
            <a:off x="5214212" y="3872083"/>
            <a:ext cx="169545" cy="0"/>
          </a:xfrm>
          <a:custGeom>
            <a:avLst/>
            <a:gdLst/>
            <a:ahLst/>
            <a:cxnLst/>
            <a:rect l="l" t="t" r="r" b="b"/>
            <a:pathLst>
              <a:path w="169545">
                <a:moveTo>
                  <a:pt x="0" y="0"/>
                </a:moveTo>
                <a:lnTo>
                  <a:pt x="169266" y="0"/>
                </a:lnTo>
              </a:path>
            </a:pathLst>
          </a:custGeom>
          <a:ln w="50836">
            <a:solidFill>
              <a:srgbClr val="000000"/>
            </a:solidFill>
          </a:ln>
        </p:spPr>
        <p:txBody>
          <a:bodyPr wrap="square" lIns="0" tIns="0" rIns="0" bIns="0" rtlCol="0"/>
          <a:lstStyle/>
          <a:p>
            <a:endParaRPr dirty="0"/>
          </a:p>
        </p:txBody>
      </p:sp>
      <p:sp>
        <p:nvSpPr>
          <p:cNvPr id="72" name="object 18">
            <a:extLst>
              <a:ext uri="{FF2B5EF4-FFF2-40B4-BE49-F238E27FC236}">
                <a16:creationId xmlns:a16="http://schemas.microsoft.com/office/drawing/2014/main" id="{18519CC8-EC01-4B46-9DCB-9938D7571524}"/>
              </a:ext>
            </a:extLst>
          </p:cNvPr>
          <p:cNvSpPr/>
          <p:nvPr/>
        </p:nvSpPr>
        <p:spPr>
          <a:xfrm>
            <a:off x="5496319" y="4723597"/>
            <a:ext cx="222250" cy="347345"/>
          </a:xfrm>
          <a:custGeom>
            <a:avLst/>
            <a:gdLst/>
            <a:ahLst/>
            <a:cxnLst/>
            <a:rect l="l" t="t" r="r" b="b"/>
            <a:pathLst>
              <a:path w="222250" h="347344">
                <a:moveTo>
                  <a:pt x="0" y="346778"/>
                </a:moveTo>
                <a:lnTo>
                  <a:pt x="222046" y="346778"/>
                </a:lnTo>
                <a:lnTo>
                  <a:pt x="222046" y="0"/>
                </a:lnTo>
                <a:lnTo>
                  <a:pt x="0" y="0"/>
                </a:lnTo>
                <a:lnTo>
                  <a:pt x="0" y="346778"/>
                </a:lnTo>
                <a:close/>
              </a:path>
            </a:pathLst>
          </a:custGeom>
          <a:solidFill>
            <a:srgbClr val="FFFFFF"/>
          </a:solidFill>
        </p:spPr>
        <p:txBody>
          <a:bodyPr wrap="square" lIns="0" tIns="0" rIns="0" bIns="0" rtlCol="0"/>
          <a:lstStyle/>
          <a:p>
            <a:endParaRPr dirty="0"/>
          </a:p>
        </p:txBody>
      </p:sp>
      <p:sp>
        <p:nvSpPr>
          <p:cNvPr id="73" name="object 19">
            <a:extLst>
              <a:ext uri="{FF2B5EF4-FFF2-40B4-BE49-F238E27FC236}">
                <a16:creationId xmlns:a16="http://schemas.microsoft.com/office/drawing/2014/main" id="{FE4A246E-4932-4C0A-9497-72B69854E0AD}"/>
              </a:ext>
            </a:extLst>
          </p:cNvPr>
          <p:cNvSpPr/>
          <p:nvPr/>
        </p:nvSpPr>
        <p:spPr>
          <a:xfrm>
            <a:off x="5540001" y="4767172"/>
            <a:ext cx="127635" cy="120014"/>
          </a:xfrm>
          <a:custGeom>
            <a:avLst/>
            <a:gdLst/>
            <a:ahLst/>
            <a:cxnLst/>
            <a:rect l="l" t="t" r="r" b="b"/>
            <a:pathLst>
              <a:path w="127634" h="120014">
                <a:moveTo>
                  <a:pt x="0" y="119829"/>
                </a:moveTo>
                <a:lnTo>
                  <a:pt x="127401" y="119829"/>
                </a:lnTo>
                <a:lnTo>
                  <a:pt x="127401" y="0"/>
                </a:lnTo>
                <a:lnTo>
                  <a:pt x="0" y="0"/>
                </a:lnTo>
                <a:lnTo>
                  <a:pt x="0" y="119829"/>
                </a:lnTo>
                <a:close/>
              </a:path>
            </a:pathLst>
          </a:custGeom>
          <a:solidFill>
            <a:srgbClr val="000000"/>
          </a:solidFill>
        </p:spPr>
        <p:txBody>
          <a:bodyPr wrap="square" lIns="0" tIns="0" rIns="0" bIns="0" rtlCol="0"/>
          <a:lstStyle/>
          <a:p>
            <a:endParaRPr dirty="0"/>
          </a:p>
        </p:txBody>
      </p:sp>
      <p:sp>
        <p:nvSpPr>
          <p:cNvPr id="74" name="object 20">
            <a:extLst>
              <a:ext uri="{FF2B5EF4-FFF2-40B4-BE49-F238E27FC236}">
                <a16:creationId xmlns:a16="http://schemas.microsoft.com/office/drawing/2014/main" id="{88262CB8-06F6-4BC8-8B7F-23F331A9C1DD}"/>
              </a:ext>
            </a:extLst>
          </p:cNvPr>
          <p:cNvSpPr/>
          <p:nvPr/>
        </p:nvSpPr>
        <p:spPr>
          <a:xfrm>
            <a:off x="5632823" y="4941469"/>
            <a:ext cx="49530" cy="49530"/>
          </a:xfrm>
          <a:custGeom>
            <a:avLst/>
            <a:gdLst/>
            <a:ahLst/>
            <a:cxnLst/>
            <a:rect l="l" t="t" r="r" b="b"/>
            <a:pathLst>
              <a:path w="49529" h="49530">
                <a:moveTo>
                  <a:pt x="25480" y="0"/>
                </a:moveTo>
                <a:lnTo>
                  <a:pt x="14560" y="1815"/>
                </a:lnTo>
                <a:lnTo>
                  <a:pt x="7280" y="7262"/>
                </a:lnTo>
                <a:lnTo>
                  <a:pt x="1820" y="14524"/>
                </a:lnTo>
                <a:lnTo>
                  <a:pt x="0" y="25418"/>
                </a:lnTo>
                <a:lnTo>
                  <a:pt x="1820" y="34496"/>
                </a:lnTo>
                <a:lnTo>
                  <a:pt x="7280" y="41758"/>
                </a:lnTo>
                <a:lnTo>
                  <a:pt x="14560" y="47205"/>
                </a:lnTo>
                <a:lnTo>
                  <a:pt x="25480" y="49019"/>
                </a:lnTo>
                <a:lnTo>
                  <a:pt x="34580" y="47205"/>
                </a:lnTo>
                <a:lnTo>
                  <a:pt x="41861" y="41758"/>
                </a:lnTo>
                <a:lnTo>
                  <a:pt x="47321" y="34496"/>
                </a:lnTo>
                <a:lnTo>
                  <a:pt x="49141" y="25418"/>
                </a:lnTo>
                <a:lnTo>
                  <a:pt x="47321" y="14524"/>
                </a:lnTo>
                <a:lnTo>
                  <a:pt x="41861" y="7262"/>
                </a:lnTo>
                <a:lnTo>
                  <a:pt x="34580" y="1815"/>
                </a:lnTo>
                <a:lnTo>
                  <a:pt x="25480" y="0"/>
                </a:lnTo>
                <a:close/>
              </a:path>
            </a:pathLst>
          </a:custGeom>
          <a:solidFill>
            <a:srgbClr val="000000"/>
          </a:solidFill>
        </p:spPr>
        <p:txBody>
          <a:bodyPr wrap="square" lIns="0" tIns="0" rIns="0" bIns="0" rtlCol="0"/>
          <a:lstStyle/>
          <a:p>
            <a:endParaRPr dirty="0"/>
          </a:p>
        </p:txBody>
      </p:sp>
      <p:sp>
        <p:nvSpPr>
          <p:cNvPr id="75" name="object 21">
            <a:extLst>
              <a:ext uri="{FF2B5EF4-FFF2-40B4-BE49-F238E27FC236}">
                <a16:creationId xmlns:a16="http://schemas.microsoft.com/office/drawing/2014/main" id="{BA6E5E09-6B0A-4E0F-8FA2-A6BE41F3EE59}"/>
              </a:ext>
            </a:extLst>
          </p:cNvPr>
          <p:cNvSpPr/>
          <p:nvPr/>
        </p:nvSpPr>
        <p:spPr>
          <a:xfrm>
            <a:off x="4844742" y="4741755"/>
            <a:ext cx="215265" cy="360045"/>
          </a:xfrm>
          <a:custGeom>
            <a:avLst/>
            <a:gdLst/>
            <a:ahLst/>
            <a:cxnLst/>
            <a:rect l="l" t="t" r="r" b="b"/>
            <a:pathLst>
              <a:path w="215265" h="360044">
                <a:moveTo>
                  <a:pt x="107382" y="0"/>
                </a:moveTo>
                <a:lnTo>
                  <a:pt x="65521" y="9077"/>
                </a:lnTo>
                <a:lnTo>
                  <a:pt x="32760" y="30865"/>
                </a:lnTo>
                <a:lnTo>
                  <a:pt x="9100" y="65361"/>
                </a:lnTo>
                <a:lnTo>
                  <a:pt x="0" y="107119"/>
                </a:lnTo>
                <a:lnTo>
                  <a:pt x="1820" y="125275"/>
                </a:lnTo>
                <a:lnTo>
                  <a:pt x="23660" y="174296"/>
                </a:lnTo>
                <a:lnTo>
                  <a:pt x="65521" y="205161"/>
                </a:lnTo>
                <a:lnTo>
                  <a:pt x="81902" y="210608"/>
                </a:lnTo>
                <a:lnTo>
                  <a:pt x="81902" y="359487"/>
                </a:lnTo>
                <a:lnTo>
                  <a:pt x="132863" y="359487"/>
                </a:lnTo>
                <a:lnTo>
                  <a:pt x="132863" y="210608"/>
                </a:lnTo>
                <a:lnTo>
                  <a:pt x="149244" y="205161"/>
                </a:lnTo>
                <a:lnTo>
                  <a:pt x="191103" y="174296"/>
                </a:lnTo>
                <a:lnTo>
                  <a:pt x="212945" y="125275"/>
                </a:lnTo>
                <a:lnTo>
                  <a:pt x="214765" y="107119"/>
                </a:lnTo>
                <a:lnTo>
                  <a:pt x="212945" y="85332"/>
                </a:lnTo>
                <a:lnTo>
                  <a:pt x="196565" y="47205"/>
                </a:lnTo>
                <a:lnTo>
                  <a:pt x="167444" y="18155"/>
                </a:lnTo>
                <a:lnTo>
                  <a:pt x="129223" y="1815"/>
                </a:lnTo>
                <a:lnTo>
                  <a:pt x="107382" y="0"/>
                </a:lnTo>
                <a:close/>
              </a:path>
            </a:pathLst>
          </a:custGeom>
          <a:solidFill>
            <a:srgbClr val="000000"/>
          </a:solidFill>
        </p:spPr>
        <p:txBody>
          <a:bodyPr wrap="square" lIns="0" tIns="0" rIns="0" bIns="0" rtlCol="0"/>
          <a:lstStyle/>
          <a:p>
            <a:endParaRPr dirty="0"/>
          </a:p>
        </p:txBody>
      </p:sp>
      <p:sp>
        <p:nvSpPr>
          <p:cNvPr id="76" name="object 22">
            <a:extLst>
              <a:ext uri="{FF2B5EF4-FFF2-40B4-BE49-F238E27FC236}">
                <a16:creationId xmlns:a16="http://schemas.microsoft.com/office/drawing/2014/main" id="{CB7C2C43-BADF-4F9F-B601-6EABE9F4B7C3}"/>
              </a:ext>
            </a:extLst>
          </p:cNvPr>
          <p:cNvSpPr/>
          <p:nvPr/>
        </p:nvSpPr>
        <p:spPr>
          <a:xfrm>
            <a:off x="6173378" y="4741756"/>
            <a:ext cx="215265" cy="360045"/>
          </a:xfrm>
          <a:custGeom>
            <a:avLst/>
            <a:gdLst/>
            <a:ahLst/>
            <a:cxnLst/>
            <a:rect l="l" t="t" r="r" b="b"/>
            <a:pathLst>
              <a:path w="215265" h="360044">
                <a:moveTo>
                  <a:pt x="107382" y="0"/>
                </a:moveTo>
                <a:lnTo>
                  <a:pt x="65521" y="9077"/>
                </a:lnTo>
                <a:lnTo>
                  <a:pt x="30940" y="30865"/>
                </a:lnTo>
                <a:lnTo>
                  <a:pt x="9100" y="65361"/>
                </a:lnTo>
                <a:lnTo>
                  <a:pt x="0" y="107119"/>
                </a:lnTo>
                <a:lnTo>
                  <a:pt x="1820" y="125275"/>
                </a:lnTo>
                <a:lnTo>
                  <a:pt x="23660" y="174296"/>
                </a:lnTo>
                <a:lnTo>
                  <a:pt x="65521" y="205161"/>
                </a:lnTo>
                <a:lnTo>
                  <a:pt x="81902" y="210608"/>
                </a:lnTo>
                <a:lnTo>
                  <a:pt x="81902" y="359487"/>
                </a:lnTo>
                <a:lnTo>
                  <a:pt x="131043" y="359487"/>
                </a:lnTo>
                <a:lnTo>
                  <a:pt x="131043" y="210608"/>
                </a:lnTo>
                <a:lnTo>
                  <a:pt x="147424" y="205161"/>
                </a:lnTo>
                <a:lnTo>
                  <a:pt x="191105" y="174296"/>
                </a:lnTo>
                <a:lnTo>
                  <a:pt x="212947" y="125275"/>
                </a:lnTo>
                <a:lnTo>
                  <a:pt x="214765" y="107119"/>
                </a:lnTo>
                <a:lnTo>
                  <a:pt x="212947" y="85332"/>
                </a:lnTo>
                <a:lnTo>
                  <a:pt x="196565" y="47205"/>
                </a:lnTo>
                <a:lnTo>
                  <a:pt x="167446" y="18155"/>
                </a:lnTo>
                <a:lnTo>
                  <a:pt x="129223" y="1815"/>
                </a:lnTo>
                <a:lnTo>
                  <a:pt x="107382" y="0"/>
                </a:lnTo>
                <a:close/>
              </a:path>
            </a:pathLst>
          </a:custGeom>
          <a:solidFill>
            <a:srgbClr val="000000"/>
          </a:solidFill>
        </p:spPr>
        <p:txBody>
          <a:bodyPr wrap="square" lIns="0" tIns="0" rIns="0" bIns="0" rtlCol="0"/>
          <a:lstStyle/>
          <a:p>
            <a:endParaRPr dirty="0"/>
          </a:p>
        </p:txBody>
      </p:sp>
      <p:sp>
        <p:nvSpPr>
          <p:cNvPr id="77" name="object 23">
            <a:extLst>
              <a:ext uri="{FF2B5EF4-FFF2-40B4-BE49-F238E27FC236}">
                <a16:creationId xmlns:a16="http://schemas.microsoft.com/office/drawing/2014/main" id="{249CBE40-AC55-460E-AE04-D2D4D2493D4A}"/>
              </a:ext>
            </a:extLst>
          </p:cNvPr>
          <p:cNvSpPr/>
          <p:nvPr/>
        </p:nvSpPr>
        <p:spPr>
          <a:xfrm>
            <a:off x="4773760" y="5124848"/>
            <a:ext cx="1667510" cy="345440"/>
          </a:xfrm>
          <a:custGeom>
            <a:avLst/>
            <a:gdLst/>
            <a:ahLst/>
            <a:cxnLst/>
            <a:rect l="l" t="t" r="r" b="b"/>
            <a:pathLst>
              <a:path w="1667509" h="345439">
                <a:moveTo>
                  <a:pt x="0" y="344960"/>
                </a:moveTo>
                <a:lnTo>
                  <a:pt x="1667163" y="344960"/>
                </a:lnTo>
                <a:lnTo>
                  <a:pt x="1667163" y="0"/>
                </a:lnTo>
                <a:lnTo>
                  <a:pt x="0" y="0"/>
                </a:lnTo>
                <a:lnTo>
                  <a:pt x="0" y="344960"/>
                </a:lnTo>
                <a:close/>
              </a:path>
            </a:pathLst>
          </a:custGeom>
          <a:solidFill>
            <a:srgbClr val="000000"/>
          </a:solidFill>
        </p:spPr>
        <p:txBody>
          <a:bodyPr wrap="square" lIns="0" tIns="0" rIns="0" bIns="0" rtlCol="0"/>
          <a:lstStyle/>
          <a:p>
            <a:endParaRPr dirty="0"/>
          </a:p>
        </p:txBody>
      </p:sp>
      <p:sp>
        <p:nvSpPr>
          <p:cNvPr id="78" name="object 24">
            <a:extLst>
              <a:ext uri="{FF2B5EF4-FFF2-40B4-BE49-F238E27FC236}">
                <a16:creationId xmlns:a16="http://schemas.microsoft.com/office/drawing/2014/main" id="{84639702-4926-4F9D-92C2-8776F77CECB6}"/>
              </a:ext>
            </a:extLst>
          </p:cNvPr>
          <p:cNvSpPr/>
          <p:nvPr/>
        </p:nvSpPr>
        <p:spPr>
          <a:xfrm>
            <a:off x="4872043" y="5190208"/>
            <a:ext cx="38735" cy="38735"/>
          </a:xfrm>
          <a:custGeom>
            <a:avLst/>
            <a:gdLst/>
            <a:ahLst/>
            <a:cxnLst/>
            <a:rect l="l" t="t" r="r" b="b"/>
            <a:pathLst>
              <a:path w="38734" h="38735">
                <a:moveTo>
                  <a:pt x="20020" y="0"/>
                </a:moveTo>
                <a:lnTo>
                  <a:pt x="12740" y="1815"/>
                </a:lnTo>
                <a:lnTo>
                  <a:pt x="5460" y="5446"/>
                </a:lnTo>
                <a:lnTo>
                  <a:pt x="1820" y="10891"/>
                </a:lnTo>
                <a:lnTo>
                  <a:pt x="0" y="18155"/>
                </a:lnTo>
                <a:lnTo>
                  <a:pt x="1820" y="25418"/>
                </a:lnTo>
                <a:lnTo>
                  <a:pt x="5460" y="32678"/>
                </a:lnTo>
                <a:lnTo>
                  <a:pt x="12740" y="36310"/>
                </a:lnTo>
                <a:lnTo>
                  <a:pt x="20020" y="38127"/>
                </a:lnTo>
                <a:lnTo>
                  <a:pt x="27300" y="36310"/>
                </a:lnTo>
                <a:lnTo>
                  <a:pt x="32760" y="32678"/>
                </a:lnTo>
                <a:lnTo>
                  <a:pt x="36400" y="25418"/>
                </a:lnTo>
                <a:lnTo>
                  <a:pt x="38221" y="18155"/>
                </a:lnTo>
                <a:lnTo>
                  <a:pt x="36400" y="10891"/>
                </a:lnTo>
                <a:lnTo>
                  <a:pt x="32760" y="5446"/>
                </a:lnTo>
                <a:lnTo>
                  <a:pt x="27300" y="1815"/>
                </a:lnTo>
                <a:lnTo>
                  <a:pt x="20020" y="0"/>
                </a:lnTo>
                <a:close/>
              </a:path>
            </a:pathLst>
          </a:custGeom>
          <a:solidFill>
            <a:srgbClr val="FFFFFF"/>
          </a:solidFill>
        </p:spPr>
        <p:txBody>
          <a:bodyPr wrap="square" lIns="0" tIns="0" rIns="0" bIns="0" rtlCol="0"/>
          <a:lstStyle/>
          <a:p>
            <a:endParaRPr dirty="0"/>
          </a:p>
        </p:txBody>
      </p:sp>
      <p:sp>
        <p:nvSpPr>
          <p:cNvPr id="79" name="object 25">
            <a:extLst>
              <a:ext uri="{FF2B5EF4-FFF2-40B4-BE49-F238E27FC236}">
                <a16:creationId xmlns:a16="http://schemas.microsoft.com/office/drawing/2014/main" id="{BC88DBDB-739A-4CB9-A030-03DFD5A20CA9}"/>
              </a:ext>
            </a:extLst>
          </p:cNvPr>
          <p:cNvSpPr/>
          <p:nvPr/>
        </p:nvSpPr>
        <p:spPr>
          <a:xfrm>
            <a:off x="4966685" y="5246492"/>
            <a:ext cx="38735" cy="38735"/>
          </a:xfrm>
          <a:custGeom>
            <a:avLst/>
            <a:gdLst/>
            <a:ahLst/>
            <a:cxnLst/>
            <a:rect l="l" t="t" r="r" b="b"/>
            <a:pathLst>
              <a:path w="38734" h="38735">
                <a:moveTo>
                  <a:pt x="20020" y="0"/>
                </a:moveTo>
                <a:lnTo>
                  <a:pt x="12740" y="1815"/>
                </a:lnTo>
                <a:lnTo>
                  <a:pt x="5460" y="5446"/>
                </a:lnTo>
                <a:lnTo>
                  <a:pt x="1820" y="12709"/>
                </a:lnTo>
                <a:lnTo>
                  <a:pt x="0" y="19971"/>
                </a:lnTo>
                <a:lnTo>
                  <a:pt x="1820" y="27233"/>
                </a:lnTo>
                <a:lnTo>
                  <a:pt x="5460" y="32678"/>
                </a:lnTo>
                <a:lnTo>
                  <a:pt x="12740" y="36311"/>
                </a:lnTo>
                <a:lnTo>
                  <a:pt x="20020" y="38127"/>
                </a:lnTo>
                <a:lnTo>
                  <a:pt x="27302" y="36311"/>
                </a:lnTo>
                <a:lnTo>
                  <a:pt x="32760" y="32678"/>
                </a:lnTo>
                <a:lnTo>
                  <a:pt x="36400" y="27233"/>
                </a:lnTo>
                <a:lnTo>
                  <a:pt x="38221" y="19971"/>
                </a:lnTo>
                <a:lnTo>
                  <a:pt x="36400" y="12709"/>
                </a:lnTo>
                <a:lnTo>
                  <a:pt x="32760" y="5446"/>
                </a:lnTo>
                <a:lnTo>
                  <a:pt x="27302" y="1815"/>
                </a:lnTo>
                <a:lnTo>
                  <a:pt x="20020" y="0"/>
                </a:lnTo>
                <a:close/>
              </a:path>
            </a:pathLst>
          </a:custGeom>
          <a:solidFill>
            <a:srgbClr val="FFFFFF"/>
          </a:solidFill>
        </p:spPr>
        <p:txBody>
          <a:bodyPr wrap="square" lIns="0" tIns="0" rIns="0" bIns="0" rtlCol="0"/>
          <a:lstStyle/>
          <a:p>
            <a:endParaRPr dirty="0"/>
          </a:p>
        </p:txBody>
      </p:sp>
      <p:sp>
        <p:nvSpPr>
          <p:cNvPr id="80" name="object 26">
            <a:extLst>
              <a:ext uri="{FF2B5EF4-FFF2-40B4-BE49-F238E27FC236}">
                <a16:creationId xmlns:a16="http://schemas.microsoft.com/office/drawing/2014/main" id="{663180BB-55E2-4D41-A956-AA6A581F657F}"/>
              </a:ext>
            </a:extLst>
          </p:cNvPr>
          <p:cNvSpPr/>
          <p:nvPr/>
        </p:nvSpPr>
        <p:spPr>
          <a:xfrm>
            <a:off x="5081347" y="5190208"/>
            <a:ext cx="38735" cy="38735"/>
          </a:xfrm>
          <a:custGeom>
            <a:avLst/>
            <a:gdLst/>
            <a:ahLst/>
            <a:cxnLst/>
            <a:rect l="l" t="t" r="r" b="b"/>
            <a:pathLst>
              <a:path w="38734" h="38735">
                <a:moveTo>
                  <a:pt x="18202" y="0"/>
                </a:moveTo>
                <a:lnTo>
                  <a:pt x="10922" y="1815"/>
                </a:lnTo>
                <a:lnTo>
                  <a:pt x="5461" y="5446"/>
                </a:lnTo>
                <a:lnTo>
                  <a:pt x="1821" y="10891"/>
                </a:lnTo>
                <a:lnTo>
                  <a:pt x="0" y="18155"/>
                </a:lnTo>
                <a:lnTo>
                  <a:pt x="1821" y="25418"/>
                </a:lnTo>
                <a:lnTo>
                  <a:pt x="5461" y="32678"/>
                </a:lnTo>
                <a:lnTo>
                  <a:pt x="10922" y="36310"/>
                </a:lnTo>
                <a:lnTo>
                  <a:pt x="18202" y="38127"/>
                </a:lnTo>
                <a:lnTo>
                  <a:pt x="25482" y="36310"/>
                </a:lnTo>
                <a:lnTo>
                  <a:pt x="32762" y="32678"/>
                </a:lnTo>
                <a:lnTo>
                  <a:pt x="36402" y="25418"/>
                </a:lnTo>
                <a:lnTo>
                  <a:pt x="38222" y="18155"/>
                </a:lnTo>
                <a:lnTo>
                  <a:pt x="36402" y="10891"/>
                </a:lnTo>
                <a:lnTo>
                  <a:pt x="32762" y="5446"/>
                </a:lnTo>
                <a:lnTo>
                  <a:pt x="25482" y="1815"/>
                </a:lnTo>
                <a:lnTo>
                  <a:pt x="18202" y="0"/>
                </a:lnTo>
                <a:close/>
              </a:path>
            </a:pathLst>
          </a:custGeom>
          <a:solidFill>
            <a:srgbClr val="FFFFFF"/>
          </a:solidFill>
        </p:spPr>
        <p:txBody>
          <a:bodyPr wrap="square" lIns="0" tIns="0" rIns="0" bIns="0" rtlCol="0"/>
          <a:lstStyle/>
          <a:p>
            <a:endParaRPr dirty="0"/>
          </a:p>
        </p:txBody>
      </p:sp>
      <p:sp>
        <p:nvSpPr>
          <p:cNvPr id="81" name="object 27">
            <a:extLst>
              <a:ext uri="{FF2B5EF4-FFF2-40B4-BE49-F238E27FC236}">
                <a16:creationId xmlns:a16="http://schemas.microsoft.com/office/drawing/2014/main" id="{CB11F118-D963-494C-8325-6568ED91C361}"/>
              </a:ext>
            </a:extLst>
          </p:cNvPr>
          <p:cNvSpPr/>
          <p:nvPr/>
        </p:nvSpPr>
        <p:spPr>
          <a:xfrm>
            <a:off x="5175991" y="5246492"/>
            <a:ext cx="38735" cy="38735"/>
          </a:xfrm>
          <a:custGeom>
            <a:avLst/>
            <a:gdLst/>
            <a:ahLst/>
            <a:cxnLst/>
            <a:rect l="l" t="t" r="r" b="b"/>
            <a:pathLst>
              <a:path w="38734" h="38735">
                <a:moveTo>
                  <a:pt x="18200" y="0"/>
                </a:moveTo>
                <a:lnTo>
                  <a:pt x="10920" y="1815"/>
                </a:lnTo>
                <a:lnTo>
                  <a:pt x="5460" y="5446"/>
                </a:lnTo>
                <a:lnTo>
                  <a:pt x="1820" y="12709"/>
                </a:lnTo>
                <a:lnTo>
                  <a:pt x="0" y="19971"/>
                </a:lnTo>
                <a:lnTo>
                  <a:pt x="1820" y="27233"/>
                </a:lnTo>
                <a:lnTo>
                  <a:pt x="5460" y="32678"/>
                </a:lnTo>
                <a:lnTo>
                  <a:pt x="10920" y="36311"/>
                </a:lnTo>
                <a:lnTo>
                  <a:pt x="18200" y="38127"/>
                </a:lnTo>
                <a:lnTo>
                  <a:pt x="25480" y="36311"/>
                </a:lnTo>
                <a:lnTo>
                  <a:pt x="32760" y="32678"/>
                </a:lnTo>
                <a:lnTo>
                  <a:pt x="36400" y="27233"/>
                </a:lnTo>
                <a:lnTo>
                  <a:pt x="38221" y="19971"/>
                </a:lnTo>
                <a:lnTo>
                  <a:pt x="36400" y="12709"/>
                </a:lnTo>
                <a:lnTo>
                  <a:pt x="32760" y="5446"/>
                </a:lnTo>
                <a:lnTo>
                  <a:pt x="25480" y="1815"/>
                </a:lnTo>
                <a:lnTo>
                  <a:pt x="18200" y="0"/>
                </a:lnTo>
                <a:close/>
              </a:path>
            </a:pathLst>
          </a:custGeom>
          <a:solidFill>
            <a:srgbClr val="FFFFFF"/>
          </a:solidFill>
        </p:spPr>
        <p:txBody>
          <a:bodyPr wrap="square" lIns="0" tIns="0" rIns="0" bIns="0" rtlCol="0"/>
          <a:lstStyle/>
          <a:p>
            <a:endParaRPr dirty="0"/>
          </a:p>
        </p:txBody>
      </p:sp>
      <p:sp>
        <p:nvSpPr>
          <p:cNvPr id="82" name="object 28">
            <a:extLst>
              <a:ext uri="{FF2B5EF4-FFF2-40B4-BE49-F238E27FC236}">
                <a16:creationId xmlns:a16="http://schemas.microsoft.com/office/drawing/2014/main" id="{977422E2-2C6E-43F3-98CB-846880BA65D4}"/>
              </a:ext>
            </a:extLst>
          </p:cNvPr>
          <p:cNvSpPr/>
          <p:nvPr/>
        </p:nvSpPr>
        <p:spPr>
          <a:xfrm>
            <a:off x="5287014" y="5190208"/>
            <a:ext cx="38735" cy="38735"/>
          </a:xfrm>
          <a:custGeom>
            <a:avLst/>
            <a:gdLst/>
            <a:ahLst/>
            <a:cxnLst/>
            <a:rect l="l" t="t" r="r" b="b"/>
            <a:pathLst>
              <a:path w="38734" h="38735">
                <a:moveTo>
                  <a:pt x="20020" y="0"/>
                </a:moveTo>
                <a:lnTo>
                  <a:pt x="12740" y="1815"/>
                </a:lnTo>
                <a:lnTo>
                  <a:pt x="5460" y="5446"/>
                </a:lnTo>
                <a:lnTo>
                  <a:pt x="1818" y="10891"/>
                </a:lnTo>
                <a:lnTo>
                  <a:pt x="0" y="18155"/>
                </a:lnTo>
                <a:lnTo>
                  <a:pt x="1818" y="25418"/>
                </a:lnTo>
                <a:lnTo>
                  <a:pt x="5460" y="32678"/>
                </a:lnTo>
                <a:lnTo>
                  <a:pt x="12740" y="36310"/>
                </a:lnTo>
                <a:lnTo>
                  <a:pt x="20020" y="38127"/>
                </a:lnTo>
                <a:lnTo>
                  <a:pt x="27298" y="36310"/>
                </a:lnTo>
                <a:lnTo>
                  <a:pt x="32760" y="32678"/>
                </a:lnTo>
                <a:lnTo>
                  <a:pt x="36400" y="25418"/>
                </a:lnTo>
                <a:lnTo>
                  <a:pt x="38221" y="18155"/>
                </a:lnTo>
                <a:lnTo>
                  <a:pt x="36400" y="10891"/>
                </a:lnTo>
                <a:lnTo>
                  <a:pt x="32760" y="5446"/>
                </a:lnTo>
                <a:lnTo>
                  <a:pt x="27298" y="1815"/>
                </a:lnTo>
                <a:lnTo>
                  <a:pt x="20020" y="0"/>
                </a:lnTo>
                <a:close/>
              </a:path>
            </a:pathLst>
          </a:custGeom>
          <a:solidFill>
            <a:srgbClr val="FFFFFF"/>
          </a:solidFill>
        </p:spPr>
        <p:txBody>
          <a:bodyPr wrap="square" lIns="0" tIns="0" rIns="0" bIns="0" rtlCol="0"/>
          <a:lstStyle/>
          <a:p>
            <a:endParaRPr dirty="0"/>
          </a:p>
        </p:txBody>
      </p:sp>
      <p:sp>
        <p:nvSpPr>
          <p:cNvPr id="83" name="object 29">
            <a:extLst>
              <a:ext uri="{FF2B5EF4-FFF2-40B4-BE49-F238E27FC236}">
                <a16:creationId xmlns:a16="http://schemas.microsoft.com/office/drawing/2014/main" id="{D3622CAA-6E2C-4B63-A851-B0B0C74EF65C}"/>
              </a:ext>
            </a:extLst>
          </p:cNvPr>
          <p:cNvSpPr/>
          <p:nvPr/>
        </p:nvSpPr>
        <p:spPr>
          <a:xfrm>
            <a:off x="5383477" y="5246492"/>
            <a:ext cx="36830" cy="38735"/>
          </a:xfrm>
          <a:custGeom>
            <a:avLst/>
            <a:gdLst/>
            <a:ahLst/>
            <a:cxnLst/>
            <a:rect l="l" t="t" r="r" b="b"/>
            <a:pathLst>
              <a:path w="36829" h="38735">
                <a:moveTo>
                  <a:pt x="18200" y="0"/>
                </a:moveTo>
                <a:lnTo>
                  <a:pt x="10920" y="1815"/>
                </a:lnTo>
                <a:lnTo>
                  <a:pt x="5460" y="5446"/>
                </a:lnTo>
                <a:lnTo>
                  <a:pt x="1820" y="12709"/>
                </a:lnTo>
                <a:lnTo>
                  <a:pt x="0" y="19971"/>
                </a:lnTo>
                <a:lnTo>
                  <a:pt x="1820" y="27233"/>
                </a:lnTo>
                <a:lnTo>
                  <a:pt x="5460" y="32678"/>
                </a:lnTo>
                <a:lnTo>
                  <a:pt x="10920" y="36311"/>
                </a:lnTo>
                <a:lnTo>
                  <a:pt x="18200" y="38127"/>
                </a:lnTo>
                <a:lnTo>
                  <a:pt x="25480" y="36311"/>
                </a:lnTo>
                <a:lnTo>
                  <a:pt x="30940" y="32678"/>
                </a:lnTo>
                <a:lnTo>
                  <a:pt x="34580" y="27233"/>
                </a:lnTo>
                <a:lnTo>
                  <a:pt x="36400" y="19971"/>
                </a:lnTo>
                <a:lnTo>
                  <a:pt x="34580" y="12709"/>
                </a:lnTo>
                <a:lnTo>
                  <a:pt x="30940" y="5446"/>
                </a:lnTo>
                <a:lnTo>
                  <a:pt x="25480" y="1815"/>
                </a:lnTo>
                <a:lnTo>
                  <a:pt x="18200" y="0"/>
                </a:lnTo>
                <a:close/>
              </a:path>
            </a:pathLst>
          </a:custGeom>
          <a:solidFill>
            <a:srgbClr val="FFFFFF"/>
          </a:solidFill>
        </p:spPr>
        <p:txBody>
          <a:bodyPr wrap="square" lIns="0" tIns="0" rIns="0" bIns="0" rtlCol="0"/>
          <a:lstStyle/>
          <a:p>
            <a:endParaRPr dirty="0"/>
          </a:p>
        </p:txBody>
      </p:sp>
      <p:sp>
        <p:nvSpPr>
          <p:cNvPr id="84" name="object 30">
            <a:extLst>
              <a:ext uri="{FF2B5EF4-FFF2-40B4-BE49-F238E27FC236}">
                <a16:creationId xmlns:a16="http://schemas.microsoft.com/office/drawing/2014/main" id="{40938214-8965-47AC-9427-C32E71336BA0}"/>
              </a:ext>
            </a:extLst>
          </p:cNvPr>
          <p:cNvSpPr/>
          <p:nvPr/>
        </p:nvSpPr>
        <p:spPr>
          <a:xfrm>
            <a:off x="5496318" y="5190208"/>
            <a:ext cx="38735" cy="38735"/>
          </a:xfrm>
          <a:custGeom>
            <a:avLst/>
            <a:gdLst/>
            <a:ahLst/>
            <a:cxnLst/>
            <a:rect l="l" t="t" r="r" b="b"/>
            <a:pathLst>
              <a:path w="38734" h="38735">
                <a:moveTo>
                  <a:pt x="18202" y="0"/>
                </a:moveTo>
                <a:lnTo>
                  <a:pt x="10922" y="1815"/>
                </a:lnTo>
                <a:lnTo>
                  <a:pt x="5461" y="5446"/>
                </a:lnTo>
                <a:lnTo>
                  <a:pt x="1821" y="10891"/>
                </a:lnTo>
                <a:lnTo>
                  <a:pt x="0" y="18155"/>
                </a:lnTo>
                <a:lnTo>
                  <a:pt x="1821" y="25418"/>
                </a:lnTo>
                <a:lnTo>
                  <a:pt x="5461" y="32678"/>
                </a:lnTo>
                <a:lnTo>
                  <a:pt x="10922" y="36310"/>
                </a:lnTo>
                <a:lnTo>
                  <a:pt x="18202" y="38127"/>
                </a:lnTo>
                <a:lnTo>
                  <a:pt x="25482" y="36310"/>
                </a:lnTo>
                <a:lnTo>
                  <a:pt x="32760" y="32678"/>
                </a:lnTo>
                <a:lnTo>
                  <a:pt x="36402" y="25418"/>
                </a:lnTo>
                <a:lnTo>
                  <a:pt x="38222" y="18155"/>
                </a:lnTo>
                <a:lnTo>
                  <a:pt x="36402" y="10891"/>
                </a:lnTo>
                <a:lnTo>
                  <a:pt x="32760" y="5446"/>
                </a:lnTo>
                <a:lnTo>
                  <a:pt x="25482" y="1815"/>
                </a:lnTo>
                <a:lnTo>
                  <a:pt x="18202" y="0"/>
                </a:lnTo>
                <a:close/>
              </a:path>
            </a:pathLst>
          </a:custGeom>
          <a:solidFill>
            <a:srgbClr val="FFFFFF"/>
          </a:solidFill>
        </p:spPr>
        <p:txBody>
          <a:bodyPr wrap="square" lIns="0" tIns="0" rIns="0" bIns="0" rtlCol="0"/>
          <a:lstStyle/>
          <a:p>
            <a:endParaRPr dirty="0"/>
          </a:p>
        </p:txBody>
      </p:sp>
      <p:sp>
        <p:nvSpPr>
          <p:cNvPr id="85" name="object 31">
            <a:extLst>
              <a:ext uri="{FF2B5EF4-FFF2-40B4-BE49-F238E27FC236}">
                <a16:creationId xmlns:a16="http://schemas.microsoft.com/office/drawing/2014/main" id="{A0C546F5-B9D3-46DE-8A7F-CF6E2FD33BF7}"/>
              </a:ext>
            </a:extLst>
          </p:cNvPr>
          <p:cNvSpPr/>
          <p:nvPr/>
        </p:nvSpPr>
        <p:spPr>
          <a:xfrm>
            <a:off x="5590962" y="5246492"/>
            <a:ext cx="38735" cy="38735"/>
          </a:xfrm>
          <a:custGeom>
            <a:avLst/>
            <a:gdLst/>
            <a:ahLst/>
            <a:cxnLst/>
            <a:rect l="l" t="t" r="r" b="b"/>
            <a:pathLst>
              <a:path w="38734" h="38735">
                <a:moveTo>
                  <a:pt x="20020" y="0"/>
                </a:moveTo>
                <a:lnTo>
                  <a:pt x="12740" y="1815"/>
                </a:lnTo>
                <a:lnTo>
                  <a:pt x="5460" y="5446"/>
                </a:lnTo>
                <a:lnTo>
                  <a:pt x="1820" y="12709"/>
                </a:lnTo>
                <a:lnTo>
                  <a:pt x="0" y="19971"/>
                </a:lnTo>
                <a:lnTo>
                  <a:pt x="1820" y="27233"/>
                </a:lnTo>
                <a:lnTo>
                  <a:pt x="5460" y="32678"/>
                </a:lnTo>
                <a:lnTo>
                  <a:pt x="12740" y="36311"/>
                </a:lnTo>
                <a:lnTo>
                  <a:pt x="20020" y="38127"/>
                </a:lnTo>
                <a:lnTo>
                  <a:pt x="27300" y="36311"/>
                </a:lnTo>
                <a:lnTo>
                  <a:pt x="32762" y="32678"/>
                </a:lnTo>
                <a:lnTo>
                  <a:pt x="36400" y="27233"/>
                </a:lnTo>
                <a:lnTo>
                  <a:pt x="38221" y="19971"/>
                </a:lnTo>
                <a:lnTo>
                  <a:pt x="36400" y="12709"/>
                </a:lnTo>
                <a:lnTo>
                  <a:pt x="32762" y="5446"/>
                </a:lnTo>
                <a:lnTo>
                  <a:pt x="27300" y="1815"/>
                </a:lnTo>
                <a:lnTo>
                  <a:pt x="20020" y="0"/>
                </a:lnTo>
                <a:close/>
              </a:path>
            </a:pathLst>
          </a:custGeom>
          <a:solidFill>
            <a:srgbClr val="FFFFFF"/>
          </a:solidFill>
        </p:spPr>
        <p:txBody>
          <a:bodyPr wrap="square" lIns="0" tIns="0" rIns="0" bIns="0" rtlCol="0"/>
          <a:lstStyle/>
          <a:p>
            <a:endParaRPr dirty="0"/>
          </a:p>
        </p:txBody>
      </p:sp>
      <p:sp>
        <p:nvSpPr>
          <p:cNvPr id="86" name="object 32">
            <a:extLst>
              <a:ext uri="{FF2B5EF4-FFF2-40B4-BE49-F238E27FC236}">
                <a16:creationId xmlns:a16="http://schemas.microsoft.com/office/drawing/2014/main" id="{524FC05F-734A-462A-A08D-8A8A0F2EDFFA}"/>
              </a:ext>
            </a:extLst>
          </p:cNvPr>
          <p:cNvSpPr/>
          <p:nvPr/>
        </p:nvSpPr>
        <p:spPr>
          <a:xfrm>
            <a:off x="5698347" y="5190208"/>
            <a:ext cx="38735" cy="38735"/>
          </a:xfrm>
          <a:custGeom>
            <a:avLst/>
            <a:gdLst/>
            <a:ahLst/>
            <a:cxnLst/>
            <a:rect l="l" t="t" r="r" b="b"/>
            <a:pathLst>
              <a:path w="38734" h="38735">
                <a:moveTo>
                  <a:pt x="20020" y="0"/>
                </a:moveTo>
                <a:lnTo>
                  <a:pt x="12738" y="1815"/>
                </a:lnTo>
                <a:lnTo>
                  <a:pt x="5458" y="5446"/>
                </a:lnTo>
                <a:lnTo>
                  <a:pt x="1818" y="10891"/>
                </a:lnTo>
                <a:lnTo>
                  <a:pt x="0" y="18155"/>
                </a:lnTo>
                <a:lnTo>
                  <a:pt x="1818" y="25418"/>
                </a:lnTo>
                <a:lnTo>
                  <a:pt x="5458" y="32678"/>
                </a:lnTo>
                <a:lnTo>
                  <a:pt x="12738" y="36310"/>
                </a:lnTo>
                <a:lnTo>
                  <a:pt x="20020" y="38127"/>
                </a:lnTo>
                <a:lnTo>
                  <a:pt x="27300" y="36310"/>
                </a:lnTo>
                <a:lnTo>
                  <a:pt x="32760" y="32678"/>
                </a:lnTo>
                <a:lnTo>
                  <a:pt x="36400" y="25418"/>
                </a:lnTo>
                <a:lnTo>
                  <a:pt x="38219" y="18155"/>
                </a:lnTo>
                <a:lnTo>
                  <a:pt x="36400" y="10891"/>
                </a:lnTo>
                <a:lnTo>
                  <a:pt x="32760" y="5446"/>
                </a:lnTo>
                <a:lnTo>
                  <a:pt x="27300" y="1815"/>
                </a:lnTo>
                <a:lnTo>
                  <a:pt x="20020" y="0"/>
                </a:lnTo>
                <a:close/>
              </a:path>
            </a:pathLst>
          </a:custGeom>
          <a:solidFill>
            <a:srgbClr val="FFFFFF"/>
          </a:solidFill>
        </p:spPr>
        <p:txBody>
          <a:bodyPr wrap="square" lIns="0" tIns="0" rIns="0" bIns="0" rtlCol="0"/>
          <a:lstStyle/>
          <a:p>
            <a:endParaRPr dirty="0"/>
          </a:p>
        </p:txBody>
      </p:sp>
      <p:sp>
        <p:nvSpPr>
          <p:cNvPr id="87" name="object 33">
            <a:extLst>
              <a:ext uri="{FF2B5EF4-FFF2-40B4-BE49-F238E27FC236}">
                <a16:creationId xmlns:a16="http://schemas.microsoft.com/office/drawing/2014/main" id="{8B89183F-ED87-464D-BA8C-46A85B9C1A52}"/>
              </a:ext>
            </a:extLst>
          </p:cNvPr>
          <p:cNvSpPr/>
          <p:nvPr/>
        </p:nvSpPr>
        <p:spPr>
          <a:xfrm>
            <a:off x="5792988" y="5246492"/>
            <a:ext cx="38735" cy="38735"/>
          </a:xfrm>
          <a:custGeom>
            <a:avLst/>
            <a:gdLst/>
            <a:ahLst/>
            <a:cxnLst/>
            <a:rect l="l" t="t" r="r" b="b"/>
            <a:pathLst>
              <a:path w="38734" h="38735">
                <a:moveTo>
                  <a:pt x="20020" y="0"/>
                </a:moveTo>
                <a:lnTo>
                  <a:pt x="12740" y="1815"/>
                </a:lnTo>
                <a:lnTo>
                  <a:pt x="5460" y="5446"/>
                </a:lnTo>
                <a:lnTo>
                  <a:pt x="1820" y="12709"/>
                </a:lnTo>
                <a:lnTo>
                  <a:pt x="0" y="19971"/>
                </a:lnTo>
                <a:lnTo>
                  <a:pt x="1820" y="27233"/>
                </a:lnTo>
                <a:lnTo>
                  <a:pt x="5460" y="32678"/>
                </a:lnTo>
                <a:lnTo>
                  <a:pt x="12740" y="36311"/>
                </a:lnTo>
                <a:lnTo>
                  <a:pt x="20020" y="38127"/>
                </a:lnTo>
                <a:lnTo>
                  <a:pt x="27300" y="36311"/>
                </a:lnTo>
                <a:lnTo>
                  <a:pt x="32760" y="32678"/>
                </a:lnTo>
                <a:lnTo>
                  <a:pt x="36400" y="27233"/>
                </a:lnTo>
                <a:lnTo>
                  <a:pt x="38219" y="19971"/>
                </a:lnTo>
                <a:lnTo>
                  <a:pt x="36400" y="12709"/>
                </a:lnTo>
                <a:lnTo>
                  <a:pt x="32760" y="5446"/>
                </a:lnTo>
                <a:lnTo>
                  <a:pt x="27300" y="1815"/>
                </a:lnTo>
                <a:lnTo>
                  <a:pt x="20020" y="0"/>
                </a:lnTo>
                <a:close/>
              </a:path>
            </a:pathLst>
          </a:custGeom>
          <a:solidFill>
            <a:srgbClr val="FFFFFF"/>
          </a:solidFill>
        </p:spPr>
        <p:txBody>
          <a:bodyPr wrap="square" lIns="0" tIns="0" rIns="0" bIns="0" rtlCol="0"/>
          <a:lstStyle/>
          <a:p>
            <a:endParaRPr dirty="0"/>
          </a:p>
        </p:txBody>
      </p:sp>
      <p:sp>
        <p:nvSpPr>
          <p:cNvPr id="88" name="object 34">
            <a:extLst>
              <a:ext uri="{FF2B5EF4-FFF2-40B4-BE49-F238E27FC236}">
                <a16:creationId xmlns:a16="http://schemas.microsoft.com/office/drawing/2014/main" id="{92CC4065-AFA4-4474-9365-AA19B066D55C}"/>
              </a:ext>
            </a:extLst>
          </p:cNvPr>
          <p:cNvSpPr/>
          <p:nvPr/>
        </p:nvSpPr>
        <p:spPr>
          <a:xfrm>
            <a:off x="5907651" y="5190208"/>
            <a:ext cx="38735" cy="38735"/>
          </a:xfrm>
          <a:custGeom>
            <a:avLst/>
            <a:gdLst/>
            <a:ahLst/>
            <a:cxnLst/>
            <a:rect l="l" t="t" r="r" b="b"/>
            <a:pathLst>
              <a:path w="38734" h="38735">
                <a:moveTo>
                  <a:pt x="18200" y="0"/>
                </a:moveTo>
                <a:lnTo>
                  <a:pt x="10920" y="1815"/>
                </a:lnTo>
                <a:lnTo>
                  <a:pt x="5460" y="5446"/>
                </a:lnTo>
                <a:lnTo>
                  <a:pt x="1820" y="10891"/>
                </a:lnTo>
                <a:lnTo>
                  <a:pt x="0" y="18155"/>
                </a:lnTo>
                <a:lnTo>
                  <a:pt x="1820" y="25418"/>
                </a:lnTo>
                <a:lnTo>
                  <a:pt x="5460" y="32678"/>
                </a:lnTo>
                <a:lnTo>
                  <a:pt x="10920" y="36310"/>
                </a:lnTo>
                <a:lnTo>
                  <a:pt x="18200" y="38127"/>
                </a:lnTo>
                <a:lnTo>
                  <a:pt x="25480" y="36310"/>
                </a:lnTo>
                <a:lnTo>
                  <a:pt x="32760" y="32678"/>
                </a:lnTo>
                <a:lnTo>
                  <a:pt x="36400" y="25418"/>
                </a:lnTo>
                <a:lnTo>
                  <a:pt x="38221" y="18155"/>
                </a:lnTo>
                <a:lnTo>
                  <a:pt x="36400" y="10891"/>
                </a:lnTo>
                <a:lnTo>
                  <a:pt x="32760" y="5446"/>
                </a:lnTo>
                <a:lnTo>
                  <a:pt x="25480" y="1815"/>
                </a:lnTo>
                <a:lnTo>
                  <a:pt x="18200" y="0"/>
                </a:lnTo>
                <a:close/>
              </a:path>
            </a:pathLst>
          </a:custGeom>
          <a:solidFill>
            <a:srgbClr val="FFFFFF"/>
          </a:solidFill>
        </p:spPr>
        <p:txBody>
          <a:bodyPr wrap="square" lIns="0" tIns="0" rIns="0" bIns="0" rtlCol="0"/>
          <a:lstStyle/>
          <a:p>
            <a:endParaRPr dirty="0"/>
          </a:p>
        </p:txBody>
      </p:sp>
      <p:sp>
        <p:nvSpPr>
          <p:cNvPr id="89" name="object 35">
            <a:extLst>
              <a:ext uri="{FF2B5EF4-FFF2-40B4-BE49-F238E27FC236}">
                <a16:creationId xmlns:a16="http://schemas.microsoft.com/office/drawing/2014/main" id="{9CF4DE52-D611-4A57-9F06-C9CDF6A76B18}"/>
              </a:ext>
            </a:extLst>
          </p:cNvPr>
          <p:cNvSpPr/>
          <p:nvPr/>
        </p:nvSpPr>
        <p:spPr>
          <a:xfrm>
            <a:off x="6002310" y="5246492"/>
            <a:ext cx="38735" cy="38735"/>
          </a:xfrm>
          <a:custGeom>
            <a:avLst/>
            <a:gdLst/>
            <a:ahLst/>
            <a:cxnLst/>
            <a:rect l="l" t="t" r="r" b="b"/>
            <a:pathLst>
              <a:path w="38734" h="38735">
                <a:moveTo>
                  <a:pt x="18202" y="0"/>
                </a:moveTo>
                <a:lnTo>
                  <a:pt x="10922" y="1815"/>
                </a:lnTo>
                <a:lnTo>
                  <a:pt x="5461" y="5446"/>
                </a:lnTo>
                <a:lnTo>
                  <a:pt x="1821" y="12709"/>
                </a:lnTo>
                <a:lnTo>
                  <a:pt x="0" y="19971"/>
                </a:lnTo>
                <a:lnTo>
                  <a:pt x="1821" y="27233"/>
                </a:lnTo>
                <a:lnTo>
                  <a:pt x="5461" y="32678"/>
                </a:lnTo>
                <a:lnTo>
                  <a:pt x="10922" y="36311"/>
                </a:lnTo>
                <a:lnTo>
                  <a:pt x="18202" y="38127"/>
                </a:lnTo>
                <a:lnTo>
                  <a:pt x="25480" y="36311"/>
                </a:lnTo>
                <a:lnTo>
                  <a:pt x="32760" y="32678"/>
                </a:lnTo>
                <a:lnTo>
                  <a:pt x="36400" y="27233"/>
                </a:lnTo>
                <a:lnTo>
                  <a:pt x="38222" y="19971"/>
                </a:lnTo>
                <a:lnTo>
                  <a:pt x="36400" y="12709"/>
                </a:lnTo>
                <a:lnTo>
                  <a:pt x="32760" y="5446"/>
                </a:lnTo>
                <a:lnTo>
                  <a:pt x="25480" y="1815"/>
                </a:lnTo>
                <a:lnTo>
                  <a:pt x="18202" y="0"/>
                </a:lnTo>
                <a:close/>
              </a:path>
            </a:pathLst>
          </a:custGeom>
          <a:solidFill>
            <a:srgbClr val="FFFFFF"/>
          </a:solidFill>
        </p:spPr>
        <p:txBody>
          <a:bodyPr wrap="square" lIns="0" tIns="0" rIns="0" bIns="0" rtlCol="0"/>
          <a:lstStyle/>
          <a:p>
            <a:endParaRPr dirty="0"/>
          </a:p>
        </p:txBody>
      </p:sp>
      <p:sp>
        <p:nvSpPr>
          <p:cNvPr id="90" name="object 36">
            <a:extLst>
              <a:ext uri="{FF2B5EF4-FFF2-40B4-BE49-F238E27FC236}">
                <a16:creationId xmlns:a16="http://schemas.microsoft.com/office/drawing/2014/main" id="{B36C6772-0CB9-4B60-ACB7-768A5F469851}"/>
              </a:ext>
            </a:extLst>
          </p:cNvPr>
          <p:cNvSpPr/>
          <p:nvPr/>
        </p:nvSpPr>
        <p:spPr>
          <a:xfrm>
            <a:off x="6115137" y="5190208"/>
            <a:ext cx="38735" cy="38735"/>
          </a:xfrm>
          <a:custGeom>
            <a:avLst/>
            <a:gdLst/>
            <a:ahLst/>
            <a:cxnLst/>
            <a:rect l="l" t="t" r="r" b="b"/>
            <a:pathLst>
              <a:path w="38734" h="38735">
                <a:moveTo>
                  <a:pt x="20020" y="0"/>
                </a:moveTo>
                <a:lnTo>
                  <a:pt x="12740" y="1815"/>
                </a:lnTo>
                <a:lnTo>
                  <a:pt x="5460" y="5446"/>
                </a:lnTo>
                <a:lnTo>
                  <a:pt x="1820" y="10891"/>
                </a:lnTo>
                <a:lnTo>
                  <a:pt x="0" y="18155"/>
                </a:lnTo>
                <a:lnTo>
                  <a:pt x="1820" y="25418"/>
                </a:lnTo>
                <a:lnTo>
                  <a:pt x="5460" y="32678"/>
                </a:lnTo>
                <a:lnTo>
                  <a:pt x="12740" y="36310"/>
                </a:lnTo>
                <a:lnTo>
                  <a:pt x="20020" y="38127"/>
                </a:lnTo>
                <a:lnTo>
                  <a:pt x="27300" y="36310"/>
                </a:lnTo>
                <a:lnTo>
                  <a:pt x="32760" y="32678"/>
                </a:lnTo>
                <a:lnTo>
                  <a:pt x="36400" y="25418"/>
                </a:lnTo>
                <a:lnTo>
                  <a:pt x="38221" y="18155"/>
                </a:lnTo>
                <a:lnTo>
                  <a:pt x="36400" y="10891"/>
                </a:lnTo>
                <a:lnTo>
                  <a:pt x="32760" y="5446"/>
                </a:lnTo>
                <a:lnTo>
                  <a:pt x="27300" y="1815"/>
                </a:lnTo>
                <a:lnTo>
                  <a:pt x="20020" y="0"/>
                </a:lnTo>
                <a:close/>
              </a:path>
            </a:pathLst>
          </a:custGeom>
          <a:solidFill>
            <a:srgbClr val="FFFFFF"/>
          </a:solidFill>
        </p:spPr>
        <p:txBody>
          <a:bodyPr wrap="square" lIns="0" tIns="0" rIns="0" bIns="0" rtlCol="0"/>
          <a:lstStyle/>
          <a:p>
            <a:endParaRPr dirty="0"/>
          </a:p>
        </p:txBody>
      </p:sp>
      <p:sp>
        <p:nvSpPr>
          <p:cNvPr id="91" name="object 37">
            <a:extLst>
              <a:ext uri="{FF2B5EF4-FFF2-40B4-BE49-F238E27FC236}">
                <a16:creationId xmlns:a16="http://schemas.microsoft.com/office/drawing/2014/main" id="{E1702556-6BB3-423E-95EA-559EB9F714A6}"/>
              </a:ext>
            </a:extLst>
          </p:cNvPr>
          <p:cNvSpPr/>
          <p:nvPr/>
        </p:nvSpPr>
        <p:spPr>
          <a:xfrm>
            <a:off x="6209780" y="5246492"/>
            <a:ext cx="38735" cy="38735"/>
          </a:xfrm>
          <a:custGeom>
            <a:avLst/>
            <a:gdLst/>
            <a:ahLst/>
            <a:cxnLst/>
            <a:rect l="l" t="t" r="r" b="b"/>
            <a:pathLst>
              <a:path w="38734" h="38735">
                <a:moveTo>
                  <a:pt x="20020" y="0"/>
                </a:moveTo>
                <a:lnTo>
                  <a:pt x="12740" y="1815"/>
                </a:lnTo>
                <a:lnTo>
                  <a:pt x="5460" y="5446"/>
                </a:lnTo>
                <a:lnTo>
                  <a:pt x="1820" y="12709"/>
                </a:lnTo>
                <a:lnTo>
                  <a:pt x="0" y="19971"/>
                </a:lnTo>
                <a:lnTo>
                  <a:pt x="1820" y="27233"/>
                </a:lnTo>
                <a:lnTo>
                  <a:pt x="5460" y="32678"/>
                </a:lnTo>
                <a:lnTo>
                  <a:pt x="12740" y="36311"/>
                </a:lnTo>
                <a:lnTo>
                  <a:pt x="20020" y="38127"/>
                </a:lnTo>
                <a:lnTo>
                  <a:pt x="27302" y="36311"/>
                </a:lnTo>
                <a:lnTo>
                  <a:pt x="32760" y="32678"/>
                </a:lnTo>
                <a:lnTo>
                  <a:pt x="36400" y="27233"/>
                </a:lnTo>
                <a:lnTo>
                  <a:pt x="38221" y="19971"/>
                </a:lnTo>
                <a:lnTo>
                  <a:pt x="36400" y="12709"/>
                </a:lnTo>
                <a:lnTo>
                  <a:pt x="32760" y="5446"/>
                </a:lnTo>
                <a:lnTo>
                  <a:pt x="27302" y="1815"/>
                </a:lnTo>
                <a:lnTo>
                  <a:pt x="20020" y="0"/>
                </a:lnTo>
                <a:close/>
              </a:path>
            </a:pathLst>
          </a:custGeom>
          <a:solidFill>
            <a:srgbClr val="FFFFFF"/>
          </a:solidFill>
        </p:spPr>
        <p:txBody>
          <a:bodyPr wrap="square" lIns="0" tIns="0" rIns="0" bIns="0" rtlCol="0"/>
          <a:lstStyle/>
          <a:p>
            <a:endParaRPr dirty="0"/>
          </a:p>
        </p:txBody>
      </p:sp>
      <p:sp>
        <p:nvSpPr>
          <p:cNvPr id="92" name="object 38">
            <a:extLst>
              <a:ext uri="{FF2B5EF4-FFF2-40B4-BE49-F238E27FC236}">
                <a16:creationId xmlns:a16="http://schemas.microsoft.com/office/drawing/2014/main" id="{4E51B31E-9DC2-42E9-85F3-3602E7AA1E55}"/>
              </a:ext>
            </a:extLst>
          </p:cNvPr>
          <p:cNvSpPr/>
          <p:nvPr/>
        </p:nvSpPr>
        <p:spPr>
          <a:xfrm>
            <a:off x="6324441" y="5190208"/>
            <a:ext cx="38735" cy="38735"/>
          </a:xfrm>
          <a:custGeom>
            <a:avLst/>
            <a:gdLst/>
            <a:ahLst/>
            <a:cxnLst/>
            <a:rect l="l" t="t" r="r" b="b"/>
            <a:pathLst>
              <a:path w="38734" h="38735">
                <a:moveTo>
                  <a:pt x="18202" y="0"/>
                </a:moveTo>
                <a:lnTo>
                  <a:pt x="10922" y="1815"/>
                </a:lnTo>
                <a:lnTo>
                  <a:pt x="5461" y="5446"/>
                </a:lnTo>
                <a:lnTo>
                  <a:pt x="1821" y="10891"/>
                </a:lnTo>
                <a:lnTo>
                  <a:pt x="0" y="18155"/>
                </a:lnTo>
                <a:lnTo>
                  <a:pt x="1821" y="25418"/>
                </a:lnTo>
                <a:lnTo>
                  <a:pt x="5461" y="32678"/>
                </a:lnTo>
                <a:lnTo>
                  <a:pt x="10922" y="36310"/>
                </a:lnTo>
                <a:lnTo>
                  <a:pt x="18202" y="38127"/>
                </a:lnTo>
                <a:lnTo>
                  <a:pt x="25482" y="36310"/>
                </a:lnTo>
                <a:lnTo>
                  <a:pt x="32762" y="32678"/>
                </a:lnTo>
                <a:lnTo>
                  <a:pt x="36402" y="25418"/>
                </a:lnTo>
                <a:lnTo>
                  <a:pt x="38222" y="18155"/>
                </a:lnTo>
                <a:lnTo>
                  <a:pt x="36402" y="10891"/>
                </a:lnTo>
                <a:lnTo>
                  <a:pt x="32762" y="5446"/>
                </a:lnTo>
                <a:lnTo>
                  <a:pt x="25482" y="1815"/>
                </a:lnTo>
                <a:lnTo>
                  <a:pt x="18202" y="0"/>
                </a:lnTo>
                <a:close/>
              </a:path>
            </a:pathLst>
          </a:custGeom>
          <a:solidFill>
            <a:srgbClr val="FFFFFF"/>
          </a:solidFill>
        </p:spPr>
        <p:txBody>
          <a:bodyPr wrap="square" lIns="0" tIns="0" rIns="0" bIns="0" rtlCol="0"/>
          <a:lstStyle/>
          <a:p>
            <a:endParaRPr dirty="0"/>
          </a:p>
        </p:txBody>
      </p:sp>
      <p:sp>
        <p:nvSpPr>
          <p:cNvPr id="93" name="object 39">
            <a:extLst>
              <a:ext uri="{FF2B5EF4-FFF2-40B4-BE49-F238E27FC236}">
                <a16:creationId xmlns:a16="http://schemas.microsoft.com/office/drawing/2014/main" id="{BFFD847C-E4D2-4292-963E-AB518A1EF0DD}"/>
              </a:ext>
            </a:extLst>
          </p:cNvPr>
          <p:cNvSpPr/>
          <p:nvPr/>
        </p:nvSpPr>
        <p:spPr>
          <a:xfrm>
            <a:off x="4872043" y="5328195"/>
            <a:ext cx="38735" cy="38735"/>
          </a:xfrm>
          <a:custGeom>
            <a:avLst/>
            <a:gdLst/>
            <a:ahLst/>
            <a:cxnLst/>
            <a:rect l="l" t="t" r="r" b="b"/>
            <a:pathLst>
              <a:path w="38734" h="38735">
                <a:moveTo>
                  <a:pt x="20020" y="0"/>
                </a:moveTo>
                <a:lnTo>
                  <a:pt x="12740" y="1813"/>
                </a:lnTo>
                <a:lnTo>
                  <a:pt x="5460" y="5444"/>
                </a:lnTo>
                <a:lnTo>
                  <a:pt x="1820" y="12709"/>
                </a:lnTo>
                <a:lnTo>
                  <a:pt x="0" y="19969"/>
                </a:lnTo>
                <a:lnTo>
                  <a:pt x="1820" y="27232"/>
                </a:lnTo>
                <a:lnTo>
                  <a:pt x="5460" y="32678"/>
                </a:lnTo>
                <a:lnTo>
                  <a:pt x="12740" y="36310"/>
                </a:lnTo>
                <a:lnTo>
                  <a:pt x="20020" y="38125"/>
                </a:lnTo>
                <a:lnTo>
                  <a:pt x="27300" y="36310"/>
                </a:lnTo>
                <a:lnTo>
                  <a:pt x="32760" y="32678"/>
                </a:lnTo>
                <a:lnTo>
                  <a:pt x="36400" y="27232"/>
                </a:lnTo>
                <a:lnTo>
                  <a:pt x="38221" y="19969"/>
                </a:lnTo>
                <a:lnTo>
                  <a:pt x="36400" y="12709"/>
                </a:lnTo>
                <a:lnTo>
                  <a:pt x="32760" y="5444"/>
                </a:lnTo>
                <a:lnTo>
                  <a:pt x="27300" y="1813"/>
                </a:lnTo>
                <a:lnTo>
                  <a:pt x="20020" y="0"/>
                </a:lnTo>
                <a:close/>
              </a:path>
            </a:pathLst>
          </a:custGeom>
          <a:solidFill>
            <a:srgbClr val="FFFFFF"/>
          </a:solidFill>
        </p:spPr>
        <p:txBody>
          <a:bodyPr wrap="square" lIns="0" tIns="0" rIns="0" bIns="0" rtlCol="0"/>
          <a:lstStyle/>
          <a:p>
            <a:endParaRPr dirty="0"/>
          </a:p>
        </p:txBody>
      </p:sp>
      <p:sp>
        <p:nvSpPr>
          <p:cNvPr id="94" name="object 40">
            <a:extLst>
              <a:ext uri="{FF2B5EF4-FFF2-40B4-BE49-F238E27FC236}">
                <a16:creationId xmlns:a16="http://schemas.microsoft.com/office/drawing/2014/main" id="{27837603-AE8A-4B08-B39E-770FA318D519}"/>
              </a:ext>
            </a:extLst>
          </p:cNvPr>
          <p:cNvSpPr/>
          <p:nvPr/>
        </p:nvSpPr>
        <p:spPr>
          <a:xfrm>
            <a:off x="5081347" y="5328195"/>
            <a:ext cx="38735" cy="38735"/>
          </a:xfrm>
          <a:custGeom>
            <a:avLst/>
            <a:gdLst/>
            <a:ahLst/>
            <a:cxnLst/>
            <a:rect l="l" t="t" r="r" b="b"/>
            <a:pathLst>
              <a:path w="38734" h="38735">
                <a:moveTo>
                  <a:pt x="18202" y="0"/>
                </a:moveTo>
                <a:lnTo>
                  <a:pt x="10922" y="1813"/>
                </a:lnTo>
                <a:lnTo>
                  <a:pt x="5461" y="5444"/>
                </a:lnTo>
                <a:lnTo>
                  <a:pt x="1821" y="12709"/>
                </a:lnTo>
                <a:lnTo>
                  <a:pt x="0" y="19969"/>
                </a:lnTo>
                <a:lnTo>
                  <a:pt x="1821" y="27232"/>
                </a:lnTo>
                <a:lnTo>
                  <a:pt x="5461" y="32678"/>
                </a:lnTo>
                <a:lnTo>
                  <a:pt x="10922" y="36310"/>
                </a:lnTo>
                <a:lnTo>
                  <a:pt x="18202" y="38125"/>
                </a:lnTo>
                <a:lnTo>
                  <a:pt x="25482" y="36310"/>
                </a:lnTo>
                <a:lnTo>
                  <a:pt x="32762" y="32678"/>
                </a:lnTo>
                <a:lnTo>
                  <a:pt x="36402" y="27232"/>
                </a:lnTo>
                <a:lnTo>
                  <a:pt x="38222" y="19969"/>
                </a:lnTo>
                <a:lnTo>
                  <a:pt x="36402" y="12709"/>
                </a:lnTo>
                <a:lnTo>
                  <a:pt x="32762" y="5444"/>
                </a:lnTo>
                <a:lnTo>
                  <a:pt x="25482" y="1813"/>
                </a:lnTo>
                <a:lnTo>
                  <a:pt x="18202" y="0"/>
                </a:lnTo>
                <a:close/>
              </a:path>
            </a:pathLst>
          </a:custGeom>
          <a:solidFill>
            <a:srgbClr val="FFFFFF"/>
          </a:solidFill>
        </p:spPr>
        <p:txBody>
          <a:bodyPr wrap="square" lIns="0" tIns="0" rIns="0" bIns="0" rtlCol="0"/>
          <a:lstStyle/>
          <a:p>
            <a:endParaRPr dirty="0"/>
          </a:p>
        </p:txBody>
      </p:sp>
      <p:sp>
        <p:nvSpPr>
          <p:cNvPr id="95" name="object 41">
            <a:extLst>
              <a:ext uri="{FF2B5EF4-FFF2-40B4-BE49-F238E27FC236}">
                <a16:creationId xmlns:a16="http://schemas.microsoft.com/office/drawing/2014/main" id="{9269FBB4-30F1-4B04-9534-D0EBC152E933}"/>
              </a:ext>
            </a:extLst>
          </p:cNvPr>
          <p:cNvSpPr/>
          <p:nvPr/>
        </p:nvSpPr>
        <p:spPr>
          <a:xfrm>
            <a:off x="5287014" y="5328195"/>
            <a:ext cx="38735" cy="38735"/>
          </a:xfrm>
          <a:custGeom>
            <a:avLst/>
            <a:gdLst/>
            <a:ahLst/>
            <a:cxnLst/>
            <a:rect l="l" t="t" r="r" b="b"/>
            <a:pathLst>
              <a:path w="38734" h="38735">
                <a:moveTo>
                  <a:pt x="20020" y="0"/>
                </a:moveTo>
                <a:lnTo>
                  <a:pt x="12740" y="1813"/>
                </a:lnTo>
                <a:lnTo>
                  <a:pt x="5460" y="5444"/>
                </a:lnTo>
                <a:lnTo>
                  <a:pt x="1818" y="12709"/>
                </a:lnTo>
                <a:lnTo>
                  <a:pt x="0" y="19969"/>
                </a:lnTo>
                <a:lnTo>
                  <a:pt x="1818" y="27232"/>
                </a:lnTo>
                <a:lnTo>
                  <a:pt x="5460" y="32678"/>
                </a:lnTo>
                <a:lnTo>
                  <a:pt x="12740" y="36310"/>
                </a:lnTo>
                <a:lnTo>
                  <a:pt x="20020" y="38125"/>
                </a:lnTo>
                <a:lnTo>
                  <a:pt x="27298" y="36310"/>
                </a:lnTo>
                <a:lnTo>
                  <a:pt x="32760" y="32678"/>
                </a:lnTo>
                <a:lnTo>
                  <a:pt x="36400" y="27232"/>
                </a:lnTo>
                <a:lnTo>
                  <a:pt x="38221" y="19969"/>
                </a:lnTo>
                <a:lnTo>
                  <a:pt x="36400" y="12709"/>
                </a:lnTo>
                <a:lnTo>
                  <a:pt x="32760" y="5444"/>
                </a:lnTo>
                <a:lnTo>
                  <a:pt x="27298" y="1813"/>
                </a:lnTo>
                <a:lnTo>
                  <a:pt x="20020" y="0"/>
                </a:lnTo>
                <a:close/>
              </a:path>
            </a:pathLst>
          </a:custGeom>
          <a:solidFill>
            <a:srgbClr val="FFFFFF"/>
          </a:solidFill>
        </p:spPr>
        <p:txBody>
          <a:bodyPr wrap="square" lIns="0" tIns="0" rIns="0" bIns="0" rtlCol="0"/>
          <a:lstStyle/>
          <a:p>
            <a:endParaRPr dirty="0"/>
          </a:p>
        </p:txBody>
      </p:sp>
      <p:sp>
        <p:nvSpPr>
          <p:cNvPr id="96" name="object 42">
            <a:extLst>
              <a:ext uri="{FF2B5EF4-FFF2-40B4-BE49-F238E27FC236}">
                <a16:creationId xmlns:a16="http://schemas.microsoft.com/office/drawing/2014/main" id="{247D04B0-9D46-4035-881A-D5EF49CF5A49}"/>
              </a:ext>
            </a:extLst>
          </p:cNvPr>
          <p:cNvSpPr/>
          <p:nvPr/>
        </p:nvSpPr>
        <p:spPr>
          <a:xfrm>
            <a:off x="5496318" y="5328195"/>
            <a:ext cx="38735" cy="38735"/>
          </a:xfrm>
          <a:custGeom>
            <a:avLst/>
            <a:gdLst/>
            <a:ahLst/>
            <a:cxnLst/>
            <a:rect l="l" t="t" r="r" b="b"/>
            <a:pathLst>
              <a:path w="38734" h="38735">
                <a:moveTo>
                  <a:pt x="18202" y="0"/>
                </a:moveTo>
                <a:lnTo>
                  <a:pt x="10922" y="1813"/>
                </a:lnTo>
                <a:lnTo>
                  <a:pt x="5461" y="5444"/>
                </a:lnTo>
                <a:lnTo>
                  <a:pt x="1821" y="12709"/>
                </a:lnTo>
                <a:lnTo>
                  <a:pt x="0" y="19969"/>
                </a:lnTo>
                <a:lnTo>
                  <a:pt x="1821" y="27232"/>
                </a:lnTo>
                <a:lnTo>
                  <a:pt x="5461" y="32678"/>
                </a:lnTo>
                <a:lnTo>
                  <a:pt x="10922" y="36310"/>
                </a:lnTo>
                <a:lnTo>
                  <a:pt x="18202" y="38125"/>
                </a:lnTo>
                <a:lnTo>
                  <a:pt x="25482" y="36310"/>
                </a:lnTo>
                <a:lnTo>
                  <a:pt x="32760" y="32678"/>
                </a:lnTo>
                <a:lnTo>
                  <a:pt x="36402" y="27232"/>
                </a:lnTo>
                <a:lnTo>
                  <a:pt x="38222" y="19969"/>
                </a:lnTo>
                <a:lnTo>
                  <a:pt x="36402" y="12709"/>
                </a:lnTo>
                <a:lnTo>
                  <a:pt x="32760" y="5444"/>
                </a:lnTo>
                <a:lnTo>
                  <a:pt x="25482" y="1813"/>
                </a:lnTo>
                <a:lnTo>
                  <a:pt x="18202" y="0"/>
                </a:lnTo>
                <a:close/>
              </a:path>
            </a:pathLst>
          </a:custGeom>
          <a:solidFill>
            <a:srgbClr val="FFFFFF"/>
          </a:solidFill>
        </p:spPr>
        <p:txBody>
          <a:bodyPr wrap="square" lIns="0" tIns="0" rIns="0" bIns="0" rtlCol="0"/>
          <a:lstStyle/>
          <a:p>
            <a:endParaRPr dirty="0"/>
          </a:p>
        </p:txBody>
      </p:sp>
      <p:sp>
        <p:nvSpPr>
          <p:cNvPr id="97" name="object 43">
            <a:extLst>
              <a:ext uri="{FF2B5EF4-FFF2-40B4-BE49-F238E27FC236}">
                <a16:creationId xmlns:a16="http://schemas.microsoft.com/office/drawing/2014/main" id="{0580D1B0-A2F8-4CFC-A18D-2D56D24FC5D0}"/>
              </a:ext>
            </a:extLst>
          </p:cNvPr>
          <p:cNvSpPr/>
          <p:nvPr/>
        </p:nvSpPr>
        <p:spPr>
          <a:xfrm>
            <a:off x="5698347" y="5328195"/>
            <a:ext cx="38735" cy="38735"/>
          </a:xfrm>
          <a:custGeom>
            <a:avLst/>
            <a:gdLst/>
            <a:ahLst/>
            <a:cxnLst/>
            <a:rect l="l" t="t" r="r" b="b"/>
            <a:pathLst>
              <a:path w="38734" h="38735">
                <a:moveTo>
                  <a:pt x="20020" y="0"/>
                </a:moveTo>
                <a:lnTo>
                  <a:pt x="12738" y="1813"/>
                </a:lnTo>
                <a:lnTo>
                  <a:pt x="5458" y="5444"/>
                </a:lnTo>
                <a:lnTo>
                  <a:pt x="1818" y="12709"/>
                </a:lnTo>
                <a:lnTo>
                  <a:pt x="0" y="19969"/>
                </a:lnTo>
                <a:lnTo>
                  <a:pt x="1818" y="27232"/>
                </a:lnTo>
                <a:lnTo>
                  <a:pt x="5458" y="32678"/>
                </a:lnTo>
                <a:lnTo>
                  <a:pt x="12738" y="36310"/>
                </a:lnTo>
                <a:lnTo>
                  <a:pt x="20020" y="38125"/>
                </a:lnTo>
                <a:lnTo>
                  <a:pt x="27300" y="36310"/>
                </a:lnTo>
                <a:lnTo>
                  <a:pt x="32760" y="32678"/>
                </a:lnTo>
                <a:lnTo>
                  <a:pt x="36400" y="27232"/>
                </a:lnTo>
                <a:lnTo>
                  <a:pt x="38219" y="19969"/>
                </a:lnTo>
                <a:lnTo>
                  <a:pt x="36400" y="12709"/>
                </a:lnTo>
                <a:lnTo>
                  <a:pt x="32760" y="5444"/>
                </a:lnTo>
                <a:lnTo>
                  <a:pt x="27300" y="1813"/>
                </a:lnTo>
                <a:lnTo>
                  <a:pt x="20020" y="0"/>
                </a:lnTo>
                <a:close/>
              </a:path>
            </a:pathLst>
          </a:custGeom>
          <a:solidFill>
            <a:srgbClr val="FFFFFF"/>
          </a:solidFill>
        </p:spPr>
        <p:txBody>
          <a:bodyPr wrap="square" lIns="0" tIns="0" rIns="0" bIns="0" rtlCol="0"/>
          <a:lstStyle/>
          <a:p>
            <a:endParaRPr dirty="0"/>
          </a:p>
        </p:txBody>
      </p:sp>
      <p:sp>
        <p:nvSpPr>
          <p:cNvPr id="98" name="object 44">
            <a:extLst>
              <a:ext uri="{FF2B5EF4-FFF2-40B4-BE49-F238E27FC236}">
                <a16:creationId xmlns:a16="http://schemas.microsoft.com/office/drawing/2014/main" id="{3F518AB3-93A9-4C6C-9507-8DAF5B1C22B1}"/>
              </a:ext>
            </a:extLst>
          </p:cNvPr>
          <p:cNvSpPr/>
          <p:nvPr/>
        </p:nvSpPr>
        <p:spPr>
          <a:xfrm>
            <a:off x="5907651" y="5328195"/>
            <a:ext cx="38735" cy="38735"/>
          </a:xfrm>
          <a:custGeom>
            <a:avLst/>
            <a:gdLst/>
            <a:ahLst/>
            <a:cxnLst/>
            <a:rect l="l" t="t" r="r" b="b"/>
            <a:pathLst>
              <a:path w="38734" h="38735">
                <a:moveTo>
                  <a:pt x="18200" y="0"/>
                </a:moveTo>
                <a:lnTo>
                  <a:pt x="10920" y="1813"/>
                </a:lnTo>
                <a:lnTo>
                  <a:pt x="5460" y="5444"/>
                </a:lnTo>
                <a:lnTo>
                  <a:pt x="1820" y="12709"/>
                </a:lnTo>
                <a:lnTo>
                  <a:pt x="0" y="19969"/>
                </a:lnTo>
                <a:lnTo>
                  <a:pt x="1820" y="27232"/>
                </a:lnTo>
                <a:lnTo>
                  <a:pt x="5460" y="32678"/>
                </a:lnTo>
                <a:lnTo>
                  <a:pt x="10920" y="36310"/>
                </a:lnTo>
                <a:lnTo>
                  <a:pt x="18200" y="38125"/>
                </a:lnTo>
                <a:lnTo>
                  <a:pt x="25480" y="36310"/>
                </a:lnTo>
                <a:lnTo>
                  <a:pt x="32760" y="32678"/>
                </a:lnTo>
                <a:lnTo>
                  <a:pt x="36400" y="27232"/>
                </a:lnTo>
                <a:lnTo>
                  <a:pt x="38221" y="19969"/>
                </a:lnTo>
                <a:lnTo>
                  <a:pt x="36400" y="12709"/>
                </a:lnTo>
                <a:lnTo>
                  <a:pt x="32760" y="5444"/>
                </a:lnTo>
                <a:lnTo>
                  <a:pt x="25480" y="1813"/>
                </a:lnTo>
                <a:lnTo>
                  <a:pt x="18200" y="0"/>
                </a:lnTo>
                <a:close/>
              </a:path>
            </a:pathLst>
          </a:custGeom>
          <a:solidFill>
            <a:srgbClr val="FFFFFF"/>
          </a:solidFill>
        </p:spPr>
        <p:txBody>
          <a:bodyPr wrap="square" lIns="0" tIns="0" rIns="0" bIns="0" rtlCol="0"/>
          <a:lstStyle/>
          <a:p>
            <a:endParaRPr dirty="0"/>
          </a:p>
        </p:txBody>
      </p:sp>
      <p:sp>
        <p:nvSpPr>
          <p:cNvPr id="99" name="object 45">
            <a:extLst>
              <a:ext uri="{FF2B5EF4-FFF2-40B4-BE49-F238E27FC236}">
                <a16:creationId xmlns:a16="http://schemas.microsoft.com/office/drawing/2014/main" id="{7BFBB161-BF69-4CEA-9E5E-2CC73C289529}"/>
              </a:ext>
            </a:extLst>
          </p:cNvPr>
          <p:cNvSpPr/>
          <p:nvPr/>
        </p:nvSpPr>
        <p:spPr>
          <a:xfrm>
            <a:off x="6115137" y="5328195"/>
            <a:ext cx="38735" cy="38735"/>
          </a:xfrm>
          <a:custGeom>
            <a:avLst/>
            <a:gdLst/>
            <a:ahLst/>
            <a:cxnLst/>
            <a:rect l="l" t="t" r="r" b="b"/>
            <a:pathLst>
              <a:path w="38734" h="38735">
                <a:moveTo>
                  <a:pt x="20020" y="0"/>
                </a:moveTo>
                <a:lnTo>
                  <a:pt x="12740" y="1813"/>
                </a:lnTo>
                <a:lnTo>
                  <a:pt x="5460" y="5444"/>
                </a:lnTo>
                <a:lnTo>
                  <a:pt x="1820" y="12709"/>
                </a:lnTo>
                <a:lnTo>
                  <a:pt x="0" y="19969"/>
                </a:lnTo>
                <a:lnTo>
                  <a:pt x="1820" y="27232"/>
                </a:lnTo>
                <a:lnTo>
                  <a:pt x="5460" y="32678"/>
                </a:lnTo>
                <a:lnTo>
                  <a:pt x="12740" y="36310"/>
                </a:lnTo>
                <a:lnTo>
                  <a:pt x="20020" y="38125"/>
                </a:lnTo>
                <a:lnTo>
                  <a:pt x="27300" y="36310"/>
                </a:lnTo>
                <a:lnTo>
                  <a:pt x="32760" y="32678"/>
                </a:lnTo>
                <a:lnTo>
                  <a:pt x="36400" y="27232"/>
                </a:lnTo>
                <a:lnTo>
                  <a:pt x="38221" y="19969"/>
                </a:lnTo>
                <a:lnTo>
                  <a:pt x="36400" y="12709"/>
                </a:lnTo>
                <a:lnTo>
                  <a:pt x="32760" y="5444"/>
                </a:lnTo>
                <a:lnTo>
                  <a:pt x="27300" y="1813"/>
                </a:lnTo>
                <a:lnTo>
                  <a:pt x="20020" y="0"/>
                </a:lnTo>
                <a:close/>
              </a:path>
            </a:pathLst>
          </a:custGeom>
          <a:solidFill>
            <a:srgbClr val="FFFFFF"/>
          </a:solidFill>
        </p:spPr>
        <p:txBody>
          <a:bodyPr wrap="square" lIns="0" tIns="0" rIns="0" bIns="0" rtlCol="0"/>
          <a:lstStyle/>
          <a:p>
            <a:endParaRPr dirty="0"/>
          </a:p>
        </p:txBody>
      </p:sp>
      <p:sp>
        <p:nvSpPr>
          <p:cNvPr id="100" name="object 46">
            <a:extLst>
              <a:ext uri="{FF2B5EF4-FFF2-40B4-BE49-F238E27FC236}">
                <a16:creationId xmlns:a16="http://schemas.microsoft.com/office/drawing/2014/main" id="{6E12C8EF-CB3B-4268-9FC1-D7899C74371F}"/>
              </a:ext>
            </a:extLst>
          </p:cNvPr>
          <p:cNvSpPr/>
          <p:nvPr/>
        </p:nvSpPr>
        <p:spPr>
          <a:xfrm>
            <a:off x="6324441" y="5328195"/>
            <a:ext cx="38735" cy="38735"/>
          </a:xfrm>
          <a:custGeom>
            <a:avLst/>
            <a:gdLst/>
            <a:ahLst/>
            <a:cxnLst/>
            <a:rect l="l" t="t" r="r" b="b"/>
            <a:pathLst>
              <a:path w="38734" h="38735">
                <a:moveTo>
                  <a:pt x="18202" y="0"/>
                </a:moveTo>
                <a:lnTo>
                  <a:pt x="10922" y="1813"/>
                </a:lnTo>
                <a:lnTo>
                  <a:pt x="5461" y="5444"/>
                </a:lnTo>
                <a:lnTo>
                  <a:pt x="1821" y="12709"/>
                </a:lnTo>
                <a:lnTo>
                  <a:pt x="0" y="19969"/>
                </a:lnTo>
                <a:lnTo>
                  <a:pt x="1821" y="27232"/>
                </a:lnTo>
                <a:lnTo>
                  <a:pt x="5461" y="32678"/>
                </a:lnTo>
                <a:lnTo>
                  <a:pt x="10922" y="36310"/>
                </a:lnTo>
                <a:lnTo>
                  <a:pt x="18202" y="38125"/>
                </a:lnTo>
                <a:lnTo>
                  <a:pt x="25482" y="36310"/>
                </a:lnTo>
                <a:lnTo>
                  <a:pt x="32762" y="32678"/>
                </a:lnTo>
                <a:lnTo>
                  <a:pt x="36402" y="27232"/>
                </a:lnTo>
                <a:lnTo>
                  <a:pt x="38222" y="19969"/>
                </a:lnTo>
                <a:lnTo>
                  <a:pt x="36402" y="12709"/>
                </a:lnTo>
                <a:lnTo>
                  <a:pt x="32762" y="5444"/>
                </a:lnTo>
                <a:lnTo>
                  <a:pt x="25482" y="1813"/>
                </a:lnTo>
                <a:lnTo>
                  <a:pt x="18202" y="0"/>
                </a:lnTo>
                <a:close/>
              </a:path>
            </a:pathLst>
          </a:custGeom>
          <a:solidFill>
            <a:srgbClr val="FFFFFF"/>
          </a:solidFill>
        </p:spPr>
        <p:txBody>
          <a:bodyPr wrap="square" lIns="0" tIns="0" rIns="0" bIns="0" rtlCol="0"/>
          <a:lstStyle/>
          <a:p>
            <a:endParaRPr dirty="0"/>
          </a:p>
        </p:txBody>
      </p:sp>
      <p:sp>
        <p:nvSpPr>
          <p:cNvPr id="101" name="object 47">
            <a:extLst>
              <a:ext uri="{FF2B5EF4-FFF2-40B4-BE49-F238E27FC236}">
                <a16:creationId xmlns:a16="http://schemas.microsoft.com/office/drawing/2014/main" id="{5A4A6EB0-D257-4C06-80CF-EDFA3EE45266}"/>
              </a:ext>
            </a:extLst>
          </p:cNvPr>
          <p:cNvSpPr/>
          <p:nvPr/>
        </p:nvSpPr>
        <p:spPr>
          <a:xfrm>
            <a:off x="5752947" y="4102669"/>
            <a:ext cx="205740" cy="347345"/>
          </a:xfrm>
          <a:custGeom>
            <a:avLst/>
            <a:gdLst/>
            <a:ahLst/>
            <a:cxnLst/>
            <a:rect l="l" t="t" r="r" b="b"/>
            <a:pathLst>
              <a:path w="205740" h="347344">
                <a:moveTo>
                  <a:pt x="107382" y="0"/>
                </a:moveTo>
                <a:lnTo>
                  <a:pt x="0" y="90779"/>
                </a:lnTo>
                <a:lnTo>
                  <a:pt x="0" y="346778"/>
                </a:lnTo>
                <a:lnTo>
                  <a:pt x="205665" y="346778"/>
                </a:lnTo>
                <a:lnTo>
                  <a:pt x="205665" y="90779"/>
                </a:lnTo>
                <a:lnTo>
                  <a:pt x="107382" y="0"/>
                </a:lnTo>
                <a:close/>
              </a:path>
            </a:pathLst>
          </a:custGeom>
          <a:solidFill>
            <a:srgbClr val="FFFFFF"/>
          </a:solidFill>
        </p:spPr>
        <p:txBody>
          <a:bodyPr wrap="square" lIns="0" tIns="0" rIns="0" bIns="0" rtlCol="0"/>
          <a:lstStyle/>
          <a:p>
            <a:endParaRPr dirty="0"/>
          </a:p>
        </p:txBody>
      </p:sp>
      <p:sp>
        <p:nvSpPr>
          <p:cNvPr id="102" name="object 48">
            <a:extLst>
              <a:ext uri="{FF2B5EF4-FFF2-40B4-BE49-F238E27FC236}">
                <a16:creationId xmlns:a16="http://schemas.microsoft.com/office/drawing/2014/main" id="{3626C1D4-DEDF-4471-A4F4-8EFA2B12D1EE}"/>
              </a:ext>
            </a:extLst>
          </p:cNvPr>
          <p:cNvSpPr/>
          <p:nvPr/>
        </p:nvSpPr>
        <p:spPr>
          <a:xfrm>
            <a:off x="5869430" y="4217072"/>
            <a:ext cx="54610" cy="83820"/>
          </a:xfrm>
          <a:custGeom>
            <a:avLst/>
            <a:gdLst/>
            <a:ahLst/>
            <a:cxnLst/>
            <a:rect l="l" t="t" r="r" b="b"/>
            <a:pathLst>
              <a:path w="54609" h="83819">
                <a:moveTo>
                  <a:pt x="0" y="83515"/>
                </a:moveTo>
                <a:lnTo>
                  <a:pt x="54601" y="83515"/>
                </a:lnTo>
                <a:lnTo>
                  <a:pt x="54601" y="0"/>
                </a:lnTo>
                <a:lnTo>
                  <a:pt x="0" y="0"/>
                </a:lnTo>
                <a:lnTo>
                  <a:pt x="0" y="83515"/>
                </a:lnTo>
                <a:close/>
              </a:path>
            </a:pathLst>
          </a:custGeom>
          <a:solidFill>
            <a:srgbClr val="000000"/>
          </a:solidFill>
        </p:spPr>
        <p:txBody>
          <a:bodyPr wrap="square" lIns="0" tIns="0" rIns="0" bIns="0" rtlCol="0"/>
          <a:lstStyle/>
          <a:p>
            <a:endParaRPr dirty="0"/>
          </a:p>
        </p:txBody>
      </p:sp>
      <p:sp>
        <p:nvSpPr>
          <p:cNvPr id="103" name="object 49">
            <a:extLst>
              <a:ext uri="{FF2B5EF4-FFF2-40B4-BE49-F238E27FC236}">
                <a16:creationId xmlns:a16="http://schemas.microsoft.com/office/drawing/2014/main" id="{EFAA74AF-CC2F-4247-BACD-8C66DE42AD63}"/>
              </a:ext>
            </a:extLst>
          </p:cNvPr>
          <p:cNvSpPr/>
          <p:nvPr/>
        </p:nvSpPr>
        <p:spPr>
          <a:xfrm>
            <a:off x="5869430" y="4324191"/>
            <a:ext cx="54610" cy="81915"/>
          </a:xfrm>
          <a:custGeom>
            <a:avLst/>
            <a:gdLst/>
            <a:ahLst/>
            <a:cxnLst/>
            <a:rect l="l" t="t" r="r" b="b"/>
            <a:pathLst>
              <a:path w="54609" h="81914">
                <a:moveTo>
                  <a:pt x="0" y="81701"/>
                </a:moveTo>
                <a:lnTo>
                  <a:pt x="54601" y="81701"/>
                </a:lnTo>
                <a:lnTo>
                  <a:pt x="54601" y="0"/>
                </a:lnTo>
                <a:lnTo>
                  <a:pt x="0" y="0"/>
                </a:lnTo>
                <a:lnTo>
                  <a:pt x="0" y="81701"/>
                </a:lnTo>
                <a:close/>
              </a:path>
            </a:pathLst>
          </a:custGeom>
          <a:solidFill>
            <a:srgbClr val="000000"/>
          </a:solidFill>
        </p:spPr>
        <p:txBody>
          <a:bodyPr wrap="square" lIns="0" tIns="0" rIns="0" bIns="0" rtlCol="0"/>
          <a:lstStyle/>
          <a:p>
            <a:endParaRPr dirty="0"/>
          </a:p>
        </p:txBody>
      </p:sp>
      <p:sp>
        <p:nvSpPr>
          <p:cNvPr id="104" name="object 50">
            <a:extLst>
              <a:ext uri="{FF2B5EF4-FFF2-40B4-BE49-F238E27FC236}">
                <a16:creationId xmlns:a16="http://schemas.microsoft.com/office/drawing/2014/main" id="{4788D593-73C1-4C77-AAAC-24EC8089A4F7}"/>
              </a:ext>
            </a:extLst>
          </p:cNvPr>
          <p:cNvSpPr/>
          <p:nvPr/>
        </p:nvSpPr>
        <p:spPr>
          <a:xfrm>
            <a:off x="5789348" y="4217073"/>
            <a:ext cx="58419" cy="83820"/>
          </a:xfrm>
          <a:custGeom>
            <a:avLst/>
            <a:gdLst/>
            <a:ahLst/>
            <a:cxnLst/>
            <a:rect l="l" t="t" r="r" b="b"/>
            <a:pathLst>
              <a:path w="58420" h="83819">
                <a:moveTo>
                  <a:pt x="0" y="83515"/>
                </a:moveTo>
                <a:lnTo>
                  <a:pt x="58241" y="83515"/>
                </a:lnTo>
                <a:lnTo>
                  <a:pt x="58241" y="0"/>
                </a:lnTo>
                <a:lnTo>
                  <a:pt x="0" y="0"/>
                </a:lnTo>
                <a:lnTo>
                  <a:pt x="0" y="83515"/>
                </a:lnTo>
                <a:close/>
              </a:path>
            </a:pathLst>
          </a:custGeom>
          <a:solidFill>
            <a:srgbClr val="000000"/>
          </a:solidFill>
        </p:spPr>
        <p:txBody>
          <a:bodyPr wrap="square" lIns="0" tIns="0" rIns="0" bIns="0" rtlCol="0"/>
          <a:lstStyle/>
          <a:p>
            <a:endParaRPr dirty="0"/>
          </a:p>
        </p:txBody>
      </p:sp>
      <p:sp>
        <p:nvSpPr>
          <p:cNvPr id="105" name="object 51">
            <a:extLst>
              <a:ext uri="{FF2B5EF4-FFF2-40B4-BE49-F238E27FC236}">
                <a16:creationId xmlns:a16="http://schemas.microsoft.com/office/drawing/2014/main" id="{AEDC18E5-0987-4E80-A574-3D9975B48562}"/>
              </a:ext>
            </a:extLst>
          </p:cNvPr>
          <p:cNvSpPr/>
          <p:nvPr/>
        </p:nvSpPr>
        <p:spPr>
          <a:xfrm>
            <a:off x="5789348" y="4324192"/>
            <a:ext cx="58419" cy="81915"/>
          </a:xfrm>
          <a:custGeom>
            <a:avLst/>
            <a:gdLst/>
            <a:ahLst/>
            <a:cxnLst/>
            <a:rect l="l" t="t" r="r" b="b"/>
            <a:pathLst>
              <a:path w="58420" h="81914">
                <a:moveTo>
                  <a:pt x="0" y="81701"/>
                </a:moveTo>
                <a:lnTo>
                  <a:pt x="58241" y="81701"/>
                </a:lnTo>
                <a:lnTo>
                  <a:pt x="58241" y="0"/>
                </a:lnTo>
                <a:lnTo>
                  <a:pt x="0" y="0"/>
                </a:lnTo>
                <a:lnTo>
                  <a:pt x="0" y="81701"/>
                </a:lnTo>
                <a:close/>
              </a:path>
            </a:pathLst>
          </a:custGeom>
          <a:solidFill>
            <a:srgbClr val="000000"/>
          </a:solidFill>
        </p:spPr>
        <p:txBody>
          <a:bodyPr wrap="square" lIns="0" tIns="0" rIns="0" bIns="0" rtlCol="0"/>
          <a:lstStyle/>
          <a:p>
            <a:endParaRPr dirty="0"/>
          </a:p>
        </p:txBody>
      </p:sp>
      <p:sp>
        <p:nvSpPr>
          <p:cNvPr id="106" name="object 52">
            <a:extLst>
              <a:ext uri="{FF2B5EF4-FFF2-40B4-BE49-F238E27FC236}">
                <a16:creationId xmlns:a16="http://schemas.microsoft.com/office/drawing/2014/main" id="{2989F149-4ABC-47F4-B820-0D00C9DC9735}"/>
              </a:ext>
            </a:extLst>
          </p:cNvPr>
          <p:cNvSpPr/>
          <p:nvPr/>
        </p:nvSpPr>
        <p:spPr>
          <a:xfrm>
            <a:off x="5276094" y="4108137"/>
            <a:ext cx="204470" cy="341630"/>
          </a:xfrm>
          <a:custGeom>
            <a:avLst/>
            <a:gdLst/>
            <a:ahLst/>
            <a:cxnLst/>
            <a:rect l="l" t="t" r="r" b="b"/>
            <a:pathLst>
              <a:path w="204470" h="341630">
                <a:moveTo>
                  <a:pt x="107384" y="0"/>
                </a:moveTo>
                <a:lnTo>
                  <a:pt x="0" y="85332"/>
                </a:lnTo>
                <a:lnTo>
                  <a:pt x="0" y="341331"/>
                </a:lnTo>
                <a:lnTo>
                  <a:pt x="203845" y="341331"/>
                </a:lnTo>
                <a:lnTo>
                  <a:pt x="203845" y="85332"/>
                </a:lnTo>
                <a:lnTo>
                  <a:pt x="107384" y="0"/>
                </a:lnTo>
                <a:close/>
              </a:path>
            </a:pathLst>
          </a:custGeom>
          <a:solidFill>
            <a:srgbClr val="FFFFFF"/>
          </a:solidFill>
        </p:spPr>
        <p:txBody>
          <a:bodyPr wrap="square" lIns="0" tIns="0" rIns="0" bIns="0" rtlCol="0"/>
          <a:lstStyle/>
          <a:p>
            <a:endParaRPr dirty="0"/>
          </a:p>
        </p:txBody>
      </p:sp>
      <p:sp>
        <p:nvSpPr>
          <p:cNvPr id="107" name="object 53">
            <a:extLst>
              <a:ext uri="{FF2B5EF4-FFF2-40B4-BE49-F238E27FC236}">
                <a16:creationId xmlns:a16="http://schemas.microsoft.com/office/drawing/2014/main" id="{DC063A03-C54C-42C0-9DB0-A5592AF7EC27}"/>
              </a:ext>
            </a:extLst>
          </p:cNvPr>
          <p:cNvSpPr/>
          <p:nvPr/>
        </p:nvSpPr>
        <p:spPr>
          <a:xfrm>
            <a:off x="5392577" y="4217076"/>
            <a:ext cx="54610" cy="83820"/>
          </a:xfrm>
          <a:custGeom>
            <a:avLst/>
            <a:gdLst/>
            <a:ahLst/>
            <a:cxnLst/>
            <a:rect l="l" t="t" r="r" b="b"/>
            <a:pathLst>
              <a:path w="54609" h="83819">
                <a:moveTo>
                  <a:pt x="0" y="83515"/>
                </a:moveTo>
                <a:lnTo>
                  <a:pt x="54601" y="83515"/>
                </a:lnTo>
                <a:lnTo>
                  <a:pt x="54601" y="0"/>
                </a:lnTo>
                <a:lnTo>
                  <a:pt x="0" y="0"/>
                </a:lnTo>
                <a:lnTo>
                  <a:pt x="0" y="83515"/>
                </a:lnTo>
                <a:close/>
              </a:path>
            </a:pathLst>
          </a:custGeom>
          <a:solidFill>
            <a:srgbClr val="000000"/>
          </a:solidFill>
        </p:spPr>
        <p:txBody>
          <a:bodyPr wrap="square" lIns="0" tIns="0" rIns="0" bIns="0" rtlCol="0"/>
          <a:lstStyle/>
          <a:p>
            <a:endParaRPr dirty="0"/>
          </a:p>
        </p:txBody>
      </p:sp>
      <p:sp>
        <p:nvSpPr>
          <p:cNvPr id="108" name="object 54">
            <a:extLst>
              <a:ext uri="{FF2B5EF4-FFF2-40B4-BE49-F238E27FC236}">
                <a16:creationId xmlns:a16="http://schemas.microsoft.com/office/drawing/2014/main" id="{57BB9973-3B7B-4570-B739-0D234DAFD329}"/>
              </a:ext>
            </a:extLst>
          </p:cNvPr>
          <p:cNvSpPr/>
          <p:nvPr/>
        </p:nvSpPr>
        <p:spPr>
          <a:xfrm>
            <a:off x="5392577" y="4324195"/>
            <a:ext cx="54610" cy="81915"/>
          </a:xfrm>
          <a:custGeom>
            <a:avLst/>
            <a:gdLst/>
            <a:ahLst/>
            <a:cxnLst/>
            <a:rect l="l" t="t" r="r" b="b"/>
            <a:pathLst>
              <a:path w="54609" h="81914">
                <a:moveTo>
                  <a:pt x="0" y="81701"/>
                </a:moveTo>
                <a:lnTo>
                  <a:pt x="54601" y="81701"/>
                </a:lnTo>
                <a:lnTo>
                  <a:pt x="54601" y="0"/>
                </a:lnTo>
                <a:lnTo>
                  <a:pt x="0" y="0"/>
                </a:lnTo>
                <a:lnTo>
                  <a:pt x="0" y="81701"/>
                </a:lnTo>
                <a:close/>
              </a:path>
            </a:pathLst>
          </a:custGeom>
          <a:solidFill>
            <a:srgbClr val="000000"/>
          </a:solidFill>
        </p:spPr>
        <p:txBody>
          <a:bodyPr wrap="square" lIns="0" tIns="0" rIns="0" bIns="0" rtlCol="0"/>
          <a:lstStyle/>
          <a:p>
            <a:endParaRPr dirty="0"/>
          </a:p>
        </p:txBody>
      </p:sp>
      <p:sp>
        <p:nvSpPr>
          <p:cNvPr id="109" name="object 55">
            <a:extLst>
              <a:ext uri="{FF2B5EF4-FFF2-40B4-BE49-F238E27FC236}">
                <a16:creationId xmlns:a16="http://schemas.microsoft.com/office/drawing/2014/main" id="{25F705FE-B3A1-4333-B268-3797EABF4F97}"/>
              </a:ext>
            </a:extLst>
          </p:cNvPr>
          <p:cNvSpPr/>
          <p:nvPr/>
        </p:nvSpPr>
        <p:spPr>
          <a:xfrm>
            <a:off x="5312495" y="4217077"/>
            <a:ext cx="58419" cy="83820"/>
          </a:xfrm>
          <a:custGeom>
            <a:avLst/>
            <a:gdLst/>
            <a:ahLst/>
            <a:cxnLst/>
            <a:rect l="l" t="t" r="r" b="b"/>
            <a:pathLst>
              <a:path w="58420" h="83819">
                <a:moveTo>
                  <a:pt x="0" y="83515"/>
                </a:moveTo>
                <a:lnTo>
                  <a:pt x="58241" y="83515"/>
                </a:lnTo>
                <a:lnTo>
                  <a:pt x="58241" y="0"/>
                </a:lnTo>
                <a:lnTo>
                  <a:pt x="0" y="0"/>
                </a:lnTo>
                <a:lnTo>
                  <a:pt x="0" y="83515"/>
                </a:lnTo>
                <a:close/>
              </a:path>
            </a:pathLst>
          </a:custGeom>
          <a:solidFill>
            <a:srgbClr val="000000"/>
          </a:solidFill>
        </p:spPr>
        <p:txBody>
          <a:bodyPr wrap="square" lIns="0" tIns="0" rIns="0" bIns="0" rtlCol="0"/>
          <a:lstStyle/>
          <a:p>
            <a:endParaRPr dirty="0"/>
          </a:p>
        </p:txBody>
      </p:sp>
      <p:sp>
        <p:nvSpPr>
          <p:cNvPr id="110" name="object 56">
            <a:extLst>
              <a:ext uri="{FF2B5EF4-FFF2-40B4-BE49-F238E27FC236}">
                <a16:creationId xmlns:a16="http://schemas.microsoft.com/office/drawing/2014/main" id="{ACB75154-FC00-4273-9F20-BEF31C121E81}"/>
              </a:ext>
            </a:extLst>
          </p:cNvPr>
          <p:cNvSpPr/>
          <p:nvPr/>
        </p:nvSpPr>
        <p:spPr>
          <a:xfrm>
            <a:off x="5312495" y="4324196"/>
            <a:ext cx="58419" cy="81915"/>
          </a:xfrm>
          <a:custGeom>
            <a:avLst/>
            <a:gdLst/>
            <a:ahLst/>
            <a:cxnLst/>
            <a:rect l="l" t="t" r="r" b="b"/>
            <a:pathLst>
              <a:path w="58420" h="81914">
                <a:moveTo>
                  <a:pt x="0" y="81701"/>
                </a:moveTo>
                <a:lnTo>
                  <a:pt x="58241" y="81701"/>
                </a:lnTo>
                <a:lnTo>
                  <a:pt x="58241" y="0"/>
                </a:lnTo>
                <a:lnTo>
                  <a:pt x="0" y="0"/>
                </a:lnTo>
                <a:lnTo>
                  <a:pt x="0" y="81701"/>
                </a:lnTo>
                <a:close/>
              </a:path>
            </a:pathLst>
          </a:custGeom>
          <a:solidFill>
            <a:srgbClr val="000000"/>
          </a:solidFill>
        </p:spPr>
        <p:txBody>
          <a:bodyPr wrap="square" lIns="0" tIns="0" rIns="0" bIns="0" rtlCol="0"/>
          <a:lstStyle/>
          <a:p>
            <a:endParaRPr dirty="0"/>
          </a:p>
        </p:txBody>
      </p:sp>
      <p:sp>
        <p:nvSpPr>
          <p:cNvPr id="111" name="object 57">
            <a:extLst>
              <a:ext uri="{FF2B5EF4-FFF2-40B4-BE49-F238E27FC236}">
                <a16:creationId xmlns:a16="http://schemas.microsoft.com/office/drawing/2014/main" id="{4CD712E1-C791-4CB4-B9D6-CCD12364DD7F}"/>
              </a:ext>
            </a:extLst>
          </p:cNvPr>
          <p:cNvSpPr/>
          <p:nvPr/>
        </p:nvSpPr>
        <p:spPr>
          <a:xfrm>
            <a:off x="4697060" y="3702175"/>
            <a:ext cx="1825625" cy="1826260"/>
          </a:xfrm>
          <a:custGeom>
            <a:avLst/>
            <a:gdLst/>
            <a:ahLst/>
            <a:cxnLst/>
            <a:rect l="l" t="t" r="r" b="b"/>
            <a:pathLst>
              <a:path w="1825625" h="1826260">
                <a:moveTo>
                  <a:pt x="1670290" y="0"/>
                </a:moveTo>
                <a:lnTo>
                  <a:pt x="171761" y="0"/>
                </a:lnTo>
                <a:lnTo>
                  <a:pt x="136771" y="10180"/>
                </a:lnTo>
                <a:lnTo>
                  <a:pt x="98550" y="30153"/>
                </a:lnTo>
                <a:lnTo>
                  <a:pt x="65787" y="59201"/>
                </a:lnTo>
                <a:lnTo>
                  <a:pt x="36668" y="91881"/>
                </a:lnTo>
                <a:lnTo>
                  <a:pt x="16647" y="130010"/>
                </a:lnTo>
                <a:lnTo>
                  <a:pt x="3907" y="173585"/>
                </a:lnTo>
                <a:lnTo>
                  <a:pt x="0" y="206060"/>
                </a:lnTo>
                <a:lnTo>
                  <a:pt x="0" y="1619248"/>
                </a:lnTo>
                <a:lnTo>
                  <a:pt x="7547" y="1665999"/>
                </a:lnTo>
                <a:lnTo>
                  <a:pt x="25748" y="1705942"/>
                </a:lnTo>
                <a:lnTo>
                  <a:pt x="51228" y="1744070"/>
                </a:lnTo>
                <a:lnTo>
                  <a:pt x="82169" y="1774935"/>
                </a:lnTo>
                <a:lnTo>
                  <a:pt x="118568" y="1798539"/>
                </a:lnTo>
                <a:lnTo>
                  <a:pt x="160431" y="1816699"/>
                </a:lnTo>
                <a:lnTo>
                  <a:pt x="225953" y="1825777"/>
                </a:lnTo>
                <a:lnTo>
                  <a:pt x="1609189" y="1825777"/>
                </a:lnTo>
                <a:lnTo>
                  <a:pt x="1652870" y="1822146"/>
                </a:lnTo>
                <a:lnTo>
                  <a:pt x="1694733" y="1809431"/>
                </a:lnTo>
                <a:lnTo>
                  <a:pt x="1734774" y="1787644"/>
                </a:lnTo>
                <a:lnTo>
                  <a:pt x="1769355" y="1760412"/>
                </a:lnTo>
                <a:lnTo>
                  <a:pt x="1796654" y="1725916"/>
                </a:lnTo>
                <a:lnTo>
                  <a:pt x="1800626" y="1718652"/>
                </a:lnTo>
                <a:lnTo>
                  <a:pt x="213213" y="1718652"/>
                </a:lnTo>
                <a:lnTo>
                  <a:pt x="202293" y="1716838"/>
                </a:lnTo>
                <a:lnTo>
                  <a:pt x="160431" y="1698682"/>
                </a:lnTo>
                <a:lnTo>
                  <a:pt x="127669" y="1665999"/>
                </a:lnTo>
                <a:lnTo>
                  <a:pt x="109468" y="1624241"/>
                </a:lnTo>
                <a:lnTo>
                  <a:pt x="107650" y="1600638"/>
                </a:lnTo>
                <a:lnTo>
                  <a:pt x="107650" y="218973"/>
                </a:lnTo>
                <a:lnTo>
                  <a:pt x="116750" y="173585"/>
                </a:lnTo>
                <a:lnTo>
                  <a:pt x="142231" y="135455"/>
                </a:lnTo>
                <a:lnTo>
                  <a:pt x="160431" y="120932"/>
                </a:lnTo>
                <a:lnTo>
                  <a:pt x="169532" y="113668"/>
                </a:lnTo>
                <a:lnTo>
                  <a:pt x="202293" y="102777"/>
                </a:lnTo>
                <a:lnTo>
                  <a:pt x="213213" y="100959"/>
                </a:lnTo>
                <a:lnTo>
                  <a:pt x="1801023" y="100959"/>
                </a:lnTo>
                <a:lnTo>
                  <a:pt x="1796654" y="93697"/>
                </a:lnTo>
                <a:lnTo>
                  <a:pt x="1769355" y="59201"/>
                </a:lnTo>
                <a:lnTo>
                  <a:pt x="1734774" y="30153"/>
                </a:lnTo>
                <a:lnTo>
                  <a:pt x="1694733" y="8366"/>
                </a:lnTo>
                <a:lnTo>
                  <a:pt x="1674711" y="1102"/>
                </a:lnTo>
                <a:lnTo>
                  <a:pt x="1670290" y="0"/>
                </a:lnTo>
                <a:close/>
              </a:path>
              <a:path w="1825625" h="1826260">
                <a:moveTo>
                  <a:pt x="1801023" y="100959"/>
                </a:moveTo>
                <a:lnTo>
                  <a:pt x="1620111" y="100959"/>
                </a:lnTo>
                <a:lnTo>
                  <a:pt x="1632852" y="102777"/>
                </a:lnTo>
                <a:lnTo>
                  <a:pt x="1665611" y="113668"/>
                </a:lnTo>
                <a:lnTo>
                  <a:pt x="1674711" y="120932"/>
                </a:lnTo>
                <a:lnTo>
                  <a:pt x="1683811" y="126379"/>
                </a:lnTo>
                <a:lnTo>
                  <a:pt x="1692911" y="135455"/>
                </a:lnTo>
                <a:lnTo>
                  <a:pt x="1707474" y="153611"/>
                </a:lnTo>
                <a:lnTo>
                  <a:pt x="1718392" y="173585"/>
                </a:lnTo>
                <a:lnTo>
                  <a:pt x="1725674" y="195372"/>
                </a:lnTo>
                <a:lnTo>
                  <a:pt x="1727492" y="218973"/>
                </a:lnTo>
                <a:lnTo>
                  <a:pt x="1727492" y="1600638"/>
                </a:lnTo>
                <a:lnTo>
                  <a:pt x="1718392" y="1646028"/>
                </a:lnTo>
                <a:lnTo>
                  <a:pt x="1692911" y="1684155"/>
                </a:lnTo>
                <a:lnTo>
                  <a:pt x="1654692" y="1709574"/>
                </a:lnTo>
                <a:lnTo>
                  <a:pt x="1609189" y="1718652"/>
                </a:lnTo>
                <a:lnTo>
                  <a:pt x="1800626" y="1718652"/>
                </a:lnTo>
                <a:lnTo>
                  <a:pt x="1818495" y="1685973"/>
                </a:lnTo>
                <a:lnTo>
                  <a:pt x="1825396" y="1667045"/>
                </a:lnTo>
                <a:lnTo>
                  <a:pt x="1825396" y="152471"/>
                </a:lnTo>
                <a:lnTo>
                  <a:pt x="1818495" y="131824"/>
                </a:lnTo>
                <a:lnTo>
                  <a:pt x="1807576" y="111854"/>
                </a:lnTo>
                <a:lnTo>
                  <a:pt x="1801023" y="100959"/>
                </a:lnTo>
                <a:close/>
              </a:path>
            </a:pathLst>
          </a:custGeom>
          <a:solidFill>
            <a:srgbClr val="000000"/>
          </a:solidFill>
        </p:spPr>
        <p:txBody>
          <a:bodyPr wrap="square" lIns="0" tIns="0" rIns="0" bIns="0" rtlCol="0"/>
          <a:lstStyle/>
          <a:p>
            <a:endParaRPr dirty="0"/>
          </a:p>
        </p:txBody>
      </p:sp>
    </p:spTree>
    <p:extLst>
      <p:ext uri="{BB962C8B-B14F-4D97-AF65-F5344CB8AC3E}">
        <p14:creationId xmlns:p14="http://schemas.microsoft.com/office/powerpoint/2010/main" val="1177284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Components of a Financial Plan to Build a Solid Future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Communication and Record-keeping (part 7)</a:t>
            </a:r>
          </a:p>
          <a:p>
            <a:pPr lvl="1"/>
            <a:r>
              <a:rPr lang="en-US" dirty="0"/>
              <a:t>Retirement and Estate Planning (part 6)</a:t>
            </a:r>
          </a:p>
          <a:p>
            <a:pPr lvl="1"/>
            <a:r>
              <a:rPr lang="en-US" dirty="0"/>
              <a:t>Personal Investing (part 5)</a:t>
            </a:r>
          </a:p>
          <a:p>
            <a:pPr lvl="1"/>
            <a:r>
              <a:rPr lang="en-US" dirty="0"/>
              <a:t>Protecting Your Assets and Income (part 4)</a:t>
            </a:r>
          </a:p>
          <a:p>
            <a:pPr lvl="1"/>
            <a:r>
              <a:rPr lang="en-US" dirty="0"/>
              <a:t>Personal Financing (part 3)</a:t>
            </a:r>
          </a:p>
          <a:p>
            <a:pPr lvl="1"/>
            <a:r>
              <a:rPr lang="en-US" dirty="0"/>
              <a:t>Liquidity Management (part 2)</a:t>
            </a:r>
          </a:p>
          <a:p>
            <a:pPr lvl="1"/>
            <a:r>
              <a:rPr lang="en-US" dirty="0"/>
              <a:t>Budgeting and Taxes (part 1)</a:t>
            </a:r>
          </a:p>
          <a:p>
            <a:pPr marL="0" lvl="1" indent="0">
              <a:buNone/>
            </a:pPr>
            <a:endParaRPr lang="en-US" dirty="0"/>
          </a:p>
          <a:p>
            <a:endParaRPr lang="en-US" dirty="0"/>
          </a:p>
        </p:txBody>
      </p:sp>
    </p:spTree>
    <p:extLst>
      <p:ext uri="{BB962C8B-B14F-4D97-AF65-F5344CB8AC3E}">
        <p14:creationId xmlns:p14="http://schemas.microsoft.com/office/powerpoint/2010/main" val="2656691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5" dirty="0"/>
              <a:t>Component </a:t>
            </a:r>
            <a:r>
              <a:rPr lang="en-US" dirty="0"/>
              <a:t>One - </a:t>
            </a:r>
            <a:r>
              <a:rPr lang="en-US" spc="-5" dirty="0"/>
              <a:t>Budgeting and</a:t>
            </a:r>
            <a:r>
              <a:rPr lang="en-US" spc="-130" dirty="0"/>
              <a:t> </a:t>
            </a:r>
            <a:r>
              <a:rPr lang="en-US" spc="-10" dirty="0"/>
              <a:t>Taxes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Budgeting is the process of forecasting  future expenses and income</a:t>
            </a:r>
          </a:p>
          <a:p>
            <a:pPr lvl="1"/>
            <a:r>
              <a:rPr lang="en-US" dirty="0"/>
              <a:t>Creating a budget involves four steps:</a:t>
            </a:r>
          </a:p>
          <a:p>
            <a:pPr lvl="2"/>
            <a:r>
              <a:rPr lang="en-US" sz="2400" dirty="0"/>
              <a:t>Establishing your net worth</a:t>
            </a:r>
          </a:p>
          <a:p>
            <a:pPr lvl="2"/>
            <a:r>
              <a:rPr lang="en-US" sz="2400" dirty="0"/>
              <a:t>Establishing your income</a:t>
            </a:r>
          </a:p>
          <a:p>
            <a:pPr lvl="2"/>
            <a:r>
              <a:rPr lang="en-US" sz="2400" dirty="0"/>
              <a:t>Identifying your expenses</a:t>
            </a:r>
          </a:p>
          <a:p>
            <a:pPr lvl="2"/>
            <a:r>
              <a:rPr lang="en-US" sz="2400" dirty="0"/>
              <a:t>Considering the impact of taxes</a:t>
            </a:r>
          </a:p>
        </p:txBody>
      </p:sp>
      <p:sp>
        <p:nvSpPr>
          <p:cNvPr id="4" name="object 4">
            <a:extLst>
              <a:ext uri="{FF2B5EF4-FFF2-40B4-BE49-F238E27FC236}">
                <a16:creationId xmlns:a16="http://schemas.microsoft.com/office/drawing/2014/main" id="{B28EBC19-A5DD-4C6D-BFF1-79E6BE7BAAFC}"/>
              </a:ext>
            </a:extLst>
          </p:cNvPr>
          <p:cNvSpPr/>
          <p:nvPr/>
        </p:nvSpPr>
        <p:spPr>
          <a:xfrm>
            <a:off x="9920542" y="4029575"/>
            <a:ext cx="1092835" cy="1100455"/>
          </a:xfrm>
          <a:custGeom>
            <a:avLst/>
            <a:gdLst/>
            <a:ahLst/>
            <a:cxnLst/>
            <a:rect l="l" t="t" r="r" b="b"/>
            <a:pathLst>
              <a:path w="1092834" h="1100454">
                <a:moveTo>
                  <a:pt x="440405" y="10994"/>
                </a:moveTo>
                <a:lnTo>
                  <a:pt x="393807" y="21986"/>
                </a:lnTo>
                <a:lnTo>
                  <a:pt x="349034" y="37559"/>
                </a:lnTo>
                <a:lnTo>
                  <a:pt x="306091" y="55878"/>
                </a:lnTo>
                <a:lnTo>
                  <a:pt x="265887" y="78779"/>
                </a:lnTo>
                <a:lnTo>
                  <a:pt x="226599" y="104428"/>
                </a:lnTo>
                <a:lnTo>
                  <a:pt x="190965" y="132826"/>
                </a:lnTo>
                <a:lnTo>
                  <a:pt x="157158" y="164886"/>
                </a:lnTo>
                <a:lnTo>
                  <a:pt x="126092" y="198778"/>
                </a:lnTo>
                <a:lnTo>
                  <a:pt x="97767" y="236335"/>
                </a:lnTo>
                <a:lnTo>
                  <a:pt x="73097" y="275725"/>
                </a:lnTo>
                <a:lnTo>
                  <a:pt x="51168" y="316946"/>
                </a:lnTo>
                <a:lnTo>
                  <a:pt x="33807" y="360000"/>
                </a:lnTo>
                <a:lnTo>
                  <a:pt x="19187" y="405801"/>
                </a:lnTo>
                <a:lnTo>
                  <a:pt x="8224" y="452520"/>
                </a:lnTo>
                <a:lnTo>
                  <a:pt x="1828" y="500153"/>
                </a:lnTo>
                <a:lnTo>
                  <a:pt x="0" y="549618"/>
                </a:lnTo>
                <a:lnTo>
                  <a:pt x="2742" y="605495"/>
                </a:lnTo>
                <a:lnTo>
                  <a:pt x="10964" y="660458"/>
                </a:lnTo>
                <a:lnTo>
                  <a:pt x="24670" y="713587"/>
                </a:lnTo>
                <a:lnTo>
                  <a:pt x="42945" y="763969"/>
                </a:lnTo>
                <a:lnTo>
                  <a:pt x="65787" y="812519"/>
                </a:lnTo>
                <a:lnTo>
                  <a:pt x="94112" y="857403"/>
                </a:lnTo>
                <a:lnTo>
                  <a:pt x="125177" y="899540"/>
                </a:lnTo>
                <a:lnTo>
                  <a:pt x="160812" y="938930"/>
                </a:lnTo>
                <a:lnTo>
                  <a:pt x="199188" y="974655"/>
                </a:lnTo>
                <a:lnTo>
                  <a:pt x="242132" y="1005800"/>
                </a:lnTo>
                <a:lnTo>
                  <a:pt x="286903" y="1033281"/>
                </a:lnTo>
                <a:lnTo>
                  <a:pt x="335329" y="1057098"/>
                </a:lnTo>
                <a:lnTo>
                  <a:pt x="385584" y="1075418"/>
                </a:lnTo>
                <a:lnTo>
                  <a:pt x="437664" y="1089159"/>
                </a:lnTo>
                <a:lnTo>
                  <a:pt x="492487" y="1097403"/>
                </a:lnTo>
                <a:lnTo>
                  <a:pt x="548222" y="1100151"/>
                </a:lnTo>
                <a:lnTo>
                  <a:pt x="603958" y="1097403"/>
                </a:lnTo>
                <a:lnTo>
                  <a:pt x="658781" y="1089159"/>
                </a:lnTo>
                <a:lnTo>
                  <a:pt x="710861" y="1075418"/>
                </a:lnTo>
                <a:lnTo>
                  <a:pt x="761116" y="1057098"/>
                </a:lnTo>
                <a:lnTo>
                  <a:pt x="809541" y="1033281"/>
                </a:lnTo>
                <a:lnTo>
                  <a:pt x="854313" y="1005800"/>
                </a:lnTo>
                <a:lnTo>
                  <a:pt x="897257" y="974655"/>
                </a:lnTo>
                <a:lnTo>
                  <a:pt x="924809" y="949006"/>
                </a:lnTo>
                <a:lnTo>
                  <a:pt x="483349" y="949006"/>
                </a:lnTo>
                <a:lnTo>
                  <a:pt x="483349" y="849159"/>
                </a:lnTo>
                <a:lnTo>
                  <a:pt x="319797" y="849159"/>
                </a:lnTo>
                <a:lnTo>
                  <a:pt x="319797" y="631146"/>
                </a:lnTo>
                <a:lnTo>
                  <a:pt x="601218" y="631146"/>
                </a:lnTo>
                <a:lnTo>
                  <a:pt x="596648" y="626565"/>
                </a:lnTo>
                <a:lnTo>
                  <a:pt x="563756" y="606412"/>
                </a:lnTo>
                <a:lnTo>
                  <a:pt x="510761" y="585344"/>
                </a:lnTo>
                <a:lnTo>
                  <a:pt x="487918" y="576183"/>
                </a:lnTo>
                <a:lnTo>
                  <a:pt x="429440" y="552365"/>
                </a:lnTo>
                <a:lnTo>
                  <a:pt x="375531" y="519389"/>
                </a:lnTo>
                <a:lnTo>
                  <a:pt x="344467" y="483663"/>
                </a:lnTo>
                <a:lnTo>
                  <a:pt x="324365" y="436947"/>
                </a:lnTo>
                <a:lnTo>
                  <a:pt x="320711" y="397557"/>
                </a:lnTo>
                <a:lnTo>
                  <a:pt x="322536" y="368245"/>
                </a:lnTo>
                <a:lnTo>
                  <a:pt x="335329" y="324274"/>
                </a:lnTo>
                <a:lnTo>
                  <a:pt x="361826" y="281222"/>
                </a:lnTo>
                <a:lnTo>
                  <a:pt x="393807" y="253741"/>
                </a:lnTo>
                <a:lnTo>
                  <a:pt x="442233" y="231757"/>
                </a:lnTo>
                <a:lnTo>
                  <a:pt x="483349" y="223513"/>
                </a:lnTo>
                <a:lnTo>
                  <a:pt x="483349" y="135573"/>
                </a:lnTo>
                <a:lnTo>
                  <a:pt x="511675" y="135573"/>
                </a:lnTo>
                <a:lnTo>
                  <a:pt x="440405" y="10994"/>
                </a:lnTo>
                <a:close/>
              </a:path>
              <a:path w="1092834" h="1100454">
                <a:moveTo>
                  <a:pt x="516242" y="317863"/>
                </a:moveTo>
                <a:lnTo>
                  <a:pt x="467816" y="331602"/>
                </a:lnTo>
                <a:lnTo>
                  <a:pt x="442233" y="361831"/>
                </a:lnTo>
                <a:lnTo>
                  <a:pt x="437664" y="384732"/>
                </a:lnTo>
                <a:lnTo>
                  <a:pt x="440405" y="402137"/>
                </a:lnTo>
                <a:lnTo>
                  <a:pt x="470556" y="440612"/>
                </a:lnTo>
                <a:lnTo>
                  <a:pt x="505278" y="459848"/>
                </a:lnTo>
                <a:lnTo>
                  <a:pt x="561927" y="482749"/>
                </a:lnTo>
                <a:lnTo>
                  <a:pt x="589339" y="494657"/>
                </a:lnTo>
                <a:lnTo>
                  <a:pt x="603046" y="500153"/>
                </a:lnTo>
                <a:lnTo>
                  <a:pt x="614921" y="505650"/>
                </a:lnTo>
                <a:lnTo>
                  <a:pt x="626800" y="510228"/>
                </a:lnTo>
                <a:lnTo>
                  <a:pt x="648731" y="521222"/>
                </a:lnTo>
                <a:lnTo>
                  <a:pt x="658781" y="527633"/>
                </a:lnTo>
                <a:lnTo>
                  <a:pt x="667916" y="533129"/>
                </a:lnTo>
                <a:lnTo>
                  <a:pt x="699897" y="560610"/>
                </a:lnTo>
                <a:lnTo>
                  <a:pt x="724569" y="599084"/>
                </a:lnTo>
                <a:lnTo>
                  <a:pt x="739187" y="653129"/>
                </a:lnTo>
                <a:lnTo>
                  <a:pt x="741013" y="680611"/>
                </a:lnTo>
                <a:lnTo>
                  <a:pt x="740099" y="698015"/>
                </a:lnTo>
                <a:lnTo>
                  <a:pt x="728223" y="749313"/>
                </a:lnTo>
                <a:lnTo>
                  <a:pt x="704466" y="792365"/>
                </a:lnTo>
                <a:lnTo>
                  <a:pt x="668831" y="826258"/>
                </a:lnTo>
                <a:lnTo>
                  <a:pt x="624974" y="847328"/>
                </a:lnTo>
                <a:lnTo>
                  <a:pt x="580202" y="857403"/>
                </a:lnTo>
                <a:lnTo>
                  <a:pt x="580202" y="949006"/>
                </a:lnTo>
                <a:lnTo>
                  <a:pt x="924809" y="949006"/>
                </a:lnTo>
                <a:lnTo>
                  <a:pt x="935633" y="938930"/>
                </a:lnTo>
                <a:lnTo>
                  <a:pt x="971268" y="899540"/>
                </a:lnTo>
                <a:lnTo>
                  <a:pt x="1002333" y="857403"/>
                </a:lnTo>
                <a:lnTo>
                  <a:pt x="1030659" y="812519"/>
                </a:lnTo>
                <a:lnTo>
                  <a:pt x="1053501" y="763969"/>
                </a:lnTo>
                <a:lnTo>
                  <a:pt x="1071774" y="713587"/>
                </a:lnTo>
                <a:lnTo>
                  <a:pt x="1085482" y="660458"/>
                </a:lnTo>
                <a:lnTo>
                  <a:pt x="1092606" y="612825"/>
                </a:lnTo>
                <a:lnTo>
                  <a:pt x="1092687" y="486950"/>
                </a:lnTo>
                <a:lnTo>
                  <a:pt x="1086030" y="442442"/>
                </a:lnTo>
                <a:lnTo>
                  <a:pt x="632284" y="442442"/>
                </a:lnTo>
                <a:lnTo>
                  <a:pt x="628629" y="420458"/>
                </a:lnTo>
                <a:lnTo>
                  <a:pt x="617664" y="383818"/>
                </a:lnTo>
                <a:lnTo>
                  <a:pt x="594822" y="349008"/>
                </a:lnTo>
                <a:lnTo>
                  <a:pt x="576549" y="334352"/>
                </a:lnTo>
                <a:lnTo>
                  <a:pt x="568324" y="328855"/>
                </a:lnTo>
                <a:lnTo>
                  <a:pt x="557360" y="324274"/>
                </a:lnTo>
                <a:lnTo>
                  <a:pt x="545482" y="320610"/>
                </a:lnTo>
                <a:lnTo>
                  <a:pt x="531775" y="318780"/>
                </a:lnTo>
                <a:lnTo>
                  <a:pt x="516242" y="317863"/>
                </a:lnTo>
                <a:close/>
              </a:path>
              <a:path w="1092834" h="1100454">
                <a:moveTo>
                  <a:pt x="414821" y="793282"/>
                </a:moveTo>
                <a:lnTo>
                  <a:pt x="412995" y="849159"/>
                </a:lnTo>
                <a:lnTo>
                  <a:pt x="483349" y="849159"/>
                </a:lnTo>
                <a:lnTo>
                  <a:pt x="483349" y="846412"/>
                </a:lnTo>
                <a:lnTo>
                  <a:pt x="470556" y="841831"/>
                </a:lnTo>
                <a:lnTo>
                  <a:pt x="459593" y="836335"/>
                </a:lnTo>
                <a:lnTo>
                  <a:pt x="450456" y="830838"/>
                </a:lnTo>
                <a:lnTo>
                  <a:pt x="442233" y="824427"/>
                </a:lnTo>
                <a:lnTo>
                  <a:pt x="434924" y="818016"/>
                </a:lnTo>
                <a:lnTo>
                  <a:pt x="428529" y="809770"/>
                </a:lnTo>
                <a:lnTo>
                  <a:pt x="421216" y="802443"/>
                </a:lnTo>
                <a:lnTo>
                  <a:pt x="414821" y="793282"/>
                </a:lnTo>
                <a:close/>
              </a:path>
              <a:path w="1092834" h="1100454">
                <a:moveTo>
                  <a:pt x="601218" y="631146"/>
                </a:moveTo>
                <a:lnTo>
                  <a:pt x="413907" y="631146"/>
                </a:lnTo>
                <a:lnTo>
                  <a:pt x="414821" y="638473"/>
                </a:lnTo>
                <a:lnTo>
                  <a:pt x="424871" y="682441"/>
                </a:lnTo>
                <a:lnTo>
                  <a:pt x="442233" y="718168"/>
                </a:lnTo>
                <a:lnTo>
                  <a:pt x="470556" y="746564"/>
                </a:lnTo>
                <a:lnTo>
                  <a:pt x="508933" y="763969"/>
                </a:lnTo>
                <a:lnTo>
                  <a:pt x="537258" y="767633"/>
                </a:lnTo>
                <a:lnTo>
                  <a:pt x="552791" y="766717"/>
                </a:lnTo>
                <a:lnTo>
                  <a:pt x="595734" y="748396"/>
                </a:lnTo>
                <a:lnTo>
                  <a:pt x="621319" y="708092"/>
                </a:lnTo>
                <a:lnTo>
                  <a:pt x="623146" y="688855"/>
                </a:lnTo>
                <a:lnTo>
                  <a:pt x="622234" y="674197"/>
                </a:lnTo>
                <a:lnTo>
                  <a:pt x="617664" y="659541"/>
                </a:lnTo>
                <a:lnTo>
                  <a:pt x="612181" y="645801"/>
                </a:lnTo>
                <a:lnTo>
                  <a:pt x="603958" y="633893"/>
                </a:lnTo>
                <a:lnTo>
                  <a:pt x="601218" y="631146"/>
                </a:lnTo>
                <a:close/>
              </a:path>
              <a:path w="1092834" h="1100454">
                <a:moveTo>
                  <a:pt x="997705" y="236335"/>
                </a:moveTo>
                <a:lnTo>
                  <a:pt x="728223" y="236335"/>
                </a:lnTo>
                <a:lnTo>
                  <a:pt x="728223" y="442442"/>
                </a:lnTo>
                <a:lnTo>
                  <a:pt x="1086030" y="442442"/>
                </a:lnTo>
                <a:lnTo>
                  <a:pt x="1085482" y="438778"/>
                </a:lnTo>
                <a:lnTo>
                  <a:pt x="1071774" y="386565"/>
                </a:lnTo>
                <a:lnTo>
                  <a:pt x="1053501" y="336183"/>
                </a:lnTo>
                <a:lnTo>
                  <a:pt x="1030659" y="287634"/>
                </a:lnTo>
                <a:lnTo>
                  <a:pt x="1002333" y="242749"/>
                </a:lnTo>
                <a:lnTo>
                  <a:pt x="997705" y="236335"/>
                </a:lnTo>
                <a:close/>
              </a:path>
              <a:path w="1092834" h="1100454">
                <a:moveTo>
                  <a:pt x="548222" y="0"/>
                </a:moveTo>
                <a:lnTo>
                  <a:pt x="534517" y="0"/>
                </a:lnTo>
                <a:lnTo>
                  <a:pt x="493399" y="2749"/>
                </a:lnTo>
                <a:lnTo>
                  <a:pt x="453197" y="8244"/>
                </a:lnTo>
                <a:lnTo>
                  <a:pt x="440405" y="10994"/>
                </a:lnTo>
                <a:lnTo>
                  <a:pt x="511675" y="135573"/>
                </a:lnTo>
                <a:lnTo>
                  <a:pt x="580202" y="135573"/>
                </a:lnTo>
                <a:lnTo>
                  <a:pt x="580202" y="236335"/>
                </a:lnTo>
                <a:lnTo>
                  <a:pt x="616751" y="260153"/>
                </a:lnTo>
                <a:lnTo>
                  <a:pt x="632284" y="279389"/>
                </a:lnTo>
                <a:lnTo>
                  <a:pt x="634110" y="236335"/>
                </a:lnTo>
                <a:lnTo>
                  <a:pt x="997705" y="236335"/>
                </a:lnTo>
                <a:lnTo>
                  <a:pt x="971268" y="199695"/>
                </a:lnTo>
                <a:lnTo>
                  <a:pt x="935633" y="161222"/>
                </a:lnTo>
                <a:lnTo>
                  <a:pt x="897257" y="125497"/>
                </a:lnTo>
                <a:lnTo>
                  <a:pt x="854313" y="94352"/>
                </a:lnTo>
                <a:lnTo>
                  <a:pt x="809541" y="65955"/>
                </a:lnTo>
                <a:lnTo>
                  <a:pt x="761116" y="43054"/>
                </a:lnTo>
                <a:lnTo>
                  <a:pt x="710861" y="24733"/>
                </a:lnTo>
                <a:lnTo>
                  <a:pt x="658781" y="10994"/>
                </a:lnTo>
                <a:lnTo>
                  <a:pt x="603958" y="2749"/>
                </a:lnTo>
                <a:lnTo>
                  <a:pt x="548222" y="0"/>
                </a:lnTo>
                <a:close/>
              </a:path>
            </a:pathLst>
          </a:custGeom>
          <a:solidFill>
            <a:srgbClr val="EFAA00"/>
          </a:solidFill>
        </p:spPr>
        <p:txBody>
          <a:bodyPr wrap="square" lIns="0" tIns="0" rIns="0" bIns="0" rtlCol="0"/>
          <a:lstStyle/>
          <a:p>
            <a:endParaRPr dirty="0"/>
          </a:p>
        </p:txBody>
      </p:sp>
      <p:sp>
        <p:nvSpPr>
          <p:cNvPr id="5" name="object 5">
            <a:extLst>
              <a:ext uri="{FF2B5EF4-FFF2-40B4-BE49-F238E27FC236}">
                <a16:creationId xmlns:a16="http://schemas.microsoft.com/office/drawing/2014/main" id="{7F10BD7A-042C-4A41-BD5A-A51CEE61E8C6}"/>
              </a:ext>
            </a:extLst>
          </p:cNvPr>
          <p:cNvSpPr/>
          <p:nvPr/>
        </p:nvSpPr>
        <p:spPr>
          <a:xfrm>
            <a:off x="9237995" y="3650055"/>
            <a:ext cx="1510665" cy="1787525"/>
          </a:xfrm>
          <a:custGeom>
            <a:avLst/>
            <a:gdLst/>
            <a:ahLst/>
            <a:cxnLst/>
            <a:rect l="l" t="t" r="r" b="b"/>
            <a:pathLst>
              <a:path w="1510665" h="1787525">
                <a:moveTo>
                  <a:pt x="1446513" y="0"/>
                </a:moveTo>
                <a:lnTo>
                  <a:pt x="1442016" y="0"/>
                </a:lnTo>
                <a:lnTo>
                  <a:pt x="1440001" y="288"/>
                </a:lnTo>
                <a:lnTo>
                  <a:pt x="1434518" y="1204"/>
                </a:lnTo>
                <a:lnTo>
                  <a:pt x="1415331" y="3953"/>
                </a:lnTo>
                <a:lnTo>
                  <a:pt x="1409848" y="4869"/>
                </a:lnTo>
                <a:lnTo>
                  <a:pt x="1403451" y="6701"/>
                </a:lnTo>
                <a:lnTo>
                  <a:pt x="1397970" y="7617"/>
                </a:lnTo>
                <a:lnTo>
                  <a:pt x="1331270" y="24105"/>
                </a:lnTo>
                <a:lnTo>
                  <a:pt x="1234417" y="51587"/>
                </a:lnTo>
                <a:lnTo>
                  <a:pt x="1203350" y="61661"/>
                </a:lnTo>
                <a:lnTo>
                  <a:pt x="1172285" y="72655"/>
                </a:lnTo>
                <a:lnTo>
                  <a:pt x="1142133" y="82733"/>
                </a:lnTo>
                <a:lnTo>
                  <a:pt x="1111980" y="94639"/>
                </a:lnTo>
                <a:lnTo>
                  <a:pt x="1082743" y="105633"/>
                </a:lnTo>
                <a:lnTo>
                  <a:pt x="1053504" y="117541"/>
                </a:lnTo>
                <a:lnTo>
                  <a:pt x="968530" y="155097"/>
                </a:lnTo>
                <a:lnTo>
                  <a:pt x="888123" y="195403"/>
                </a:lnTo>
                <a:lnTo>
                  <a:pt x="784875" y="254028"/>
                </a:lnTo>
                <a:lnTo>
                  <a:pt x="736449" y="285174"/>
                </a:lnTo>
                <a:lnTo>
                  <a:pt x="665180" y="334638"/>
                </a:lnTo>
                <a:lnTo>
                  <a:pt x="576550" y="403340"/>
                </a:lnTo>
                <a:lnTo>
                  <a:pt x="533606" y="439983"/>
                </a:lnTo>
                <a:lnTo>
                  <a:pt x="492486" y="477539"/>
                </a:lnTo>
                <a:lnTo>
                  <a:pt x="452283" y="515098"/>
                </a:lnTo>
                <a:lnTo>
                  <a:pt x="412994" y="554487"/>
                </a:lnTo>
                <a:lnTo>
                  <a:pt x="374618" y="594791"/>
                </a:lnTo>
                <a:lnTo>
                  <a:pt x="338070" y="635096"/>
                </a:lnTo>
                <a:lnTo>
                  <a:pt x="302436" y="677233"/>
                </a:lnTo>
                <a:lnTo>
                  <a:pt x="268628" y="719372"/>
                </a:lnTo>
                <a:lnTo>
                  <a:pt x="234821" y="763342"/>
                </a:lnTo>
                <a:lnTo>
                  <a:pt x="202842" y="807311"/>
                </a:lnTo>
                <a:lnTo>
                  <a:pt x="170862" y="852196"/>
                </a:lnTo>
                <a:lnTo>
                  <a:pt x="140710" y="897082"/>
                </a:lnTo>
                <a:lnTo>
                  <a:pt x="110558" y="942887"/>
                </a:lnTo>
                <a:lnTo>
                  <a:pt x="82233" y="989604"/>
                </a:lnTo>
                <a:lnTo>
                  <a:pt x="53908" y="1037238"/>
                </a:lnTo>
                <a:lnTo>
                  <a:pt x="26497" y="1084872"/>
                </a:lnTo>
                <a:lnTo>
                  <a:pt x="0" y="1133412"/>
                </a:lnTo>
                <a:lnTo>
                  <a:pt x="1121524" y="1787402"/>
                </a:lnTo>
                <a:lnTo>
                  <a:pt x="1125954" y="1787402"/>
                </a:lnTo>
                <a:lnTo>
                  <a:pt x="1133909" y="1774642"/>
                </a:lnTo>
                <a:lnTo>
                  <a:pt x="1143047" y="1759069"/>
                </a:lnTo>
                <a:lnTo>
                  <a:pt x="1152182" y="1744413"/>
                </a:lnTo>
                <a:lnTo>
                  <a:pt x="1162234" y="1730672"/>
                </a:lnTo>
                <a:lnTo>
                  <a:pt x="1172285" y="1716016"/>
                </a:lnTo>
                <a:lnTo>
                  <a:pt x="1182335" y="1702275"/>
                </a:lnTo>
                <a:lnTo>
                  <a:pt x="1193301" y="1687619"/>
                </a:lnTo>
                <a:lnTo>
                  <a:pt x="1204264" y="1673878"/>
                </a:lnTo>
                <a:lnTo>
                  <a:pt x="1215229" y="1661054"/>
                </a:lnTo>
                <a:lnTo>
                  <a:pt x="1227107" y="1647314"/>
                </a:lnTo>
                <a:lnTo>
                  <a:pt x="1238072" y="1634489"/>
                </a:lnTo>
                <a:lnTo>
                  <a:pt x="1250863" y="1621665"/>
                </a:lnTo>
                <a:lnTo>
                  <a:pt x="1262742" y="1608840"/>
                </a:lnTo>
                <a:lnTo>
                  <a:pt x="1296198" y="1577695"/>
                </a:lnTo>
                <a:lnTo>
                  <a:pt x="1224366" y="1577695"/>
                </a:lnTo>
                <a:lnTo>
                  <a:pt x="1191473" y="1576779"/>
                </a:lnTo>
                <a:lnTo>
                  <a:pt x="1126600" y="1571283"/>
                </a:lnTo>
                <a:lnTo>
                  <a:pt x="1064467" y="1559375"/>
                </a:lnTo>
                <a:lnTo>
                  <a:pt x="1005078" y="1541054"/>
                </a:lnTo>
                <a:lnTo>
                  <a:pt x="948427" y="1518153"/>
                </a:lnTo>
                <a:lnTo>
                  <a:pt x="893606" y="1487925"/>
                </a:lnTo>
                <a:lnTo>
                  <a:pt x="815940" y="1432963"/>
                </a:lnTo>
                <a:lnTo>
                  <a:pt x="767514" y="1388077"/>
                </a:lnTo>
                <a:lnTo>
                  <a:pt x="722742" y="1339519"/>
                </a:lnTo>
                <a:lnTo>
                  <a:pt x="684367" y="1287314"/>
                </a:lnTo>
                <a:lnTo>
                  <a:pt x="652387" y="1234184"/>
                </a:lnTo>
                <a:lnTo>
                  <a:pt x="625890" y="1177391"/>
                </a:lnTo>
                <a:lnTo>
                  <a:pt x="604876" y="1119681"/>
                </a:lnTo>
                <a:lnTo>
                  <a:pt x="590255" y="1058307"/>
                </a:lnTo>
                <a:lnTo>
                  <a:pt x="581120" y="995101"/>
                </a:lnTo>
                <a:lnTo>
                  <a:pt x="578378" y="929137"/>
                </a:lnTo>
                <a:lnTo>
                  <a:pt x="579292" y="896166"/>
                </a:lnTo>
                <a:lnTo>
                  <a:pt x="584773" y="831128"/>
                </a:lnTo>
                <a:lnTo>
                  <a:pt x="596652" y="768836"/>
                </a:lnTo>
                <a:lnTo>
                  <a:pt x="614925" y="709295"/>
                </a:lnTo>
                <a:lnTo>
                  <a:pt x="637768" y="651586"/>
                </a:lnTo>
                <a:lnTo>
                  <a:pt x="667921" y="597540"/>
                </a:lnTo>
                <a:lnTo>
                  <a:pt x="722742" y="519677"/>
                </a:lnTo>
                <a:lnTo>
                  <a:pt x="767514" y="471129"/>
                </a:lnTo>
                <a:lnTo>
                  <a:pt x="815940" y="426241"/>
                </a:lnTo>
                <a:lnTo>
                  <a:pt x="867108" y="387769"/>
                </a:lnTo>
                <a:lnTo>
                  <a:pt x="921017" y="355709"/>
                </a:lnTo>
                <a:lnTo>
                  <a:pt x="976752" y="328228"/>
                </a:lnTo>
                <a:lnTo>
                  <a:pt x="1034316" y="307159"/>
                </a:lnTo>
                <a:lnTo>
                  <a:pt x="1095534" y="292501"/>
                </a:lnTo>
                <a:lnTo>
                  <a:pt x="1158579" y="283342"/>
                </a:lnTo>
                <a:lnTo>
                  <a:pt x="1224366" y="280594"/>
                </a:lnTo>
                <a:lnTo>
                  <a:pt x="1498343" y="280594"/>
                </a:lnTo>
                <a:lnTo>
                  <a:pt x="1446513" y="0"/>
                </a:lnTo>
                <a:close/>
              </a:path>
              <a:path w="1510665" h="1787525">
                <a:moveTo>
                  <a:pt x="1301118" y="1573115"/>
                </a:moveTo>
                <a:lnTo>
                  <a:pt x="1263656" y="1576779"/>
                </a:lnTo>
                <a:lnTo>
                  <a:pt x="1253604" y="1576779"/>
                </a:lnTo>
                <a:lnTo>
                  <a:pt x="1244467" y="1577695"/>
                </a:lnTo>
                <a:lnTo>
                  <a:pt x="1296198" y="1577695"/>
                </a:lnTo>
                <a:lnTo>
                  <a:pt x="1301118" y="1573115"/>
                </a:lnTo>
                <a:close/>
              </a:path>
              <a:path w="1510665" h="1787525">
                <a:moveTo>
                  <a:pt x="1498343" y="280594"/>
                </a:moveTo>
                <a:lnTo>
                  <a:pt x="1243552" y="280594"/>
                </a:lnTo>
                <a:lnTo>
                  <a:pt x="1262742" y="281510"/>
                </a:lnTo>
                <a:lnTo>
                  <a:pt x="1281930" y="283342"/>
                </a:lnTo>
                <a:lnTo>
                  <a:pt x="1337665" y="289752"/>
                </a:lnTo>
                <a:lnTo>
                  <a:pt x="1408934" y="306243"/>
                </a:lnTo>
                <a:lnTo>
                  <a:pt x="1461016" y="323647"/>
                </a:lnTo>
                <a:lnTo>
                  <a:pt x="1510356" y="345631"/>
                </a:lnTo>
                <a:lnTo>
                  <a:pt x="1498343" y="280594"/>
                </a:lnTo>
                <a:close/>
              </a:path>
            </a:pathLst>
          </a:custGeom>
          <a:solidFill>
            <a:srgbClr val="EFAA00"/>
          </a:solidFill>
        </p:spPr>
        <p:txBody>
          <a:bodyPr wrap="square" lIns="0" tIns="0" rIns="0" bIns="0" rtlCol="0"/>
          <a:lstStyle/>
          <a:p>
            <a:endParaRPr dirty="0"/>
          </a:p>
        </p:txBody>
      </p:sp>
    </p:spTree>
    <p:extLst>
      <p:ext uri="{BB962C8B-B14F-4D97-AF65-F5344CB8AC3E}">
        <p14:creationId xmlns:p14="http://schemas.microsoft.com/office/powerpoint/2010/main" val="3781509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5" dirty="0"/>
              <a:t>Establishing Your Net</a:t>
            </a:r>
            <a:r>
              <a:rPr lang="en-US" spc="-55" dirty="0"/>
              <a:t> </a:t>
            </a:r>
            <a:r>
              <a:rPr lang="en-US" spc="-5" dirty="0"/>
              <a:t>Worth</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pc="-5" dirty="0">
                <a:cs typeface="Arial"/>
              </a:rPr>
              <a:t>Net worth = Assets –</a:t>
            </a:r>
            <a:r>
              <a:rPr lang="en-US" spc="15" dirty="0">
                <a:cs typeface="Arial"/>
              </a:rPr>
              <a:t> </a:t>
            </a:r>
            <a:r>
              <a:rPr lang="en-US" spc="-5" dirty="0">
                <a:cs typeface="Arial"/>
              </a:rPr>
              <a:t>Liabilities</a:t>
            </a:r>
          </a:p>
          <a:p>
            <a:pPr lvl="1"/>
            <a:r>
              <a:rPr lang="en-US" dirty="0"/>
              <a:t>Example:</a:t>
            </a:r>
          </a:p>
          <a:p>
            <a:pPr lvl="2"/>
            <a:r>
              <a:rPr lang="en-US" dirty="0"/>
              <a:t>You own a car worth   $8,000</a:t>
            </a:r>
          </a:p>
          <a:p>
            <a:pPr lvl="2"/>
            <a:r>
              <a:rPr lang="en-US" dirty="0"/>
              <a:t>You owe the bank      -</a:t>
            </a:r>
            <a:r>
              <a:rPr lang="en-US" u="heavy" dirty="0"/>
              <a:t>$3,000</a:t>
            </a:r>
          </a:p>
          <a:p>
            <a:pPr lvl="2"/>
            <a:r>
              <a:rPr lang="en-US" dirty="0"/>
              <a:t>Your net worth is:        $5,000</a:t>
            </a:r>
          </a:p>
          <a:p>
            <a:pPr lvl="1">
              <a:buClr>
                <a:srgbClr val="C02033"/>
              </a:buClr>
            </a:pPr>
            <a:r>
              <a:rPr lang="en-US" spc="-5" dirty="0">
                <a:solidFill>
                  <a:srgbClr val="000000"/>
                </a:solidFill>
                <a:cs typeface="Arial"/>
              </a:rPr>
              <a:t>Sometimes you hear people  refer to equity in a home or  car. This means ownership</a:t>
            </a:r>
          </a:p>
          <a:p>
            <a:endParaRPr lang="en-US" dirty="0"/>
          </a:p>
        </p:txBody>
      </p:sp>
      <p:sp>
        <p:nvSpPr>
          <p:cNvPr id="4" name="object 5">
            <a:extLst>
              <a:ext uri="{FF2B5EF4-FFF2-40B4-BE49-F238E27FC236}">
                <a16:creationId xmlns:a16="http://schemas.microsoft.com/office/drawing/2014/main" id="{1166393F-06C2-4647-9B0C-DC1C29E201BF}"/>
              </a:ext>
            </a:extLst>
          </p:cNvPr>
          <p:cNvSpPr/>
          <p:nvPr/>
        </p:nvSpPr>
        <p:spPr>
          <a:xfrm>
            <a:off x="8688395" y="4476647"/>
            <a:ext cx="1823090" cy="1148079"/>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3324192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Establishing Your Income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Income is the money coming in through:</a:t>
            </a:r>
          </a:p>
          <a:p>
            <a:pPr lvl="2"/>
            <a:r>
              <a:rPr lang="en-US" sz="2400" dirty="0"/>
              <a:t>Wages</a:t>
            </a:r>
          </a:p>
          <a:p>
            <a:pPr lvl="2"/>
            <a:r>
              <a:rPr lang="en-US" sz="2400" dirty="0"/>
              <a:t>Allowance</a:t>
            </a:r>
          </a:p>
          <a:p>
            <a:pPr lvl="2"/>
            <a:r>
              <a:rPr lang="en-US" sz="2400" dirty="0"/>
              <a:t>Child support</a:t>
            </a:r>
          </a:p>
          <a:p>
            <a:pPr lvl="2"/>
            <a:r>
              <a:rPr lang="en-US" sz="2400" dirty="0"/>
              <a:t>Interest earned on assets</a:t>
            </a:r>
          </a:p>
          <a:p>
            <a:pPr lvl="2"/>
            <a:r>
              <a:rPr lang="en-US" sz="2400" dirty="0"/>
              <a:t>Monetary Gifts</a:t>
            </a:r>
            <a:endParaRPr lang="en-US" dirty="0"/>
          </a:p>
          <a:p>
            <a:pPr lvl="1"/>
            <a:r>
              <a:rPr lang="en-US" dirty="0"/>
              <a:t>Generally, more education or specialized  training translates to more income</a:t>
            </a:r>
          </a:p>
        </p:txBody>
      </p:sp>
      <p:sp>
        <p:nvSpPr>
          <p:cNvPr id="4" name="object 7">
            <a:extLst>
              <a:ext uri="{FF2B5EF4-FFF2-40B4-BE49-F238E27FC236}">
                <a16:creationId xmlns:a16="http://schemas.microsoft.com/office/drawing/2014/main" id="{D5BC6A3A-E72E-4C83-BDE4-FB821D680A0D}"/>
              </a:ext>
            </a:extLst>
          </p:cNvPr>
          <p:cNvSpPr/>
          <p:nvPr/>
        </p:nvSpPr>
        <p:spPr>
          <a:xfrm>
            <a:off x="8635570" y="2281418"/>
            <a:ext cx="2283407" cy="1706266"/>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453832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Identifying Your Expenses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Start by estimating how much you spend each month</a:t>
            </a:r>
          </a:p>
          <a:p>
            <a:pPr lvl="1"/>
            <a:r>
              <a:rPr lang="en-US" dirty="0"/>
              <a:t>Accurate estimates of your expenses helps  determine how much you can save</a:t>
            </a:r>
          </a:p>
        </p:txBody>
      </p:sp>
      <p:sp>
        <p:nvSpPr>
          <p:cNvPr id="4" name="object 4">
            <a:extLst>
              <a:ext uri="{FF2B5EF4-FFF2-40B4-BE49-F238E27FC236}">
                <a16:creationId xmlns:a16="http://schemas.microsoft.com/office/drawing/2014/main" id="{962AFE72-1E17-4D51-B9B9-AE43F0EB8B4C}"/>
              </a:ext>
            </a:extLst>
          </p:cNvPr>
          <p:cNvSpPr/>
          <p:nvPr/>
        </p:nvSpPr>
        <p:spPr>
          <a:xfrm>
            <a:off x="7852510" y="3787579"/>
            <a:ext cx="2947606" cy="2103431"/>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63094911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136</TotalTime>
  <Words>2847</Words>
  <Application>Microsoft Office PowerPoint</Application>
  <PresentationFormat>Widescreen</PresentationFormat>
  <Paragraphs>162</Paragraphs>
  <Slides>20</Slides>
  <Notes>20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20</vt:i4>
      </vt:variant>
    </vt:vector>
  </HeadingPairs>
  <TitlesOfParts>
    <vt:vector size="28" baseType="lpstr">
      <vt:lpstr>.AppleSystemUIFont</vt:lpstr>
      <vt:lpstr>Arial</vt:lpstr>
      <vt:lpstr>Calibri</vt:lpstr>
      <vt:lpstr>Open Sans</vt:lpstr>
      <vt:lpstr>Open Sans SemiBold</vt:lpstr>
      <vt:lpstr>Times New Roman</vt:lpstr>
      <vt:lpstr>2_Office Theme</vt:lpstr>
      <vt:lpstr>3_Office Theme</vt:lpstr>
      <vt:lpstr>Managing Your Finances Part I</vt:lpstr>
      <vt:lpstr>PowerPoint Presentation</vt:lpstr>
      <vt:lpstr>Financial Stability Does Not Happen By Accident</vt:lpstr>
      <vt:lpstr>A Financial Plan is like a  Builder’s Blueprint</vt:lpstr>
      <vt:lpstr>Components of a Financial Plan to Build a Solid Future</vt:lpstr>
      <vt:lpstr>Component One - Budgeting and Taxes</vt:lpstr>
      <vt:lpstr>Establishing Your Net Worth</vt:lpstr>
      <vt:lpstr>Establishing Your Income</vt:lpstr>
      <vt:lpstr>Identifying Your Expenses</vt:lpstr>
      <vt:lpstr>How We Spend Our Money?  US Department of Labor Survey</vt:lpstr>
      <vt:lpstr>Consider The Impact Of Taxes</vt:lpstr>
      <vt:lpstr>Component 2 - A Plan For Managing Your Liquidity</vt:lpstr>
      <vt:lpstr>Managing Your Liquidity</vt:lpstr>
      <vt:lpstr>Component 3 - A Plan For Financing</vt:lpstr>
      <vt:lpstr>Component 4 - A Plan For Managing Risk</vt:lpstr>
      <vt:lpstr>Component 5 - Plan For Investing</vt:lpstr>
      <vt:lpstr>Component 6 - A Plan For Retirement</vt:lpstr>
      <vt:lpstr>Component 7 - Communicating and Keeping Records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2018-01-04T12:00:50Z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