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handoutMasterIdLst>
    <p:handoutMasterId r:id="rId25"/>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8" r:id="rId22"/>
    <p:sldId id="337"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2716" autoAdjust="0"/>
  </p:normalViewPr>
  <p:slideViewPr>
    <p:cSldViewPr snapToGrid="0">
      <p:cViewPr varScale="1">
        <p:scale>
          <a:sx n="42" d="100"/>
          <a:sy n="42" d="100"/>
        </p:scale>
        <p:origin x="1620" y="4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cs typeface="Arial"/>
              </a:rPr>
              <a:t>A </a:t>
            </a:r>
            <a:r>
              <a:rPr lang="en-US" sz="1200" spc="-5" dirty="0">
                <a:latin typeface="Arial"/>
                <a:cs typeface="Arial"/>
              </a:rPr>
              <a:t>budget is a tool to make certain that </a:t>
            </a:r>
            <a:r>
              <a:rPr lang="en-US" sz="1200" spc="-10" dirty="0">
                <a:latin typeface="Arial"/>
                <a:cs typeface="Arial"/>
              </a:rPr>
              <a:t>you </a:t>
            </a:r>
            <a:r>
              <a:rPr lang="en-US" sz="1200" spc="-5" dirty="0">
                <a:latin typeface="Arial"/>
                <a:cs typeface="Arial"/>
              </a:rPr>
              <a:t>balance your expenditures </a:t>
            </a:r>
            <a:r>
              <a:rPr lang="en-US" sz="1200" spc="-10" dirty="0">
                <a:latin typeface="Arial"/>
                <a:cs typeface="Arial"/>
              </a:rPr>
              <a:t>with </a:t>
            </a:r>
            <a:r>
              <a:rPr lang="en-US" sz="1200" spc="-5" dirty="0">
                <a:latin typeface="Arial"/>
                <a:cs typeface="Arial"/>
              </a:rPr>
              <a:t>your income  </a:t>
            </a:r>
            <a:r>
              <a:rPr lang="en-US" sz="1200" dirty="0">
                <a:latin typeface="Arial"/>
                <a:cs typeface="Arial"/>
              </a:rPr>
              <a:t>to </a:t>
            </a:r>
            <a:r>
              <a:rPr lang="en-US" sz="1200" spc="-5" dirty="0">
                <a:latin typeface="Arial"/>
                <a:cs typeface="Arial"/>
              </a:rPr>
              <a:t>secure your financial</a:t>
            </a:r>
            <a:r>
              <a:rPr lang="en-US" sz="1200" dirty="0">
                <a:latin typeface="Arial"/>
                <a:cs typeface="Arial"/>
              </a:rPr>
              <a:t> </a:t>
            </a:r>
            <a:r>
              <a:rPr lang="en-US" sz="1200" spc="-5" dirty="0">
                <a:latin typeface="Arial"/>
                <a:cs typeface="Arial"/>
              </a:rPr>
              <a:t>future.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165441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Arial"/>
                <a:cs typeface="Arial"/>
              </a:rPr>
              <a:t>Income includes money coming in </a:t>
            </a:r>
            <a:r>
              <a:rPr lang="en-US" sz="1200" dirty="0">
                <a:latin typeface="Arial"/>
                <a:cs typeface="Arial"/>
              </a:rPr>
              <a:t>from </a:t>
            </a:r>
            <a:r>
              <a:rPr lang="en-US" sz="1200" spc="-5" dirty="0">
                <a:latin typeface="Arial"/>
                <a:cs typeface="Arial"/>
              </a:rPr>
              <a:t>your job, allowance, gifts or interest earned on  investments. After </a:t>
            </a:r>
            <a:r>
              <a:rPr lang="en-US" sz="1200" spc="-10" dirty="0">
                <a:latin typeface="Arial"/>
                <a:cs typeface="Arial"/>
              </a:rPr>
              <a:t>you </a:t>
            </a:r>
            <a:r>
              <a:rPr lang="en-US" sz="1200" spc="-5" dirty="0">
                <a:latin typeface="Arial"/>
                <a:cs typeface="Arial"/>
              </a:rPr>
              <a:t>figure </a:t>
            </a:r>
            <a:r>
              <a:rPr lang="en-US" sz="1200" dirty="0">
                <a:latin typeface="Arial"/>
                <a:cs typeface="Arial"/>
              </a:rPr>
              <a:t>out </a:t>
            </a:r>
            <a:r>
              <a:rPr lang="en-US" sz="1200" spc="-5" dirty="0">
                <a:latin typeface="Arial"/>
                <a:cs typeface="Arial"/>
              </a:rPr>
              <a:t>what your income is, </a:t>
            </a:r>
            <a:r>
              <a:rPr lang="en-US" sz="1200" spc="-10" dirty="0">
                <a:latin typeface="Arial"/>
                <a:cs typeface="Arial"/>
              </a:rPr>
              <a:t>you </a:t>
            </a:r>
            <a:r>
              <a:rPr lang="en-US" sz="1200" spc="-5" dirty="0">
                <a:latin typeface="Arial"/>
                <a:cs typeface="Arial"/>
              </a:rPr>
              <a:t>need </a:t>
            </a:r>
            <a:r>
              <a:rPr lang="en-US" sz="1200" dirty="0">
                <a:latin typeface="Arial"/>
                <a:cs typeface="Arial"/>
              </a:rPr>
              <a:t>to </a:t>
            </a:r>
            <a:r>
              <a:rPr lang="en-US" sz="1200" spc="-5" dirty="0">
                <a:latin typeface="Arial"/>
                <a:cs typeface="Arial"/>
              </a:rPr>
              <a:t>estimate your  expenses. </a:t>
            </a:r>
            <a:r>
              <a:rPr lang="en-US" sz="1200" spc="-35" dirty="0">
                <a:latin typeface="Arial"/>
                <a:cs typeface="Arial"/>
              </a:rPr>
              <a:t>Your </a:t>
            </a:r>
            <a:r>
              <a:rPr lang="en-US" sz="1200" spc="-5" dirty="0">
                <a:latin typeface="Arial"/>
                <a:cs typeface="Arial"/>
              </a:rPr>
              <a:t>expenses include money going </a:t>
            </a:r>
            <a:r>
              <a:rPr lang="en-US" sz="1200" dirty="0">
                <a:latin typeface="Arial"/>
                <a:cs typeface="Arial"/>
              </a:rPr>
              <a:t>out for </a:t>
            </a:r>
            <a:r>
              <a:rPr lang="en-US" sz="1200" spc="-5" dirty="0">
                <a:latin typeface="Arial"/>
                <a:cs typeface="Arial"/>
              </a:rPr>
              <a:t>life</a:t>
            </a:r>
            <a:r>
              <a:rPr lang="en-US" sz="1200" spc="-5" dirty="0">
                <a:latin typeface="Times New Roman"/>
                <a:cs typeface="Times New Roman"/>
              </a:rPr>
              <a:t>’</a:t>
            </a:r>
            <a:r>
              <a:rPr lang="en-US" sz="1200" spc="-5" dirty="0">
                <a:latin typeface="Arial"/>
                <a:cs typeface="Arial"/>
              </a:rPr>
              <a:t>s necessities as </a:t>
            </a:r>
            <a:r>
              <a:rPr lang="en-US" sz="1200" spc="-10" dirty="0">
                <a:latin typeface="Arial"/>
                <a:cs typeface="Arial"/>
              </a:rPr>
              <a:t>well </a:t>
            </a:r>
            <a:r>
              <a:rPr lang="en-US" sz="1200" spc="-5" dirty="0">
                <a:latin typeface="Arial"/>
                <a:cs typeface="Arial"/>
              </a:rPr>
              <a:t>as  money spent </a:t>
            </a:r>
            <a:r>
              <a:rPr lang="en-US" sz="1200" dirty="0">
                <a:latin typeface="Arial"/>
                <a:cs typeface="Arial"/>
              </a:rPr>
              <a:t>for fun. </a:t>
            </a:r>
            <a:r>
              <a:rPr lang="en-US" sz="1200" spc="-5" dirty="0">
                <a:latin typeface="Arial"/>
                <a:cs typeface="Arial"/>
              </a:rPr>
              <a:t>Many </a:t>
            </a:r>
            <a:r>
              <a:rPr lang="en-US" sz="1200" dirty="0">
                <a:latin typeface="Arial"/>
                <a:cs typeface="Arial"/>
              </a:rPr>
              <a:t>of </a:t>
            </a:r>
            <a:r>
              <a:rPr lang="en-US" sz="1200" spc="-5" dirty="0">
                <a:latin typeface="Arial"/>
                <a:cs typeface="Arial"/>
              </a:rPr>
              <a:t>these </a:t>
            </a:r>
            <a:r>
              <a:rPr lang="en-US" sz="1200" spc="-10" dirty="0">
                <a:latin typeface="Arial"/>
                <a:cs typeface="Arial"/>
              </a:rPr>
              <a:t>expenses </a:t>
            </a:r>
            <a:r>
              <a:rPr lang="en-US" sz="1200" spc="-5" dirty="0">
                <a:latin typeface="Arial"/>
                <a:cs typeface="Arial"/>
              </a:rPr>
              <a:t>are fixed. That means </a:t>
            </a:r>
            <a:r>
              <a:rPr lang="en-US" sz="1200" spc="-10" dirty="0">
                <a:latin typeface="Arial"/>
                <a:cs typeface="Arial"/>
              </a:rPr>
              <a:t>you </a:t>
            </a:r>
            <a:r>
              <a:rPr lang="en-US" sz="1200" spc="-5" dirty="0">
                <a:latin typeface="Arial"/>
                <a:cs typeface="Arial"/>
              </a:rPr>
              <a:t>cannot adjust  them. This would include rent or house payment, </a:t>
            </a:r>
            <a:r>
              <a:rPr lang="en-US" sz="1200" spc="-10" dirty="0">
                <a:latin typeface="Arial"/>
                <a:cs typeface="Arial"/>
              </a:rPr>
              <a:t>car </a:t>
            </a:r>
            <a:r>
              <a:rPr lang="en-US" sz="1200" spc="-5" dirty="0">
                <a:latin typeface="Arial"/>
                <a:cs typeface="Arial"/>
              </a:rPr>
              <a:t>payments or other installment  payments that </a:t>
            </a:r>
            <a:r>
              <a:rPr lang="en-US" sz="1200" spc="-10" dirty="0">
                <a:latin typeface="Arial"/>
                <a:cs typeface="Arial"/>
              </a:rPr>
              <a:t>do </a:t>
            </a:r>
            <a:r>
              <a:rPr lang="en-US" sz="1200" spc="-5" dirty="0">
                <a:latin typeface="Arial"/>
                <a:cs typeface="Arial"/>
              </a:rPr>
              <a:t>not change. Flexible spending includes utilities, food, entertainment,  revolving credit (which </a:t>
            </a:r>
            <a:r>
              <a:rPr lang="en-US" sz="1200" spc="-10" dirty="0">
                <a:latin typeface="Arial"/>
                <a:cs typeface="Arial"/>
              </a:rPr>
              <a:t>we will </a:t>
            </a:r>
            <a:r>
              <a:rPr lang="en-US" sz="1200" spc="-5" dirty="0">
                <a:latin typeface="Arial"/>
                <a:cs typeface="Arial"/>
              </a:rPr>
              <a:t>talk about in a future lesson) and expenses that </a:t>
            </a:r>
            <a:r>
              <a:rPr lang="en-US" sz="1200" spc="-10" dirty="0">
                <a:latin typeface="Arial"/>
                <a:cs typeface="Arial"/>
              </a:rPr>
              <a:t>change  </a:t>
            </a:r>
            <a:r>
              <a:rPr lang="en-US" sz="1200" spc="-5" dirty="0">
                <a:latin typeface="Arial"/>
                <a:cs typeface="Arial"/>
              </a:rPr>
              <a:t>from month </a:t>
            </a:r>
            <a:r>
              <a:rPr lang="en-US" sz="1200" dirty="0">
                <a:latin typeface="Arial"/>
                <a:cs typeface="Arial"/>
              </a:rPr>
              <a:t>to</a:t>
            </a:r>
            <a:r>
              <a:rPr lang="en-US" sz="1200" spc="-10" dirty="0">
                <a:latin typeface="Arial"/>
                <a:cs typeface="Arial"/>
              </a:rPr>
              <a:t> month.</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367211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Arial"/>
                <a:cs typeface="Arial"/>
              </a:rPr>
              <a:t>Let</a:t>
            </a:r>
            <a:r>
              <a:rPr lang="en-US" sz="1200" spc="-5" dirty="0">
                <a:latin typeface="Times New Roman"/>
                <a:cs typeface="Times New Roman"/>
              </a:rPr>
              <a:t>’</a:t>
            </a:r>
            <a:r>
              <a:rPr lang="en-US" sz="1200" spc="-5" dirty="0">
                <a:latin typeface="Arial"/>
                <a:cs typeface="Arial"/>
              </a:rPr>
              <a:t>s take a look </a:t>
            </a:r>
            <a:r>
              <a:rPr lang="en-US" sz="1200" dirty="0">
                <a:latin typeface="Arial"/>
                <a:cs typeface="Arial"/>
              </a:rPr>
              <a:t>at </a:t>
            </a:r>
            <a:r>
              <a:rPr lang="en-US" sz="1200" spc="-5" dirty="0">
                <a:latin typeface="Arial"/>
                <a:cs typeface="Arial"/>
              </a:rPr>
              <a:t>income. If your income comes from a job, your gross income is  what </a:t>
            </a:r>
            <a:r>
              <a:rPr lang="en-US" sz="1200" spc="-10" dirty="0">
                <a:latin typeface="Arial"/>
                <a:cs typeface="Arial"/>
              </a:rPr>
              <a:t>you </a:t>
            </a:r>
            <a:r>
              <a:rPr lang="en-US" sz="1200" spc="-5" dirty="0">
                <a:latin typeface="Arial"/>
                <a:cs typeface="Arial"/>
              </a:rPr>
              <a:t>are paid </a:t>
            </a:r>
            <a:r>
              <a:rPr lang="en-US" sz="1200" u="sng" spc="-5" dirty="0">
                <a:uFill>
                  <a:solidFill>
                    <a:srgbClr val="000000"/>
                  </a:solidFill>
                </a:uFill>
                <a:latin typeface="Arial"/>
                <a:cs typeface="Arial"/>
              </a:rPr>
              <a:t>before</a:t>
            </a:r>
            <a:r>
              <a:rPr lang="en-US" sz="1200" spc="-5" dirty="0">
                <a:latin typeface="Arial"/>
                <a:cs typeface="Arial"/>
              </a:rPr>
              <a:t> taxes. </a:t>
            </a:r>
            <a:r>
              <a:rPr lang="en-US" sz="1200" dirty="0">
                <a:latin typeface="Arial"/>
                <a:cs typeface="Arial"/>
              </a:rPr>
              <a:t>It </a:t>
            </a:r>
            <a:r>
              <a:rPr lang="en-US" sz="1200" spc="-5" dirty="0">
                <a:latin typeface="Arial"/>
                <a:cs typeface="Arial"/>
              </a:rPr>
              <a:t>is not what </a:t>
            </a:r>
            <a:r>
              <a:rPr lang="en-US" sz="1200" spc="-10" dirty="0">
                <a:latin typeface="Arial"/>
                <a:cs typeface="Arial"/>
              </a:rPr>
              <a:t>you </a:t>
            </a:r>
            <a:r>
              <a:rPr lang="en-US" sz="1200" spc="-5" dirty="0">
                <a:latin typeface="Arial"/>
                <a:cs typeface="Arial"/>
              </a:rPr>
              <a:t>see on your </a:t>
            </a:r>
            <a:r>
              <a:rPr lang="en-US" sz="1200" spc="-10" dirty="0">
                <a:latin typeface="Arial"/>
                <a:cs typeface="Arial"/>
              </a:rPr>
              <a:t>check </a:t>
            </a:r>
            <a:r>
              <a:rPr lang="en-US" sz="1200" spc="-5" dirty="0">
                <a:latin typeface="Arial"/>
                <a:cs typeface="Arial"/>
              </a:rPr>
              <a:t>when </a:t>
            </a:r>
            <a:r>
              <a:rPr lang="en-US" sz="1200" spc="-10" dirty="0">
                <a:latin typeface="Arial"/>
                <a:cs typeface="Arial"/>
              </a:rPr>
              <a:t>you </a:t>
            </a:r>
            <a:r>
              <a:rPr lang="en-US" sz="1200" spc="-5" dirty="0">
                <a:latin typeface="Arial"/>
                <a:cs typeface="Arial"/>
              </a:rPr>
              <a:t>are  actually paid. Most people are a little disappointed when they get their first job and do  the math to figure out what they </a:t>
            </a:r>
            <a:r>
              <a:rPr lang="en-US" sz="1200" spc="-10" dirty="0">
                <a:latin typeface="Arial"/>
                <a:cs typeface="Arial"/>
              </a:rPr>
              <a:t>will </a:t>
            </a:r>
            <a:r>
              <a:rPr lang="en-US" sz="1200" spc="-5" dirty="0">
                <a:latin typeface="Arial"/>
                <a:cs typeface="Arial"/>
              </a:rPr>
              <a:t>make on </a:t>
            </a:r>
            <a:r>
              <a:rPr lang="en-US" sz="1200" dirty="0">
                <a:latin typeface="Arial"/>
                <a:cs typeface="Arial"/>
              </a:rPr>
              <a:t>that </a:t>
            </a:r>
            <a:r>
              <a:rPr lang="en-US" sz="1200" spc="-5" dirty="0">
                <a:latin typeface="Arial"/>
                <a:cs typeface="Arial"/>
              </a:rPr>
              <a:t>first paycheck and then </a:t>
            </a:r>
            <a:r>
              <a:rPr lang="en-US" sz="1200" spc="-10" dirty="0">
                <a:latin typeface="Arial"/>
                <a:cs typeface="Arial"/>
              </a:rPr>
              <a:t>receive </a:t>
            </a:r>
            <a:r>
              <a:rPr lang="en-US" sz="1200" spc="-5" dirty="0">
                <a:latin typeface="Arial"/>
                <a:cs typeface="Arial"/>
              </a:rPr>
              <a:t>a lot  less. </a:t>
            </a:r>
            <a:r>
              <a:rPr lang="en-US" sz="1200" spc="-30" dirty="0">
                <a:latin typeface="Arial"/>
                <a:cs typeface="Arial"/>
              </a:rPr>
              <a:t>Taxes </a:t>
            </a:r>
            <a:r>
              <a:rPr lang="en-US" sz="1200" spc="-5" dirty="0">
                <a:latin typeface="Arial"/>
                <a:cs typeface="Arial"/>
              </a:rPr>
              <a:t>cover the </a:t>
            </a:r>
            <a:r>
              <a:rPr lang="en-US" sz="1200" dirty="0">
                <a:latin typeface="Arial"/>
                <a:cs typeface="Arial"/>
              </a:rPr>
              <a:t>cost </a:t>
            </a:r>
            <a:r>
              <a:rPr lang="en-US" sz="1200" spc="-5" dirty="0">
                <a:latin typeface="Arial"/>
                <a:cs typeface="Arial"/>
              </a:rPr>
              <a:t>of government programs and as a citizen </a:t>
            </a:r>
            <a:r>
              <a:rPr lang="en-US" sz="1200" spc="-10" dirty="0">
                <a:latin typeface="Arial"/>
                <a:cs typeface="Arial"/>
              </a:rPr>
              <a:t>we </a:t>
            </a:r>
            <a:r>
              <a:rPr lang="en-US" sz="1200" spc="-5" dirty="0">
                <a:latin typeface="Arial"/>
                <a:cs typeface="Arial"/>
              </a:rPr>
              <a:t>have a  responsibility </a:t>
            </a:r>
            <a:r>
              <a:rPr lang="en-US" sz="1200" dirty="0">
                <a:latin typeface="Arial"/>
                <a:cs typeface="Arial"/>
              </a:rPr>
              <a:t>to </a:t>
            </a:r>
            <a:r>
              <a:rPr lang="en-US" sz="1200" spc="-5" dirty="0">
                <a:latin typeface="Arial"/>
                <a:cs typeface="Arial"/>
              </a:rPr>
              <a:t>pay taxes. </a:t>
            </a:r>
            <a:r>
              <a:rPr lang="en-US" sz="1200" dirty="0">
                <a:latin typeface="Arial"/>
                <a:cs typeface="Arial"/>
              </a:rPr>
              <a:t>In </a:t>
            </a:r>
            <a:r>
              <a:rPr lang="en-US" sz="1200" spc="-5" dirty="0">
                <a:latin typeface="Arial"/>
                <a:cs typeface="Arial"/>
              </a:rPr>
              <a:t>addition </a:t>
            </a:r>
            <a:r>
              <a:rPr lang="en-US" sz="1200" dirty="0">
                <a:latin typeface="Arial"/>
                <a:cs typeface="Arial"/>
              </a:rPr>
              <a:t>to </a:t>
            </a:r>
            <a:r>
              <a:rPr lang="en-US" sz="1200" spc="-5" dirty="0">
                <a:latin typeface="Arial"/>
                <a:cs typeface="Arial"/>
              </a:rPr>
              <a:t>regular income, </a:t>
            </a:r>
            <a:r>
              <a:rPr lang="en-US" sz="1200" spc="-10" dirty="0">
                <a:latin typeface="Arial"/>
                <a:cs typeface="Arial"/>
              </a:rPr>
              <a:t>you </a:t>
            </a:r>
            <a:r>
              <a:rPr lang="en-US" sz="1200" spc="-5" dirty="0">
                <a:latin typeface="Arial"/>
                <a:cs typeface="Arial"/>
              </a:rPr>
              <a:t>may have irregular  income such as tips, bonuses, gifts or interest payments from </a:t>
            </a:r>
            <a:r>
              <a:rPr lang="en-US" sz="1200" spc="-10" dirty="0">
                <a:latin typeface="Arial"/>
                <a:cs typeface="Arial"/>
              </a:rPr>
              <a:t>savings </a:t>
            </a:r>
            <a:r>
              <a:rPr lang="en-US" sz="1200" spc="-5" dirty="0">
                <a:latin typeface="Arial"/>
                <a:cs typeface="Arial"/>
              </a:rPr>
              <a:t>or</a:t>
            </a:r>
            <a:r>
              <a:rPr lang="en-US" sz="1200" spc="125" dirty="0">
                <a:latin typeface="Arial"/>
                <a:cs typeface="Arial"/>
              </a:rPr>
              <a:t> </a:t>
            </a:r>
            <a:r>
              <a:rPr lang="en-US" sz="1200" spc="-5" dirty="0">
                <a:latin typeface="Arial"/>
                <a:cs typeface="Arial"/>
              </a:rPr>
              <a:t>investments.</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919193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Arial"/>
                <a:cs typeface="Arial"/>
              </a:rPr>
              <a:t>Identify</a:t>
            </a:r>
            <a:r>
              <a:rPr lang="en-US" sz="1200" spc="-15" dirty="0">
                <a:latin typeface="Arial"/>
                <a:cs typeface="Arial"/>
              </a:rPr>
              <a:t> </a:t>
            </a:r>
            <a:r>
              <a:rPr lang="en-US" sz="1200" spc="-5" dirty="0">
                <a:latin typeface="Arial"/>
                <a:cs typeface="Arial"/>
              </a:rPr>
              <a:t>Expenses</a:t>
            </a:r>
            <a:endParaRPr lang="en-US" sz="1200" dirty="0">
              <a:latin typeface="Arial"/>
              <a:cs typeface="Arial"/>
            </a:endParaRPr>
          </a:p>
          <a:p>
            <a:pPr>
              <a:lnSpc>
                <a:spcPct val="100000"/>
              </a:lnSpc>
              <a:spcBef>
                <a:spcPts val="15"/>
              </a:spcBef>
            </a:pPr>
            <a:endParaRPr lang="en-US" sz="1200" dirty="0">
              <a:latin typeface="Times New Roman"/>
              <a:cs typeface="Times New Roman"/>
            </a:endParaRPr>
          </a:p>
          <a:p>
            <a:pPr marL="927100" marR="5080" indent="-457200">
              <a:lnSpc>
                <a:spcPts val="1390"/>
              </a:lnSpc>
            </a:pPr>
            <a:r>
              <a:rPr lang="en-US" sz="1200" spc="-10" dirty="0">
                <a:latin typeface="Arial"/>
                <a:cs typeface="Arial"/>
              </a:rPr>
              <a:t>Fixed </a:t>
            </a:r>
            <a:r>
              <a:rPr lang="en-US" sz="1200" spc="-5" dirty="0">
                <a:latin typeface="Arial"/>
                <a:cs typeface="Arial"/>
              </a:rPr>
              <a:t>Expenses </a:t>
            </a:r>
            <a:r>
              <a:rPr lang="en-US" sz="1200" dirty="0">
                <a:latin typeface="Times New Roman"/>
                <a:cs typeface="Times New Roman"/>
              </a:rPr>
              <a:t>– </a:t>
            </a:r>
            <a:r>
              <a:rPr lang="en-US" sz="1200" spc="-5" dirty="0">
                <a:latin typeface="Arial"/>
                <a:cs typeface="Arial"/>
              </a:rPr>
              <a:t>regular payments that don</a:t>
            </a:r>
            <a:r>
              <a:rPr lang="en-US" sz="1200" spc="-5" dirty="0">
                <a:latin typeface="Times New Roman"/>
                <a:cs typeface="Times New Roman"/>
              </a:rPr>
              <a:t>’</a:t>
            </a:r>
            <a:r>
              <a:rPr lang="en-US" sz="1200" spc="-5" dirty="0">
                <a:latin typeface="Arial"/>
                <a:cs typeface="Arial"/>
              </a:rPr>
              <a:t>t change  Rent or</a:t>
            </a:r>
            <a:r>
              <a:rPr lang="en-US" sz="1200" dirty="0">
                <a:latin typeface="Arial"/>
                <a:cs typeface="Arial"/>
              </a:rPr>
              <a:t> </a:t>
            </a:r>
            <a:r>
              <a:rPr lang="en-US" sz="1200" spc="-5" dirty="0">
                <a:latin typeface="Arial"/>
                <a:cs typeface="Arial"/>
              </a:rPr>
              <a:t>Mortgage</a:t>
            </a:r>
            <a:endParaRPr lang="en-US" sz="1200" dirty="0">
              <a:latin typeface="Arial"/>
              <a:cs typeface="Arial"/>
            </a:endParaRPr>
          </a:p>
          <a:p>
            <a:pPr marL="927100">
              <a:lnSpc>
                <a:spcPts val="1315"/>
              </a:lnSpc>
            </a:pPr>
            <a:r>
              <a:rPr lang="en-US" sz="1200" spc="-5" dirty="0">
                <a:latin typeface="Arial"/>
                <a:cs typeface="Arial"/>
              </a:rPr>
              <a:t>Car</a:t>
            </a:r>
            <a:r>
              <a:rPr lang="en-US" sz="1200" spc="-10" dirty="0">
                <a:latin typeface="Arial"/>
                <a:cs typeface="Arial"/>
              </a:rPr>
              <a:t> </a:t>
            </a:r>
            <a:r>
              <a:rPr lang="en-US" sz="1200" spc="-5" dirty="0">
                <a:latin typeface="Arial"/>
                <a:cs typeface="Arial"/>
              </a:rPr>
              <a:t>Payment</a:t>
            </a:r>
            <a:endParaRPr lang="en-US" sz="1200" dirty="0">
              <a:latin typeface="Arial"/>
              <a:cs typeface="Arial"/>
            </a:endParaRPr>
          </a:p>
          <a:p>
            <a:pPr marL="927100">
              <a:lnSpc>
                <a:spcPts val="1375"/>
              </a:lnSpc>
            </a:pPr>
            <a:r>
              <a:rPr lang="en-US" sz="1200" spc="-5" dirty="0">
                <a:latin typeface="Arial"/>
                <a:cs typeface="Arial"/>
              </a:rPr>
              <a:t>Credit Card</a:t>
            </a:r>
            <a:r>
              <a:rPr lang="en-US" sz="1200" spc="5" dirty="0">
                <a:latin typeface="Arial"/>
                <a:cs typeface="Arial"/>
              </a:rPr>
              <a:t> </a:t>
            </a:r>
            <a:r>
              <a:rPr lang="en-US" sz="1200" spc="-5" dirty="0">
                <a:latin typeface="Arial"/>
                <a:cs typeface="Arial"/>
              </a:rPr>
              <a:t>Payment</a:t>
            </a:r>
            <a:endParaRPr lang="en-US" sz="1200" dirty="0">
              <a:latin typeface="Arial"/>
              <a:cs typeface="Arial"/>
            </a:endParaRPr>
          </a:p>
          <a:p>
            <a:pPr marL="927100" marR="821055" indent="-457200">
              <a:lnSpc>
                <a:spcPts val="1400"/>
              </a:lnSpc>
              <a:spcBef>
                <a:spcPts val="45"/>
              </a:spcBef>
            </a:pPr>
            <a:r>
              <a:rPr lang="en-US" sz="1200" spc="-15" dirty="0">
                <a:latin typeface="Arial"/>
                <a:cs typeface="Arial"/>
              </a:rPr>
              <a:t>Variable </a:t>
            </a:r>
            <a:r>
              <a:rPr lang="en-US" sz="1200" spc="-5" dirty="0">
                <a:latin typeface="Arial"/>
                <a:cs typeface="Arial"/>
              </a:rPr>
              <a:t>Expenses </a:t>
            </a:r>
            <a:r>
              <a:rPr lang="en-US" sz="1200" dirty="0">
                <a:latin typeface="Times New Roman"/>
                <a:cs typeface="Times New Roman"/>
              </a:rPr>
              <a:t>– </a:t>
            </a:r>
            <a:r>
              <a:rPr lang="en-US" sz="1200" spc="-5" dirty="0">
                <a:latin typeface="Arial"/>
                <a:cs typeface="Arial"/>
              </a:rPr>
              <a:t>amounts </a:t>
            </a:r>
            <a:r>
              <a:rPr lang="en-US" sz="1200" spc="-10" dirty="0">
                <a:latin typeface="Arial"/>
                <a:cs typeface="Arial"/>
              </a:rPr>
              <a:t>can </a:t>
            </a:r>
            <a:r>
              <a:rPr lang="en-US" sz="1200" spc="-5" dirty="0">
                <a:latin typeface="Arial"/>
                <a:cs typeface="Arial"/>
              </a:rPr>
              <a:t>change  Groceries</a:t>
            </a:r>
            <a:endParaRPr lang="en-US" sz="1200" dirty="0">
              <a:latin typeface="Arial"/>
              <a:cs typeface="Arial"/>
            </a:endParaRPr>
          </a:p>
          <a:p>
            <a:pPr marL="927100" marR="2248535">
              <a:lnSpc>
                <a:spcPts val="1380"/>
              </a:lnSpc>
            </a:pPr>
            <a:r>
              <a:rPr lang="en-US" sz="1200" spc="-5" dirty="0">
                <a:latin typeface="Arial"/>
                <a:cs typeface="Arial"/>
              </a:rPr>
              <a:t>Clothing  </a:t>
            </a:r>
            <a:r>
              <a:rPr lang="en-US" sz="1200" dirty="0">
                <a:latin typeface="Arial"/>
                <a:cs typeface="Arial"/>
              </a:rPr>
              <a:t>Ent</a:t>
            </a:r>
            <a:r>
              <a:rPr lang="en-US" sz="1200" spc="-5" dirty="0">
                <a:latin typeface="Arial"/>
                <a:cs typeface="Arial"/>
              </a:rPr>
              <a:t>e</a:t>
            </a:r>
            <a:r>
              <a:rPr lang="en-US" sz="1200" spc="-10" dirty="0">
                <a:latin typeface="Arial"/>
                <a:cs typeface="Arial"/>
              </a:rPr>
              <a:t>rt</a:t>
            </a:r>
            <a:r>
              <a:rPr lang="en-US" sz="1200" spc="-5" dirty="0">
                <a:latin typeface="Arial"/>
                <a:cs typeface="Arial"/>
              </a:rPr>
              <a:t>a</a:t>
            </a:r>
            <a:r>
              <a:rPr lang="en-US" sz="1200" spc="-10" dirty="0">
                <a:latin typeface="Arial"/>
                <a:cs typeface="Arial"/>
              </a:rPr>
              <a:t>i</a:t>
            </a:r>
            <a:r>
              <a:rPr lang="en-US" sz="1200" spc="-5" dirty="0">
                <a:latin typeface="Arial"/>
                <a:cs typeface="Arial"/>
              </a:rPr>
              <a:t>n</a:t>
            </a:r>
            <a:r>
              <a:rPr lang="en-US" sz="1200" spc="-10" dirty="0">
                <a:latin typeface="Arial"/>
                <a:cs typeface="Arial"/>
              </a:rPr>
              <a:t>m</a:t>
            </a:r>
            <a:r>
              <a:rPr lang="en-US" sz="1200" spc="-5" dirty="0">
                <a:latin typeface="Arial"/>
                <a:cs typeface="Arial"/>
              </a:rPr>
              <a:t>ent</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079585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Times New Roman"/>
                <a:cs typeface="Times New Roman"/>
              </a:rPr>
              <a:t>“</a:t>
            </a:r>
            <a:r>
              <a:rPr lang="en-US" sz="1200" spc="-5" dirty="0">
                <a:latin typeface="Arial"/>
                <a:cs typeface="Arial"/>
              </a:rPr>
              <a:t>Pay </a:t>
            </a:r>
            <a:r>
              <a:rPr lang="en-US" sz="1200" spc="-20" dirty="0">
                <a:latin typeface="Arial"/>
                <a:cs typeface="Arial"/>
              </a:rPr>
              <a:t>Yourself </a:t>
            </a:r>
            <a:r>
              <a:rPr lang="en-US" sz="1200" spc="-5" dirty="0">
                <a:latin typeface="Arial"/>
                <a:cs typeface="Arial"/>
              </a:rPr>
              <a:t>First</a:t>
            </a:r>
            <a:r>
              <a:rPr lang="en-US" sz="1200" spc="-5" dirty="0">
                <a:latin typeface="Times New Roman"/>
                <a:cs typeface="Times New Roman"/>
              </a:rPr>
              <a:t>” </a:t>
            </a:r>
            <a:r>
              <a:rPr lang="en-US" sz="1200" spc="-5" dirty="0">
                <a:latin typeface="Arial"/>
                <a:cs typeface="Arial"/>
              </a:rPr>
              <a:t>was mentioned </a:t>
            </a:r>
            <a:r>
              <a:rPr lang="en-US" sz="1200" spc="-15" dirty="0">
                <a:latin typeface="Arial"/>
                <a:cs typeface="Arial"/>
              </a:rPr>
              <a:t>earlier. </a:t>
            </a:r>
            <a:r>
              <a:rPr lang="en-US" sz="1200" spc="-5" dirty="0">
                <a:latin typeface="Arial"/>
                <a:cs typeface="Arial"/>
              </a:rPr>
              <a:t>This idea treats saving as a fixed expense.  </a:t>
            </a:r>
            <a:r>
              <a:rPr lang="en-US" sz="1200" dirty="0">
                <a:latin typeface="Arial"/>
                <a:cs typeface="Arial"/>
              </a:rPr>
              <a:t>We </a:t>
            </a:r>
            <a:r>
              <a:rPr lang="en-US" sz="1200" spc="-5" dirty="0">
                <a:latin typeface="Arial"/>
                <a:cs typeface="Arial"/>
              </a:rPr>
              <a:t>already mentioned saving as a </a:t>
            </a:r>
            <a:r>
              <a:rPr lang="en-US" sz="1200" spc="-10" dirty="0">
                <a:latin typeface="Arial"/>
                <a:cs typeface="Arial"/>
              </a:rPr>
              <a:t>way </a:t>
            </a:r>
            <a:r>
              <a:rPr lang="en-US" sz="1200" dirty="0">
                <a:latin typeface="Arial"/>
                <a:cs typeface="Arial"/>
              </a:rPr>
              <a:t>to </a:t>
            </a:r>
            <a:r>
              <a:rPr lang="en-US" sz="1200" spc="-5" dirty="0">
                <a:latin typeface="Arial"/>
                <a:cs typeface="Arial"/>
              </a:rPr>
              <a:t>provide </a:t>
            </a:r>
            <a:r>
              <a:rPr lang="en-US" sz="1200" dirty="0">
                <a:latin typeface="Arial"/>
                <a:cs typeface="Arial"/>
              </a:rPr>
              <a:t>for </a:t>
            </a:r>
            <a:r>
              <a:rPr lang="en-US" sz="1200" spc="-5" dirty="0">
                <a:latin typeface="Arial"/>
                <a:cs typeface="Arial"/>
              </a:rPr>
              <a:t>financial emergencies, but </a:t>
            </a:r>
            <a:r>
              <a:rPr lang="en-US" sz="1200" spc="-10" dirty="0">
                <a:latin typeface="Arial"/>
                <a:cs typeface="Arial"/>
              </a:rPr>
              <a:t>you  </a:t>
            </a:r>
            <a:r>
              <a:rPr lang="en-US" sz="1200" spc="-5" dirty="0">
                <a:latin typeface="Arial"/>
                <a:cs typeface="Arial"/>
              </a:rPr>
              <a:t>may also </a:t>
            </a:r>
            <a:r>
              <a:rPr lang="en-US" sz="1200" spc="-10" dirty="0">
                <a:latin typeface="Arial"/>
                <a:cs typeface="Arial"/>
              </a:rPr>
              <a:t>wish </a:t>
            </a:r>
            <a:r>
              <a:rPr lang="en-US" sz="1200" dirty="0">
                <a:latin typeface="Arial"/>
                <a:cs typeface="Arial"/>
              </a:rPr>
              <a:t>to </a:t>
            </a:r>
            <a:r>
              <a:rPr lang="en-US" sz="1200" spc="-5" dirty="0">
                <a:latin typeface="Arial"/>
                <a:cs typeface="Arial"/>
              </a:rPr>
              <a:t>save </a:t>
            </a:r>
            <a:r>
              <a:rPr lang="en-US" sz="1200" dirty="0">
                <a:latin typeface="Arial"/>
                <a:cs typeface="Arial"/>
              </a:rPr>
              <a:t>to</a:t>
            </a:r>
            <a:r>
              <a:rPr lang="en-US" sz="1200" spc="25" dirty="0">
                <a:latin typeface="Arial"/>
                <a:cs typeface="Arial"/>
              </a:rPr>
              <a:t> </a:t>
            </a:r>
            <a:r>
              <a:rPr lang="en-US" sz="1200" spc="-5" dirty="0">
                <a:latin typeface="Arial"/>
                <a:cs typeface="Arial"/>
              </a:rPr>
              <a:t>spend.</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24562285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8750">
              <a:lnSpc>
                <a:spcPts val="1380"/>
              </a:lnSpc>
              <a:spcBef>
                <a:spcPts val="195"/>
              </a:spcBef>
            </a:pPr>
            <a:r>
              <a:rPr lang="en-US" sz="1200" spc="-5" dirty="0">
                <a:latin typeface="Arial"/>
                <a:cs typeface="Arial"/>
              </a:rPr>
              <a:t>Most families like </a:t>
            </a:r>
            <a:r>
              <a:rPr lang="en-US" sz="1200" dirty="0">
                <a:latin typeface="Arial"/>
                <a:cs typeface="Arial"/>
              </a:rPr>
              <a:t>to </a:t>
            </a:r>
            <a:r>
              <a:rPr lang="en-US" sz="1200" spc="-5" dirty="0">
                <a:latin typeface="Arial"/>
                <a:cs typeface="Arial"/>
              </a:rPr>
              <a:t>take a vacation at least once a </a:t>
            </a:r>
            <a:r>
              <a:rPr lang="en-US" sz="1200" spc="-20" dirty="0">
                <a:latin typeface="Arial"/>
                <a:cs typeface="Arial"/>
              </a:rPr>
              <a:t>year. </a:t>
            </a:r>
            <a:r>
              <a:rPr lang="en-US" sz="1200" spc="-45" dirty="0">
                <a:latin typeface="Arial"/>
                <a:cs typeface="Arial"/>
              </a:rPr>
              <a:t>You </a:t>
            </a:r>
            <a:r>
              <a:rPr lang="en-US" sz="1200" spc="-5" dirty="0">
                <a:latin typeface="Arial"/>
                <a:cs typeface="Arial"/>
              </a:rPr>
              <a:t>might want </a:t>
            </a:r>
            <a:r>
              <a:rPr lang="en-US" sz="1200" dirty="0">
                <a:latin typeface="Arial"/>
                <a:cs typeface="Arial"/>
              </a:rPr>
              <a:t>to </a:t>
            </a:r>
            <a:r>
              <a:rPr lang="en-US" sz="1200" spc="-5" dirty="0">
                <a:latin typeface="Arial"/>
                <a:cs typeface="Arial"/>
              </a:rPr>
              <a:t>save a  down payment </a:t>
            </a:r>
            <a:r>
              <a:rPr lang="en-US" sz="1200" spc="-10" dirty="0">
                <a:latin typeface="Arial"/>
                <a:cs typeface="Arial"/>
              </a:rPr>
              <a:t>on </a:t>
            </a:r>
            <a:r>
              <a:rPr lang="en-US" sz="1200" spc="-5" dirty="0">
                <a:latin typeface="Arial"/>
                <a:cs typeface="Arial"/>
              </a:rPr>
              <a:t>a new </a:t>
            </a:r>
            <a:r>
              <a:rPr lang="en-US" sz="1200" spc="-20" dirty="0">
                <a:latin typeface="Arial"/>
                <a:cs typeface="Arial"/>
              </a:rPr>
              <a:t>car. </a:t>
            </a:r>
            <a:r>
              <a:rPr lang="en-US" sz="1200" spc="-5" dirty="0">
                <a:latin typeface="Arial"/>
                <a:cs typeface="Arial"/>
              </a:rPr>
              <a:t>Some money in savings should </a:t>
            </a:r>
            <a:r>
              <a:rPr lang="en-US" sz="1200" spc="-10" dirty="0">
                <a:latin typeface="Arial"/>
                <a:cs typeface="Arial"/>
              </a:rPr>
              <a:t>be </a:t>
            </a:r>
            <a:r>
              <a:rPr lang="en-US" sz="1200" spc="-5" dirty="0">
                <a:latin typeface="Arial"/>
                <a:cs typeface="Arial"/>
              </a:rPr>
              <a:t>designated </a:t>
            </a:r>
            <a:r>
              <a:rPr lang="en-US" sz="1200" dirty="0">
                <a:latin typeface="Arial"/>
                <a:cs typeface="Arial"/>
              </a:rPr>
              <a:t>for </a:t>
            </a:r>
            <a:r>
              <a:rPr lang="en-US" sz="1200" spc="-5" dirty="0">
                <a:latin typeface="Arial"/>
                <a:cs typeface="Arial"/>
              </a:rPr>
              <a:t>long  term </a:t>
            </a:r>
            <a:r>
              <a:rPr lang="en-US" sz="1200" spc="-10" dirty="0">
                <a:latin typeface="Arial"/>
                <a:cs typeface="Arial"/>
              </a:rPr>
              <a:t>savings. </a:t>
            </a:r>
            <a:r>
              <a:rPr lang="en-US" sz="1200" dirty="0">
                <a:latin typeface="Arial"/>
                <a:cs typeface="Arial"/>
              </a:rPr>
              <a:t>If </a:t>
            </a:r>
            <a:r>
              <a:rPr lang="en-US" sz="1200" spc="-10" dirty="0">
                <a:latin typeface="Arial"/>
                <a:cs typeface="Arial"/>
              </a:rPr>
              <a:t>you have </a:t>
            </a:r>
            <a:r>
              <a:rPr lang="en-US" sz="1200" spc="-5" dirty="0">
                <a:latin typeface="Arial"/>
                <a:cs typeface="Arial"/>
              </a:rPr>
              <a:t>children, </a:t>
            </a:r>
            <a:r>
              <a:rPr lang="en-US" sz="1200" spc="-10" dirty="0">
                <a:latin typeface="Arial"/>
                <a:cs typeface="Arial"/>
              </a:rPr>
              <a:t>you </a:t>
            </a:r>
            <a:r>
              <a:rPr lang="en-US" sz="1200" spc="-5" dirty="0">
                <a:latin typeface="Arial"/>
                <a:cs typeface="Arial"/>
              </a:rPr>
              <a:t>might want </a:t>
            </a:r>
            <a:r>
              <a:rPr lang="en-US" sz="1200" dirty="0">
                <a:latin typeface="Arial"/>
                <a:cs typeface="Arial"/>
              </a:rPr>
              <a:t>to </a:t>
            </a:r>
            <a:r>
              <a:rPr lang="en-US" sz="1200" spc="-10" dirty="0">
                <a:latin typeface="Arial"/>
                <a:cs typeface="Arial"/>
              </a:rPr>
              <a:t>save </a:t>
            </a:r>
            <a:r>
              <a:rPr lang="en-US" sz="1200" dirty="0">
                <a:latin typeface="Arial"/>
                <a:cs typeface="Arial"/>
              </a:rPr>
              <a:t>to </a:t>
            </a:r>
            <a:r>
              <a:rPr lang="en-US" sz="1200" spc="-5" dirty="0">
                <a:latin typeface="Arial"/>
                <a:cs typeface="Arial"/>
              </a:rPr>
              <a:t>provide </a:t>
            </a:r>
            <a:r>
              <a:rPr lang="en-US" sz="1200" dirty="0">
                <a:latin typeface="Arial"/>
                <a:cs typeface="Arial"/>
              </a:rPr>
              <a:t>for </a:t>
            </a:r>
            <a:r>
              <a:rPr lang="en-US" sz="1200" spc="-5" dirty="0">
                <a:latin typeface="Arial"/>
                <a:cs typeface="Arial"/>
              </a:rPr>
              <a:t>their </a:t>
            </a:r>
            <a:r>
              <a:rPr lang="en-US" sz="1200" spc="-10" dirty="0">
                <a:latin typeface="Arial"/>
                <a:cs typeface="Arial"/>
              </a:rPr>
              <a:t>college  </a:t>
            </a:r>
            <a:r>
              <a:rPr lang="en-US" sz="1200" spc="-5" dirty="0">
                <a:latin typeface="Arial"/>
                <a:cs typeface="Arial"/>
              </a:rPr>
              <a:t>education by saving in advance.</a:t>
            </a:r>
            <a:endParaRPr lang="en-US" sz="1200" dirty="0">
              <a:latin typeface="Arial"/>
              <a:cs typeface="Arial"/>
            </a:endParaRPr>
          </a:p>
          <a:p>
            <a:pPr>
              <a:lnSpc>
                <a:spcPct val="100000"/>
              </a:lnSpc>
              <a:spcBef>
                <a:spcPts val="5"/>
              </a:spcBef>
            </a:pPr>
            <a:endParaRPr lang="en-US" sz="1150" dirty="0">
              <a:latin typeface="Times New Roman"/>
              <a:cs typeface="Times New Roman"/>
            </a:endParaRPr>
          </a:p>
          <a:p>
            <a:pPr marL="12700" marR="111125">
              <a:lnSpc>
                <a:spcPct val="96100"/>
              </a:lnSpc>
            </a:pPr>
            <a:r>
              <a:rPr lang="en-US" sz="1200" spc="-45" dirty="0">
                <a:latin typeface="Arial"/>
                <a:cs typeface="Arial"/>
              </a:rPr>
              <a:t>You </a:t>
            </a:r>
            <a:r>
              <a:rPr lang="en-US" sz="1200" spc="-5" dirty="0">
                <a:latin typeface="Arial"/>
                <a:cs typeface="Arial"/>
              </a:rPr>
              <a:t>should definitely start saving </a:t>
            </a:r>
            <a:r>
              <a:rPr lang="en-US" sz="1200" dirty="0">
                <a:latin typeface="Arial"/>
                <a:cs typeface="Arial"/>
              </a:rPr>
              <a:t>for </a:t>
            </a:r>
            <a:r>
              <a:rPr lang="en-US" sz="1200" spc="-5" dirty="0">
                <a:latin typeface="Arial"/>
                <a:cs typeface="Arial"/>
              </a:rPr>
              <a:t>retirement. </a:t>
            </a:r>
            <a:r>
              <a:rPr lang="en-US" sz="1200" spc="-45" dirty="0">
                <a:latin typeface="Arial"/>
                <a:cs typeface="Arial"/>
              </a:rPr>
              <a:t>You </a:t>
            </a:r>
            <a:r>
              <a:rPr lang="en-US" sz="1200" spc="-5" dirty="0">
                <a:latin typeface="Arial"/>
                <a:cs typeface="Arial"/>
              </a:rPr>
              <a:t>might think, </a:t>
            </a:r>
            <a:r>
              <a:rPr lang="en-US" sz="1200" spc="-5" dirty="0">
                <a:latin typeface="Times New Roman"/>
                <a:cs typeface="Times New Roman"/>
              </a:rPr>
              <a:t>“</a:t>
            </a:r>
            <a:r>
              <a:rPr lang="en-US" sz="1200" spc="-5" dirty="0">
                <a:latin typeface="Arial"/>
                <a:cs typeface="Arial"/>
              </a:rPr>
              <a:t>I am young,  retirement is years </a:t>
            </a:r>
            <a:r>
              <a:rPr lang="en-US" sz="1200" spc="-25" dirty="0">
                <a:latin typeface="Arial"/>
                <a:cs typeface="Arial"/>
              </a:rPr>
              <a:t>away. </a:t>
            </a:r>
            <a:r>
              <a:rPr lang="en-US" sz="1200" spc="5" dirty="0">
                <a:latin typeface="Arial"/>
                <a:cs typeface="Arial"/>
              </a:rPr>
              <a:t>Why </a:t>
            </a:r>
            <a:r>
              <a:rPr lang="en-US" sz="1200" spc="-5" dirty="0">
                <a:latin typeface="Arial"/>
                <a:cs typeface="Arial"/>
              </a:rPr>
              <a:t>should </a:t>
            </a:r>
            <a:r>
              <a:rPr lang="en-US" sz="1200" dirty="0">
                <a:latin typeface="Arial"/>
                <a:cs typeface="Arial"/>
              </a:rPr>
              <a:t>I </a:t>
            </a:r>
            <a:r>
              <a:rPr lang="en-US" sz="1200" spc="-5" dirty="0">
                <a:latin typeface="Arial"/>
                <a:cs typeface="Arial"/>
              </a:rPr>
              <a:t>save now?</a:t>
            </a:r>
            <a:r>
              <a:rPr lang="en-US" sz="1200" spc="-5" dirty="0">
                <a:latin typeface="Times New Roman"/>
                <a:cs typeface="Times New Roman"/>
              </a:rPr>
              <a:t>” </a:t>
            </a:r>
            <a:r>
              <a:rPr lang="en-US" sz="1200" spc="-5" dirty="0">
                <a:latin typeface="Arial"/>
                <a:cs typeface="Arial"/>
              </a:rPr>
              <a:t>The younger </a:t>
            </a:r>
            <a:r>
              <a:rPr lang="en-US" sz="1200" spc="-10" dirty="0">
                <a:latin typeface="Arial"/>
                <a:cs typeface="Arial"/>
              </a:rPr>
              <a:t>you </a:t>
            </a:r>
            <a:r>
              <a:rPr lang="en-US" sz="1200" spc="-5" dirty="0">
                <a:latin typeface="Arial"/>
                <a:cs typeface="Arial"/>
              </a:rPr>
              <a:t>start saving </a:t>
            </a:r>
            <a:r>
              <a:rPr lang="en-US" sz="1200" dirty="0">
                <a:latin typeface="Arial"/>
                <a:cs typeface="Arial"/>
              </a:rPr>
              <a:t>for  </a:t>
            </a:r>
            <a:r>
              <a:rPr lang="en-US" sz="1200" spc="-5" dirty="0">
                <a:latin typeface="Arial"/>
                <a:cs typeface="Arial"/>
              </a:rPr>
              <a:t>your retirement, the more time your money has </a:t>
            </a:r>
            <a:r>
              <a:rPr lang="en-US" sz="1200" dirty="0">
                <a:latin typeface="Arial"/>
                <a:cs typeface="Arial"/>
              </a:rPr>
              <a:t>to </a:t>
            </a:r>
            <a:r>
              <a:rPr lang="en-US" sz="1200" spc="-25" dirty="0">
                <a:latin typeface="Arial"/>
                <a:cs typeface="Arial"/>
              </a:rPr>
              <a:t>grow. </a:t>
            </a:r>
            <a:r>
              <a:rPr lang="en-US" sz="1200" spc="-5" dirty="0">
                <a:latin typeface="Arial"/>
                <a:cs typeface="Arial"/>
              </a:rPr>
              <a:t>This translates into possibly  having the finances and option </a:t>
            </a:r>
            <a:r>
              <a:rPr lang="en-US" sz="1200" dirty="0">
                <a:latin typeface="Arial"/>
                <a:cs typeface="Arial"/>
              </a:rPr>
              <a:t>to </a:t>
            </a:r>
            <a:r>
              <a:rPr lang="en-US" sz="1200" spc="-5" dirty="0">
                <a:latin typeface="Arial"/>
                <a:cs typeface="Arial"/>
              </a:rPr>
              <a:t>retire </a:t>
            </a:r>
            <a:r>
              <a:rPr lang="en-US" sz="1200" dirty="0">
                <a:latin typeface="Arial"/>
                <a:cs typeface="Arial"/>
              </a:rPr>
              <a:t>at </a:t>
            </a:r>
            <a:r>
              <a:rPr lang="en-US" sz="1200" spc="-5" dirty="0">
                <a:latin typeface="Arial"/>
                <a:cs typeface="Arial"/>
              </a:rPr>
              <a:t>a younger</a:t>
            </a:r>
            <a:r>
              <a:rPr lang="en-US" sz="1200" spc="0" dirty="0">
                <a:latin typeface="Arial"/>
                <a:cs typeface="Arial"/>
              </a:rPr>
              <a:t> </a:t>
            </a:r>
            <a:r>
              <a:rPr lang="en-US" sz="1200" spc="-5" dirty="0">
                <a:latin typeface="Arial"/>
                <a:cs typeface="Arial"/>
              </a:rPr>
              <a:t>age.</a:t>
            </a:r>
            <a:endParaRPr lang="en-US" sz="1200" dirty="0">
              <a:latin typeface="Arial"/>
              <a:cs typeface="Arial"/>
            </a:endParaRPr>
          </a:p>
          <a:p>
            <a:pPr>
              <a:lnSpc>
                <a:spcPct val="100000"/>
              </a:lnSpc>
              <a:spcBef>
                <a:spcPts val="35"/>
              </a:spcBef>
            </a:pPr>
            <a:endParaRPr lang="en-US" sz="1200" dirty="0">
              <a:latin typeface="Times New Roman"/>
              <a:cs typeface="Times New Roman"/>
            </a:endParaRPr>
          </a:p>
          <a:p>
            <a:pPr marL="12700" marR="5080">
              <a:lnSpc>
                <a:spcPts val="1380"/>
              </a:lnSpc>
            </a:pPr>
            <a:r>
              <a:rPr lang="en-US" sz="1200" spc="-5" dirty="0">
                <a:latin typeface="Arial"/>
                <a:cs typeface="Arial"/>
              </a:rPr>
              <a:t>The government allows </a:t>
            </a:r>
            <a:r>
              <a:rPr lang="en-US" sz="1200" dirty="0">
                <a:latin typeface="Arial"/>
                <a:cs typeface="Arial"/>
              </a:rPr>
              <a:t>for </a:t>
            </a:r>
            <a:r>
              <a:rPr lang="en-US" sz="1200" spc="-5" dirty="0">
                <a:latin typeface="Arial"/>
                <a:cs typeface="Arial"/>
              </a:rPr>
              <a:t>pre-tax dollars </a:t>
            </a:r>
            <a:r>
              <a:rPr lang="en-US" sz="1200" dirty="0">
                <a:latin typeface="Arial"/>
                <a:cs typeface="Arial"/>
              </a:rPr>
              <a:t>to </a:t>
            </a:r>
            <a:r>
              <a:rPr lang="en-US" sz="1200" spc="-5" dirty="0">
                <a:latin typeface="Arial"/>
                <a:cs typeface="Arial"/>
              </a:rPr>
              <a:t>be spent on education and retirement.  This </a:t>
            </a:r>
            <a:r>
              <a:rPr lang="en-US" sz="1200" spc="-10" dirty="0">
                <a:latin typeface="Arial"/>
                <a:cs typeface="Arial"/>
              </a:rPr>
              <a:t>saves you </a:t>
            </a:r>
            <a:r>
              <a:rPr lang="en-US" sz="1200" spc="-5" dirty="0">
                <a:latin typeface="Arial"/>
                <a:cs typeface="Arial"/>
              </a:rPr>
              <a:t>money on </a:t>
            </a:r>
            <a:r>
              <a:rPr lang="en-US" sz="1200" spc="-10" dirty="0">
                <a:latin typeface="Arial"/>
                <a:cs typeface="Arial"/>
              </a:rPr>
              <a:t>taxes while you </a:t>
            </a:r>
            <a:r>
              <a:rPr lang="en-US" sz="1200" spc="-5" dirty="0">
                <a:latin typeface="Arial"/>
                <a:cs typeface="Arial"/>
              </a:rPr>
              <a:t>are saving so it does </a:t>
            </a:r>
            <a:r>
              <a:rPr lang="en-US" sz="1200" dirty="0">
                <a:latin typeface="Arial"/>
                <a:cs typeface="Arial"/>
              </a:rPr>
              <a:t>not </a:t>
            </a:r>
            <a:r>
              <a:rPr lang="en-US" sz="1200" spc="-5" dirty="0">
                <a:latin typeface="Arial"/>
                <a:cs typeface="Arial"/>
              </a:rPr>
              <a:t>cost </a:t>
            </a:r>
            <a:r>
              <a:rPr lang="en-US" sz="1200" spc="-10" dirty="0">
                <a:latin typeface="Arial"/>
                <a:cs typeface="Arial"/>
              </a:rPr>
              <a:t>you </a:t>
            </a:r>
            <a:r>
              <a:rPr lang="en-US" sz="1200" spc="-5" dirty="0">
                <a:latin typeface="Arial"/>
                <a:cs typeface="Arial"/>
              </a:rPr>
              <a:t>so much to  save.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1457524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40" dirty="0">
                <a:latin typeface="Arial"/>
                <a:cs typeface="Arial"/>
              </a:rPr>
              <a:t>Take </a:t>
            </a:r>
            <a:r>
              <a:rPr lang="en-US" sz="1200" spc="-5" dirty="0">
                <a:latin typeface="Arial"/>
                <a:cs typeface="Arial"/>
              </a:rPr>
              <a:t>your income, all the money coming in and subtract your expenses or all the money  going </a:t>
            </a:r>
            <a:r>
              <a:rPr lang="en-US" sz="1200" dirty="0">
                <a:latin typeface="Arial"/>
                <a:cs typeface="Arial"/>
              </a:rPr>
              <a:t>out. </a:t>
            </a:r>
            <a:r>
              <a:rPr lang="en-US" sz="1200" spc="-5" dirty="0">
                <a:latin typeface="Arial"/>
                <a:cs typeface="Arial"/>
              </a:rPr>
              <a:t>If your </a:t>
            </a:r>
            <a:r>
              <a:rPr lang="en-US" sz="1200" spc="-10" dirty="0">
                <a:latin typeface="Arial"/>
                <a:cs typeface="Arial"/>
              </a:rPr>
              <a:t>answer </a:t>
            </a:r>
            <a:r>
              <a:rPr lang="en-US" sz="1200" spc="-5" dirty="0">
                <a:latin typeface="Arial"/>
                <a:cs typeface="Arial"/>
              </a:rPr>
              <a:t>is zero, </a:t>
            </a:r>
            <a:r>
              <a:rPr lang="en-US" sz="1200" spc="-10" dirty="0">
                <a:latin typeface="Arial"/>
                <a:cs typeface="Arial"/>
              </a:rPr>
              <a:t>you </a:t>
            </a:r>
            <a:r>
              <a:rPr lang="en-US" sz="1200" spc="-5" dirty="0">
                <a:latin typeface="Arial"/>
                <a:cs typeface="Arial"/>
              </a:rPr>
              <a:t>have done an excellent </a:t>
            </a:r>
            <a:r>
              <a:rPr lang="en-US" sz="1200" spc="-10" dirty="0">
                <a:latin typeface="Arial"/>
                <a:cs typeface="Arial"/>
              </a:rPr>
              <a:t>job </a:t>
            </a:r>
            <a:r>
              <a:rPr lang="en-US" sz="1200" spc="-5" dirty="0">
                <a:latin typeface="Arial"/>
                <a:cs typeface="Arial"/>
              </a:rPr>
              <a:t>budgeting. If </a:t>
            </a:r>
            <a:r>
              <a:rPr lang="en-US" sz="1200" spc="-10" dirty="0">
                <a:latin typeface="Arial"/>
                <a:cs typeface="Arial"/>
              </a:rPr>
              <a:t>you  </a:t>
            </a:r>
            <a:r>
              <a:rPr lang="en-US" sz="1200" spc="-5" dirty="0">
                <a:latin typeface="Arial"/>
                <a:cs typeface="Arial"/>
              </a:rPr>
              <a:t>have extra </a:t>
            </a:r>
            <a:r>
              <a:rPr lang="en-US" sz="1200" spc="-20" dirty="0">
                <a:latin typeface="Arial"/>
                <a:cs typeface="Arial"/>
              </a:rPr>
              <a:t>money, </a:t>
            </a:r>
            <a:r>
              <a:rPr lang="en-US" sz="1200" spc="-5" dirty="0">
                <a:latin typeface="Arial"/>
                <a:cs typeface="Arial"/>
              </a:rPr>
              <a:t>that</a:t>
            </a:r>
            <a:r>
              <a:rPr lang="en-US" sz="1200" spc="-5" dirty="0">
                <a:latin typeface="Times New Roman"/>
                <a:cs typeface="Times New Roman"/>
              </a:rPr>
              <a:t>’</a:t>
            </a:r>
            <a:r>
              <a:rPr lang="en-US" sz="1200" spc="-5" dirty="0">
                <a:latin typeface="Arial"/>
                <a:cs typeface="Arial"/>
              </a:rPr>
              <a:t>s great! </a:t>
            </a:r>
            <a:r>
              <a:rPr lang="en-US" sz="1200" dirty="0">
                <a:latin typeface="Arial"/>
                <a:cs typeface="Arial"/>
              </a:rPr>
              <a:t>It </a:t>
            </a:r>
            <a:r>
              <a:rPr lang="en-US" sz="1200" spc="-5" dirty="0">
                <a:latin typeface="Arial"/>
                <a:cs typeface="Arial"/>
              </a:rPr>
              <a:t>provides money </a:t>
            </a:r>
            <a:r>
              <a:rPr lang="en-US" sz="1200" dirty="0">
                <a:latin typeface="Arial"/>
                <a:cs typeface="Arial"/>
              </a:rPr>
              <a:t>for </a:t>
            </a:r>
            <a:r>
              <a:rPr lang="en-US" sz="1200" spc="-5" dirty="0">
                <a:latin typeface="Arial"/>
                <a:cs typeface="Arial"/>
              </a:rPr>
              <a:t>extra savings or maybe more  entertainment. If your ending amount is negative, </a:t>
            </a:r>
            <a:r>
              <a:rPr lang="en-US" sz="1200" spc="-10" dirty="0">
                <a:latin typeface="Arial"/>
                <a:cs typeface="Arial"/>
              </a:rPr>
              <a:t>you </a:t>
            </a:r>
            <a:r>
              <a:rPr lang="en-US" sz="1200" spc="-5" dirty="0">
                <a:latin typeface="Arial"/>
                <a:cs typeface="Arial"/>
              </a:rPr>
              <a:t>have overspent and something  needs </a:t>
            </a:r>
            <a:r>
              <a:rPr lang="en-US" sz="1200" dirty="0">
                <a:latin typeface="Arial"/>
                <a:cs typeface="Arial"/>
              </a:rPr>
              <a:t>to </a:t>
            </a:r>
            <a:r>
              <a:rPr lang="en-US" sz="1200" spc="-5" dirty="0">
                <a:latin typeface="Arial"/>
                <a:cs typeface="Arial"/>
              </a:rPr>
              <a:t>be adjusted. </a:t>
            </a:r>
            <a:r>
              <a:rPr lang="en-US" sz="1200" spc="-45" dirty="0">
                <a:latin typeface="Arial"/>
                <a:cs typeface="Arial"/>
              </a:rPr>
              <a:t>You </a:t>
            </a:r>
            <a:r>
              <a:rPr lang="en-US" sz="1200" spc="-5" dirty="0">
                <a:latin typeface="Arial"/>
                <a:cs typeface="Arial"/>
              </a:rPr>
              <a:t>either need to cut back </a:t>
            </a:r>
            <a:r>
              <a:rPr lang="en-US" sz="1200" spc="-10" dirty="0">
                <a:latin typeface="Arial"/>
                <a:cs typeface="Arial"/>
              </a:rPr>
              <a:t>on </a:t>
            </a:r>
            <a:r>
              <a:rPr lang="en-US" sz="1200" spc="-5" dirty="0">
                <a:latin typeface="Arial"/>
                <a:cs typeface="Arial"/>
              </a:rPr>
              <a:t>expenses or figure </a:t>
            </a:r>
            <a:r>
              <a:rPr lang="en-US" sz="1200" dirty="0">
                <a:latin typeface="Arial"/>
                <a:cs typeface="Arial"/>
              </a:rPr>
              <a:t>out </a:t>
            </a:r>
            <a:r>
              <a:rPr lang="en-US" sz="1200" spc="-5" dirty="0">
                <a:latin typeface="Arial"/>
                <a:cs typeface="Arial"/>
              </a:rPr>
              <a:t>a </a:t>
            </a:r>
            <a:r>
              <a:rPr lang="en-US" sz="1200" spc="-10" dirty="0">
                <a:latin typeface="Arial"/>
                <a:cs typeface="Arial"/>
              </a:rPr>
              <a:t>way </a:t>
            </a:r>
            <a:r>
              <a:rPr lang="en-US" sz="1200" dirty="0">
                <a:latin typeface="Arial"/>
                <a:cs typeface="Arial"/>
              </a:rPr>
              <a:t>to  </a:t>
            </a:r>
            <a:r>
              <a:rPr lang="en-US" sz="1200" spc="-5" dirty="0">
                <a:latin typeface="Arial"/>
                <a:cs typeface="Arial"/>
              </a:rPr>
              <a:t>increase your</a:t>
            </a:r>
            <a:r>
              <a:rPr lang="en-US" sz="1200" dirty="0">
                <a:latin typeface="Arial"/>
                <a:cs typeface="Arial"/>
              </a:rPr>
              <a:t> </a:t>
            </a:r>
            <a:r>
              <a:rPr lang="en-US" sz="1200" spc="-5" dirty="0">
                <a:latin typeface="Arial"/>
                <a:cs typeface="Arial"/>
              </a:rPr>
              <a:t>income.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856670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mn-lt"/>
                <a:cs typeface="Calibri"/>
              </a:rPr>
              <a:t>Here </a:t>
            </a:r>
            <a:r>
              <a:rPr lang="en-US" sz="1200" spc="-10" dirty="0">
                <a:latin typeface="+mn-lt"/>
                <a:cs typeface="Calibri"/>
              </a:rPr>
              <a:t>are </a:t>
            </a:r>
            <a:r>
              <a:rPr lang="en-US" sz="1200" spc="-5" dirty="0">
                <a:latin typeface="+mn-lt"/>
                <a:cs typeface="Calibri"/>
              </a:rPr>
              <a:t>some </a:t>
            </a:r>
            <a:r>
              <a:rPr lang="en-US" sz="1200" spc="-10" dirty="0">
                <a:latin typeface="+mn-lt"/>
                <a:cs typeface="Calibri"/>
              </a:rPr>
              <a:t>websites </a:t>
            </a:r>
            <a:r>
              <a:rPr lang="en-US" sz="1200" spc="-5" dirty="0">
                <a:latin typeface="+mn-lt"/>
                <a:cs typeface="Calibri"/>
              </a:rPr>
              <a:t>that will help </a:t>
            </a:r>
            <a:r>
              <a:rPr lang="en-US" sz="1200" spc="-10" dirty="0">
                <a:latin typeface="+mn-lt"/>
                <a:cs typeface="Calibri"/>
              </a:rPr>
              <a:t>you get </a:t>
            </a:r>
            <a:r>
              <a:rPr lang="en-US" sz="1200" spc="-5" dirty="0">
                <a:latin typeface="+mn-lt"/>
                <a:cs typeface="Calibri"/>
              </a:rPr>
              <a:t>some </a:t>
            </a:r>
            <a:r>
              <a:rPr lang="en-US" sz="1200" spc="-10" dirty="0">
                <a:latin typeface="+mn-lt"/>
                <a:cs typeface="Calibri"/>
              </a:rPr>
              <a:t>budget</a:t>
            </a:r>
            <a:r>
              <a:rPr lang="en-US" sz="1200" spc="85" dirty="0">
                <a:latin typeface="+mn-lt"/>
                <a:cs typeface="Calibri"/>
              </a:rPr>
              <a:t> </a:t>
            </a:r>
            <a:r>
              <a:rPr lang="en-US" sz="1200" spc="-5" dirty="0">
                <a:latin typeface="+mn-lt"/>
                <a:cs typeface="Calibri"/>
              </a:rPr>
              <a:t>practice.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697208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1333180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ts val="1380"/>
              </a:lnSpc>
              <a:spcBef>
                <a:spcPts val="195"/>
              </a:spcBef>
            </a:pPr>
            <a:r>
              <a:rPr lang="en-US" sz="1200" dirty="0">
                <a:latin typeface="Arial"/>
                <a:cs typeface="Arial"/>
              </a:rPr>
              <a:t>A </a:t>
            </a:r>
            <a:r>
              <a:rPr lang="en-US" sz="1200" spc="-5" dirty="0">
                <a:latin typeface="Arial"/>
                <a:cs typeface="Arial"/>
              </a:rPr>
              <a:t>consumer makes many financial decisions throughout their lifetime </a:t>
            </a:r>
            <a:r>
              <a:rPr lang="en-US" sz="1200" dirty="0">
                <a:latin typeface="Arial"/>
                <a:cs typeface="Arial"/>
              </a:rPr>
              <a:t>that </a:t>
            </a:r>
            <a:r>
              <a:rPr lang="en-US" sz="1200" spc="-5" dirty="0">
                <a:latin typeface="Arial"/>
                <a:cs typeface="Arial"/>
              </a:rPr>
              <a:t>affects their  financial </a:t>
            </a:r>
            <a:r>
              <a:rPr lang="en-US" sz="1200" spc="-15" dirty="0">
                <a:latin typeface="Arial"/>
                <a:cs typeface="Arial"/>
              </a:rPr>
              <a:t>security. </a:t>
            </a:r>
            <a:r>
              <a:rPr lang="en-US" sz="1200" dirty="0">
                <a:latin typeface="Arial"/>
                <a:cs typeface="Arial"/>
              </a:rPr>
              <a:t>We </a:t>
            </a:r>
            <a:r>
              <a:rPr lang="en-US" sz="1200" spc="-5" dirty="0">
                <a:latin typeface="Arial"/>
                <a:cs typeface="Arial"/>
              </a:rPr>
              <a:t>are often driven by habits </a:t>
            </a:r>
            <a:r>
              <a:rPr lang="en-US" sz="1200" dirty="0">
                <a:latin typeface="Arial"/>
                <a:cs typeface="Arial"/>
              </a:rPr>
              <a:t>that </a:t>
            </a:r>
            <a:r>
              <a:rPr lang="en-US" sz="1200" spc="-10" dirty="0">
                <a:latin typeface="Arial"/>
                <a:cs typeface="Arial"/>
              </a:rPr>
              <a:t>affect </a:t>
            </a:r>
            <a:r>
              <a:rPr lang="en-US" sz="1200" spc="-5" dirty="0">
                <a:latin typeface="Arial"/>
                <a:cs typeface="Arial"/>
              </a:rPr>
              <a:t>our finances. For example, it  has become popular for many people </a:t>
            </a:r>
            <a:r>
              <a:rPr lang="en-US" sz="1200" dirty="0">
                <a:latin typeface="Arial"/>
                <a:cs typeface="Arial"/>
              </a:rPr>
              <a:t>to </a:t>
            </a:r>
            <a:r>
              <a:rPr lang="en-US" sz="1200" spc="-5" dirty="0">
                <a:latin typeface="Arial"/>
                <a:cs typeface="Arial"/>
              </a:rPr>
              <a:t>stop and purchase </a:t>
            </a:r>
            <a:r>
              <a:rPr lang="en-US" sz="1200" spc="-10" dirty="0">
                <a:latin typeface="Arial"/>
                <a:cs typeface="Arial"/>
              </a:rPr>
              <a:t>coffee on </a:t>
            </a:r>
            <a:r>
              <a:rPr lang="en-US" sz="1200" spc="-5" dirty="0">
                <a:latin typeface="Arial"/>
                <a:cs typeface="Arial"/>
              </a:rPr>
              <a:t>their way </a:t>
            </a:r>
            <a:r>
              <a:rPr lang="en-US" sz="1200" dirty="0">
                <a:latin typeface="Arial"/>
                <a:cs typeface="Arial"/>
              </a:rPr>
              <a:t>to </a:t>
            </a:r>
            <a:r>
              <a:rPr lang="en-US" sz="1200" spc="-10" dirty="0">
                <a:latin typeface="Arial"/>
                <a:cs typeface="Arial"/>
              </a:rPr>
              <a:t>work  </a:t>
            </a:r>
            <a:r>
              <a:rPr lang="en-US" sz="1200" spc="-5" dirty="0">
                <a:latin typeface="Arial"/>
                <a:cs typeface="Arial"/>
              </a:rPr>
              <a:t>when they could make coffee </a:t>
            </a:r>
            <a:r>
              <a:rPr lang="en-US" sz="1200" dirty="0">
                <a:latin typeface="Arial"/>
                <a:cs typeface="Arial"/>
              </a:rPr>
              <a:t>at </a:t>
            </a:r>
            <a:r>
              <a:rPr lang="en-US" sz="1200" spc="-5" dirty="0">
                <a:latin typeface="Arial"/>
                <a:cs typeface="Arial"/>
              </a:rPr>
              <a:t>home or even </a:t>
            </a:r>
            <a:r>
              <a:rPr lang="en-US" sz="1200" dirty="0">
                <a:latin typeface="Arial"/>
                <a:cs typeface="Arial"/>
              </a:rPr>
              <a:t>at </a:t>
            </a:r>
            <a:r>
              <a:rPr lang="en-US" sz="1200" spc="-10" dirty="0">
                <a:latin typeface="Arial"/>
                <a:cs typeface="Arial"/>
              </a:rPr>
              <a:t>work </a:t>
            </a:r>
            <a:r>
              <a:rPr lang="en-US" sz="1200" dirty="0">
                <a:latin typeface="Arial"/>
                <a:cs typeface="Arial"/>
              </a:rPr>
              <a:t>for </a:t>
            </a:r>
            <a:r>
              <a:rPr lang="en-US" sz="1200" spc="-5" dirty="0">
                <a:latin typeface="Arial"/>
                <a:cs typeface="Arial"/>
              </a:rPr>
              <a:t>a fraction of the</a:t>
            </a:r>
            <a:r>
              <a:rPr lang="en-US" sz="1200" spc="30" dirty="0">
                <a:latin typeface="Arial"/>
                <a:cs typeface="Arial"/>
              </a:rPr>
              <a:t> </a:t>
            </a:r>
            <a:r>
              <a:rPr lang="en-US" sz="1200" dirty="0">
                <a:latin typeface="Arial"/>
                <a:cs typeface="Arial"/>
              </a:rPr>
              <a:t>cost.</a:t>
            </a:r>
          </a:p>
          <a:p>
            <a:pPr>
              <a:lnSpc>
                <a:spcPct val="100000"/>
              </a:lnSpc>
            </a:pPr>
            <a:endParaRPr lang="en-US" sz="1200" dirty="0">
              <a:latin typeface="Times New Roman"/>
              <a:cs typeface="Times New Roman"/>
            </a:endParaRPr>
          </a:p>
          <a:p>
            <a:pPr marL="12700" marR="9525">
              <a:lnSpc>
                <a:spcPts val="1380"/>
              </a:lnSpc>
            </a:pPr>
            <a:r>
              <a:rPr lang="en-US" sz="1200" spc="-5" dirty="0">
                <a:latin typeface="Arial"/>
                <a:cs typeface="Arial"/>
              </a:rPr>
              <a:t>Sometimes people purchase clothing items, not because they need them, but simply  because they are </a:t>
            </a:r>
            <a:r>
              <a:rPr lang="en-US" sz="1200" spc="-10" dirty="0">
                <a:latin typeface="Arial"/>
                <a:cs typeface="Arial"/>
              </a:rPr>
              <a:t>on </a:t>
            </a:r>
            <a:r>
              <a:rPr lang="en-US" sz="1200" spc="-5" dirty="0">
                <a:latin typeface="Arial"/>
                <a:cs typeface="Arial"/>
              </a:rPr>
              <a:t>sale. If they never wear </a:t>
            </a:r>
            <a:r>
              <a:rPr lang="en-US" sz="1200" dirty="0">
                <a:latin typeface="Arial"/>
                <a:cs typeface="Arial"/>
              </a:rPr>
              <a:t>that </a:t>
            </a:r>
            <a:r>
              <a:rPr lang="en-US" sz="1200" spc="-5" dirty="0">
                <a:latin typeface="Arial"/>
                <a:cs typeface="Arial"/>
              </a:rPr>
              <a:t>clothing item, that bargain </a:t>
            </a:r>
            <a:r>
              <a:rPr lang="en-US" sz="1200" spc="-10" dirty="0">
                <a:latin typeface="Arial"/>
                <a:cs typeface="Arial"/>
              </a:rPr>
              <a:t>was </a:t>
            </a:r>
            <a:r>
              <a:rPr lang="en-US" sz="1200" dirty="0">
                <a:latin typeface="Arial"/>
                <a:cs typeface="Arial"/>
              </a:rPr>
              <a:t>not  </a:t>
            </a:r>
            <a:r>
              <a:rPr lang="en-US" sz="1200" spc="-5" dirty="0">
                <a:latin typeface="Arial"/>
                <a:cs typeface="Arial"/>
              </a:rPr>
              <a:t>really a bargain. </a:t>
            </a:r>
            <a:r>
              <a:rPr lang="en-US" sz="1200" dirty="0">
                <a:latin typeface="Arial"/>
                <a:cs typeface="Arial"/>
              </a:rPr>
              <a:t>They </a:t>
            </a:r>
            <a:r>
              <a:rPr lang="en-US" sz="1200" spc="-5" dirty="0">
                <a:latin typeface="Arial"/>
                <a:cs typeface="Arial"/>
              </a:rPr>
              <a:t>would have been </a:t>
            </a:r>
            <a:r>
              <a:rPr lang="en-US" sz="1200" spc="-10" dirty="0">
                <a:latin typeface="Arial"/>
                <a:cs typeface="Arial"/>
              </a:rPr>
              <a:t>better off </a:t>
            </a:r>
            <a:r>
              <a:rPr lang="en-US" sz="1200" spc="-5" dirty="0">
                <a:latin typeface="Arial"/>
                <a:cs typeface="Arial"/>
              </a:rPr>
              <a:t>purchasing something </a:t>
            </a:r>
            <a:r>
              <a:rPr lang="en-US" sz="1200" dirty="0">
                <a:latin typeface="Arial"/>
                <a:cs typeface="Arial"/>
              </a:rPr>
              <a:t>that cost </a:t>
            </a:r>
            <a:r>
              <a:rPr lang="en-US" sz="1200" spc="-5" dirty="0">
                <a:latin typeface="Arial"/>
                <a:cs typeface="Arial"/>
              </a:rPr>
              <a:t>a little  more, but </a:t>
            </a:r>
            <a:r>
              <a:rPr lang="en-US" sz="1200" spc="-10" dirty="0">
                <a:latin typeface="Arial"/>
                <a:cs typeface="Arial"/>
              </a:rPr>
              <a:t>wore </a:t>
            </a:r>
            <a:r>
              <a:rPr lang="en-US" sz="1200" spc="-5" dirty="0">
                <a:latin typeface="Arial"/>
                <a:cs typeface="Arial"/>
              </a:rPr>
              <a:t>all the time or </a:t>
            </a:r>
            <a:r>
              <a:rPr lang="en-US" sz="1200" spc="-10" dirty="0">
                <a:latin typeface="Arial"/>
                <a:cs typeface="Arial"/>
              </a:rPr>
              <a:t>saving </a:t>
            </a:r>
            <a:r>
              <a:rPr lang="en-US" sz="1200" spc="-5" dirty="0">
                <a:latin typeface="Arial"/>
                <a:cs typeface="Arial"/>
              </a:rPr>
              <a:t>their</a:t>
            </a:r>
            <a:r>
              <a:rPr lang="en-US" sz="1200" spc="35" dirty="0">
                <a:latin typeface="Arial"/>
                <a:cs typeface="Arial"/>
              </a:rPr>
              <a:t> </a:t>
            </a:r>
            <a:r>
              <a:rPr lang="en-US" sz="1200" spc="-20" dirty="0">
                <a:latin typeface="Arial"/>
                <a:cs typeface="Arial"/>
              </a:rPr>
              <a:t>money.</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8750">
              <a:lnSpc>
                <a:spcPts val="1380"/>
              </a:lnSpc>
              <a:spcBef>
                <a:spcPts val="195"/>
              </a:spcBef>
            </a:pPr>
            <a:r>
              <a:rPr lang="en-US" sz="1200" dirty="0">
                <a:latin typeface="Arial"/>
                <a:cs typeface="Arial"/>
              </a:rPr>
              <a:t>In </a:t>
            </a:r>
            <a:r>
              <a:rPr lang="en-US" sz="1200" spc="-5" dirty="0">
                <a:latin typeface="Arial"/>
                <a:cs typeface="Arial"/>
              </a:rPr>
              <a:t>a dream </a:t>
            </a:r>
            <a:r>
              <a:rPr lang="en-US" sz="1200" spc="-10" dirty="0">
                <a:latin typeface="Arial"/>
                <a:cs typeface="Arial"/>
              </a:rPr>
              <a:t>world you </a:t>
            </a:r>
            <a:r>
              <a:rPr lang="en-US" sz="1200" spc="-5" dirty="0">
                <a:latin typeface="Arial"/>
                <a:cs typeface="Arial"/>
              </a:rPr>
              <a:t>would have enough money </a:t>
            </a:r>
            <a:r>
              <a:rPr lang="en-US" sz="1200" dirty="0">
                <a:latin typeface="Arial"/>
                <a:cs typeface="Arial"/>
              </a:rPr>
              <a:t>to </a:t>
            </a:r>
            <a:r>
              <a:rPr lang="en-US" sz="1200" spc="-5" dirty="0">
                <a:latin typeface="Arial"/>
                <a:cs typeface="Arial"/>
              </a:rPr>
              <a:t>purchase anything and everything  your heart desired! We </a:t>
            </a:r>
            <a:r>
              <a:rPr lang="en-US" sz="1200" spc="-10" dirty="0">
                <a:latin typeface="Arial"/>
                <a:cs typeface="Arial"/>
              </a:rPr>
              <a:t>live </a:t>
            </a:r>
            <a:r>
              <a:rPr lang="en-US" sz="1200" spc="-5" dirty="0">
                <a:latin typeface="Arial"/>
                <a:cs typeface="Arial"/>
              </a:rPr>
              <a:t>in the </a:t>
            </a:r>
            <a:r>
              <a:rPr lang="en-US" sz="1200" u="sng" spc="-5" dirty="0">
                <a:uFill>
                  <a:solidFill>
                    <a:srgbClr val="000000"/>
                  </a:solidFill>
                </a:uFill>
                <a:latin typeface="Arial"/>
                <a:cs typeface="Arial"/>
              </a:rPr>
              <a:t>real</a:t>
            </a:r>
            <a:r>
              <a:rPr lang="en-US" sz="1200" spc="-5" dirty="0">
                <a:latin typeface="Arial"/>
                <a:cs typeface="Arial"/>
              </a:rPr>
              <a:t> world. </a:t>
            </a:r>
            <a:r>
              <a:rPr lang="en-US" sz="1200" spc="0" dirty="0">
                <a:latin typeface="Arial"/>
                <a:cs typeface="Arial"/>
              </a:rPr>
              <a:t>We </a:t>
            </a:r>
            <a:r>
              <a:rPr lang="en-US" sz="1200" spc="-5" dirty="0">
                <a:latin typeface="Arial"/>
                <a:cs typeface="Arial"/>
              </a:rPr>
              <a:t>have a limited amount of money </a:t>
            </a:r>
            <a:r>
              <a:rPr lang="en-US" sz="1200" dirty="0">
                <a:latin typeface="Arial"/>
                <a:cs typeface="Arial"/>
              </a:rPr>
              <a:t>to  </a:t>
            </a:r>
            <a:r>
              <a:rPr lang="en-US" sz="1200" spc="-5" dirty="0">
                <a:latin typeface="Arial"/>
                <a:cs typeface="Arial"/>
              </a:rPr>
              <a:t>spend and </a:t>
            </a:r>
            <a:r>
              <a:rPr lang="en-US" sz="1200" spc="-10" dirty="0">
                <a:latin typeface="Arial"/>
                <a:cs typeface="Arial"/>
              </a:rPr>
              <a:t>we </a:t>
            </a:r>
            <a:r>
              <a:rPr lang="en-US" sz="1200" spc="-5" dirty="0">
                <a:latin typeface="Arial"/>
                <a:cs typeface="Arial"/>
              </a:rPr>
              <a:t>need to take time </a:t>
            </a:r>
            <a:r>
              <a:rPr lang="en-US" sz="1200" dirty="0">
                <a:latin typeface="Arial"/>
                <a:cs typeface="Arial"/>
              </a:rPr>
              <a:t>to </a:t>
            </a:r>
            <a:r>
              <a:rPr lang="en-US" sz="1200" spc="-5" dirty="0">
                <a:latin typeface="Arial"/>
                <a:cs typeface="Arial"/>
              </a:rPr>
              <a:t>prioritize our goals so that </a:t>
            </a:r>
            <a:r>
              <a:rPr lang="en-US" sz="1200" spc="-10" dirty="0">
                <a:latin typeface="Arial"/>
                <a:cs typeface="Arial"/>
              </a:rPr>
              <a:t>we do </a:t>
            </a:r>
            <a:r>
              <a:rPr lang="en-US" sz="1200" dirty="0">
                <a:latin typeface="Arial"/>
                <a:cs typeface="Arial"/>
              </a:rPr>
              <a:t>not </a:t>
            </a:r>
            <a:r>
              <a:rPr lang="en-US" sz="1200" spc="-10" dirty="0">
                <a:latin typeface="Arial"/>
                <a:cs typeface="Arial"/>
              </a:rPr>
              <a:t>run </a:t>
            </a:r>
            <a:r>
              <a:rPr lang="en-US" sz="1200" spc="-5" dirty="0">
                <a:latin typeface="Arial"/>
                <a:cs typeface="Arial"/>
              </a:rPr>
              <a:t>out of  money before getting the things </a:t>
            </a:r>
            <a:r>
              <a:rPr lang="en-US" sz="1200" spc="-10" dirty="0">
                <a:latin typeface="Arial"/>
                <a:cs typeface="Arial"/>
              </a:rPr>
              <a:t>we </a:t>
            </a:r>
            <a:r>
              <a:rPr lang="en-US" sz="1200" spc="-5" dirty="0">
                <a:latin typeface="Arial"/>
                <a:cs typeface="Arial"/>
              </a:rPr>
              <a:t>really need and</a:t>
            </a:r>
            <a:r>
              <a:rPr lang="en-US" sz="1200" spc="30" dirty="0">
                <a:latin typeface="Arial"/>
                <a:cs typeface="Arial"/>
              </a:rPr>
              <a:t> </a:t>
            </a:r>
            <a:r>
              <a:rPr lang="en-US" sz="1200" spc="-5" dirty="0">
                <a:latin typeface="Arial"/>
                <a:cs typeface="Arial"/>
              </a:rPr>
              <a:t>want.</a:t>
            </a:r>
            <a:endParaRPr lang="en-US" sz="1200" dirty="0">
              <a:latin typeface="Arial"/>
              <a:cs typeface="Arial"/>
            </a:endParaRPr>
          </a:p>
          <a:p>
            <a:pPr>
              <a:lnSpc>
                <a:spcPct val="100000"/>
              </a:lnSpc>
            </a:pPr>
            <a:endParaRPr lang="en-US" sz="1150" dirty="0">
              <a:latin typeface="Times New Roman"/>
              <a:cs typeface="Times New Roman"/>
            </a:endParaRPr>
          </a:p>
          <a:p>
            <a:pPr marL="12700" marR="68580">
              <a:lnSpc>
                <a:spcPct val="96300"/>
              </a:lnSpc>
            </a:pPr>
            <a:r>
              <a:rPr lang="en-US" sz="1200" dirty="0">
                <a:latin typeface="Arial"/>
                <a:cs typeface="Arial"/>
              </a:rPr>
              <a:t>We </a:t>
            </a:r>
            <a:r>
              <a:rPr lang="en-US" sz="1200" spc="-5" dirty="0">
                <a:latin typeface="Arial"/>
                <a:cs typeface="Arial"/>
              </a:rPr>
              <a:t>tend </a:t>
            </a:r>
            <a:r>
              <a:rPr lang="en-US" sz="1200" dirty="0">
                <a:latin typeface="Arial"/>
                <a:cs typeface="Arial"/>
              </a:rPr>
              <a:t>to </a:t>
            </a:r>
            <a:r>
              <a:rPr lang="en-US" sz="1200" spc="-10" dirty="0">
                <a:latin typeface="Arial"/>
                <a:cs typeface="Arial"/>
              </a:rPr>
              <a:t>live </a:t>
            </a:r>
            <a:r>
              <a:rPr lang="en-US" sz="1200" spc="-5" dirty="0">
                <a:latin typeface="Arial"/>
                <a:cs typeface="Arial"/>
              </a:rPr>
              <a:t>in </a:t>
            </a:r>
            <a:r>
              <a:rPr lang="en-US" sz="1200" spc="-10" dirty="0">
                <a:latin typeface="Arial"/>
                <a:cs typeface="Arial"/>
              </a:rPr>
              <a:t>an </a:t>
            </a:r>
            <a:r>
              <a:rPr lang="en-US" sz="1200" spc="-5" dirty="0">
                <a:latin typeface="Times New Roman"/>
                <a:cs typeface="Times New Roman"/>
              </a:rPr>
              <a:t>“</a:t>
            </a:r>
            <a:r>
              <a:rPr lang="en-US" sz="1200" spc="-5" dirty="0">
                <a:latin typeface="Arial"/>
                <a:cs typeface="Arial"/>
              </a:rPr>
              <a:t>instant gratification</a:t>
            </a:r>
            <a:r>
              <a:rPr lang="en-US" sz="1200" spc="-5" dirty="0">
                <a:latin typeface="Times New Roman"/>
                <a:cs typeface="Times New Roman"/>
              </a:rPr>
              <a:t>” </a:t>
            </a:r>
            <a:r>
              <a:rPr lang="en-US" sz="1200" spc="-5" dirty="0">
                <a:latin typeface="Arial"/>
                <a:cs typeface="Arial"/>
              </a:rPr>
              <a:t>society where </a:t>
            </a:r>
            <a:r>
              <a:rPr lang="en-US" sz="1200" spc="-10" dirty="0">
                <a:latin typeface="Arial"/>
                <a:cs typeface="Arial"/>
              </a:rPr>
              <a:t>we </a:t>
            </a:r>
            <a:r>
              <a:rPr lang="en-US" sz="1200" spc="-5" dirty="0">
                <a:latin typeface="Arial"/>
                <a:cs typeface="Arial"/>
              </a:rPr>
              <a:t>want things now! Creating  a budget helps </a:t>
            </a:r>
            <a:r>
              <a:rPr lang="en-US" sz="1200" spc="-10" dirty="0">
                <a:latin typeface="Arial"/>
                <a:cs typeface="Arial"/>
              </a:rPr>
              <a:t>you </a:t>
            </a:r>
            <a:r>
              <a:rPr lang="en-US" sz="1200" spc="-5" dirty="0">
                <a:latin typeface="Arial"/>
                <a:cs typeface="Arial"/>
              </a:rPr>
              <a:t>identify your needs, examine what </a:t>
            </a:r>
            <a:r>
              <a:rPr lang="en-US" sz="1200" spc="-10" dirty="0">
                <a:latin typeface="Arial"/>
                <a:cs typeface="Arial"/>
              </a:rPr>
              <a:t>you </a:t>
            </a:r>
            <a:r>
              <a:rPr lang="en-US" sz="1200" spc="-5" dirty="0">
                <a:latin typeface="Arial"/>
                <a:cs typeface="Arial"/>
              </a:rPr>
              <a:t>really want and determine  what </a:t>
            </a:r>
            <a:r>
              <a:rPr lang="en-US" sz="1200" spc="-10" dirty="0">
                <a:latin typeface="Arial"/>
                <a:cs typeface="Arial"/>
              </a:rPr>
              <a:t>you </a:t>
            </a:r>
            <a:r>
              <a:rPr lang="en-US" sz="1200" spc="-5" dirty="0">
                <a:latin typeface="Arial"/>
                <a:cs typeface="Arial"/>
              </a:rPr>
              <a:t>can</a:t>
            </a:r>
            <a:r>
              <a:rPr lang="en-US" sz="1200" spc="25" dirty="0">
                <a:latin typeface="Arial"/>
                <a:cs typeface="Arial"/>
              </a:rPr>
              <a:t> </a:t>
            </a:r>
            <a:r>
              <a:rPr lang="en-US" sz="1200" spc="-10" dirty="0">
                <a:latin typeface="Arial"/>
                <a:cs typeface="Arial"/>
              </a:rPr>
              <a:t>afford.</a:t>
            </a:r>
            <a:endParaRPr lang="en-US" sz="1200" dirty="0">
              <a:latin typeface="Arial"/>
              <a:cs typeface="Arial"/>
            </a:endParaRPr>
          </a:p>
          <a:p>
            <a:pPr>
              <a:lnSpc>
                <a:spcPct val="100000"/>
              </a:lnSpc>
            </a:pPr>
            <a:endParaRPr lang="en-US" sz="1200" dirty="0">
              <a:latin typeface="Times New Roman"/>
              <a:cs typeface="Times New Roman"/>
            </a:endParaRPr>
          </a:p>
          <a:p>
            <a:pPr marL="12700" marR="5080">
              <a:lnSpc>
                <a:spcPct val="96100"/>
              </a:lnSpc>
            </a:pPr>
            <a:r>
              <a:rPr lang="en-US" sz="1200" spc="-5" dirty="0">
                <a:latin typeface="Arial"/>
                <a:cs typeface="Arial"/>
              </a:rPr>
              <a:t>Strive </a:t>
            </a:r>
            <a:r>
              <a:rPr lang="en-US" sz="1200" dirty="0">
                <a:latin typeface="Arial"/>
                <a:cs typeface="Arial"/>
              </a:rPr>
              <a:t>to </a:t>
            </a:r>
            <a:r>
              <a:rPr lang="en-US" sz="1200" spc="-5" dirty="0">
                <a:latin typeface="Arial"/>
                <a:cs typeface="Arial"/>
              </a:rPr>
              <a:t>make budgeting a </a:t>
            </a:r>
            <a:r>
              <a:rPr lang="en-US" sz="1200" spc="-25" dirty="0">
                <a:latin typeface="Arial"/>
                <a:cs typeface="Arial"/>
              </a:rPr>
              <a:t>HABIT. </a:t>
            </a:r>
            <a:r>
              <a:rPr lang="en-US" sz="1200" dirty="0">
                <a:latin typeface="Arial"/>
                <a:cs typeface="Arial"/>
              </a:rPr>
              <a:t>With </a:t>
            </a:r>
            <a:r>
              <a:rPr lang="en-US" sz="1200" spc="-5" dirty="0">
                <a:latin typeface="Arial"/>
                <a:cs typeface="Arial"/>
              </a:rPr>
              <a:t>a little practice, </a:t>
            </a:r>
            <a:r>
              <a:rPr lang="en-US" sz="1200" spc="-10" dirty="0">
                <a:latin typeface="Arial"/>
                <a:cs typeface="Arial"/>
              </a:rPr>
              <a:t>you </a:t>
            </a:r>
            <a:r>
              <a:rPr lang="en-US" sz="1200" spc="-5" dirty="0">
                <a:latin typeface="Arial"/>
                <a:cs typeface="Arial"/>
              </a:rPr>
              <a:t>may decide </a:t>
            </a:r>
            <a:r>
              <a:rPr lang="en-US" sz="1200" u="sng" dirty="0">
                <a:uFill>
                  <a:solidFill>
                    <a:srgbClr val="000000"/>
                  </a:solidFill>
                </a:uFill>
                <a:latin typeface="Arial"/>
                <a:cs typeface="Arial"/>
              </a:rPr>
              <a:t>not</a:t>
            </a:r>
            <a:r>
              <a:rPr lang="en-US" sz="1200" dirty="0">
                <a:latin typeface="Arial"/>
                <a:cs typeface="Arial"/>
              </a:rPr>
              <a:t> to </a:t>
            </a:r>
            <a:r>
              <a:rPr lang="en-US" sz="1200" spc="-5" dirty="0">
                <a:latin typeface="Arial"/>
                <a:cs typeface="Arial"/>
              </a:rPr>
              <a:t>stop at  the local convenience store </a:t>
            </a:r>
            <a:r>
              <a:rPr lang="en-US" sz="1200" dirty="0">
                <a:latin typeface="Arial"/>
                <a:cs typeface="Arial"/>
              </a:rPr>
              <a:t>for </a:t>
            </a:r>
            <a:r>
              <a:rPr lang="en-US" sz="1200" spc="-5" dirty="0">
                <a:latin typeface="Arial"/>
                <a:cs typeface="Arial"/>
              </a:rPr>
              <a:t>a </a:t>
            </a:r>
            <a:r>
              <a:rPr lang="en-US" sz="1200" spc="-10" dirty="0">
                <a:latin typeface="Arial"/>
                <a:cs typeface="Arial"/>
              </a:rPr>
              <a:t>beverage </a:t>
            </a:r>
            <a:r>
              <a:rPr lang="en-US" sz="1200" spc="-5" dirty="0">
                <a:latin typeface="Arial"/>
                <a:cs typeface="Arial"/>
              </a:rPr>
              <a:t>and </a:t>
            </a:r>
            <a:r>
              <a:rPr lang="en-US" sz="1200" spc="-10" dirty="0">
                <a:latin typeface="Arial"/>
                <a:cs typeface="Arial"/>
              </a:rPr>
              <a:t>wait </a:t>
            </a:r>
            <a:r>
              <a:rPr lang="en-US" sz="1200" spc="-5" dirty="0">
                <a:latin typeface="Arial"/>
                <a:cs typeface="Arial"/>
              </a:rPr>
              <a:t>until </a:t>
            </a:r>
            <a:r>
              <a:rPr lang="en-US" sz="1200" spc="-10" dirty="0">
                <a:latin typeface="Arial"/>
                <a:cs typeface="Arial"/>
              </a:rPr>
              <a:t>you </a:t>
            </a:r>
            <a:r>
              <a:rPr lang="en-US" sz="1200" spc="-5" dirty="0">
                <a:latin typeface="Arial"/>
                <a:cs typeface="Arial"/>
              </a:rPr>
              <a:t>get home </a:t>
            </a:r>
            <a:r>
              <a:rPr lang="en-US" sz="1200" dirty="0">
                <a:latin typeface="Arial"/>
                <a:cs typeface="Arial"/>
              </a:rPr>
              <a:t>to </a:t>
            </a:r>
            <a:r>
              <a:rPr lang="en-US" sz="1200" spc="-5" dirty="0">
                <a:latin typeface="Arial"/>
                <a:cs typeface="Arial"/>
              </a:rPr>
              <a:t>get something  out of the </a:t>
            </a:r>
            <a:r>
              <a:rPr lang="en-US" sz="1200" spc="-10" dirty="0">
                <a:latin typeface="Arial"/>
                <a:cs typeface="Arial"/>
              </a:rPr>
              <a:t>refrigerator. </a:t>
            </a:r>
            <a:r>
              <a:rPr lang="en-US" sz="1200" dirty="0">
                <a:latin typeface="Arial"/>
                <a:cs typeface="Arial"/>
              </a:rPr>
              <a:t>If </a:t>
            </a:r>
            <a:r>
              <a:rPr lang="en-US" sz="1200" spc="-10" dirty="0">
                <a:latin typeface="Arial"/>
                <a:cs typeface="Arial"/>
              </a:rPr>
              <a:t>you </a:t>
            </a:r>
            <a:r>
              <a:rPr lang="en-US" sz="1200" spc="-5" dirty="0">
                <a:latin typeface="Arial"/>
                <a:cs typeface="Arial"/>
              </a:rPr>
              <a:t>don</a:t>
            </a:r>
            <a:r>
              <a:rPr lang="en-US" sz="1200" spc="-5" dirty="0">
                <a:latin typeface="Times New Roman"/>
                <a:cs typeface="Times New Roman"/>
              </a:rPr>
              <a:t>’</a:t>
            </a:r>
            <a:r>
              <a:rPr lang="en-US" sz="1200" spc="-5" dirty="0">
                <a:latin typeface="Arial"/>
                <a:cs typeface="Arial"/>
              </a:rPr>
              <a:t>t budget, </a:t>
            </a:r>
            <a:r>
              <a:rPr lang="en-US" sz="1200" spc="-10" dirty="0">
                <a:latin typeface="Arial"/>
                <a:cs typeface="Arial"/>
              </a:rPr>
              <a:t>you </a:t>
            </a:r>
            <a:r>
              <a:rPr lang="en-US" sz="1200" spc="-5" dirty="0">
                <a:latin typeface="Arial"/>
                <a:cs typeface="Arial"/>
              </a:rPr>
              <a:t>run the chance of running </a:t>
            </a:r>
            <a:r>
              <a:rPr lang="en-US" sz="1200" dirty="0">
                <a:latin typeface="Arial"/>
                <a:cs typeface="Arial"/>
              </a:rPr>
              <a:t>out </a:t>
            </a:r>
            <a:r>
              <a:rPr lang="en-US" sz="1200" spc="-5" dirty="0">
                <a:latin typeface="Arial"/>
                <a:cs typeface="Arial"/>
              </a:rPr>
              <a:t>of money  before the </a:t>
            </a:r>
            <a:r>
              <a:rPr lang="en-US" sz="1200" spc="-10" dirty="0">
                <a:latin typeface="Arial"/>
                <a:cs typeface="Arial"/>
              </a:rPr>
              <a:t>next </a:t>
            </a:r>
            <a:r>
              <a:rPr lang="en-US" sz="1200" spc="-5" dirty="0">
                <a:latin typeface="Arial"/>
                <a:cs typeface="Arial"/>
              </a:rPr>
              <a:t>payday and not meeting your immediate</a:t>
            </a:r>
            <a:r>
              <a:rPr lang="en-US" sz="1200" spc="35" dirty="0">
                <a:latin typeface="Arial"/>
                <a:cs typeface="Arial"/>
              </a:rPr>
              <a:t> </a:t>
            </a:r>
            <a:r>
              <a:rPr lang="en-US" sz="1200" spc="-5" dirty="0">
                <a:latin typeface="Arial"/>
                <a:cs typeface="Arial"/>
              </a:rPr>
              <a:t>needs.</a:t>
            </a:r>
            <a:endParaRPr lang="en-US" sz="1200" dirty="0">
              <a:latin typeface="Arial"/>
              <a:cs typeface="Arial"/>
            </a:endParaRPr>
          </a:p>
          <a:p>
            <a:pPr>
              <a:lnSpc>
                <a:spcPct val="100000"/>
              </a:lnSpc>
              <a:spcBef>
                <a:spcPts val="55"/>
              </a:spcBef>
            </a:pPr>
            <a:endParaRPr lang="en-US" sz="1100" dirty="0">
              <a:latin typeface="Times New Roman"/>
              <a:cs typeface="Times New Roman"/>
            </a:endParaRPr>
          </a:p>
          <a:p>
            <a:pPr marL="12700">
              <a:lnSpc>
                <a:spcPct val="100000"/>
              </a:lnSpc>
            </a:pPr>
            <a:r>
              <a:rPr lang="en-US" sz="1200" spc="-5" dirty="0">
                <a:latin typeface="Arial"/>
                <a:cs typeface="Arial"/>
              </a:rPr>
              <a:t>Failing </a:t>
            </a:r>
            <a:r>
              <a:rPr lang="en-US" sz="1200" dirty="0">
                <a:latin typeface="Arial"/>
                <a:cs typeface="Arial"/>
              </a:rPr>
              <a:t>to </a:t>
            </a:r>
            <a:r>
              <a:rPr lang="en-US" sz="1200" spc="-5" dirty="0">
                <a:latin typeface="Arial"/>
                <a:cs typeface="Arial"/>
              </a:rPr>
              <a:t>plan is equivalent </a:t>
            </a:r>
            <a:r>
              <a:rPr lang="en-US" sz="1200" dirty="0">
                <a:latin typeface="Arial"/>
                <a:cs typeface="Arial"/>
              </a:rPr>
              <a:t>to </a:t>
            </a:r>
            <a:r>
              <a:rPr lang="en-US" sz="1200" spc="-5" dirty="0">
                <a:latin typeface="Arial"/>
                <a:cs typeface="Arial"/>
              </a:rPr>
              <a:t>setting yourself up </a:t>
            </a:r>
            <a:r>
              <a:rPr lang="en-US" sz="1200" dirty="0">
                <a:latin typeface="Arial"/>
                <a:cs typeface="Arial"/>
              </a:rPr>
              <a:t>for</a:t>
            </a:r>
            <a:r>
              <a:rPr lang="en-US" sz="1200" spc="0" dirty="0">
                <a:latin typeface="Arial"/>
                <a:cs typeface="Arial"/>
              </a:rPr>
              <a:t> </a:t>
            </a:r>
            <a:r>
              <a:rPr lang="en-US" sz="1200" spc="-5" dirty="0">
                <a:latin typeface="Arial"/>
                <a:cs typeface="Arial"/>
              </a:rPr>
              <a:t>failure.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4998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ts val="1410"/>
              </a:lnSpc>
              <a:spcBef>
                <a:spcPts val="100"/>
              </a:spcBef>
            </a:pPr>
            <a:r>
              <a:rPr lang="en-US" sz="1200" dirty="0">
                <a:latin typeface="Arial"/>
                <a:cs typeface="Arial"/>
              </a:rPr>
              <a:t>What </a:t>
            </a:r>
            <a:r>
              <a:rPr lang="en-US" sz="1200" spc="-5" dirty="0">
                <a:latin typeface="Arial"/>
                <a:cs typeface="Arial"/>
              </a:rPr>
              <a:t>is Financial</a:t>
            </a:r>
            <a:r>
              <a:rPr lang="en-US" sz="1200" spc="-10" dirty="0">
                <a:latin typeface="Arial"/>
                <a:cs typeface="Arial"/>
              </a:rPr>
              <a:t> Planning?</a:t>
            </a:r>
            <a:endParaRPr lang="en-US" sz="1200" dirty="0">
              <a:latin typeface="Arial"/>
              <a:cs typeface="Arial"/>
            </a:endParaRPr>
          </a:p>
          <a:p>
            <a:pPr marL="12700" marR="184150">
              <a:lnSpc>
                <a:spcPts val="1380"/>
              </a:lnSpc>
              <a:spcBef>
                <a:spcPts val="65"/>
              </a:spcBef>
            </a:pPr>
            <a:r>
              <a:rPr lang="en-US" sz="1200" spc="-5" dirty="0">
                <a:latin typeface="Arial"/>
                <a:cs typeface="Arial"/>
              </a:rPr>
              <a:t>The process of managing financial resources (money) so </a:t>
            </a:r>
            <a:r>
              <a:rPr lang="en-US" sz="1200" spc="-10" dirty="0">
                <a:latin typeface="Arial"/>
                <a:cs typeface="Arial"/>
              </a:rPr>
              <a:t>you </a:t>
            </a:r>
            <a:r>
              <a:rPr lang="en-US" sz="1200" spc="-5" dirty="0">
                <a:latin typeface="Arial"/>
                <a:cs typeface="Arial"/>
              </a:rPr>
              <a:t>can </a:t>
            </a:r>
            <a:r>
              <a:rPr lang="en-US" sz="1200" spc="-10" dirty="0">
                <a:latin typeface="Arial"/>
                <a:cs typeface="Arial"/>
              </a:rPr>
              <a:t>achieve </a:t>
            </a:r>
            <a:r>
              <a:rPr lang="en-US" sz="1200" spc="-5" dirty="0">
                <a:latin typeface="Arial"/>
                <a:cs typeface="Arial"/>
              </a:rPr>
              <a:t>your goals  and</a:t>
            </a:r>
            <a:r>
              <a:rPr lang="en-US" sz="1200" spc="-10" dirty="0">
                <a:latin typeface="Arial"/>
                <a:cs typeface="Arial"/>
              </a:rPr>
              <a:t> </a:t>
            </a:r>
            <a:r>
              <a:rPr lang="en-US" sz="1200" spc="-5" dirty="0">
                <a:latin typeface="Arial"/>
                <a:cs typeface="Arial"/>
              </a:rPr>
              <a:t>dreams.</a:t>
            </a:r>
            <a:endParaRPr lang="en-US" sz="1200" dirty="0">
              <a:latin typeface="Arial"/>
              <a:cs typeface="Arial"/>
            </a:endParaRPr>
          </a:p>
          <a:p>
            <a:pPr>
              <a:lnSpc>
                <a:spcPct val="100000"/>
              </a:lnSpc>
            </a:pPr>
            <a:endParaRPr lang="en-US" sz="1200" dirty="0">
              <a:latin typeface="Times New Roman"/>
              <a:cs typeface="Times New Roman"/>
            </a:endParaRPr>
          </a:p>
          <a:p>
            <a:pPr marL="12700" marR="758190">
              <a:lnSpc>
                <a:spcPts val="1380"/>
              </a:lnSpc>
            </a:pPr>
            <a:r>
              <a:rPr lang="en-US" sz="1200" dirty="0">
                <a:latin typeface="Arial"/>
                <a:cs typeface="Arial"/>
              </a:rPr>
              <a:t>It </a:t>
            </a:r>
            <a:r>
              <a:rPr lang="en-US" sz="1200" spc="-10" dirty="0">
                <a:latin typeface="Arial"/>
                <a:cs typeface="Arial"/>
              </a:rPr>
              <a:t>involves </a:t>
            </a:r>
            <a:r>
              <a:rPr lang="en-US" sz="1200" spc="-5" dirty="0">
                <a:latin typeface="Arial"/>
                <a:cs typeface="Arial"/>
              </a:rPr>
              <a:t>dealing </a:t>
            </a:r>
            <a:r>
              <a:rPr lang="en-US" sz="1200" spc="-10" dirty="0">
                <a:latin typeface="Arial"/>
                <a:cs typeface="Arial"/>
              </a:rPr>
              <a:t>with </a:t>
            </a:r>
            <a:r>
              <a:rPr lang="en-US" sz="1200" spc="-5" dirty="0">
                <a:latin typeface="Arial"/>
                <a:cs typeface="Arial"/>
              </a:rPr>
              <a:t>financial limitations that come </a:t>
            </a:r>
            <a:r>
              <a:rPr lang="en-US" sz="1200" spc="-10" dirty="0">
                <a:latin typeface="Arial"/>
                <a:cs typeface="Arial"/>
              </a:rPr>
              <a:t>with </a:t>
            </a:r>
            <a:r>
              <a:rPr lang="en-US" sz="1200" spc="-5" dirty="0">
                <a:latin typeface="Arial"/>
                <a:cs typeface="Arial"/>
              </a:rPr>
              <a:t>every stage of life.  Financial planning is a </a:t>
            </a:r>
            <a:r>
              <a:rPr lang="en-US" sz="1200" spc="-15" dirty="0">
                <a:latin typeface="Arial"/>
                <a:cs typeface="Arial"/>
              </a:rPr>
              <a:t>journey, </a:t>
            </a:r>
            <a:r>
              <a:rPr lang="en-US" sz="1200" spc="-5" dirty="0">
                <a:latin typeface="Arial"/>
                <a:cs typeface="Arial"/>
              </a:rPr>
              <a:t>not a</a:t>
            </a:r>
            <a:r>
              <a:rPr lang="en-US" sz="1200" spc="15" dirty="0">
                <a:latin typeface="Arial"/>
                <a:cs typeface="Arial"/>
              </a:rPr>
              <a:t> </a:t>
            </a:r>
            <a:r>
              <a:rPr lang="en-US" sz="1200" spc="-5" dirty="0">
                <a:latin typeface="Arial"/>
                <a:cs typeface="Arial"/>
              </a:rPr>
              <a:t>destination!</a:t>
            </a:r>
            <a:endParaRPr lang="en-US" sz="1200" dirty="0">
              <a:latin typeface="Arial"/>
              <a:cs typeface="Arial"/>
            </a:endParaRPr>
          </a:p>
          <a:p>
            <a:pPr>
              <a:lnSpc>
                <a:spcPct val="100000"/>
              </a:lnSpc>
            </a:pPr>
            <a:endParaRPr lang="en-US" sz="1200" dirty="0">
              <a:latin typeface="Times New Roman"/>
              <a:cs typeface="Times New Roman"/>
            </a:endParaRPr>
          </a:p>
          <a:p>
            <a:pPr marL="12700" marR="5080">
              <a:lnSpc>
                <a:spcPts val="1380"/>
              </a:lnSpc>
            </a:pPr>
            <a:r>
              <a:rPr lang="en-US" sz="1200" dirty="0">
                <a:latin typeface="Arial"/>
                <a:cs typeface="Arial"/>
              </a:rPr>
              <a:t>A </a:t>
            </a:r>
            <a:r>
              <a:rPr lang="en-US" sz="1200" spc="-5" dirty="0">
                <a:latin typeface="Arial"/>
                <a:cs typeface="Arial"/>
              </a:rPr>
              <a:t>budget that might </a:t>
            </a:r>
            <a:r>
              <a:rPr lang="en-US" sz="1200" spc="-10" dirty="0">
                <a:latin typeface="Arial"/>
                <a:cs typeface="Arial"/>
              </a:rPr>
              <a:t>work </a:t>
            </a:r>
            <a:r>
              <a:rPr lang="en-US" sz="1200" spc="-5" dirty="0">
                <a:latin typeface="Arial"/>
                <a:cs typeface="Arial"/>
              </a:rPr>
              <a:t>this month </a:t>
            </a:r>
            <a:r>
              <a:rPr lang="en-US" sz="1200" dirty="0">
                <a:latin typeface="Arial"/>
                <a:cs typeface="Arial"/>
              </a:rPr>
              <a:t>for </a:t>
            </a:r>
            <a:r>
              <a:rPr lang="en-US" sz="1200" spc="-10" dirty="0">
                <a:latin typeface="Arial"/>
                <a:cs typeface="Arial"/>
              </a:rPr>
              <a:t>you </a:t>
            </a:r>
            <a:r>
              <a:rPr lang="en-US" sz="1200" spc="-5" dirty="0">
                <a:latin typeface="Arial"/>
                <a:cs typeface="Arial"/>
              </a:rPr>
              <a:t>might not </a:t>
            </a:r>
            <a:r>
              <a:rPr lang="en-US" sz="1200" spc="-10" dirty="0">
                <a:latin typeface="Arial"/>
                <a:cs typeface="Arial"/>
              </a:rPr>
              <a:t>work </a:t>
            </a:r>
            <a:r>
              <a:rPr lang="en-US" sz="1200" dirty="0">
                <a:latin typeface="Arial"/>
                <a:cs typeface="Arial"/>
              </a:rPr>
              <a:t>for </a:t>
            </a:r>
            <a:r>
              <a:rPr lang="en-US" sz="1200" spc="-10" dirty="0">
                <a:latin typeface="Arial"/>
                <a:cs typeface="Arial"/>
              </a:rPr>
              <a:t>you </a:t>
            </a:r>
            <a:r>
              <a:rPr lang="en-US" sz="1200" spc="-5" dirty="0">
                <a:latin typeface="Arial"/>
                <a:cs typeface="Arial"/>
              </a:rPr>
              <a:t>six months down the  road. Life changes. Our needs change and our priorities change. It is important </a:t>
            </a:r>
            <a:r>
              <a:rPr lang="en-US" sz="1200" dirty="0">
                <a:latin typeface="Arial"/>
                <a:cs typeface="Arial"/>
              </a:rPr>
              <a:t>to  </a:t>
            </a:r>
            <a:r>
              <a:rPr lang="en-US" sz="1200" spc="-5" dirty="0">
                <a:latin typeface="Arial"/>
                <a:cs typeface="Arial"/>
              </a:rPr>
              <a:t>continually monitor </a:t>
            </a:r>
            <a:r>
              <a:rPr lang="en-US" sz="1200" spc="-10" dirty="0">
                <a:latin typeface="Arial"/>
                <a:cs typeface="Arial"/>
              </a:rPr>
              <a:t>your </a:t>
            </a:r>
            <a:r>
              <a:rPr lang="en-US" sz="1200" spc="-5" dirty="0">
                <a:latin typeface="Arial"/>
                <a:cs typeface="Arial"/>
              </a:rPr>
              <a:t>budget. If </a:t>
            </a:r>
            <a:r>
              <a:rPr lang="en-US" sz="1200" spc="-10" dirty="0">
                <a:latin typeface="Arial"/>
                <a:cs typeface="Arial"/>
              </a:rPr>
              <a:t>you see there </a:t>
            </a:r>
            <a:r>
              <a:rPr lang="en-US" sz="1200" spc="-5" dirty="0">
                <a:latin typeface="Arial"/>
                <a:cs typeface="Arial"/>
              </a:rPr>
              <a:t>is an area where </a:t>
            </a:r>
            <a:r>
              <a:rPr lang="en-US" sz="1200" spc="-10" dirty="0">
                <a:latin typeface="Arial"/>
                <a:cs typeface="Arial"/>
              </a:rPr>
              <a:t>you </a:t>
            </a:r>
            <a:r>
              <a:rPr lang="en-US" sz="1200" spc="-5" dirty="0">
                <a:latin typeface="Arial"/>
                <a:cs typeface="Arial"/>
              </a:rPr>
              <a:t>are spending  more on a regular basis, that area of your budget needs </a:t>
            </a:r>
            <a:r>
              <a:rPr lang="en-US" sz="1200" dirty="0">
                <a:latin typeface="Arial"/>
                <a:cs typeface="Arial"/>
              </a:rPr>
              <a:t>to </a:t>
            </a:r>
            <a:r>
              <a:rPr lang="en-US" sz="1200" spc="-10" dirty="0">
                <a:latin typeface="Arial"/>
                <a:cs typeface="Arial"/>
              </a:rPr>
              <a:t>be </a:t>
            </a:r>
            <a:r>
              <a:rPr lang="en-US" sz="1200" spc="-5" dirty="0">
                <a:latin typeface="Arial"/>
                <a:cs typeface="Arial"/>
              </a:rPr>
              <a:t>re-evaluated and  changed. Unless your income has increased, this means spending less in another area  of your budget. </a:t>
            </a:r>
            <a:r>
              <a:rPr lang="en-US" sz="1200" spc="-35" dirty="0">
                <a:latin typeface="Arial"/>
                <a:cs typeface="Arial"/>
              </a:rPr>
              <a:t>Your </a:t>
            </a:r>
            <a:r>
              <a:rPr lang="en-US" sz="1200" spc="-5" dirty="0">
                <a:latin typeface="Arial"/>
                <a:cs typeface="Arial"/>
              </a:rPr>
              <a:t>financial decisions are limited </a:t>
            </a:r>
            <a:r>
              <a:rPr lang="en-US" sz="1200" dirty="0">
                <a:latin typeface="Arial"/>
                <a:cs typeface="Arial"/>
              </a:rPr>
              <a:t>to </a:t>
            </a:r>
            <a:r>
              <a:rPr lang="en-US" sz="1200" spc="-5" dirty="0">
                <a:latin typeface="Arial"/>
                <a:cs typeface="Arial"/>
              </a:rPr>
              <a:t>your income. </a:t>
            </a:r>
            <a:r>
              <a:rPr lang="en-US" sz="1200" dirty="0">
                <a:latin typeface="Arial"/>
                <a:cs typeface="Arial"/>
              </a:rPr>
              <a:t>When </a:t>
            </a:r>
            <a:r>
              <a:rPr lang="en-US" sz="1200" spc="-10" dirty="0">
                <a:latin typeface="Arial"/>
                <a:cs typeface="Arial"/>
              </a:rPr>
              <a:t>you </a:t>
            </a:r>
            <a:r>
              <a:rPr lang="en-US" sz="1200" spc="-5" dirty="0">
                <a:latin typeface="Arial"/>
                <a:cs typeface="Arial"/>
              </a:rPr>
              <a:t>are  career planning, </a:t>
            </a:r>
            <a:r>
              <a:rPr lang="en-US" sz="1200" spc="-10" dirty="0">
                <a:latin typeface="Arial"/>
                <a:cs typeface="Arial"/>
              </a:rPr>
              <a:t>you </a:t>
            </a:r>
            <a:r>
              <a:rPr lang="en-US" sz="1200" spc="-5" dirty="0">
                <a:latin typeface="Arial"/>
                <a:cs typeface="Arial"/>
              </a:rPr>
              <a:t>might want </a:t>
            </a:r>
            <a:r>
              <a:rPr lang="en-US" sz="1200" dirty="0">
                <a:latin typeface="Arial"/>
                <a:cs typeface="Arial"/>
              </a:rPr>
              <a:t>to </a:t>
            </a:r>
            <a:r>
              <a:rPr lang="en-US" sz="1200" spc="-5" dirty="0">
                <a:latin typeface="Arial"/>
                <a:cs typeface="Arial"/>
              </a:rPr>
              <a:t>consider what kind of lifestyle </a:t>
            </a:r>
            <a:r>
              <a:rPr lang="en-US" sz="1200" spc="-10" dirty="0">
                <a:latin typeface="Arial"/>
                <a:cs typeface="Arial"/>
              </a:rPr>
              <a:t>you </a:t>
            </a:r>
            <a:r>
              <a:rPr lang="en-US" sz="1200" spc="-5" dirty="0">
                <a:latin typeface="Arial"/>
                <a:cs typeface="Arial"/>
              </a:rPr>
              <a:t>want </a:t>
            </a:r>
            <a:r>
              <a:rPr lang="en-US" sz="1200" dirty="0">
                <a:latin typeface="Arial"/>
                <a:cs typeface="Arial"/>
              </a:rPr>
              <a:t>to</a:t>
            </a:r>
            <a:r>
              <a:rPr lang="en-US" sz="1200" spc="135" dirty="0">
                <a:latin typeface="Arial"/>
                <a:cs typeface="Arial"/>
              </a:rPr>
              <a:t> </a:t>
            </a:r>
            <a:r>
              <a:rPr lang="en-US" sz="1200" spc="-10" dirty="0">
                <a:latin typeface="Arial"/>
                <a:cs typeface="Arial"/>
              </a:rPr>
              <a:t>have.</a:t>
            </a:r>
            <a:endParaRPr lang="en-US" sz="1200" dirty="0">
              <a:latin typeface="Arial"/>
              <a:cs typeface="Arial"/>
            </a:endParaRPr>
          </a:p>
          <a:p>
            <a:pPr marL="12700">
              <a:lnSpc>
                <a:spcPts val="1345"/>
              </a:lnSpc>
            </a:pPr>
            <a:r>
              <a:rPr lang="en-US" sz="1200" spc="-35" dirty="0">
                <a:latin typeface="Arial"/>
                <a:cs typeface="Arial"/>
              </a:rPr>
              <a:t>Your </a:t>
            </a:r>
            <a:r>
              <a:rPr lang="en-US" sz="1200" spc="-5" dirty="0">
                <a:latin typeface="Arial"/>
                <a:cs typeface="Arial"/>
              </a:rPr>
              <a:t>career dictates </a:t>
            </a:r>
            <a:r>
              <a:rPr lang="en-US" sz="1200" spc="-10" dirty="0">
                <a:latin typeface="Arial"/>
                <a:cs typeface="Arial"/>
              </a:rPr>
              <a:t>your </a:t>
            </a:r>
            <a:r>
              <a:rPr lang="en-US" sz="1200" spc="-5" dirty="0">
                <a:latin typeface="Arial"/>
                <a:cs typeface="Arial"/>
              </a:rPr>
              <a:t>income and your income affects your</a:t>
            </a:r>
            <a:r>
              <a:rPr lang="en-US" sz="1200" spc="65" dirty="0">
                <a:latin typeface="Arial"/>
                <a:cs typeface="Arial"/>
              </a:rPr>
              <a:t> </a:t>
            </a:r>
            <a:r>
              <a:rPr lang="en-US" sz="1200" spc="-5" dirty="0">
                <a:latin typeface="Arial"/>
                <a:cs typeface="Arial"/>
              </a:rPr>
              <a:t>lifestyle.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794175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Arial"/>
                <a:cs typeface="Arial"/>
              </a:rPr>
              <a:t>Here is a model of financial decision making. </a:t>
            </a:r>
            <a:r>
              <a:rPr lang="en-US" sz="1200" spc="-45" dirty="0">
                <a:latin typeface="Arial"/>
                <a:cs typeface="Arial"/>
              </a:rPr>
              <a:t>You </a:t>
            </a:r>
            <a:r>
              <a:rPr lang="en-US" sz="1200" spc="-5" dirty="0">
                <a:latin typeface="Arial"/>
                <a:cs typeface="Arial"/>
              </a:rPr>
              <a:t>define your </a:t>
            </a:r>
            <a:r>
              <a:rPr lang="en-US" sz="1200" spc="-10" dirty="0">
                <a:latin typeface="Arial"/>
                <a:cs typeface="Arial"/>
              </a:rPr>
              <a:t>objective </a:t>
            </a:r>
            <a:r>
              <a:rPr lang="en-US" sz="1200" spc="-5" dirty="0">
                <a:latin typeface="Arial"/>
                <a:cs typeface="Arial"/>
              </a:rPr>
              <a:t>or </a:t>
            </a:r>
            <a:r>
              <a:rPr lang="en-US" sz="1200" dirty="0">
                <a:latin typeface="Arial"/>
                <a:cs typeface="Arial"/>
              </a:rPr>
              <a:t>set </a:t>
            </a:r>
            <a:r>
              <a:rPr lang="en-US" sz="1200" spc="-5" dirty="0">
                <a:latin typeface="Arial"/>
                <a:cs typeface="Arial"/>
              </a:rPr>
              <a:t>your  goals. Determine what your choices might be. Evaluate the choices, make a decision  and then evaluate the decision. The process starts all over as </a:t>
            </a:r>
            <a:r>
              <a:rPr lang="en-US" sz="1200" spc="-10" dirty="0">
                <a:latin typeface="Arial"/>
                <a:cs typeface="Arial"/>
              </a:rPr>
              <a:t>you </a:t>
            </a:r>
            <a:r>
              <a:rPr lang="en-US" sz="1200" spc="-5" dirty="0">
                <a:latin typeface="Arial"/>
                <a:cs typeface="Arial"/>
              </a:rPr>
              <a:t>set new goals. Keep  in mind; it does not </a:t>
            </a:r>
            <a:r>
              <a:rPr lang="en-US" sz="1200" spc="-10" dirty="0">
                <a:latin typeface="Arial"/>
                <a:cs typeface="Arial"/>
              </a:rPr>
              <a:t>end with </a:t>
            </a:r>
            <a:r>
              <a:rPr lang="en-US" sz="1200" spc="-5" dirty="0">
                <a:latin typeface="Arial"/>
                <a:cs typeface="Arial"/>
              </a:rPr>
              <a:t>making a decision. Sometimes </a:t>
            </a:r>
            <a:r>
              <a:rPr lang="en-US" sz="1200" spc="-10" dirty="0">
                <a:latin typeface="Arial"/>
                <a:cs typeface="Arial"/>
              </a:rPr>
              <a:t>we do </a:t>
            </a:r>
            <a:r>
              <a:rPr lang="en-US" sz="1200" dirty="0">
                <a:latin typeface="Arial"/>
                <a:cs typeface="Arial"/>
              </a:rPr>
              <a:t>not </a:t>
            </a:r>
            <a:r>
              <a:rPr lang="en-US" sz="1200" spc="-5" dirty="0">
                <a:latin typeface="Arial"/>
                <a:cs typeface="Arial"/>
              </a:rPr>
              <a:t>make the best  decision. Evaluating the decision, whether it is good or bad, helps </a:t>
            </a:r>
            <a:r>
              <a:rPr lang="en-US" sz="1200" spc="-10" dirty="0">
                <a:latin typeface="Arial"/>
                <a:cs typeface="Arial"/>
              </a:rPr>
              <a:t>us </a:t>
            </a:r>
            <a:r>
              <a:rPr lang="en-US" sz="1200" dirty="0">
                <a:latin typeface="Arial"/>
                <a:cs typeface="Arial"/>
              </a:rPr>
              <a:t>to </a:t>
            </a:r>
            <a:r>
              <a:rPr lang="en-US" sz="1200" spc="-5" dirty="0">
                <a:latin typeface="Arial"/>
                <a:cs typeface="Arial"/>
              </a:rPr>
              <a:t>make better  decisions in the future.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900561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35" dirty="0">
                <a:latin typeface="Arial"/>
                <a:cs typeface="Arial"/>
              </a:rPr>
              <a:t>Your </a:t>
            </a:r>
            <a:r>
              <a:rPr lang="en-US" sz="1200" spc="-5" dirty="0">
                <a:latin typeface="Arial"/>
                <a:cs typeface="Arial"/>
              </a:rPr>
              <a:t>ultimate objective is </a:t>
            </a:r>
            <a:r>
              <a:rPr lang="en-US" sz="1200" dirty="0">
                <a:latin typeface="Arial"/>
                <a:cs typeface="Arial"/>
              </a:rPr>
              <a:t>to </a:t>
            </a:r>
            <a:r>
              <a:rPr lang="en-US" sz="1200" spc="-10" dirty="0">
                <a:latin typeface="Arial"/>
                <a:cs typeface="Arial"/>
              </a:rPr>
              <a:t>have </a:t>
            </a:r>
            <a:r>
              <a:rPr lang="en-US" sz="1200" spc="-5" dirty="0">
                <a:latin typeface="Arial"/>
                <a:cs typeface="Arial"/>
              </a:rPr>
              <a:t>a healthy financial</a:t>
            </a:r>
            <a:r>
              <a:rPr lang="en-US" sz="1200" spc="100" dirty="0">
                <a:latin typeface="Arial"/>
                <a:cs typeface="Arial"/>
              </a:rPr>
              <a:t> </a:t>
            </a:r>
            <a:r>
              <a:rPr lang="en-US" sz="1200" spc="-5" dirty="0">
                <a:latin typeface="Arial"/>
                <a:cs typeface="Arial"/>
              </a:rPr>
              <a:t>life.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569588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35" dirty="0">
                <a:latin typeface="Arial"/>
                <a:cs typeface="Arial"/>
              </a:rPr>
              <a:t>Your </a:t>
            </a:r>
            <a:r>
              <a:rPr lang="en-US" sz="1200" spc="-5" dirty="0">
                <a:latin typeface="Arial"/>
                <a:cs typeface="Arial"/>
              </a:rPr>
              <a:t>ultimate objective is </a:t>
            </a:r>
            <a:r>
              <a:rPr lang="en-US" sz="1200" dirty="0">
                <a:latin typeface="Arial"/>
                <a:cs typeface="Arial"/>
              </a:rPr>
              <a:t>to </a:t>
            </a:r>
            <a:r>
              <a:rPr lang="en-US" sz="1200" spc="-10" dirty="0">
                <a:latin typeface="Arial"/>
                <a:cs typeface="Arial"/>
              </a:rPr>
              <a:t>have </a:t>
            </a:r>
            <a:r>
              <a:rPr lang="en-US" sz="1200" spc="-5" dirty="0">
                <a:latin typeface="Arial"/>
                <a:cs typeface="Arial"/>
              </a:rPr>
              <a:t>a healthy financial life. This means living within your  income, identify goals, prepare </a:t>
            </a:r>
            <a:r>
              <a:rPr lang="en-US" sz="1200" dirty="0">
                <a:latin typeface="Arial"/>
                <a:cs typeface="Arial"/>
              </a:rPr>
              <a:t>for </a:t>
            </a:r>
            <a:r>
              <a:rPr lang="en-US" sz="1200" spc="-5" dirty="0">
                <a:latin typeface="Arial"/>
                <a:cs typeface="Arial"/>
              </a:rPr>
              <a:t>emergencies and </a:t>
            </a:r>
            <a:r>
              <a:rPr lang="en-US" sz="1200" spc="-10" dirty="0">
                <a:latin typeface="Arial"/>
                <a:cs typeface="Arial"/>
              </a:rPr>
              <a:t>be </a:t>
            </a:r>
            <a:r>
              <a:rPr lang="en-US" sz="1200" spc="-5" dirty="0">
                <a:latin typeface="Arial"/>
                <a:cs typeface="Arial"/>
              </a:rPr>
              <a:t>financially independent. Living  within your income means that </a:t>
            </a:r>
            <a:r>
              <a:rPr lang="en-US" sz="1200" spc="-10" dirty="0">
                <a:latin typeface="Arial"/>
                <a:cs typeface="Arial"/>
              </a:rPr>
              <a:t>you write </a:t>
            </a:r>
            <a:r>
              <a:rPr lang="en-US" sz="1200" spc="-5" dirty="0">
                <a:latin typeface="Arial"/>
                <a:cs typeface="Arial"/>
              </a:rPr>
              <a:t>down all your expenses and </a:t>
            </a:r>
            <a:r>
              <a:rPr lang="en-US" sz="1200" spc="-10" dirty="0">
                <a:latin typeface="Arial"/>
                <a:cs typeface="Arial"/>
              </a:rPr>
              <a:t>if </a:t>
            </a:r>
            <a:r>
              <a:rPr lang="en-US" sz="1200" spc="-5" dirty="0">
                <a:latin typeface="Arial"/>
                <a:cs typeface="Arial"/>
              </a:rPr>
              <a:t>they are greater  than your income, </a:t>
            </a:r>
            <a:r>
              <a:rPr lang="en-US" sz="1200" spc="-10" dirty="0">
                <a:latin typeface="Arial"/>
                <a:cs typeface="Arial"/>
              </a:rPr>
              <a:t>you </a:t>
            </a:r>
            <a:r>
              <a:rPr lang="en-US" sz="1200" spc="-5" dirty="0">
                <a:latin typeface="Arial"/>
                <a:cs typeface="Arial"/>
              </a:rPr>
              <a:t>figure out how </a:t>
            </a:r>
            <a:r>
              <a:rPr lang="en-US" sz="1200" dirty="0">
                <a:latin typeface="Arial"/>
                <a:cs typeface="Arial"/>
              </a:rPr>
              <a:t>to </a:t>
            </a:r>
            <a:r>
              <a:rPr lang="en-US" sz="1200" spc="-5" dirty="0">
                <a:latin typeface="Arial"/>
                <a:cs typeface="Arial"/>
              </a:rPr>
              <a:t>make adjustments. Identifying and prioritizing  goals </a:t>
            </a:r>
            <a:r>
              <a:rPr lang="en-US" sz="1200" spc="-10" dirty="0">
                <a:latin typeface="Arial"/>
                <a:cs typeface="Arial"/>
              </a:rPr>
              <a:t>will </a:t>
            </a:r>
            <a:r>
              <a:rPr lang="en-US" sz="1200" spc="-5" dirty="0">
                <a:latin typeface="Arial"/>
                <a:cs typeface="Arial"/>
              </a:rPr>
              <a:t>help </a:t>
            </a:r>
            <a:r>
              <a:rPr lang="en-US" sz="1200" spc="-10" dirty="0">
                <a:latin typeface="Arial"/>
                <a:cs typeface="Arial"/>
              </a:rPr>
              <a:t>you </a:t>
            </a:r>
            <a:r>
              <a:rPr lang="en-US" sz="1200" dirty="0">
                <a:latin typeface="Arial"/>
                <a:cs typeface="Arial"/>
              </a:rPr>
              <a:t>to </a:t>
            </a:r>
            <a:r>
              <a:rPr lang="en-US" sz="1200" spc="-10" dirty="0">
                <a:latin typeface="Arial"/>
                <a:cs typeface="Arial"/>
              </a:rPr>
              <a:t>do </a:t>
            </a:r>
            <a:r>
              <a:rPr lang="en-US" sz="1200" spc="-5" dirty="0">
                <a:latin typeface="Arial"/>
                <a:cs typeface="Arial"/>
              </a:rPr>
              <a:t>this. </a:t>
            </a:r>
            <a:r>
              <a:rPr lang="en-US" sz="1200" spc="-45" dirty="0">
                <a:latin typeface="Arial"/>
                <a:cs typeface="Arial"/>
              </a:rPr>
              <a:t>You </a:t>
            </a:r>
            <a:r>
              <a:rPr lang="en-US" sz="1200" spc="-5" dirty="0">
                <a:latin typeface="Arial"/>
                <a:cs typeface="Arial"/>
              </a:rPr>
              <a:t>prepare </a:t>
            </a:r>
            <a:r>
              <a:rPr lang="en-US" sz="1200" dirty="0">
                <a:latin typeface="Arial"/>
                <a:cs typeface="Arial"/>
              </a:rPr>
              <a:t>for </a:t>
            </a:r>
            <a:r>
              <a:rPr lang="en-US" sz="1200" spc="-5" dirty="0">
                <a:latin typeface="Arial"/>
                <a:cs typeface="Arial"/>
              </a:rPr>
              <a:t>emergencies through a savings plan. </a:t>
            </a:r>
            <a:r>
              <a:rPr lang="en-US" sz="1200" spc="-45" dirty="0">
                <a:latin typeface="Arial"/>
                <a:cs typeface="Arial"/>
              </a:rPr>
              <a:t>You  </a:t>
            </a:r>
            <a:r>
              <a:rPr lang="en-US" sz="1200" spc="-5" dirty="0">
                <a:latin typeface="Arial"/>
                <a:cs typeface="Arial"/>
              </a:rPr>
              <a:t>should make a commitment </a:t>
            </a:r>
            <a:r>
              <a:rPr lang="en-US" sz="1200" dirty="0">
                <a:latin typeface="Arial"/>
                <a:cs typeface="Arial"/>
              </a:rPr>
              <a:t>to </a:t>
            </a:r>
            <a:r>
              <a:rPr lang="en-US" sz="1200" spc="-5" dirty="0">
                <a:latin typeface="Times New Roman"/>
                <a:cs typeface="Times New Roman"/>
              </a:rPr>
              <a:t>“</a:t>
            </a:r>
            <a:r>
              <a:rPr lang="en-US" sz="1200" spc="-5" dirty="0">
                <a:latin typeface="Arial"/>
                <a:cs typeface="Arial"/>
              </a:rPr>
              <a:t>Pay </a:t>
            </a:r>
            <a:r>
              <a:rPr lang="en-US" sz="1200" spc="-20" dirty="0">
                <a:latin typeface="Arial"/>
                <a:cs typeface="Arial"/>
              </a:rPr>
              <a:t>Yourself </a:t>
            </a:r>
            <a:r>
              <a:rPr lang="en-US" sz="1200" spc="-5" dirty="0">
                <a:latin typeface="Arial"/>
                <a:cs typeface="Arial"/>
              </a:rPr>
              <a:t>First</a:t>
            </a:r>
            <a:r>
              <a:rPr lang="en-US" sz="1200" spc="-5" dirty="0">
                <a:latin typeface="Times New Roman"/>
                <a:cs typeface="Times New Roman"/>
              </a:rPr>
              <a:t>”</a:t>
            </a:r>
            <a:r>
              <a:rPr lang="en-US" sz="1200" spc="-5" dirty="0">
                <a:latin typeface="Arial"/>
                <a:cs typeface="Arial"/>
              </a:rPr>
              <a:t>. This means that before </a:t>
            </a:r>
            <a:r>
              <a:rPr lang="en-US" sz="1200" spc="-10" dirty="0">
                <a:latin typeface="Arial"/>
                <a:cs typeface="Arial"/>
              </a:rPr>
              <a:t>you </a:t>
            </a:r>
            <a:r>
              <a:rPr lang="en-US" sz="1200" spc="-5" dirty="0">
                <a:latin typeface="Arial"/>
                <a:cs typeface="Arial"/>
              </a:rPr>
              <a:t>start  spending, deposit a set amount, </a:t>
            </a:r>
            <a:r>
              <a:rPr lang="en-US" sz="1200" spc="-10" dirty="0">
                <a:latin typeface="Arial"/>
                <a:cs typeface="Arial"/>
              </a:rPr>
              <a:t>say </a:t>
            </a:r>
            <a:r>
              <a:rPr lang="en-US" sz="1200" spc="-5" dirty="0">
                <a:latin typeface="Arial"/>
                <a:cs typeface="Arial"/>
              </a:rPr>
              <a:t>5% of </a:t>
            </a:r>
            <a:r>
              <a:rPr lang="en-US" sz="1200" spc="-10" dirty="0">
                <a:latin typeface="Arial"/>
                <a:cs typeface="Arial"/>
              </a:rPr>
              <a:t>your </a:t>
            </a:r>
            <a:r>
              <a:rPr lang="en-US" sz="1200" spc="-5" dirty="0">
                <a:latin typeface="Arial"/>
                <a:cs typeface="Arial"/>
              </a:rPr>
              <a:t>income, into a savings account. That  way </a:t>
            </a:r>
            <a:r>
              <a:rPr lang="en-US" sz="1200" spc="-10" dirty="0">
                <a:latin typeface="Arial"/>
                <a:cs typeface="Arial"/>
              </a:rPr>
              <a:t>you </a:t>
            </a:r>
            <a:r>
              <a:rPr lang="en-US" sz="1200" spc="-5" dirty="0">
                <a:latin typeface="Arial"/>
                <a:cs typeface="Arial"/>
              </a:rPr>
              <a:t>have something </a:t>
            </a:r>
            <a:r>
              <a:rPr lang="en-US" sz="1200" dirty="0">
                <a:latin typeface="Arial"/>
                <a:cs typeface="Arial"/>
              </a:rPr>
              <a:t>to </a:t>
            </a:r>
            <a:r>
              <a:rPr lang="en-US" sz="1200" spc="-5" dirty="0">
                <a:latin typeface="Arial"/>
                <a:cs typeface="Arial"/>
              </a:rPr>
              <a:t>fall back on when </a:t>
            </a:r>
            <a:r>
              <a:rPr lang="en-US" sz="1200" dirty="0">
                <a:latin typeface="Arial"/>
                <a:cs typeface="Arial"/>
              </a:rPr>
              <a:t>that </a:t>
            </a:r>
            <a:r>
              <a:rPr lang="en-US" sz="1200" spc="-5" dirty="0">
                <a:latin typeface="Arial"/>
                <a:cs typeface="Arial"/>
              </a:rPr>
              <a:t>financial emergency arises. This  helps </a:t>
            </a:r>
            <a:r>
              <a:rPr lang="en-US" sz="1200" spc="-10" dirty="0">
                <a:latin typeface="Arial"/>
                <a:cs typeface="Arial"/>
              </a:rPr>
              <a:t>you </a:t>
            </a:r>
            <a:r>
              <a:rPr lang="en-US" sz="1200" spc="-5" dirty="0">
                <a:latin typeface="Arial"/>
                <a:cs typeface="Arial"/>
              </a:rPr>
              <a:t>to </a:t>
            </a:r>
            <a:r>
              <a:rPr lang="en-US" sz="1200" spc="-10" dirty="0">
                <a:latin typeface="Arial"/>
                <a:cs typeface="Arial"/>
              </a:rPr>
              <a:t>be </a:t>
            </a:r>
            <a:r>
              <a:rPr lang="en-US" sz="1200" spc="-5" dirty="0">
                <a:latin typeface="Arial"/>
                <a:cs typeface="Arial"/>
              </a:rPr>
              <a:t>financially</a:t>
            </a:r>
            <a:r>
              <a:rPr lang="en-US" sz="1200" spc="25" dirty="0">
                <a:latin typeface="Arial"/>
                <a:cs typeface="Arial"/>
              </a:rPr>
              <a:t> </a:t>
            </a:r>
            <a:r>
              <a:rPr lang="en-US" sz="1200" spc="-5" dirty="0">
                <a:latin typeface="Arial"/>
                <a:cs typeface="Arial"/>
              </a:rPr>
              <a:t>independent.</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15113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42760307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www.themint.org/teens/determine-your-budget.html"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Managing Your Finances – Part II</a:t>
            </a:r>
          </a:p>
        </p:txBody>
      </p:sp>
      <p:sp>
        <p:nvSpPr>
          <p:cNvPr id="2" name="Rectangle 1">
            <a:extLst>
              <a:ext uri="{FF2B5EF4-FFF2-40B4-BE49-F238E27FC236}">
                <a16:creationId xmlns:a16="http://schemas.microsoft.com/office/drawing/2014/main" id="{1EB33375-BD09-4A74-B3B9-373642F88A75}"/>
              </a:ext>
            </a:extLst>
          </p:cNvPr>
          <p:cNvSpPr/>
          <p:nvPr/>
        </p:nvSpPr>
        <p:spPr>
          <a:xfrm>
            <a:off x="4525346" y="3612874"/>
            <a:ext cx="7666653" cy="1717393"/>
          </a:xfrm>
          <a:prstGeom prst="rect">
            <a:avLst/>
          </a:prstGeom>
        </p:spPr>
        <p:txBody>
          <a:bodyPr wrap="square">
            <a:spAutoFit/>
          </a:bodyPr>
          <a:lstStyle/>
          <a:p>
            <a:pPr marL="12065" marR="5080">
              <a:lnSpc>
                <a:spcPct val="120000"/>
              </a:lnSpc>
              <a:spcBef>
                <a:spcPts val="2835"/>
              </a:spcBef>
            </a:pPr>
            <a:r>
              <a:rPr lang="en-US" sz="4400" spc="-5" dirty="0">
                <a:solidFill>
                  <a:schemeClr val="accent2">
                    <a:lumMod val="60000"/>
                    <a:lumOff val="40000"/>
                  </a:schemeClr>
                </a:solidFill>
                <a:latin typeface="Open Sans"/>
              </a:rPr>
              <a:t>Management of Financial Resources - What is a Budget?</a:t>
            </a:r>
            <a:endParaRPr lang="en-US" sz="4400" dirty="0">
              <a:solidFill>
                <a:schemeClr val="accent2">
                  <a:lumMod val="60000"/>
                  <a:lumOff val="40000"/>
                </a:schemeClr>
              </a:solidFill>
              <a:latin typeface="Open Sans"/>
            </a:endParaRP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Budget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How to do it?</a:t>
            </a:r>
          </a:p>
          <a:p>
            <a:pPr lvl="2"/>
            <a:r>
              <a:rPr lang="en-US" sz="2400" dirty="0"/>
              <a:t>Estimate Income – money coming in from  work, allowance, gifts, investments</a:t>
            </a:r>
          </a:p>
          <a:p>
            <a:pPr lvl="2"/>
            <a:r>
              <a:rPr lang="en-US" sz="2400" dirty="0"/>
              <a:t>Estimate Expenses – money going out to pay  for life’s necessities….housing, food, car,  taxes…</a:t>
            </a:r>
          </a:p>
        </p:txBody>
      </p:sp>
      <p:sp>
        <p:nvSpPr>
          <p:cNvPr id="4" name="object 4">
            <a:extLst>
              <a:ext uri="{FF2B5EF4-FFF2-40B4-BE49-F238E27FC236}">
                <a16:creationId xmlns:a16="http://schemas.microsoft.com/office/drawing/2014/main" id="{95FB8140-D7CC-46CC-B2A1-EE61DB05219E}"/>
              </a:ext>
            </a:extLst>
          </p:cNvPr>
          <p:cNvSpPr/>
          <p:nvPr/>
        </p:nvSpPr>
        <p:spPr>
          <a:xfrm>
            <a:off x="4579349" y="4067812"/>
            <a:ext cx="2382081" cy="182879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653932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Preparing a</a:t>
            </a:r>
            <a:r>
              <a:rPr lang="en-US" spc="-95" dirty="0"/>
              <a:t> </a:t>
            </a:r>
            <a:r>
              <a:rPr lang="en-US" dirty="0"/>
              <a:t>Budget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Start with Income</a:t>
            </a:r>
          </a:p>
          <a:p>
            <a:pPr lvl="2"/>
            <a:r>
              <a:rPr lang="en-US" sz="2400" dirty="0"/>
              <a:t>Gross Income (before taxes)</a:t>
            </a:r>
          </a:p>
          <a:p>
            <a:pPr lvl="2"/>
            <a:r>
              <a:rPr lang="en-US" sz="2400" dirty="0"/>
              <a:t>Net Income (after taxes)</a:t>
            </a:r>
          </a:p>
          <a:p>
            <a:pPr lvl="2"/>
            <a:r>
              <a:rPr lang="en-US" sz="2400" dirty="0"/>
              <a:t>Be sure to include irregular payments like</a:t>
            </a:r>
          </a:p>
          <a:p>
            <a:pPr lvl="3"/>
            <a:r>
              <a:rPr lang="en-US" sz="2200" dirty="0"/>
              <a:t>Bonuses</a:t>
            </a:r>
          </a:p>
          <a:p>
            <a:pPr lvl="3"/>
            <a:r>
              <a:rPr lang="en-US" sz="2200" dirty="0"/>
              <a:t>Tips</a:t>
            </a:r>
          </a:p>
          <a:p>
            <a:pPr lvl="3"/>
            <a:r>
              <a:rPr lang="en-US" sz="2200" dirty="0"/>
              <a:t>Gifts</a:t>
            </a:r>
          </a:p>
          <a:p>
            <a:pPr lvl="3"/>
            <a:r>
              <a:rPr lang="en-US" sz="2200" dirty="0"/>
              <a:t>Interest payments from savings and investments</a:t>
            </a:r>
          </a:p>
        </p:txBody>
      </p:sp>
    </p:spTree>
    <p:extLst>
      <p:ext uri="{BB962C8B-B14F-4D97-AF65-F5344CB8AC3E}">
        <p14:creationId xmlns:p14="http://schemas.microsoft.com/office/powerpoint/2010/main" val="3980539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Preparing a Budget: Next</a:t>
            </a:r>
            <a:r>
              <a:rPr lang="en-US" spc="-85" dirty="0"/>
              <a:t> </a:t>
            </a:r>
            <a:r>
              <a:rPr lang="en-US" dirty="0"/>
              <a:t>Step</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Identify Expenses</a:t>
            </a:r>
          </a:p>
          <a:p>
            <a:pPr lvl="2"/>
            <a:r>
              <a:rPr lang="en-US" sz="2400" dirty="0"/>
              <a:t>Fixed Expenses</a:t>
            </a:r>
          </a:p>
          <a:p>
            <a:pPr lvl="3"/>
            <a:r>
              <a:rPr lang="en-US" sz="2200" dirty="0"/>
              <a:t>Rent or Mortgage</a:t>
            </a:r>
          </a:p>
          <a:p>
            <a:pPr lvl="3"/>
            <a:r>
              <a:rPr lang="en-US" sz="2200" dirty="0"/>
              <a:t>Car Payment</a:t>
            </a:r>
          </a:p>
          <a:p>
            <a:pPr lvl="3"/>
            <a:r>
              <a:rPr lang="en-US" sz="2200" dirty="0"/>
              <a:t>Credit Card Payment</a:t>
            </a:r>
          </a:p>
          <a:p>
            <a:pPr lvl="2"/>
            <a:r>
              <a:rPr lang="en-US" sz="2400" dirty="0"/>
              <a:t>Variable Expenses</a:t>
            </a:r>
          </a:p>
          <a:p>
            <a:pPr lvl="3"/>
            <a:r>
              <a:rPr lang="en-US" sz="2200" dirty="0"/>
              <a:t>Groceries</a:t>
            </a:r>
          </a:p>
          <a:p>
            <a:pPr lvl="3"/>
            <a:r>
              <a:rPr lang="en-US" sz="2200" dirty="0"/>
              <a:t>Clothing</a:t>
            </a:r>
          </a:p>
          <a:p>
            <a:pPr lvl="3"/>
            <a:r>
              <a:rPr lang="en-US" sz="2200" dirty="0"/>
              <a:t>Entertainment</a:t>
            </a:r>
          </a:p>
        </p:txBody>
      </p:sp>
    </p:spTree>
    <p:extLst>
      <p:ext uri="{BB962C8B-B14F-4D97-AF65-F5344CB8AC3E}">
        <p14:creationId xmlns:p14="http://schemas.microsoft.com/office/powerpoint/2010/main" val="886153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About</a:t>
            </a:r>
            <a:r>
              <a:rPr lang="en-US" spc="-80" dirty="0"/>
              <a:t> </a:t>
            </a:r>
            <a:r>
              <a:rPr lang="en-US" spc="-35" dirty="0"/>
              <a:t>Savings??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Always Treat Savings as an EXPENSE</a:t>
            </a:r>
          </a:p>
          <a:p>
            <a:pPr lvl="1"/>
            <a:r>
              <a:rPr lang="en-US" dirty="0"/>
              <a:t>Preferably a FIXED EXPENSE!</a:t>
            </a:r>
          </a:p>
        </p:txBody>
      </p:sp>
      <p:sp>
        <p:nvSpPr>
          <p:cNvPr id="4" name="object 4">
            <a:extLst>
              <a:ext uri="{FF2B5EF4-FFF2-40B4-BE49-F238E27FC236}">
                <a16:creationId xmlns:a16="http://schemas.microsoft.com/office/drawing/2014/main" id="{47FF92A9-9C7B-47E7-BC61-ECC52CD38E6A}"/>
              </a:ext>
            </a:extLst>
          </p:cNvPr>
          <p:cNvSpPr/>
          <p:nvPr/>
        </p:nvSpPr>
        <p:spPr>
          <a:xfrm>
            <a:off x="5153202" y="3263442"/>
            <a:ext cx="2362187" cy="23622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270971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About</a:t>
            </a:r>
            <a:r>
              <a:rPr lang="en-US" spc="-80" dirty="0"/>
              <a:t> </a:t>
            </a:r>
            <a:r>
              <a:rPr lang="en-US" spc="-35" dirty="0"/>
              <a:t>Savings??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Reasons to Save:</a:t>
            </a:r>
          </a:p>
          <a:p>
            <a:pPr lvl="2"/>
            <a:r>
              <a:rPr lang="en-US" sz="2400" dirty="0"/>
              <a:t>Emergencies</a:t>
            </a:r>
          </a:p>
          <a:p>
            <a:pPr lvl="2"/>
            <a:r>
              <a:rPr lang="en-US" sz="2400" dirty="0"/>
              <a:t>Goals such as:</a:t>
            </a:r>
          </a:p>
          <a:p>
            <a:pPr lvl="3"/>
            <a:r>
              <a:rPr lang="en-US" sz="2200" dirty="0"/>
              <a:t>Vacation</a:t>
            </a:r>
          </a:p>
          <a:p>
            <a:pPr lvl="3"/>
            <a:r>
              <a:rPr lang="en-US" sz="2200" dirty="0"/>
              <a:t>New car</a:t>
            </a:r>
          </a:p>
          <a:p>
            <a:pPr lvl="3"/>
            <a:r>
              <a:rPr lang="en-US" sz="2200" dirty="0"/>
              <a:t>Education</a:t>
            </a:r>
          </a:p>
          <a:p>
            <a:pPr lvl="3"/>
            <a:r>
              <a:rPr lang="en-US" sz="2200" dirty="0"/>
              <a:t>Retirement</a:t>
            </a:r>
          </a:p>
        </p:txBody>
      </p:sp>
      <p:sp>
        <p:nvSpPr>
          <p:cNvPr id="4" name="object 4">
            <a:extLst>
              <a:ext uri="{FF2B5EF4-FFF2-40B4-BE49-F238E27FC236}">
                <a16:creationId xmlns:a16="http://schemas.microsoft.com/office/drawing/2014/main" id="{ED5FA287-C026-461F-8FE3-F71C294542B2}"/>
              </a:ext>
            </a:extLst>
          </p:cNvPr>
          <p:cNvSpPr/>
          <p:nvPr/>
        </p:nvSpPr>
        <p:spPr>
          <a:xfrm>
            <a:off x="5077002" y="3232962"/>
            <a:ext cx="2362187" cy="236218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334339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The Budget On A Monthly Basis…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Income = Money comes in </a:t>
            </a:r>
            <a:r>
              <a:rPr lang="en-US" sz="2800" dirty="0">
                <a:latin typeface="Wingdings"/>
                <a:cs typeface="Wingdings"/>
              </a:rPr>
              <a:t></a:t>
            </a:r>
            <a:endParaRPr lang="en-US" dirty="0"/>
          </a:p>
          <a:p>
            <a:pPr lvl="1"/>
            <a:r>
              <a:rPr lang="en-US" dirty="0"/>
              <a:t>Expenses = Money goes out </a:t>
            </a:r>
            <a:r>
              <a:rPr lang="en-US" sz="2800" dirty="0">
                <a:uFill>
                  <a:solidFill>
                    <a:srgbClr val="000000"/>
                  </a:solidFill>
                </a:uFill>
                <a:latin typeface="Wingdings"/>
                <a:cs typeface="Wingdings"/>
              </a:rPr>
              <a:t></a:t>
            </a:r>
            <a:endParaRPr lang="en-US" dirty="0"/>
          </a:p>
          <a:p>
            <a:pPr lvl="1"/>
            <a:r>
              <a:rPr lang="en-US" dirty="0"/>
              <a:t>Balanced Budget = Zero!</a:t>
            </a:r>
          </a:p>
          <a:p>
            <a:pPr lvl="1"/>
            <a:r>
              <a:rPr lang="en-US" dirty="0"/>
              <a:t>If the ending amount is + =&gt; More Savings! </a:t>
            </a:r>
            <a:r>
              <a:rPr lang="en-US" sz="2400" dirty="0">
                <a:latin typeface="Wingdings"/>
                <a:cs typeface="Wingdings"/>
              </a:rPr>
              <a:t></a:t>
            </a:r>
            <a:endParaRPr lang="en-US" dirty="0"/>
          </a:p>
          <a:p>
            <a:pPr lvl="1"/>
            <a:r>
              <a:rPr lang="en-US" dirty="0"/>
              <a:t>If the Ending amount is - =&gt; Reduce  Expenses or Increase Income!</a:t>
            </a:r>
          </a:p>
        </p:txBody>
      </p:sp>
    </p:spTree>
    <p:extLst>
      <p:ext uri="{BB962C8B-B14F-4D97-AF65-F5344CB8AC3E}">
        <p14:creationId xmlns:p14="http://schemas.microsoft.com/office/powerpoint/2010/main" val="988822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Budget Practice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pc="-5" dirty="0">
                <a:cs typeface="Calibri"/>
              </a:rPr>
              <a:t>Click the </a:t>
            </a:r>
            <a:r>
              <a:rPr lang="en-US" spc="-10" dirty="0">
                <a:cs typeface="Calibri"/>
              </a:rPr>
              <a:t>links </a:t>
            </a:r>
            <a:r>
              <a:rPr lang="en-US" spc="-25" dirty="0">
                <a:cs typeface="Calibri"/>
              </a:rPr>
              <a:t>to </a:t>
            </a:r>
            <a:r>
              <a:rPr lang="en-US" spc="-15" dirty="0">
                <a:cs typeface="Calibri"/>
              </a:rPr>
              <a:t>get </a:t>
            </a:r>
            <a:r>
              <a:rPr lang="en-US" spc="-5" dirty="0">
                <a:cs typeface="Calibri"/>
              </a:rPr>
              <a:t>some </a:t>
            </a:r>
            <a:r>
              <a:rPr lang="en-US" spc="-10" dirty="0">
                <a:cs typeface="Calibri"/>
              </a:rPr>
              <a:t>Budget</a:t>
            </a:r>
            <a:r>
              <a:rPr lang="en-US" spc="40" dirty="0">
                <a:cs typeface="Calibri"/>
              </a:rPr>
              <a:t> </a:t>
            </a:r>
            <a:r>
              <a:rPr lang="en-US" spc="-10" dirty="0">
                <a:cs typeface="Calibri"/>
              </a:rPr>
              <a:t>Practice:</a:t>
            </a:r>
          </a:p>
          <a:p>
            <a:pPr lvl="1"/>
            <a:r>
              <a:rPr lang="en-US" u="heavy" spc="-10" dirty="0">
                <a:solidFill>
                  <a:srgbClr val="0000FF"/>
                </a:solidFill>
                <a:uFill>
                  <a:solidFill>
                    <a:srgbClr val="0000FF"/>
                  </a:solidFill>
                </a:uFill>
                <a:cs typeface="Calibri"/>
                <a:hlinkClick r:id="rId3"/>
              </a:rPr>
              <a:t>Determining </a:t>
            </a:r>
            <a:r>
              <a:rPr lang="en-US" u="heavy" spc="-65" dirty="0">
                <a:solidFill>
                  <a:srgbClr val="0000FF"/>
                </a:solidFill>
                <a:uFill>
                  <a:solidFill>
                    <a:srgbClr val="0000FF"/>
                  </a:solidFill>
                </a:uFill>
                <a:cs typeface="Calibri"/>
                <a:hlinkClick r:id="rId3"/>
              </a:rPr>
              <a:t>Your </a:t>
            </a:r>
            <a:r>
              <a:rPr lang="en-US" u="heavy" spc="-10" dirty="0">
                <a:solidFill>
                  <a:srgbClr val="0000FF"/>
                </a:solidFill>
                <a:uFill>
                  <a:solidFill>
                    <a:srgbClr val="0000FF"/>
                  </a:solidFill>
                </a:uFill>
                <a:cs typeface="Calibri"/>
                <a:hlinkClick r:id="rId3"/>
              </a:rPr>
              <a:t>Budget </a:t>
            </a:r>
            <a:r>
              <a:rPr lang="en-US" u="heavy" spc="-15" dirty="0">
                <a:solidFill>
                  <a:srgbClr val="0000FF"/>
                </a:solidFill>
                <a:uFill>
                  <a:solidFill>
                    <a:srgbClr val="0000FF"/>
                  </a:solidFill>
                </a:uFill>
                <a:cs typeface="Calibri"/>
                <a:hlinkClick r:id="rId3"/>
              </a:rPr>
              <a:t>from</a:t>
            </a:r>
            <a:r>
              <a:rPr lang="en-US" u="heavy" spc="80" dirty="0">
                <a:solidFill>
                  <a:srgbClr val="0000FF"/>
                </a:solidFill>
                <a:uFill>
                  <a:solidFill>
                    <a:srgbClr val="0000FF"/>
                  </a:solidFill>
                </a:uFill>
                <a:cs typeface="Calibri"/>
                <a:hlinkClick r:id="rId3"/>
              </a:rPr>
              <a:t> </a:t>
            </a:r>
            <a:r>
              <a:rPr lang="en-US" u="heavy" spc="-10" dirty="0">
                <a:solidFill>
                  <a:srgbClr val="0000FF"/>
                </a:solidFill>
                <a:uFill>
                  <a:solidFill>
                    <a:srgbClr val="0000FF"/>
                  </a:solidFill>
                </a:uFill>
                <a:cs typeface="Calibri"/>
                <a:hlinkClick r:id="rId3"/>
              </a:rPr>
              <a:t>TheMint.org</a:t>
            </a:r>
            <a:endParaRPr lang="en-US" dirty="0">
              <a:cs typeface="Calibri"/>
            </a:endParaRPr>
          </a:p>
          <a:p>
            <a:pPr lvl="1"/>
            <a:r>
              <a:rPr lang="en-US" u="heavy" spc="-10" dirty="0">
                <a:solidFill>
                  <a:srgbClr val="0000FF"/>
                </a:solidFill>
                <a:uFill>
                  <a:solidFill>
                    <a:srgbClr val="0000FF"/>
                  </a:solidFill>
                </a:uFill>
                <a:cs typeface="Calibri"/>
              </a:rPr>
              <a:t>Creating </a:t>
            </a:r>
            <a:r>
              <a:rPr lang="en-US" u="heavy" dirty="0">
                <a:solidFill>
                  <a:srgbClr val="0000FF"/>
                </a:solidFill>
                <a:uFill>
                  <a:solidFill>
                    <a:srgbClr val="0000FF"/>
                  </a:solidFill>
                </a:uFill>
                <a:cs typeface="Calibri"/>
              </a:rPr>
              <a:t>a </a:t>
            </a:r>
            <a:r>
              <a:rPr lang="en-US" u="heavy" spc="-10" dirty="0">
                <a:solidFill>
                  <a:srgbClr val="0000FF"/>
                </a:solidFill>
                <a:uFill>
                  <a:solidFill>
                    <a:srgbClr val="0000FF"/>
                  </a:solidFill>
                </a:uFill>
                <a:cs typeface="Calibri"/>
              </a:rPr>
              <a:t>Budget </a:t>
            </a:r>
            <a:r>
              <a:rPr lang="en-US" u="heavy" spc="-15" dirty="0">
                <a:solidFill>
                  <a:srgbClr val="0000FF"/>
                </a:solidFill>
                <a:uFill>
                  <a:solidFill>
                    <a:srgbClr val="0000FF"/>
                  </a:solidFill>
                </a:uFill>
                <a:cs typeface="Calibri"/>
              </a:rPr>
              <a:t>from</a:t>
            </a:r>
            <a:r>
              <a:rPr lang="en-US" u="heavy" dirty="0">
                <a:solidFill>
                  <a:srgbClr val="0000FF"/>
                </a:solidFill>
                <a:uFill>
                  <a:solidFill>
                    <a:srgbClr val="0000FF"/>
                  </a:solidFill>
                </a:uFill>
                <a:cs typeface="Calibri"/>
              </a:rPr>
              <a:t> </a:t>
            </a:r>
            <a:r>
              <a:rPr lang="en-US" u="heavy" spc="-10" dirty="0">
                <a:solidFill>
                  <a:srgbClr val="0000FF"/>
                </a:solidFill>
                <a:uFill>
                  <a:solidFill>
                    <a:srgbClr val="0000FF"/>
                  </a:solidFill>
                </a:uFill>
                <a:cs typeface="Calibri"/>
              </a:rPr>
              <a:t>learnfree.org</a:t>
            </a:r>
            <a:endParaRPr lang="en-US" dirty="0">
              <a:cs typeface="Calibri"/>
            </a:endParaRPr>
          </a:p>
          <a:p>
            <a:pPr lvl="1"/>
            <a:endParaRPr lang="en-US" dirty="0"/>
          </a:p>
          <a:p>
            <a:endParaRPr lang="en-US" dirty="0"/>
          </a:p>
        </p:txBody>
      </p:sp>
    </p:spTree>
    <p:extLst>
      <p:ext uri="{BB962C8B-B14F-4D97-AF65-F5344CB8AC3E}">
        <p14:creationId xmlns:p14="http://schemas.microsoft.com/office/powerpoint/2010/main" val="3766888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BDF3F-8DFF-4C75-83EF-AD1BE5C9EEF4}"/>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662546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a:t>
            </a:r>
            <a:r>
              <a:rPr lang="en-US" spc="-5" dirty="0"/>
              <a:t>r</a:t>
            </a:r>
            <a:r>
              <a:rPr lang="en-US" dirty="0"/>
              <a:t>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Lowe, Ross. Consumer Education and Economics. 6th ed. </a:t>
            </a:r>
            <a:r>
              <a:rPr lang="en-US" sz="2000" dirty="0" err="1"/>
              <a:t>N.p</a:t>
            </a:r>
            <a:r>
              <a:rPr lang="en-US" sz="2000" dirty="0"/>
              <a:t>.:  Glencoe/McGraw Hill, 2006. Print.</a:t>
            </a:r>
          </a:p>
          <a:p>
            <a:pPr lvl="1"/>
            <a:r>
              <a:rPr lang="en-US" sz="2000" dirty="0"/>
              <a:t>"Clip Art, Photos, and Animations." Images. </a:t>
            </a:r>
            <a:r>
              <a:rPr lang="en-US" sz="2000" dirty="0" err="1"/>
              <a:t>N.p</a:t>
            </a:r>
            <a:r>
              <a:rPr lang="en-US" sz="2000" dirty="0"/>
              <a:t>., </a:t>
            </a:r>
            <a:r>
              <a:rPr lang="en-US" sz="2000" dirty="0" err="1"/>
              <a:t>n.d.</a:t>
            </a:r>
            <a:r>
              <a:rPr lang="en-US" sz="2000" dirty="0"/>
              <a:t> Web. 13  Oct. 2012. http://office.microsoft.com/en-us/images/</a:t>
            </a:r>
          </a:p>
          <a:p>
            <a:pPr lvl="1"/>
            <a:r>
              <a:rPr lang="en-US" sz="2000" dirty="0"/>
              <a:t>"Determining Your Budget." TheMint.org. </a:t>
            </a:r>
            <a:r>
              <a:rPr lang="en-US" sz="2000" dirty="0" err="1"/>
              <a:t>N.p</a:t>
            </a:r>
            <a:r>
              <a:rPr lang="en-US" sz="2000" dirty="0"/>
              <a:t>., </a:t>
            </a:r>
            <a:r>
              <a:rPr lang="en-US" sz="2000" dirty="0" err="1"/>
              <a:t>n.d.</a:t>
            </a:r>
            <a:r>
              <a:rPr lang="en-US" sz="2000" dirty="0"/>
              <a:t> Web. 13  Oct. 2012. http://www.themint.org/</a:t>
            </a:r>
          </a:p>
          <a:p>
            <a:pPr lvl="1"/>
            <a:r>
              <a:rPr lang="en-US" sz="2000" dirty="0"/>
              <a:t>Free Online Learning at GCFLearnFree.org." Creating a Budget.  </a:t>
            </a:r>
            <a:r>
              <a:rPr lang="en-US" sz="2000" dirty="0" err="1"/>
              <a:t>N.p</a:t>
            </a:r>
            <a:r>
              <a:rPr lang="en-US" sz="2000" dirty="0"/>
              <a:t>., </a:t>
            </a:r>
            <a:r>
              <a:rPr lang="en-US" sz="2000" dirty="0" err="1"/>
              <a:t>n.d.</a:t>
            </a:r>
            <a:r>
              <a:rPr lang="en-US" sz="2000" dirty="0"/>
              <a:t> Web. 13 Oct. 2012. http://www.learnfree.org/</a:t>
            </a:r>
          </a:p>
          <a:p>
            <a:pPr lvl="1"/>
            <a:r>
              <a:rPr lang="en-US" sz="2000" dirty="0"/>
              <a:t>"What Is Financial Planning." What Is Financial Planning? </a:t>
            </a:r>
            <a:r>
              <a:rPr lang="en-US" sz="2000" dirty="0" err="1"/>
              <a:t>N.p</a:t>
            </a:r>
            <a:r>
              <a:rPr lang="en-US" sz="2000" dirty="0"/>
              <a:t>.,</a:t>
            </a:r>
            <a:br>
              <a:rPr lang="en-US" sz="2000" dirty="0"/>
            </a:br>
            <a:r>
              <a:rPr lang="en-US" sz="2000" dirty="0" err="1"/>
              <a:t>n.d.</a:t>
            </a:r>
            <a:r>
              <a:rPr lang="en-US" sz="2000" dirty="0"/>
              <a:t> Web. 13 Oct. 2012.</a:t>
            </a:r>
            <a:br>
              <a:rPr lang="en-US" sz="2000" dirty="0"/>
            </a:br>
            <a:r>
              <a:rPr lang="en-US" sz="2000" dirty="0"/>
              <a:t>http://www.fpanet.org/WhatisFinancialPlanning</a:t>
            </a:r>
          </a:p>
        </p:txBody>
      </p:sp>
    </p:spTree>
    <p:extLst>
      <p:ext uri="{BB962C8B-B14F-4D97-AF65-F5344CB8AC3E}">
        <p14:creationId xmlns:p14="http://schemas.microsoft.com/office/powerpoint/2010/main" val="3251135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Consumer Activities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Consumers have many financial decisions  to make throughout their lifespan.</a:t>
            </a:r>
          </a:p>
          <a:p>
            <a:pPr lvl="1"/>
            <a:r>
              <a:rPr lang="en-US" dirty="0"/>
              <a:t>“How will I utilize the resources available to  me and my family?”</a:t>
            </a:r>
          </a:p>
        </p:txBody>
      </p:sp>
      <p:sp>
        <p:nvSpPr>
          <p:cNvPr id="4" name="object 5">
            <a:extLst>
              <a:ext uri="{FF2B5EF4-FFF2-40B4-BE49-F238E27FC236}">
                <a16:creationId xmlns:a16="http://schemas.microsoft.com/office/drawing/2014/main" id="{82407268-EE3D-414D-912C-F0686C1298A5}"/>
              </a:ext>
            </a:extLst>
          </p:cNvPr>
          <p:cNvSpPr/>
          <p:nvPr/>
        </p:nvSpPr>
        <p:spPr>
          <a:xfrm>
            <a:off x="5092623" y="3734435"/>
            <a:ext cx="1600200" cy="1600199"/>
          </a:xfrm>
          <a:prstGeom prst="rect">
            <a:avLst/>
          </a:prstGeom>
          <a:blipFill>
            <a:blip r:embed="rId3" cstate="print"/>
            <a:stretch>
              <a:fillRect/>
            </a:stretch>
          </a:blipFill>
        </p:spPr>
        <p:txBody>
          <a:bodyPr wrap="square" lIns="0" tIns="0" rIns="0" bIns="0" rtlCol="0"/>
          <a:lstStyle/>
          <a:p>
            <a:endParaRPr/>
          </a:p>
        </p:txBody>
      </p:sp>
      <p:sp>
        <p:nvSpPr>
          <p:cNvPr id="5" name="object 6">
            <a:extLst>
              <a:ext uri="{FF2B5EF4-FFF2-40B4-BE49-F238E27FC236}">
                <a16:creationId xmlns:a16="http://schemas.microsoft.com/office/drawing/2014/main" id="{B22742B1-02D5-4DED-8E3F-71E53403FAAE}"/>
              </a:ext>
            </a:extLst>
          </p:cNvPr>
          <p:cNvSpPr/>
          <p:nvPr/>
        </p:nvSpPr>
        <p:spPr>
          <a:xfrm>
            <a:off x="7301903" y="3505315"/>
            <a:ext cx="1266825" cy="1266825"/>
          </a:xfrm>
          <a:prstGeom prst="rect">
            <a:avLst/>
          </a:prstGeom>
          <a:blipFill>
            <a:blip r:embed="rId4" cstate="print"/>
            <a:stretch>
              <a:fillRect/>
            </a:stretch>
          </a:blipFill>
        </p:spPr>
        <p:txBody>
          <a:bodyPr wrap="square" lIns="0" tIns="0" rIns="0" bIns="0" rtlCol="0"/>
          <a:lstStyle/>
          <a:p>
            <a:endParaRPr/>
          </a:p>
        </p:txBody>
      </p:sp>
      <p:sp>
        <p:nvSpPr>
          <p:cNvPr id="6" name="object 7">
            <a:extLst>
              <a:ext uri="{FF2B5EF4-FFF2-40B4-BE49-F238E27FC236}">
                <a16:creationId xmlns:a16="http://schemas.microsoft.com/office/drawing/2014/main" id="{E36E9A5A-000F-4EF9-9EE4-6D88132672A2}"/>
              </a:ext>
            </a:extLst>
          </p:cNvPr>
          <p:cNvSpPr/>
          <p:nvPr/>
        </p:nvSpPr>
        <p:spPr>
          <a:xfrm>
            <a:off x="3415753" y="4343564"/>
            <a:ext cx="1295400" cy="1295399"/>
          </a:xfrm>
          <a:prstGeom prst="rect">
            <a:avLst/>
          </a:prstGeom>
          <a:blipFill>
            <a:blip r:embed="rId5" cstate="print"/>
            <a:stretch>
              <a:fillRect/>
            </a:stretch>
          </a:blipFill>
        </p:spPr>
        <p:txBody>
          <a:bodyPr wrap="square" lIns="0" tIns="0" rIns="0" bIns="0" rtlCol="0"/>
          <a:lstStyle/>
          <a:p>
            <a:endParaRPr/>
          </a:p>
        </p:txBody>
      </p:sp>
      <p:sp>
        <p:nvSpPr>
          <p:cNvPr id="7" name="object 8">
            <a:extLst>
              <a:ext uri="{FF2B5EF4-FFF2-40B4-BE49-F238E27FC236}">
                <a16:creationId xmlns:a16="http://schemas.microsoft.com/office/drawing/2014/main" id="{6EFC6A1F-F27E-459F-85AA-A970C766F3DF}"/>
              </a:ext>
            </a:extLst>
          </p:cNvPr>
          <p:cNvSpPr/>
          <p:nvPr/>
        </p:nvSpPr>
        <p:spPr>
          <a:xfrm>
            <a:off x="6691998" y="4571812"/>
            <a:ext cx="1066800" cy="1066800"/>
          </a:xfrm>
          <a:prstGeom prst="rect">
            <a:avLst/>
          </a:prstGeom>
          <a:blipFill>
            <a:blip r:embed="rId6" cstate="print"/>
            <a:stretch>
              <a:fillRect/>
            </a:stretch>
          </a:blipFill>
        </p:spPr>
        <p:txBody>
          <a:bodyPr wrap="square" lIns="0" tIns="0" rIns="0" bIns="0" rtlCol="0"/>
          <a:lstStyle/>
          <a:p>
            <a:endParaRPr/>
          </a:p>
        </p:txBody>
      </p:sp>
      <p:sp>
        <p:nvSpPr>
          <p:cNvPr id="8" name="object 9">
            <a:extLst>
              <a:ext uri="{FF2B5EF4-FFF2-40B4-BE49-F238E27FC236}">
                <a16:creationId xmlns:a16="http://schemas.microsoft.com/office/drawing/2014/main" id="{3957E136-C215-43FF-B75E-D6C54C30849C}"/>
              </a:ext>
            </a:extLst>
          </p:cNvPr>
          <p:cNvSpPr/>
          <p:nvPr/>
        </p:nvSpPr>
        <p:spPr>
          <a:xfrm>
            <a:off x="3949153" y="3429000"/>
            <a:ext cx="1295361" cy="1142923"/>
          </a:xfrm>
          <a:prstGeom prst="rect">
            <a:avLst/>
          </a:prstGeom>
          <a:blipFill>
            <a:blip r:embed="rId7"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Resources Are Limited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Financial planning can help consumers  and their families with their economic  choices.</a:t>
            </a:r>
          </a:p>
          <a:p>
            <a:pPr lvl="1"/>
            <a:r>
              <a:rPr lang="en-US" dirty="0"/>
              <a:t>Failure to Plan is Planning to Fail. -Benjamin Franklin</a:t>
            </a:r>
          </a:p>
        </p:txBody>
      </p:sp>
    </p:spTree>
    <p:extLst>
      <p:ext uri="{BB962C8B-B14F-4D97-AF65-F5344CB8AC3E}">
        <p14:creationId xmlns:p14="http://schemas.microsoft.com/office/powerpoint/2010/main" val="2643622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Is Financial</a:t>
            </a:r>
            <a:r>
              <a:rPr lang="en-US" spc="-110" dirty="0"/>
              <a:t> </a:t>
            </a:r>
            <a:r>
              <a:rPr lang="en-US" dirty="0"/>
              <a:t>Planning?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process of managing financial  (money) resources so you can achieve  your goals and dreams.</a:t>
            </a:r>
          </a:p>
        </p:txBody>
      </p:sp>
      <p:sp>
        <p:nvSpPr>
          <p:cNvPr id="4" name="object 4">
            <a:extLst>
              <a:ext uri="{FF2B5EF4-FFF2-40B4-BE49-F238E27FC236}">
                <a16:creationId xmlns:a16="http://schemas.microsoft.com/office/drawing/2014/main" id="{B37F348F-60D5-4114-B7EE-1D5AD7B42A33}"/>
              </a:ext>
            </a:extLst>
          </p:cNvPr>
          <p:cNvSpPr/>
          <p:nvPr/>
        </p:nvSpPr>
        <p:spPr>
          <a:xfrm>
            <a:off x="4069079" y="2987040"/>
            <a:ext cx="3718885" cy="232862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993079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79649"/>
            <a:ext cx="10059452" cy="876300"/>
          </a:xfrm>
        </p:spPr>
        <p:txBody>
          <a:bodyPr/>
          <a:lstStyle/>
          <a:p>
            <a:r>
              <a:rPr lang="en-US" dirty="0"/>
              <a:t>Financial Planning Begins With A Decision Making Model</a:t>
            </a:r>
          </a:p>
        </p:txBody>
      </p:sp>
      <p:sp>
        <p:nvSpPr>
          <p:cNvPr id="4" name="object 3">
            <a:extLst>
              <a:ext uri="{FF2B5EF4-FFF2-40B4-BE49-F238E27FC236}">
                <a16:creationId xmlns:a16="http://schemas.microsoft.com/office/drawing/2014/main" id="{BAA3293A-C2CC-4825-A308-728D1F6DBEBF}"/>
              </a:ext>
            </a:extLst>
          </p:cNvPr>
          <p:cNvSpPr/>
          <p:nvPr/>
        </p:nvSpPr>
        <p:spPr>
          <a:xfrm>
            <a:off x="5412879" y="1661617"/>
            <a:ext cx="1366520" cy="1366520"/>
          </a:xfrm>
          <a:custGeom>
            <a:avLst/>
            <a:gdLst/>
            <a:ahLst/>
            <a:cxnLst/>
            <a:rect l="l" t="t" r="r" b="b"/>
            <a:pathLst>
              <a:path w="1366520" h="1366520">
                <a:moveTo>
                  <a:pt x="683120" y="0"/>
                </a:moveTo>
                <a:lnTo>
                  <a:pt x="634334" y="1715"/>
                </a:lnTo>
                <a:lnTo>
                  <a:pt x="586474" y="6783"/>
                </a:lnTo>
                <a:lnTo>
                  <a:pt x="539655" y="15089"/>
                </a:lnTo>
                <a:lnTo>
                  <a:pt x="493994" y="26518"/>
                </a:lnTo>
                <a:lnTo>
                  <a:pt x="449605" y="40953"/>
                </a:lnTo>
                <a:lnTo>
                  <a:pt x="406604" y="58278"/>
                </a:lnTo>
                <a:lnTo>
                  <a:pt x="365107" y="78379"/>
                </a:lnTo>
                <a:lnTo>
                  <a:pt x="325230" y="101140"/>
                </a:lnTo>
                <a:lnTo>
                  <a:pt x="287087" y="126445"/>
                </a:lnTo>
                <a:lnTo>
                  <a:pt x="250795" y="154179"/>
                </a:lnTo>
                <a:lnTo>
                  <a:pt x="216469" y="184226"/>
                </a:lnTo>
                <a:lnTo>
                  <a:pt x="184226" y="216469"/>
                </a:lnTo>
                <a:lnTo>
                  <a:pt x="154179" y="250795"/>
                </a:lnTo>
                <a:lnTo>
                  <a:pt x="126445" y="287087"/>
                </a:lnTo>
                <a:lnTo>
                  <a:pt x="101140" y="325230"/>
                </a:lnTo>
                <a:lnTo>
                  <a:pt x="78379" y="365107"/>
                </a:lnTo>
                <a:lnTo>
                  <a:pt x="58278" y="406604"/>
                </a:lnTo>
                <a:lnTo>
                  <a:pt x="40953" y="449605"/>
                </a:lnTo>
                <a:lnTo>
                  <a:pt x="26518" y="493994"/>
                </a:lnTo>
                <a:lnTo>
                  <a:pt x="15089" y="539655"/>
                </a:lnTo>
                <a:lnTo>
                  <a:pt x="6783" y="586474"/>
                </a:lnTo>
                <a:lnTo>
                  <a:pt x="1715" y="634334"/>
                </a:lnTo>
                <a:lnTo>
                  <a:pt x="0" y="683120"/>
                </a:lnTo>
                <a:lnTo>
                  <a:pt x="1715" y="731906"/>
                </a:lnTo>
                <a:lnTo>
                  <a:pt x="6783" y="779766"/>
                </a:lnTo>
                <a:lnTo>
                  <a:pt x="15089" y="826584"/>
                </a:lnTo>
                <a:lnTo>
                  <a:pt x="26518" y="872246"/>
                </a:lnTo>
                <a:lnTo>
                  <a:pt x="40953" y="916635"/>
                </a:lnTo>
                <a:lnTo>
                  <a:pt x="58278" y="959636"/>
                </a:lnTo>
                <a:lnTo>
                  <a:pt x="78379" y="1001133"/>
                </a:lnTo>
                <a:lnTo>
                  <a:pt x="101140" y="1041010"/>
                </a:lnTo>
                <a:lnTo>
                  <a:pt x="126445" y="1079153"/>
                </a:lnTo>
                <a:lnTo>
                  <a:pt x="154179" y="1115444"/>
                </a:lnTo>
                <a:lnTo>
                  <a:pt x="184226" y="1149770"/>
                </a:lnTo>
                <a:lnTo>
                  <a:pt x="216469" y="1182014"/>
                </a:lnTo>
                <a:lnTo>
                  <a:pt x="250795" y="1212061"/>
                </a:lnTo>
                <a:lnTo>
                  <a:pt x="287087" y="1239794"/>
                </a:lnTo>
                <a:lnTo>
                  <a:pt x="325230" y="1265099"/>
                </a:lnTo>
                <a:lnTo>
                  <a:pt x="365107" y="1287860"/>
                </a:lnTo>
                <a:lnTo>
                  <a:pt x="406604" y="1307961"/>
                </a:lnTo>
                <a:lnTo>
                  <a:pt x="449605" y="1325287"/>
                </a:lnTo>
                <a:lnTo>
                  <a:pt x="493994" y="1339722"/>
                </a:lnTo>
                <a:lnTo>
                  <a:pt x="539655" y="1351150"/>
                </a:lnTo>
                <a:lnTo>
                  <a:pt x="586474" y="1359456"/>
                </a:lnTo>
                <a:lnTo>
                  <a:pt x="634334" y="1364525"/>
                </a:lnTo>
                <a:lnTo>
                  <a:pt x="683120" y="1366240"/>
                </a:lnTo>
                <a:lnTo>
                  <a:pt x="731906" y="1364525"/>
                </a:lnTo>
                <a:lnTo>
                  <a:pt x="779766" y="1359456"/>
                </a:lnTo>
                <a:lnTo>
                  <a:pt x="826584" y="1351150"/>
                </a:lnTo>
                <a:lnTo>
                  <a:pt x="872246" y="1339722"/>
                </a:lnTo>
                <a:lnTo>
                  <a:pt x="916635" y="1325287"/>
                </a:lnTo>
                <a:lnTo>
                  <a:pt x="959636" y="1307961"/>
                </a:lnTo>
                <a:lnTo>
                  <a:pt x="1001133" y="1287860"/>
                </a:lnTo>
                <a:lnTo>
                  <a:pt x="1041010" y="1265099"/>
                </a:lnTo>
                <a:lnTo>
                  <a:pt x="1079153" y="1239794"/>
                </a:lnTo>
                <a:lnTo>
                  <a:pt x="1115444" y="1212061"/>
                </a:lnTo>
                <a:lnTo>
                  <a:pt x="1149770" y="1182014"/>
                </a:lnTo>
                <a:lnTo>
                  <a:pt x="1182014" y="1149770"/>
                </a:lnTo>
                <a:lnTo>
                  <a:pt x="1212061" y="1115444"/>
                </a:lnTo>
                <a:lnTo>
                  <a:pt x="1239794" y="1079153"/>
                </a:lnTo>
                <a:lnTo>
                  <a:pt x="1265099" y="1041010"/>
                </a:lnTo>
                <a:lnTo>
                  <a:pt x="1287860" y="1001133"/>
                </a:lnTo>
                <a:lnTo>
                  <a:pt x="1307961" y="959636"/>
                </a:lnTo>
                <a:lnTo>
                  <a:pt x="1325287" y="916635"/>
                </a:lnTo>
                <a:lnTo>
                  <a:pt x="1339722" y="872246"/>
                </a:lnTo>
                <a:lnTo>
                  <a:pt x="1351150" y="826584"/>
                </a:lnTo>
                <a:lnTo>
                  <a:pt x="1359456" y="779766"/>
                </a:lnTo>
                <a:lnTo>
                  <a:pt x="1364525" y="731906"/>
                </a:lnTo>
                <a:lnTo>
                  <a:pt x="1366240" y="683120"/>
                </a:lnTo>
                <a:lnTo>
                  <a:pt x="1364525" y="634334"/>
                </a:lnTo>
                <a:lnTo>
                  <a:pt x="1359456" y="586474"/>
                </a:lnTo>
                <a:lnTo>
                  <a:pt x="1351150" y="539655"/>
                </a:lnTo>
                <a:lnTo>
                  <a:pt x="1339722" y="493994"/>
                </a:lnTo>
                <a:lnTo>
                  <a:pt x="1325287" y="449605"/>
                </a:lnTo>
                <a:lnTo>
                  <a:pt x="1307961" y="406604"/>
                </a:lnTo>
                <a:lnTo>
                  <a:pt x="1287860" y="365107"/>
                </a:lnTo>
                <a:lnTo>
                  <a:pt x="1265099" y="325230"/>
                </a:lnTo>
                <a:lnTo>
                  <a:pt x="1239794" y="287087"/>
                </a:lnTo>
                <a:lnTo>
                  <a:pt x="1212061" y="250795"/>
                </a:lnTo>
                <a:lnTo>
                  <a:pt x="1182014" y="216469"/>
                </a:lnTo>
                <a:lnTo>
                  <a:pt x="1149770" y="184226"/>
                </a:lnTo>
                <a:lnTo>
                  <a:pt x="1115444" y="154179"/>
                </a:lnTo>
                <a:lnTo>
                  <a:pt x="1079153" y="126445"/>
                </a:lnTo>
                <a:lnTo>
                  <a:pt x="1041010" y="101140"/>
                </a:lnTo>
                <a:lnTo>
                  <a:pt x="1001133" y="78379"/>
                </a:lnTo>
                <a:lnTo>
                  <a:pt x="959636" y="58278"/>
                </a:lnTo>
                <a:lnTo>
                  <a:pt x="916635" y="40953"/>
                </a:lnTo>
                <a:lnTo>
                  <a:pt x="872246" y="26518"/>
                </a:lnTo>
                <a:lnTo>
                  <a:pt x="826584" y="15089"/>
                </a:lnTo>
                <a:lnTo>
                  <a:pt x="779766" y="6783"/>
                </a:lnTo>
                <a:lnTo>
                  <a:pt x="731906" y="1715"/>
                </a:lnTo>
                <a:lnTo>
                  <a:pt x="683120" y="0"/>
                </a:lnTo>
                <a:close/>
              </a:path>
            </a:pathLst>
          </a:custGeom>
          <a:solidFill>
            <a:srgbClr val="4F81BD"/>
          </a:solidFill>
        </p:spPr>
        <p:txBody>
          <a:bodyPr wrap="square" lIns="0" tIns="0" rIns="0" bIns="0" rtlCol="0"/>
          <a:lstStyle/>
          <a:p>
            <a:endParaRPr sz="1500">
              <a:latin typeface="Open Sans"/>
            </a:endParaRPr>
          </a:p>
        </p:txBody>
      </p:sp>
      <p:sp>
        <p:nvSpPr>
          <p:cNvPr id="5" name="object 4">
            <a:extLst>
              <a:ext uri="{FF2B5EF4-FFF2-40B4-BE49-F238E27FC236}">
                <a16:creationId xmlns:a16="http://schemas.microsoft.com/office/drawing/2014/main" id="{C4A2446C-E736-4D29-AEE1-FFE3BD97A59F}"/>
              </a:ext>
            </a:extLst>
          </p:cNvPr>
          <p:cNvSpPr/>
          <p:nvPr/>
        </p:nvSpPr>
        <p:spPr>
          <a:xfrm>
            <a:off x="5412879" y="1661617"/>
            <a:ext cx="1366520" cy="1366520"/>
          </a:xfrm>
          <a:custGeom>
            <a:avLst/>
            <a:gdLst/>
            <a:ahLst/>
            <a:cxnLst/>
            <a:rect l="l" t="t" r="r" b="b"/>
            <a:pathLst>
              <a:path w="1366520" h="1366520">
                <a:moveTo>
                  <a:pt x="0" y="683120"/>
                </a:moveTo>
                <a:lnTo>
                  <a:pt x="1715" y="634334"/>
                </a:lnTo>
                <a:lnTo>
                  <a:pt x="6783" y="586474"/>
                </a:lnTo>
                <a:lnTo>
                  <a:pt x="15089" y="539655"/>
                </a:lnTo>
                <a:lnTo>
                  <a:pt x="26518" y="493994"/>
                </a:lnTo>
                <a:lnTo>
                  <a:pt x="40953" y="449605"/>
                </a:lnTo>
                <a:lnTo>
                  <a:pt x="58278" y="406604"/>
                </a:lnTo>
                <a:lnTo>
                  <a:pt x="78379" y="365107"/>
                </a:lnTo>
                <a:lnTo>
                  <a:pt x="101140" y="325230"/>
                </a:lnTo>
                <a:lnTo>
                  <a:pt x="126445" y="287087"/>
                </a:lnTo>
                <a:lnTo>
                  <a:pt x="154179" y="250795"/>
                </a:lnTo>
                <a:lnTo>
                  <a:pt x="184226" y="216469"/>
                </a:lnTo>
                <a:lnTo>
                  <a:pt x="216469" y="184226"/>
                </a:lnTo>
                <a:lnTo>
                  <a:pt x="250795" y="154179"/>
                </a:lnTo>
                <a:lnTo>
                  <a:pt x="287087" y="126445"/>
                </a:lnTo>
                <a:lnTo>
                  <a:pt x="325230" y="101140"/>
                </a:lnTo>
                <a:lnTo>
                  <a:pt x="365107" y="78379"/>
                </a:lnTo>
                <a:lnTo>
                  <a:pt x="406604" y="58278"/>
                </a:lnTo>
                <a:lnTo>
                  <a:pt x="449605" y="40953"/>
                </a:lnTo>
                <a:lnTo>
                  <a:pt x="493994" y="26518"/>
                </a:lnTo>
                <a:lnTo>
                  <a:pt x="539655" y="15089"/>
                </a:lnTo>
                <a:lnTo>
                  <a:pt x="586474" y="6783"/>
                </a:lnTo>
                <a:lnTo>
                  <a:pt x="634334" y="1715"/>
                </a:lnTo>
                <a:lnTo>
                  <a:pt x="683120" y="0"/>
                </a:lnTo>
                <a:lnTo>
                  <a:pt x="731906" y="1715"/>
                </a:lnTo>
                <a:lnTo>
                  <a:pt x="779766" y="6783"/>
                </a:lnTo>
                <a:lnTo>
                  <a:pt x="826584" y="15089"/>
                </a:lnTo>
                <a:lnTo>
                  <a:pt x="872246" y="26518"/>
                </a:lnTo>
                <a:lnTo>
                  <a:pt x="916635" y="40953"/>
                </a:lnTo>
                <a:lnTo>
                  <a:pt x="959636" y="58278"/>
                </a:lnTo>
                <a:lnTo>
                  <a:pt x="1001133" y="78379"/>
                </a:lnTo>
                <a:lnTo>
                  <a:pt x="1041010" y="101140"/>
                </a:lnTo>
                <a:lnTo>
                  <a:pt x="1079153" y="126445"/>
                </a:lnTo>
                <a:lnTo>
                  <a:pt x="1115444" y="154179"/>
                </a:lnTo>
                <a:lnTo>
                  <a:pt x="1149770" y="184226"/>
                </a:lnTo>
                <a:lnTo>
                  <a:pt x="1182014" y="216469"/>
                </a:lnTo>
                <a:lnTo>
                  <a:pt x="1212061" y="250795"/>
                </a:lnTo>
                <a:lnTo>
                  <a:pt x="1239794" y="287087"/>
                </a:lnTo>
                <a:lnTo>
                  <a:pt x="1265099" y="325230"/>
                </a:lnTo>
                <a:lnTo>
                  <a:pt x="1287860" y="365107"/>
                </a:lnTo>
                <a:lnTo>
                  <a:pt x="1307961" y="406604"/>
                </a:lnTo>
                <a:lnTo>
                  <a:pt x="1325287" y="449605"/>
                </a:lnTo>
                <a:lnTo>
                  <a:pt x="1339722" y="493994"/>
                </a:lnTo>
                <a:lnTo>
                  <a:pt x="1351150" y="539655"/>
                </a:lnTo>
                <a:lnTo>
                  <a:pt x="1359456" y="586474"/>
                </a:lnTo>
                <a:lnTo>
                  <a:pt x="1364525" y="634334"/>
                </a:lnTo>
                <a:lnTo>
                  <a:pt x="1366240" y="683120"/>
                </a:lnTo>
                <a:lnTo>
                  <a:pt x="1364525" y="731906"/>
                </a:lnTo>
                <a:lnTo>
                  <a:pt x="1359456" y="779766"/>
                </a:lnTo>
                <a:lnTo>
                  <a:pt x="1351150" y="826584"/>
                </a:lnTo>
                <a:lnTo>
                  <a:pt x="1339722" y="872246"/>
                </a:lnTo>
                <a:lnTo>
                  <a:pt x="1325287" y="916635"/>
                </a:lnTo>
                <a:lnTo>
                  <a:pt x="1307961" y="959636"/>
                </a:lnTo>
                <a:lnTo>
                  <a:pt x="1287860" y="1001133"/>
                </a:lnTo>
                <a:lnTo>
                  <a:pt x="1265099" y="1041010"/>
                </a:lnTo>
                <a:lnTo>
                  <a:pt x="1239794" y="1079153"/>
                </a:lnTo>
                <a:lnTo>
                  <a:pt x="1212061" y="1115444"/>
                </a:lnTo>
                <a:lnTo>
                  <a:pt x="1182014" y="1149770"/>
                </a:lnTo>
                <a:lnTo>
                  <a:pt x="1149770" y="1182014"/>
                </a:lnTo>
                <a:lnTo>
                  <a:pt x="1115444" y="1212061"/>
                </a:lnTo>
                <a:lnTo>
                  <a:pt x="1079153" y="1239794"/>
                </a:lnTo>
                <a:lnTo>
                  <a:pt x="1041010" y="1265099"/>
                </a:lnTo>
                <a:lnTo>
                  <a:pt x="1001133" y="1287860"/>
                </a:lnTo>
                <a:lnTo>
                  <a:pt x="959636" y="1307961"/>
                </a:lnTo>
                <a:lnTo>
                  <a:pt x="916635" y="1325287"/>
                </a:lnTo>
                <a:lnTo>
                  <a:pt x="872246" y="1339722"/>
                </a:lnTo>
                <a:lnTo>
                  <a:pt x="826584" y="1351150"/>
                </a:lnTo>
                <a:lnTo>
                  <a:pt x="779766" y="1359456"/>
                </a:lnTo>
                <a:lnTo>
                  <a:pt x="731906" y="1364525"/>
                </a:lnTo>
                <a:lnTo>
                  <a:pt x="683120" y="1366240"/>
                </a:lnTo>
                <a:lnTo>
                  <a:pt x="634334" y="1364525"/>
                </a:lnTo>
                <a:lnTo>
                  <a:pt x="586474" y="1359456"/>
                </a:lnTo>
                <a:lnTo>
                  <a:pt x="539655" y="1351150"/>
                </a:lnTo>
                <a:lnTo>
                  <a:pt x="493994" y="1339722"/>
                </a:lnTo>
                <a:lnTo>
                  <a:pt x="449605" y="1325287"/>
                </a:lnTo>
                <a:lnTo>
                  <a:pt x="406604" y="1307961"/>
                </a:lnTo>
                <a:lnTo>
                  <a:pt x="365107" y="1287860"/>
                </a:lnTo>
                <a:lnTo>
                  <a:pt x="325230" y="1265099"/>
                </a:lnTo>
                <a:lnTo>
                  <a:pt x="287087" y="1239794"/>
                </a:lnTo>
                <a:lnTo>
                  <a:pt x="250795" y="1212061"/>
                </a:lnTo>
                <a:lnTo>
                  <a:pt x="216469" y="1182014"/>
                </a:lnTo>
                <a:lnTo>
                  <a:pt x="184226" y="1149770"/>
                </a:lnTo>
                <a:lnTo>
                  <a:pt x="154179" y="1115444"/>
                </a:lnTo>
                <a:lnTo>
                  <a:pt x="126445" y="1079153"/>
                </a:lnTo>
                <a:lnTo>
                  <a:pt x="101140" y="1041010"/>
                </a:lnTo>
                <a:lnTo>
                  <a:pt x="78379" y="1001133"/>
                </a:lnTo>
                <a:lnTo>
                  <a:pt x="58278" y="959636"/>
                </a:lnTo>
                <a:lnTo>
                  <a:pt x="40953" y="916635"/>
                </a:lnTo>
                <a:lnTo>
                  <a:pt x="26518" y="872246"/>
                </a:lnTo>
                <a:lnTo>
                  <a:pt x="15089" y="826584"/>
                </a:lnTo>
                <a:lnTo>
                  <a:pt x="6783" y="779766"/>
                </a:lnTo>
                <a:lnTo>
                  <a:pt x="1715" y="731906"/>
                </a:lnTo>
                <a:lnTo>
                  <a:pt x="0" y="683120"/>
                </a:lnTo>
                <a:close/>
              </a:path>
            </a:pathLst>
          </a:custGeom>
          <a:ln w="25400">
            <a:solidFill>
              <a:srgbClr val="FFFFFF"/>
            </a:solidFill>
          </a:ln>
        </p:spPr>
        <p:txBody>
          <a:bodyPr wrap="square" lIns="0" tIns="0" rIns="0" bIns="0" rtlCol="0"/>
          <a:lstStyle/>
          <a:p>
            <a:endParaRPr sz="1500">
              <a:latin typeface="Open Sans"/>
            </a:endParaRPr>
          </a:p>
        </p:txBody>
      </p:sp>
      <p:sp>
        <p:nvSpPr>
          <p:cNvPr id="6" name="object 5">
            <a:extLst>
              <a:ext uri="{FF2B5EF4-FFF2-40B4-BE49-F238E27FC236}">
                <a16:creationId xmlns:a16="http://schemas.microsoft.com/office/drawing/2014/main" id="{4EC222FD-F4C1-47E0-9FC4-690F80C48118}"/>
              </a:ext>
            </a:extLst>
          </p:cNvPr>
          <p:cNvSpPr txBox="1"/>
          <p:nvPr/>
        </p:nvSpPr>
        <p:spPr>
          <a:xfrm>
            <a:off x="5706046" y="1854225"/>
            <a:ext cx="780415" cy="861133"/>
          </a:xfrm>
          <a:prstGeom prst="rect">
            <a:avLst/>
          </a:prstGeom>
        </p:spPr>
        <p:txBody>
          <a:bodyPr vert="horz" wrap="square" lIns="0" tIns="78105" rIns="0" bIns="0" rtlCol="0">
            <a:spAutoFit/>
          </a:bodyPr>
          <a:lstStyle/>
          <a:p>
            <a:pPr marL="118745" indent="13335">
              <a:lnSpc>
                <a:spcPct val="100000"/>
              </a:lnSpc>
              <a:spcBef>
                <a:spcPts val="615"/>
              </a:spcBef>
            </a:pPr>
            <a:r>
              <a:rPr sz="1500" spc="-10" dirty="0">
                <a:solidFill>
                  <a:srgbClr val="FFFFFF"/>
                </a:solidFill>
                <a:latin typeface="Open Sans"/>
                <a:cs typeface="Calibri"/>
              </a:rPr>
              <a:t>Step</a:t>
            </a:r>
            <a:r>
              <a:rPr sz="1500" spc="-40" dirty="0">
                <a:solidFill>
                  <a:srgbClr val="FFFFFF"/>
                </a:solidFill>
                <a:latin typeface="Open Sans"/>
                <a:cs typeface="Calibri"/>
              </a:rPr>
              <a:t> </a:t>
            </a:r>
            <a:r>
              <a:rPr sz="1500" spc="-5" dirty="0">
                <a:solidFill>
                  <a:srgbClr val="FFFFFF"/>
                </a:solidFill>
                <a:latin typeface="Open Sans"/>
                <a:cs typeface="Calibri"/>
              </a:rPr>
              <a:t>1</a:t>
            </a:r>
            <a:endParaRPr sz="1500">
              <a:latin typeface="Open Sans"/>
              <a:cs typeface="Calibri"/>
            </a:endParaRPr>
          </a:p>
          <a:p>
            <a:pPr marL="12700" marR="5080" indent="106045">
              <a:lnSpc>
                <a:spcPts val="1760"/>
              </a:lnSpc>
              <a:spcBef>
                <a:spcPts val="705"/>
              </a:spcBef>
            </a:pPr>
            <a:r>
              <a:rPr sz="1500" spc="-5" dirty="0">
                <a:solidFill>
                  <a:srgbClr val="FFFFFF"/>
                </a:solidFill>
                <a:latin typeface="Open Sans"/>
                <a:cs typeface="Calibri"/>
              </a:rPr>
              <a:t>Define  </a:t>
            </a:r>
            <a:r>
              <a:rPr sz="1500" spc="-10" dirty="0">
                <a:solidFill>
                  <a:srgbClr val="FFFFFF"/>
                </a:solidFill>
                <a:latin typeface="Open Sans"/>
                <a:cs typeface="Calibri"/>
              </a:rPr>
              <a:t>o</a:t>
            </a:r>
            <a:r>
              <a:rPr sz="1500" spc="-5" dirty="0">
                <a:solidFill>
                  <a:srgbClr val="FFFFFF"/>
                </a:solidFill>
                <a:latin typeface="Open Sans"/>
                <a:cs typeface="Calibri"/>
              </a:rPr>
              <a:t>bj</a:t>
            </a:r>
            <a:r>
              <a:rPr sz="1500" spc="-10" dirty="0">
                <a:solidFill>
                  <a:srgbClr val="FFFFFF"/>
                </a:solidFill>
                <a:latin typeface="Open Sans"/>
                <a:cs typeface="Calibri"/>
              </a:rPr>
              <a:t>ec</a:t>
            </a:r>
            <a:r>
              <a:rPr sz="1500" spc="-5" dirty="0">
                <a:solidFill>
                  <a:srgbClr val="FFFFFF"/>
                </a:solidFill>
                <a:latin typeface="Open Sans"/>
                <a:cs typeface="Calibri"/>
              </a:rPr>
              <a:t>t</a:t>
            </a:r>
            <a:r>
              <a:rPr sz="1500" dirty="0">
                <a:solidFill>
                  <a:srgbClr val="FFFFFF"/>
                </a:solidFill>
                <a:latin typeface="Open Sans"/>
                <a:cs typeface="Calibri"/>
              </a:rPr>
              <a:t>i</a:t>
            </a:r>
            <a:r>
              <a:rPr sz="1500" spc="-20" dirty="0">
                <a:solidFill>
                  <a:srgbClr val="FFFFFF"/>
                </a:solidFill>
                <a:latin typeface="Open Sans"/>
                <a:cs typeface="Calibri"/>
              </a:rPr>
              <a:t>v</a:t>
            </a:r>
            <a:r>
              <a:rPr sz="1500" spc="-5" dirty="0">
                <a:solidFill>
                  <a:srgbClr val="FFFFFF"/>
                </a:solidFill>
                <a:latin typeface="Open Sans"/>
                <a:cs typeface="Calibri"/>
              </a:rPr>
              <a:t>e</a:t>
            </a:r>
            <a:endParaRPr sz="1500">
              <a:latin typeface="Open Sans"/>
              <a:cs typeface="Calibri"/>
            </a:endParaRPr>
          </a:p>
        </p:txBody>
      </p:sp>
      <p:sp>
        <p:nvSpPr>
          <p:cNvPr id="7" name="object 6">
            <a:extLst>
              <a:ext uri="{FF2B5EF4-FFF2-40B4-BE49-F238E27FC236}">
                <a16:creationId xmlns:a16="http://schemas.microsoft.com/office/drawing/2014/main" id="{0CF6E10B-663F-4401-A8ED-03629E67356F}"/>
              </a:ext>
            </a:extLst>
          </p:cNvPr>
          <p:cNvSpPr/>
          <p:nvPr/>
        </p:nvSpPr>
        <p:spPr>
          <a:xfrm>
            <a:off x="6689597" y="2723184"/>
            <a:ext cx="375920" cy="405765"/>
          </a:xfrm>
          <a:custGeom>
            <a:avLst/>
            <a:gdLst/>
            <a:ahLst/>
            <a:cxnLst/>
            <a:rect l="l" t="t" r="r" b="b"/>
            <a:pathLst>
              <a:path w="375920" h="405764">
                <a:moveTo>
                  <a:pt x="162623" y="0"/>
                </a:moveTo>
                <a:lnTo>
                  <a:pt x="0" y="223824"/>
                </a:lnTo>
                <a:lnTo>
                  <a:pt x="147269" y="330822"/>
                </a:lnTo>
                <a:lnTo>
                  <a:pt x="93052" y="405422"/>
                </a:lnTo>
                <a:lnTo>
                  <a:pt x="375831" y="325894"/>
                </a:lnTo>
                <a:lnTo>
                  <a:pt x="367069" y="106984"/>
                </a:lnTo>
                <a:lnTo>
                  <a:pt x="309880" y="106984"/>
                </a:lnTo>
                <a:lnTo>
                  <a:pt x="162623" y="0"/>
                </a:lnTo>
                <a:close/>
              </a:path>
              <a:path w="375920" h="405764">
                <a:moveTo>
                  <a:pt x="364083" y="32384"/>
                </a:moveTo>
                <a:lnTo>
                  <a:pt x="309880" y="106984"/>
                </a:lnTo>
                <a:lnTo>
                  <a:pt x="367069" y="106984"/>
                </a:lnTo>
                <a:lnTo>
                  <a:pt x="364083" y="32384"/>
                </a:lnTo>
                <a:close/>
              </a:path>
            </a:pathLst>
          </a:custGeom>
          <a:solidFill>
            <a:srgbClr val="B2C1DB"/>
          </a:solidFill>
        </p:spPr>
        <p:txBody>
          <a:bodyPr wrap="square" lIns="0" tIns="0" rIns="0" bIns="0" rtlCol="0"/>
          <a:lstStyle/>
          <a:p>
            <a:endParaRPr sz="1500">
              <a:latin typeface="Open Sans"/>
            </a:endParaRPr>
          </a:p>
        </p:txBody>
      </p:sp>
      <p:sp>
        <p:nvSpPr>
          <p:cNvPr id="8" name="object 7">
            <a:extLst>
              <a:ext uri="{FF2B5EF4-FFF2-40B4-BE49-F238E27FC236}">
                <a16:creationId xmlns:a16="http://schemas.microsoft.com/office/drawing/2014/main" id="{5A34E3C2-3563-4167-9CE0-429423D276AB}"/>
              </a:ext>
            </a:extLst>
          </p:cNvPr>
          <p:cNvSpPr/>
          <p:nvPr/>
        </p:nvSpPr>
        <p:spPr>
          <a:xfrm>
            <a:off x="7073887" y="2868422"/>
            <a:ext cx="1366520" cy="1366520"/>
          </a:xfrm>
          <a:custGeom>
            <a:avLst/>
            <a:gdLst/>
            <a:ahLst/>
            <a:cxnLst/>
            <a:rect l="l" t="t" r="r" b="b"/>
            <a:pathLst>
              <a:path w="1366520" h="1366520">
                <a:moveTo>
                  <a:pt x="683120" y="0"/>
                </a:moveTo>
                <a:lnTo>
                  <a:pt x="634334" y="1715"/>
                </a:lnTo>
                <a:lnTo>
                  <a:pt x="586474" y="6783"/>
                </a:lnTo>
                <a:lnTo>
                  <a:pt x="539655" y="15089"/>
                </a:lnTo>
                <a:lnTo>
                  <a:pt x="493994" y="26518"/>
                </a:lnTo>
                <a:lnTo>
                  <a:pt x="449605" y="40953"/>
                </a:lnTo>
                <a:lnTo>
                  <a:pt x="406604" y="58278"/>
                </a:lnTo>
                <a:lnTo>
                  <a:pt x="365107" y="78379"/>
                </a:lnTo>
                <a:lnTo>
                  <a:pt x="325230" y="101140"/>
                </a:lnTo>
                <a:lnTo>
                  <a:pt x="287087" y="126445"/>
                </a:lnTo>
                <a:lnTo>
                  <a:pt x="250795" y="154179"/>
                </a:lnTo>
                <a:lnTo>
                  <a:pt x="216469" y="184226"/>
                </a:lnTo>
                <a:lnTo>
                  <a:pt x="184226" y="216469"/>
                </a:lnTo>
                <a:lnTo>
                  <a:pt x="154179" y="250795"/>
                </a:lnTo>
                <a:lnTo>
                  <a:pt x="126445" y="287087"/>
                </a:lnTo>
                <a:lnTo>
                  <a:pt x="101140" y="325230"/>
                </a:lnTo>
                <a:lnTo>
                  <a:pt x="78379" y="365107"/>
                </a:lnTo>
                <a:lnTo>
                  <a:pt x="58278" y="406604"/>
                </a:lnTo>
                <a:lnTo>
                  <a:pt x="40953" y="449605"/>
                </a:lnTo>
                <a:lnTo>
                  <a:pt x="26518" y="493994"/>
                </a:lnTo>
                <a:lnTo>
                  <a:pt x="15089" y="539655"/>
                </a:lnTo>
                <a:lnTo>
                  <a:pt x="6783" y="586474"/>
                </a:lnTo>
                <a:lnTo>
                  <a:pt x="1715" y="634334"/>
                </a:lnTo>
                <a:lnTo>
                  <a:pt x="0" y="683120"/>
                </a:lnTo>
                <a:lnTo>
                  <a:pt x="1715" y="731906"/>
                </a:lnTo>
                <a:lnTo>
                  <a:pt x="6783" y="779766"/>
                </a:lnTo>
                <a:lnTo>
                  <a:pt x="15089" y="826584"/>
                </a:lnTo>
                <a:lnTo>
                  <a:pt x="26518" y="872246"/>
                </a:lnTo>
                <a:lnTo>
                  <a:pt x="40953" y="916635"/>
                </a:lnTo>
                <a:lnTo>
                  <a:pt x="58278" y="959636"/>
                </a:lnTo>
                <a:lnTo>
                  <a:pt x="78379" y="1001133"/>
                </a:lnTo>
                <a:lnTo>
                  <a:pt x="101140" y="1041010"/>
                </a:lnTo>
                <a:lnTo>
                  <a:pt x="126445" y="1079153"/>
                </a:lnTo>
                <a:lnTo>
                  <a:pt x="154179" y="1115444"/>
                </a:lnTo>
                <a:lnTo>
                  <a:pt x="184226" y="1149770"/>
                </a:lnTo>
                <a:lnTo>
                  <a:pt x="216469" y="1182014"/>
                </a:lnTo>
                <a:lnTo>
                  <a:pt x="250795" y="1212061"/>
                </a:lnTo>
                <a:lnTo>
                  <a:pt x="287087" y="1239794"/>
                </a:lnTo>
                <a:lnTo>
                  <a:pt x="325230" y="1265099"/>
                </a:lnTo>
                <a:lnTo>
                  <a:pt x="365107" y="1287860"/>
                </a:lnTo>
                <a:lnTo>
                  <a:pt x="406604" y="1307961"/>
                </a:lnTo>
                <a:lnTo>
                  <a:pt x="449605" y="1325287"/>
                </a:lnTo>
                <a:lnTo>
                  <a:pt x="493994" y="1339722"/>
                </a:lnTo>
                <a:lnTo>
                  <a:pt x="539655" y="1351150"/>
                </a:lnTo>
                <a:lnTo>
                  <a:pt x="586474" y="1359456"/>
                </a:lnTo>
                <a:lnTo>
                  <a:pt x="634334" y="1364525"/>
                </a:lnTo>
                <a:lnTo>
                  <a:pt x="683120" y="1366240"/>
                </a:lnTo>
                <a:lnTo>
                  <a:pt x="731906" y="1364525"/>
                </a:lnTo>
                <a:lnTo>
                  <a:pt x="779766" y="1359456"/>
                </a:lnTo>
                <a:lnTo>
                  <a:pt x="826584" y="1351150"/>
                </a:lnTo>
                <a:lnTo>
                  <a:pt x="872246" y="1339722"/>
                </a:lnTo>
                <a:lnTo>
                  <a:pt x="916635" y="1325287"/>
                </a:lnTo>
                <a:lnTo>
                  <a:pt x="959636" y="1307961"/>
                </a:lnTo>
                <a:lnTo>
                  <a:pt x="1001133" y="1287860"/>
                </a:lnTo>
                <a:lnTo>
                  <a:pt x="1041010" y="1265099"/>
                </a:lnTo>
                <a:lnTo>
                  <a:pt x="1079153" y="1239794"/>
                </a:lnTo>
                <a:lnTo>
                  <a:pt x="1115444" y="1212061"/>
                </a:lnTo>
                <a:lnTo>
                  <a:pt x="1149770" y="1182014"/>
                </a:lnTo>
                <a:lnTo>
                  <a:pt x="1182014" y="1149770"/>
                </a:lnTo>
                <a:lnTo>
                  <a:pt x="1212061" y="1115444"/>
                </a:lnTo>
                <a:lnTo>
                  <a:pt x="1239794" y="1079153"/>
                </a:lnTo>
                <a:lnTo>
                  <a:pt x="1265099" y="1041010"/>
                </a:lnTo>
                <a:lnTo>
                  <a:pt x="1287860" y="1001133"/>
                </a:lnTo>
                <a:lnTo>
                  <a:pt x="1307961" y="959636"/>
                </a:lnTo>
                <a:lnTo>
                  <a:pt x="1325287" y="916635"/>
                </a:lnTo>
                <a:lnTo>
                  <a:pt x="1339722" y="872246"/>
                </a:lnTo>
                <a:lnTo>
                  <a:pt x="1351150" y="826584"/>
                </a:lnTo>
                <a:lnTo>
                  <a:pt x="1359456" y="779766"/>
                </a:lnTo>
                <a:lnTo>
                  <a:pt x="1364525" y="731906"/>
                </a:lnTo>
                <a:lnTo>
                  <a:pt x="1366240" y="683120"/>
                </a:lnTo>
                <a:lnTo>
                  <a:pt x="1364525" y="634334"/>
                </a:lnTo>
                <a:lnTo>
                  <a:pt x="1359456" y="586474"/>
                </a:lnTo>
                <a:lnTo>
                  <a:pt x="1351150" y="539655"/>
                </a:lnTo>
                <a:lnTo>
                  <a:pt x="1339722" y="493994"/>
                </a:lnTo>
                <a:lnTo>
                  <a:pt x="1325287" y="449605"/>
                </a:lnTo>
                <a:lnTo>
                  <a:pt x="1307961" y="406604"/>
                </a:lnTo>
                <a:lnTo>
                  <a:pt x="1287860" y="365107"/>
                </a:lnTo>
                <a:lnTo>
                  <a:pt x="1265099" y="325230"/>
                </a:lnTo>
                <a:lnTo>
                  <a:pt x="1239794" y="287087"/>
                </a:lnTo>
                <a:lnTo>
                  <a:pt x="1212061" y="250795"/>
                </a:lnTo>
                <a:lnTo>
                  <a:pt x="1182014" y="216469"/>
                </a:lnTo>
                <a:lnTo>
                  <a:pt x="1149770" y="184226"/>
                </a:lnTo>
                <a:lnTo>
                  <a:pt x="1115444" y="154179"/>
                </a:lnTo>
                <a:lnTo>
                  <a:pt x="1079153" y="126445"/>
                </a:lnTo>
                <a:lnTo>
                  <a:pt x="1041010" y="101140"/>
                </a:lnTo>
                <a:lnTo>
                  <a:pt x="1001133" y="78379"/>
                </a:lnTo>
                <a:lnTo>
                  <a:pt x="959636" y="58278"/>
                </a:lnTo>
                <a:lnTo>
                  <a:pt x="916635" y="40953"/>
                </a:lnTo>
                <a:lnTo>
                  <a:pt x="872246" y="26518"/>
                </a:lnTo>
                <a:lnTo>
                  <a:pt x="826584" y="15089"/>
                </a:lnTo>
                <a:lnTo>
                  <a:pt x="779766" y="6783"/>
                </a:lnTo>
                <a:lnTo>
                  <a:pt x="731906" y="1715"/>
                </a:lnTo>
                <a:lnTo>
                  <a:pt x="683120" y="0"/>
                </a:lnTo>
                <a:close/>
              </a:path>
            </a:pathLst>
          </a:custGeom>
          <a:solidFill>
            <a:srgbClr val="4F81BD"/>
          </a:solidFill>
        </p:spPr>
        <p:txBody>
          <a:bodyPr wrap="square" lIns="0" tIns="0" rIns="0" bIns="0" rtlCol="0"/>
          <a:lstStyle/>
          <a:p>
            <a:endParaRPr sz="1500">
              <a:latin typeface="Open Sans"/>
            </a:endParaRPr>
          </a:p>
        </p:txBody>
      </p:sp>
      <p:sp>
        <p:nvSpPr>
          <p:cNvPr id="9" name="object 8">
            <a:extLst>
              <a:ext uri="{FF2B5EF4-FFF2-40B4-BE49-F238E27FC236}">
                <a16:creationId xmlns:a16="http://schemas.microsoft.com/office/drawing/2014/main" id="{6EA5C286-4779-4664-877A-BCC7FD48CEA3}"/>
              </a:ext>
            </a:extLst>
          </p:cNvPr>
          <p:cNvSpPr/>
          <p:nvPr/>
        </p:nvSpPr>
        <p:spPr>
          <a:xfrm>
            <a:off x="7073887" y="2868422"/>
            <a:ext cx="1366520" cy="1366520"/>
          </a:xfrm>
          <a:custGeom>
            <a:avLst/>
            <a:gdLst/>
            <a:ahLst/>
            <a:cxnLst/>
            <a:rect l="l" t="t" r="r" b="b"/>
            <a:pathLst>
              <a:path w="1366520" h="1366520">
                <a:moveTo>
                  <a:pt x="0" y="683120"/>
                </a:moveTo>
                <a:lnTo>
                  <a:pt x="1715" y="634334"/>
                </a:lnTo>
                <a:lnTo>
                  <a:pt x="6783" y="586474"/>
                </a:lnTo>
                <a:lnTo>
                  <a:pt x="15089" y="539655"/>
                </a:lnTo>
                <a:lnTo>
                  <a:pt x="26518" y="493994"/>
                </a:lnTo>
                <a:lnTo>
                  <a:pt x="40953" y="449605"/>
                </a:lnTo>
                <a:lnTo>
                  <a:pt x="58278" y="406604"/>
                </a:lnTo>
                <a:lnTo>
                  <a:pt x="78379" y="365107"/>
                </a:lnTo>
                <a:lnTo>
                  <a:pt x="101140" y="325230"/>
                </a:lnTo>
                <a:lnTo>
                  <a:pt x="126445" y="287087"/>
                </a:lnTo>
                <a:lnTo>
                  <a:pt x="154179" y="250795"/>
                </a:lnTo>
                <a:lnTo>
                  <a:pt x="184226" y="216469"/>
                </a:lnTo>
                <a:lnTo>
                  <a:pt x="216469" y="184226"/>
                </a:lnTo>
                <a:lnTo>
                  <a:pt x="250795" y="154179"/>
                </a:lnTo>
                <a:lnTo>
                  <a:pt x="287087" y="126445"/>
                </a:lnTo>
                <a:lnTo>
                  <a:pt x="325230" y="101140"/>
                </a:lnTo>
                <a:lnTo>
                  <a:pt x="365107" y="78379"/>
                </a:lnTo>
                <a:lnTo>
                  <a:pt x="406604" y="58278"/>
                </a:lnTo>
                <a:lnTo>
                  <a:pt x="449605" y="40953"/>
                </a:lnTo>
                <a:lnTo>
                  <a:pt x="493994" y="26518"/>
                </a:lnTo>
                <a:lnTo>
                  <a:pt x="539655" y="15089"/>
                </a:lnTo>
                <a:lnTo>
                  <a:pt x="586474" y="6783"/>
                </a:lnTo>
                <a:lnTo>
                  <a:pt x="634334" y="1715"/>
                </a:lnTo>
                <a:lnTo>
                  <a:pt x="683120" y="0"/>
                </a:lnTo>
                <a:lnTo>
                  <a:pt x="731906" y="1715"/>
                </a:lnTo>
                <a:lnTo>
                  <a:pt x="779766" y="6783"/>
                </a:lnTo>
                <a:lnTo>
                  <a:pt x="826584" y="15089"/>
                </a:lnTo>
                <a:lnTo>
                  <a:pt x="872246" y="26518"/>
                </a:lnTo>
                <a:lnTo>
                  <a:pt x="916635" y="40953"/>
                </a:lnTo>
                <a:lnTo>
                  <a:pt x="959636" y="58278"/>
                </a:lnTo>
                <a:lnTo>
                  <a:pt x="1001133" y="78379"/>
                </a:lnTo>
                <a:lnTo>
                  <a:pt x="1041010" y="101140"/>
                </a:lnTo>
                <a:lnTo>
                  <a:pt x="1079153" y="126445"/>
                </a:lnTo>
                <a:lnTo>
                  <a:pt x="1115444" y="154179"/>
                </a:lnTo>
                <a:lnTo>
                  <a:pt x="1149770" y="184226"/>
                </a:lnTo>
                <a:lnTo>
                  <a:pt x="1182014" y="216469"/>
                </a:lnTo>
                <a:lnTo>
                  <a:pt x="1212061" y="250795"/>
                </a:lnTo>
                <a:lnTo>
                  <a:pt x="1239794" y="287087"/>
                </a:lnTo>
                <a:lnTo>
                  <a:pt x="1265099" y="325230"/>
                </a:lnTo>
                <a:lnTo>
                  <a:pt x="1287860" y="365107"/>
                </a:lnTo>
                <a:lnTo>
                  <a:pt x="1307961" y="406604"/>
                </a:lnTo>
                <a:lnTo>
                  <a:pt x="1325287" y="449605"/>
                </a:lnTo>
                <a:lnTo>
                  <a:pt x="1339722" y="493994"/>
                </a:lnTo>
                <a:lnTo>
                  <a:pt x="1351150" y="539655"/>
                </a:lnTo>
                <a:lnTo>
                  <a:pt x="1359456" y="586474"/>
                </a:lnTo>
                <a:lnTo>
                  <a:pt x="1364525" y="634334"/>
                </a:lnTo>
                <a:lnTo>
                  <a:pt x="1366240" y="683120"/>
                </a:lnTo>
                <a:lnTo>
                  <a:pt x="1364525" y="731906"/>
                </a:lnTo>
                <a:lnTo>
                  <a:pt x="1359456" y="779766"/>
                </a:lnTo>
                <a:lnTo>
                  <a:pt x="1351150" y="826584"/>
                </a:lnTo>
                <a:lnTo>
                  <a:pt x="1339722" y="872246"/>
                </a:lnTo>
                <a:lnTo>
                  <a:pt x="1325287" y="916635"/>
                </a:lnTo>
                <a:lnTo>
                  <a:pt x="1307961" y="959636"/>
                </a:lnTo>
                <a:lnTo>
                  <a:pt x="1287860" y="1001133"/>
                </a:lnTo>
                <a:lnTo>
                  <a:pt x="1265099" y="1041010"/>
                </a:lnTo>
                <a:lnTo>
                  <a:pt x="1239794" y="1079153"/>
                </a:lnTo>
                <a:lnTo>
                  <a:pt x="1212061" y="1115444"/>
                </a:lnTo>
                <a:lnTo>
                  <a:pt x="1182014" y="1149770"/>
                </a:lnTo>
                <a:lnTo>
                  <a:pt x="1149770" y="1182014"/>
                </a:lnTo>
                <a:lnTo>
                  <a:pt x="1115444" y="1212061"/>
                </a:lnTo>
                <a:lnTo>
                  <a:pt x="1079153" y="1239794"/>
                </a:lnTo>
                <a:lnTo>
                  <a:pt x="1041010" y="1265099"/>
                </a:lnTo>
                <a:lnTo>
                  <a:pt x="1001133" y="1287860"/>
                </a:lnTo>
                <a:lnTo>
                  <a:pt x="959636" y="1307961"/>
                </a:lnTo>
                <a:lnTo>
                  <a:pt x="916635" y="1325287"/>
                </a:lnTo>
                <a:lnTo>
                  <a:pt x="872246" y="1339722"/>
                </a:lnTo>
                <a:lnTo>
                  <a:pt x="826584" y="1351150"/>
                </a:lnTo>
                <a:lnTo>
                  <a:pt x="779766" y="1359456"/>
                </a:lnTo>
                <a:lnTo>
                  <a:pt x="731906" y="1364525"/>
                </a:lnTo>
                <a:lnTo>
                  <a:pt x="683120" y="1366240"/>
                </a:lnTo>
                <a:lnTo>
                  <a:pt x="634334" y="1364525"/>
                </a:lnTo>
                <a:lnTo>
                  <a:pt x="586474" y="1359456"/>
                </a:lnTo>
                <a:lnTo>
                  <a:pt x="539655" y="1351150"/>
                </a:lnTo>
                <a:lnTo>
                  <a:pt x="493994" y="1339722"/>
                </a:lnTo>
                <a:lnTo>
                  <a:pt x="449605" y="1325287"/>
                </a:lnTo>
                <a:lnTo>
                  <a:pt x="406604" y="1307961"/>
                </a:lnTo>
                <a:lnTo>
                  <a:pt x="365107" y="1287860"/>
                </a:lnTo>
                <a:lnTo>
                  <a:pt x="325230" y="1265099"/>
                </a:lnTo>
                <a:lnTo>
                  <a:pt x="287087" y="1239794"/>
                </a:lnTo>
                <a:lnTo>
                  <a:pt x="250795" y="1212061"/>
                </a:lnTo>
                <a:lnTo>
                  <a:pt x="216469" y="1182014"/>
                </a:lnTo>
                <a:lnTo>
                  <a:pt x="184226" y="1149770"/>
                </a:lnTo>
                <a:lnTo>
                  <a:pt x="154179" y="1115444"/>
                </a:lnTo>
                <a:lnTo>
                  <a:pt x="126445" y="1079153"/>
                </a:lnTo>
                <a:lnTo>
                  <a:pt x="101140" y="1041010"/>
                </a:lnTo>
                <a:lnTo>
                  <a:pt x="78379" y="1001133"/>
                </a:lnTo>
                <a:lnTo>
                  <a:pt x="58278" y="959636"/>
                </a:lnTo>
                <a:lnTo>
                  <a:pt x="40953" y="916635"/>
                </a:lnTo>
                <a:lnTo>
                  <a:pt x="26518" y="872246"/>
                </a:lnTo>
                <a:lnTo>
                  <a:pt x="15089" y="826584"/>
                </a:lnTo>
                <a:lnTo>
                  <a:pt x="6783" y="779766"/>
                </a:lnTo>
                <a:lnTo>
                  <a:pt x="1715" y="731906"/>
                </a:lnTo>
                <a:lnTo>
                  <a:pt x="0" y="683120"/>
                </a:lnTo>
                <a:close/>
              </a:path>
            </a:pathLst>
          </a:custGeom>
          <a:ln w="25400">
            <a:solidFill>
              <a:srgbClr val="FFFFFF"/>
            </a:solidFill>
          </a:ln>
        </p:spPr>
        <p:txBody>
          <a:bodyPr wrap="square" lIns="0" tIns="0" rIns="0" bIns="0" rtlCol="0"/>
          <a:lstStyle/>
          <a:p>
            <a:endParaRPr sz="1500">
              <a:latin typeface="Open Sans"/>
            </a:endParaRPr>
          </a:p>
        </p:txBody>
      </p:sp>
      <p:sp>
        <p:nvSpPr>
          <p:cNvPr id="10" name="object 9">
            <a:extLst>
              <a:ext uri="{FF2B5EF4-FFF2-40B4-BE49-F238E27FC236}">
                <a16:creationId xmlns:a16="http://schemas.microsoft.com/office/drawing/2014/main" id="{8321C425-D158-4361-A7B7-1394AB66A16E}"/>
              </a:ext>
            </a:extLst>
          </p:cNvPr>
          <p:cNvSpPr txBox="1"/>
          <p:nvPr/>
        </p:nvSpPr>
        <p:spPr>
          <a:xfrm>
            <a:off x="7304659" y="3061030"/>
            <a:ext cx="903605" cy="876522"/>
          </a:xfrm>
          <a:prstGeom prst="rect">
            <a:avLst/>
          </a:prstGeom>
        </p:spPr>
        <p:txBody>
          <a:bodyPr vert="horz" wrap="square" lIns="0" tIns="78105" rIns="0" bIns="0" rtlCol="0">
            <a:spAutoFit/>
          </a:bodyPr>
          <a:lstStyle/>
          <a:p>
            <a:pPr marL="12700" indent="182245">
              <a:lnSpc>
                <a:spcPct val="100000"/>
              </a:lnSpc>
              <a:spcBef>
                <a:spcPts val="615"/>
              </a:spcBef>
            </a:pPr>
            <a:r>
              <a:rPr sz="1500" spc="-10" dirty="0">
                <a:solidFill>
                  <a:srgbClr val="FFFFFF"/>
                </a:solidFill>
                <a:latin typeface="Open Sans"/>
                <a:cs typeface="Calibri"/>
              </a:rPr>
              <a:t>Step</a:t>
            </a:r>
            <a:r>
              <a:rPr sz="1500" spc="-35" dirty="0">
                <a:solidFill>
                  <a:srgbClr val="FFFFFF"/>
                </a:solidFill>
                <a:latin typeface="Open Sans"/>
                <a:cs typeface="Calibri"/>
              </a:rPr>
              <a:t> </a:t>
            </a:r>
            <a:r>
              <a:rPr sz="1500" spc="-5" dirty="0">
                <a:solidFill>
                  <a:srgbClr val="FFFFFF"/>
                </a:solidFill>
                <a:latin typeface="Open Sans"/>
                <a:cs typeface="Calibri"/>
              </a:rPr>
              <a:t>2</a:t>
            </a:r>
            <a:endParaRPr sz="1500">
              <a:latin typeface="Open Sans"/>
              <a:cs typeface="Calibri"/>
            </a:endParaRPr>
          </a:p>
          <a:p>
            <a:pPr marL="12700" marR="5080" algn="ctr">
              <a:lnSpc>
                <a:spcPts val="1760"/>
              </a:lnSpc>
              <a:spcBef>
                <a:spcPts val="705"/>
              </a:spcBef>
            </a:pPr>
            <a:r>
              <a:rPr sz="1500" spc="-5" dirty="0">
                <a:solidFill>
                  <a:srgbClr val="FFFFFF"/>
                </a:solidFill>
                <a:latin typeface="Open Sans"/>
                <a:cs typeface="Calibri"/>
              </a:rPr>
              <a:t>D</a:t>
            </a:r>
            <a:r>
              <a:rPr sz="1500" spc="-20" dirty="0">
                <a:solidFill>
                  <a:srgbClr val="FFFFFF"/>
                </a:solidFill>
                <a:latin typeface="Open Sans"/>
                <a:cs typeface="Calibri"/>
              </a:rPr>
              <a:t>e</a:t>
            </a:r>
            <a:r>
              <a:rPr sz="1500" spc="-15" dirty="0">
                <a:solidFill>
                  <a:srgbClr val="FFFFFF"/>
                </a:solidFill>
                <a:latin typeface="Open Sans"/>
                <a:cs typeface="Calibri"/>
              </a:rPr>
              <a:t>t</a:t>
            </a:r>
            <a:r>
              <a:rPr sz="1500" spc="-10" dirty="0">
                <a:solidFill>
                  <a:srgbClr val="FFFFFF"/>
                </a:solidFill>
                <a:latin typeface="Open Sans"/>
                <a:cs typeface="Calibri"/>
              </a:rPr>
              <a:t>erm</a:t>
            </a:r>
            <a:r>
              <a:rPr sz="1500" dirty="0">
                <a:solidFill>
                  <a:srgbClr val="FFFFFF"/>
                </a:solidFill>
                <a:latin typeface="Open Sans"/>
                <a:cs typeface="Calibri"/>
              </a:rPr>
              <a:t>i</a:t>
            </a:r>
            <a:r>
              <a:rPr sz="1500" spc="-5" dirty="0">
                <a:solidFill>
                  <a:srgbClr val="FFFFFF"/>
                </a:solidFill>
                <a:latin typeface="Open Sans"/>
                <a:cs typeface="Calibri"/>
              </a:rPr>
              <a:t>ne  </a:t>
            </a:r>
            <a:r>
              <a:rPr sz="1500" spc="-10" dirty="0">
                <a:solidFill>
                  <a:srgbClr val="FFFFFF"/>
                </a:solidFill>
                <a:latin typeface="Open Sans"/>
                <a:cs typeface="Calibri"/>
              </a:rPr>
              <a:t>choices</a:t>
            </a:r>
            <a:endParaRPr sz="1500">
              <a:latin typeface="Open Sans"/>
              <a:cs typeface="Calibri"/>
            </a:endParaRPr>
          </a:p>
        </p:txBody>
      </p:sp>
      <p:sp>
        <p:nvSpPr>
          <p:cNvPr id="11" name="object 10">
            <a:extLst>
              <a:ext uri="{FF2B5EF4-FFF2-40B4-BE49-F238E27FC236}">
                <a16:creationId xmlns:a16="http://schemas.microsoft.com/office/drawing/2014/main" id="{FCE1E6C6-C421-450B-B59E-6B5E23074AE4}"/>
              </a:ext>
            </a:extLst>
          </p:cNvPr>
          <p:cNvSpPr/>
          <p:nvPr/>
        </p:nvSpPr>
        <p:spPr>
          <a:xfrm>
            <a:off x="7223709" y="4302188"/>
            <a:ext cx="438784" cy="389255"/>
          </a:xfrm>
          <a:custGeom>
            <a:avLst/>
            <a:gdLst/>
            <a:ahLst/>
            <a:cxnLst/>
            <a:rect l="l" t="t" r="r" b="b"/>
            <a:pathLst>
              <a:path w="438785" h="389254">
                <a:moveTo>
                  <a:pt x="0" y="144614"/>
                </a:moveTo>
                <a:lnTo>
                  <a:pt x="163017" y="388975"/>
                </a:lnTo>
                <a:lnTo>
                  <a:pt x="438530" y="287108"/>
                </a:lnTo>
                <a:lnTo>
                  <a:pt x="350824" y="258610"/>
                </a:lnTo>
                <a:lnTo>
                  <a:pt x="378604" y="173113"/>
                </a:lnTo>
                <a:lnTo>
                  <a:pt x="87706" y="173113"/>
                </a:lnTo>
                <a:lnTo>
                  <a:pt x="0" y="144614"/>
                </a:lnTo>
                <a:close/>
              </a:path>
              <a:path w="438785" h="389254">
                <a:moveTo>
                  <a:pt x="143954" y="0"/>
                </a:moveTo>
                <a:lnTo>
                  <a:pt x="87706" y="173113"/>
                </a:lnTo>
                <a:lnTo>
                  <a:pt x="378604" y="173113"/>
                </a:lnTo>
                <a:lnTo>
                  <a:pt x="407073" y="85496"/>
                </a:lnTo>
                <a:lnTo>
                  <a:pt x="143954" y="0"/>
                </a:lnTo>
                <a:close/>
              </a:path>
            </a:pathLst>
          </a:custGeom>
          <a:solidFill>
            <a:srgbClr val="B2C1DB"/>
          </a:solidFill>
        </p:spPr>
        <p:txBody>
          <a:bodyPr wrap="square" lIns="0" tIns="0" rIns="0" bIns="0" rtlCol="0"/>
          <a:lstStyle/>
          <a:p>
            <a:endParaRPr sz="1500">
              <a:latin typeface="Open Sans"/>
            </a:endParaRPr>
          </a:p>
        </p:txBody>
      </p:sp>
      <p:sp>
        <p:nvSpPr>
          <p:cNvPr id="12" name="object 11">
            <a:extLst>
              <a:ext uri="{FF2B5EF4-FFF2-40B4-BE49-F238E27FC236}">
                <a16:creationId xmlns:a16="http://schemas.microsoft.com/office/drawing/2014/main" id="{A836A0F0-B9E2-4238-AE70-15AD302BAEA1}"/>
              </a:ext>
            </a:extLst>
          </p:cNvPr>
          <p:cNvSpPr/>
          <p:nvPr/>
        </p:nvSpPr>
        <p:spPr>
          <a:xfrm>
            <a:off x="6439446" y="4821059"/>
            <a:ext cx="1366520" cy="1366520"/>
          </a:xfrm>
          <a:custGeom>
            <a:avLst/>
            <a:gdLst/>
            <a:ahLst/>
            <a:cxnLst/>
            <a:rect l="l" t="t" r="r" b="b"/>
            <a:pathLst>
              <a:path w="1366520" h="1366520">
                <a:moveTo>
                  <a:pt x="683120" y="0"/>
                </a:moveTo>
                <a:lnTo>
                  <a:pt x="634334" y="1715"/>
                </a:lnTo>
                <a:lnTo>
                  <a:pt x="586474" y="6783"/>
                </a:lnTo>
                <a:lnTo>
                  <a:pt x="539655" y="15089"/>
                </a:lnTo>
                <a:lnTo>
                  <a:pt x="493994" y="26518"/>
                </a:lnTo>
                <a:lnTo>
                  <a:pt x="449605" y="40953"/>
                </a:lnTo>
                <a:lnTo>
                  <a:pt x="406604" y="58278"/>
                </a:lnTo>
                <a:lnTo>
                  <a:pt x="365107" y="78379"/>
                </a:lnTo>
                <a:lnTo>
                  <a:pt x="325230" y="101140"/>
                </a:lnTo>
                <a:lnTo>
                  <a:pt x="287087" y="126445"/>
                </a:lnTo>
                <a:lnTo>
                  <a:pt x="250795" y="154179"/>
                </a:lnTo>
                <a:lnTo>
                  <a:pt x="216469" y="184226"/>
                </a:lnTo>
                <a:lnTo>
                  <a:pt x="184226" y="216469"/>
                </a:lnTo>
                <a:lnTo>
                  <a:pt x="154179" y="250795"/>
                </a:lnTo>
                <a:lnTo>
                  <a:pt x="126445" y="287087"/>
                </a:lnTo>
                <a:lnTo>
                  <a:pt x="101140" y="325230"/>
                </a:lnTo>
                <a:lnTo>
                  <a:pt x="78379" y="365107"/>
                </a:lnTo>
                <a:lnTo>
                  <a:pt x="58278" y="406604"/>
                </a:lnTo>
                <a:lnTo>
                  <a:pt x="40953" y="449605"/>
                </a:lnTo>
                <a:lnTo>
                  <a:pt x="26518" y="493994"/>
                </a:lnTo>
                <a:lnTo>
                  <a:pt x="15089" y="539655"/>
                </a:lnTo>
                <a:lnTo>
                  <a:pt x="6783" y="586474"/>
                </a:lnTo>
                <a:lnTo>
                  <a:pt x="1715" y="634334"/>
                </a:lnTo>
                <a:lnTo>
                  <a:pt x="0" y="683120"/>
                </a:lnTo>
                <a:lnTo>
                  <a:pt x="1715" y="731906"/>
                </a:lnTo>
                <a:lnTo>
                  <a:pt x="6783" y="779766"/>
                </a:lnTo>
                <a:lnTo>
                  <a:pt x="15089" y="826584"/>
                </a:lnTo>
                <a:lnTo>
                  <a:pt x="26518" y="872246"/>
                </a:lnTo>
                <a:lnTo>
                  <a:pt x="40953" y="916635"/>
                </a:lnTo>
                <a:lnTo>
                  <a:pt x="58278" y="959636"/>
                </a:lnTo>
                <a:lnTo>
                  <a:pt x="78379" y="1001133"/>
                </a:lnTo>
                <a:lnTo>
                  <a:pt x="101140" y="1041010"/>
                </a:lnTo>
                <a:lnTo>
                  <a:pt x="126445" y="1079153"/>
                </a:lnTo>
                <a:lnTo>
                  <a:pt x="154179" y="1115444"/>
                </a:lnTo>
                <a:lnTo>
                  <a:pt x="184226" y="1149770"/>
                </a:lnTo>
                <a:lnTo>
                  <a:pt x="216469" y="1182014"/>
                </a:lnTo>
                <a:lnTo>
                  <a:pt x="250795" y="1212061"/>
                </a:lnTo>
                <a:lnTo>
                  <a:pt x="287087" y="1239794"/>
                </a:lnTo>
                <a:lnTo>
                  <a:pt x="325230" y="1265099"/>
                </a:lnTo>
                <a:lnTo>
                  <a:pt x="365107" y="1287860"/>
                </a:lnTo>
                <a:lnTo>
                  <a:pt x="406604" y="1307961"/>
                </a:lnTo>
                <a:lnTo>
                  <a:pt x="449605" y="1325287"/>
                </a:lnTo>
                <a:lnTo>
                  <a:pt x="493994" y="1339722"/>
                </a:lnTo>
                <a:lnTo>
                  <a:pt x="539655" y="1351150"/>
                </a:lnTo>
                <a:lnTo>
                  <a:pt x="586474" y="1359456"/>
                </a:lnTo>
                <a:lnTo>
                  <a:pt x="634334" y="1364525"/>
                </a:lnTo>
                <a:lnTo>
                  <a:pt x="683120" y="1366240"/>
                </a:lnTo>
                <a:lnTo>
                  <a:pt x="731906" y="1364525"/>
                </a:lnTo>
                <a:lnTo>
                  <a:pt x="779766" y="1359456"/>
                </a:lnTo>
                <a:lnTo>
                  <a:pt x="826584" y="1351150"/>
                </a:lnTo>
                <a:lnTo>
                  <a:pt x="872246" y="1339722"/>
                </a:lnTo>
                <a:lnTo>
                  <a:pt x="916635" y="1325287"/>
                </a:lnTo>
                <a:lnTo>
                  <a:pt x="959636" y="1307961"/>
                </a:lnTo>
                <a:lnTo>
                  <a:pt x="1001133" y="1287860"/>
                </a:lnTo>
                <a:lnTo>
                  <a:pt x="1041010" y="1265099"/>
                </a:lnTo>
                <a:lnTo>
                  <a:pt x="1079153" y="1239794"/>
                </a:lnTo>
                <a:lnTo>
                  <a:pt x="1115444" y="1212061"/>
                </a:lnTo>
                <a:lnTo>
                  <a:pt x="1149770" y="1182014"/>
                </a:lnTo>
                <a:lnTo>
                  <a:pt x="1182014" y="1149770"/>
                </a:lnTo>
                <a:lnTo>
                  <a:pt x="1212061" y="1115444"/>
                </a:lnTo>
                <a:lnTo>
                  <a:pt x="1239794" y="1079153"/>
                </a:lnTo>
                <a:lnTo>
                  <a:pt x="1265099" y="1041010"/>
                </a:lnTo>
                <a:lnTo>
                  <a:pt x="1287860" y="1001133"/>
                </a:lnTo>
                <a:lnTo>
                  <a:pt x="1307961" y="959636"/>
                </a:lnTo>
                <a:lnTo>
                  <a:pt x="1325287" y="916635"/>
                </a:lnTo>
                <a:lnTo>
                  <a:pt x="1339722" y="872246"/>
                </a:lnTo>
                <a:lnTo>
                  <a:pt x="1351150" y="826584"/>
                </a:lnTo>
                <a:lnTo>
                  <a:pt x="1359456" y="779766"/>
                </a:lnTo>
                <a:lnTo>
                  <a:pt x="1364525" y="731906"/>
                </a:lnTo>
                <a:lnTo>
                  <a:pt x="1366240" y="683120"/>
                </a:lnTo>
                <a:lnTo>
                  <a:pt x="1364525" y="634334"/>
                </a:lnTo>
                <a:lnTo>
                  <a:pt x="1359456" y="586474"/>
                </a:lnTo>
                <a:lnTo>
                  <a:pt x="1351150" y="539655"/>
                </a:lnTo>
                <a:lnTo>
                  <a:pt x="1339722" y="493994"/>
                </a:lnTo>
                <a:lnTo>
                  <a:pt x="1325287" y="449605"/>
                </a:lnTo>
                <a:lnTo>
                  <a:pt x="1307961" y="406604"/>
                </a:lnTo>
                <a:lnTo>
                  <a:pt x="1287860" y="365107"/>
                </a:lnTo>
                <a:lnTo>
                  <a:pt x="1265099" y="325230"/>
                </a:lnTo>
                <a:lnTo>
                  <a:pt x="1239794" y="287087"/>
                </a:lnTo>
                <a:lnTo>
                  <a:pt x="1212061" y="250795"/>
                </a:lnTo>
                <a:lnTo>
                  <a:pt x="1182014" y="216469"/>
                </a:lnTo>
                <a:lnTo>
                  <a:pt x="1149770" y="184226"/>
                </a:lnTo>
                <a:lnTo>
                  <a:pt x="1115444" y="154179"/>
                </a:lnTo>
                <a:lnTo>
                  <a:pt x="1079153" y="126445"/>
                </a:lnTo>
                <a:lnTo>
                  <a:pt x="1041010" y="101140"/>
                </a:lnTo>
                <a:lnTo>
                  <a:pt x="1001133" y="78379"/>
                </a:lnTo>
                <a:lnTo>
                  <a:pt x="959636" y="58278"/>
                </a:lnTo>
                <a:lnTo>
                  <a:pt x="916635" y="40953"/>
                </a:lnTo>
                <a:lnTo>
                  <a:pt x="872246" y="26518"/>
                </a:lnTo>
                <a:lnTo>
                  <a:pt x="826584" y="15089"/>
                </a:lnTo>
                <a:lnTo>
                  <a:pt x="779766" y="6783"/>
                </a:lnTo>
                <a:lnTo>
                  <a:pt x="731906" y="1715"/>
                </a:lnTo>
                <a:lnTo>
                  <a:pt x="683120" y="0"/>
                </a:lnTo>
                <a:close/>
              </a:path>
            </a:pathLst>
          </a:custGeom>
          <a:solidFill>
            <a:srgbClr val="4F81BD"/>
          </a:solidFill>
        </p:spPr>
        <p:txBody>
          <a:bodyPr wrap="square" lIns="0" tIns="0" rIns="0" bIns="0" rtlCol="0"/>
          <a:lstStyle/>
          <a:p>
            <a:endParaRPr sz="1500">
              <a:latin typeface="Open Sans"/>
            </a:endParaRPr>
          </a:p>
        </p:txBody>
      </p:sp>
      <p:sp>
        <p:nvSpPr>
          <p:cNvPr id="13" name="object 12">
            <a:extLst>
              <a:ext uri="{FF2B5EF4-FFF2-40B4-BE49-F238E27FC236}">
                <a16:creationId xmlns:a16="http://schemas.microsoft.com/office/drawing/2014/main" id="{C9DEB0DD-30B7-4777-AEB4-B351C8CCD70E}"/>
              </a:ext>
            </a:extLst>
          </p:cNvPr>
          <p:cNvSpPr/>
          <p:nvPr/>
        </p:nvSpPr>
        <p:spPr>
          <a:xfrm>
            <a:off x="6439446" y="4821059"/>
            <a:ext cx="1366520" cy="1366520"/>
          </a:xfrm>
          <a:custGeom>
            <a:avLst/>
            <a:gdLst/>
            <a:ahLst/>
            <a:cxnLst/>
            <a:rect l="l" t="t" r="r" b="b"/>
            <a:pathLst>
              <a:path w="1366520" h="1366520">
                <a:moveTo>
                  <a:pt x="0" y="683120"/>
                </a:moveTo>
                <a:lnTo>
                  <a:pt x="1715" y="634334"/>
                </a:lnTo>
                <a:lnTo>
                  <a:pt x="6783" y="586474"/>
                </a:lnTo>
                <a:lnTo>
                  <a:pt x="15089" y="539655"/>
                </a:lnTo>
                <a:lnTo>
                  <a:pt x="26518" y="493994"/>
                </a:lnTo>
                <a:lnTo>
                  <a:pt x="40953" y="449605"/>
                </a:lnTo>
                <a:lnTo>
                  <a:pt x="58278" y="406604"/>
                </a:lnTo>
                <a:lnTo>
                  <a:pt x="78379" y="365107"/>
                </a:lnTo>
                <a:lnTo>
                  <a:pt x="101140" y="325230"/>
                </a:lnTo>
                <a:lnTo>
                  <a:pt x="126445" y="287087"/>
                </a:lnTo>
                <a:lnTo>
                  <a:pt x="154179" y="250795"/>
                </a:lnTo>
                <a:lnTo>
                  <a:pt x="184226" y="216469"/>
                </a:lnTo>
                <a:lnTo>
                  <a:pt x="216469" y="184226"/>
                </a:lnTo>
                <a:lnTo>
                  <a:pt x="250795" y="154179"/>
                </a:lnTo>
                <a:lnTo>
                  <a:pt x="287087" y="126445"/>
                </a:lnTo>
                <a:lnTo>
                  <a:pt x="325230" y="101140"/>
                </a:lnTo>
                <a:lnTo>
                  <a:pt x="365107" y="78379"/>
                </a:lnTo>
                <a:lnTo>
                  <a:pt x="406604" y="58278"/>
                </a:lnTo>
                <a:lnTo>
                  <a:pt x="449605" y="40953"/>
                </a:lnTo>
                <a:lnTo>
                  <a:pt x="493994" y="26518"/>
                </a:lnTo>
                <a:lnTo>
                  <a:pt x="539655" y="15089"/>
                </a:lnTo>
                <a:lnTo>
                  <a:pt x="586474" y="6783"/>
                </a:lnTo>
                <a:lnTo>
                  <a:pt x="634334" y="1715"/>
                </a:lnTo>
                <a:lnTo>
                  <a:pt x="683120" y="0"/>
                </a:lnTo>
                <a:lnTo>
                  <a:pt x="731906" y="1715"/>
                </a:lnTo>
                <a:lnTo>
                  <a:pt x="779766" y="6783"/>
                </a:lnTo>
                <a:lnTo>
                  <a:pt x="826584" y="15089"/>
                </a:lnTo>
                <a:lnTo>
                  <a:pt x="872246" y="26518"/>
                </a:lnTo>
                <a:lnTo>
                  <a:pt x="916635" y="40953"/>
                </a:lnTo>
                <a:lnTo>
                  <a:pt x="959636" y="58278"/>
                </a:lnTo>
                <a:lnTo>
                  <a:pt x="1001133" y="78379"/>
                </a:lnTo>
                <a:lnTo>
                  <a:pt x="1041010" y="101140"/>
                </a:lnTo>
                <a:lnTo>
                  <a:pt x="1079153" y="126445"/>
                </a:lnTo>
                <a:lnTo>
                  <a:pt x="1115444" y="154179"/>
                </a:lnTo>
                <a:lnTo>
                  <a:pt x="1149770" y="184226"/>
                </a:lnTo>
                <a:lnTo>
                  <a:pt x="1182014" y="216469"/>
                </a:lnTo>
                <a:lnTo>
                  <a:pt x="1212061" y="250795"/>
                </a:lnTo>
                <a:lnTo>
                  <a:pt x="1239794" y="287087"/>
                </a:lnTo>
                <a:lnTo>
                  <a:pt x="1265099" y="325230"/>
                </a:lnTo>
                <a:lnTo>
                  <a:pt x="1287860" y="365107"/>
                </a:lnTo>
                <a:lnTo>
                  <a:pt x="1307961" y="406604"/>
                </a:lnTo>
                <a:lnTo>
                  <a:pt x="1325287" y="449605"/>
                </a:lnTo>
                <a:lnTo>
                  <a:pt x="1339722" y="493994"/>
                </a:lnTo>
                <a:lnTo>
                  <a:pt x="1351150" y="539655"/>
                </a:lnTo>
                <a:lnTo>
                  <a:pt x="1359456" y="586474"/>
                </a:lnTo>
                <a:lnTo>
                  <a:pt x="1364525" y="634334"/>
                </a:lnTo>
                <a:lnTo>
                  <a:pt x="1366240" y="683120"/>
                </a:lnTo>
                <a:lnTo>
                  <a:pt x="1364525" y="731906"/>
                </a:lnTo>
                <a:lnTo>
                  <a:pt x="1359456" y="779766"/>
                </a:lnTo>
                <a:lnTo>
                  <a:pt x="1351150" y="826584"/>
                </a:lnTo>
                <a:lnTo>
                  <a:pt x="1339722" y="872246"/>
                </a:lnTo>
                <a:lnTo>
                  <a:pt x="1325287" y="916635"/>
                </a:lnTo>
                <a:lnTo>
                  <a:pt x="1307961" y="959636"/>
                </a:lnTo>
                <a:lnTo>
                  <a:pt x="1287860" y="1001133"/>
                </a:lnTo>
                <a:lnTo>
                  <a:pt x="1265099" y="1041010"/>
                </a:lnTo>
                <a:lnTo>
                  <a:pt x="1239794" y="1079153"/>
                </a:lnTo>
                <a:lnTo>
                  <a:pt x="1212061" y="1115444"/>
                </a:lnTo>
                <a:lnTo>
                  <a:pt x="1182014" y="1149770"/>
                </a:lnTo>
                <a:lnTo>
                  <a:pt x="1149770" y="1182014"/>
                </a:lnTo>
                <a:lnTo>
                  <a:pt x="1115444" y="1212061"/>
                </a:lnTo>
                <a:lnTo>
                  <a:pt x="1079153" y="1239794"/>
                </a:lnTo>
                <a:lnTo>
                  <a:pt x="1041010" y="1265099"/>
                </a:lnTo>
                <a:lnTo>
                  <a:pt x="1001133" y="1287860"/>
                </a:lnTo>
                <a:lnTo>
                  <a:pt x="959636" y="1307961"/>
                </a:lnTo>
                <a:lnTo>
                  <a:pt x="916635" y="1325287"/>
                </a:lnTo>
                <a:lnTo>
                  <a:pt x="872246" y="1339722"/>
                </a:lnTo>
                <a:lnTo>
                  <a:pt x="826584" y="1351150"/>
                </a:lnTo>
                <a:lnTo>
                  <a:pt x="779766" y="1359456"/>
                </a:lnTo>
                <a:lnTo>
                  <a:pt x="731906" y="1364525"/>
                </a:lnTo>
                <a:lnTo>
                  <a:pt x="683120" y="1366240"/>
                </a:lnTo>
                <a:lnTo>
                  <a:pt x="634334" y="1364525"/>
                </a:lnTo>
                <a:lnTo>
                  <a:pt x="586474" y="1359456"/>
                </a:lnTo>
                <a:lnTo>
                  <a:pt x="539655" y="1351150"/>
                </a:lnTo>
                <a:lnTo>
                  <a:pt x="493994" y="1339722"/>
                </a:lnTo>
                <a:lnTo>
                  <a:pt x="449605" y="1325287"/>
                </a:lnTo>
                <a:lnTo>
                  <a:pt x="406604" y="1307961"/>
                </a:lnTo>
                <a:lnTo>
                  <a:pt x="365107" y="1287860"/>
                </a:lnTo>
                <a:lnTo>
                  <a:pt x="325230" y="1265099"/>
                </a:lnTo>
                <a:lnTo>
                  <a:pt x="287087" y="1239794"/>
                </a:lnTo>
                <a:lnTo>
                  <a:pt x="250795" y="1212061"/>
                </a:lnTo>
                <a:lnTo>
                  <a:pt x="216469" y="1182014"/>
                </a:lnTo>
                <a:lnTo>
                  <a:pt x="184226" y="1149770"/>
                </a:lnTo>
                <a:lnTo>
                  <a:pt x="154179" y="1115444"/>
                </a:lnTo>
                <a:lnTo>
                  <a:pt x="126445" y="1079153"/>
                </a:lnTo>
                <a:lnTo>
                  <a:pt x="101140" y="1041010"/>
                </a:lnTo>
                <a:lnTo>
                  <a:pt x="78379" y="1001133"/>
                </a:lnTo>
                <a:lnTo>
                  <a:pt x="58278" y="959636"/>
                </a:lnTo>
                <a:lnTo>
                  <a:pt x="40953" y="916635"/>
                </a:lnTo>
                <a:lnTo>
                  <a:pt x="26518" y="872246"/>
                </a:lnTo>
                <a:lnTo>
                  <a:pt x="15089" y="826584"/>
                </a:lnTo>
                <a:lnTo>
                  <a:pt x="6783" y="779766"/>
                </a:lnTo>
                <a:lnTo>
                  <a:pt x="1715" y="731906"/>
                </a:lnTo>
                <a:lnTo>
                  <a:pt x="0" y="683120"/>
                </a:lnTo>
                <a:close/>
              </a:path>
            </a:pathLst>
          </a:custGeom>
          <a:ln w="25400">
            <a:solidFill>
              <a:srgbClr val="FFFFFF"/>
            </a:solidFill>
          </a:ln>
        </p:spPr>
        <p:txBody>
          <a:bodyPr wrap="square" lIns="0" tIns="0" rIns="0" bIns="0" rtlCol="0"/>
          <a:lstStyle/>
          <a:p>
            <a:endParaRPr sz="1500">
              <a:latin typeface="Open Sans"/>
            </a:endParaRPr>
          </a:p>
        </p:txBody>
      </p:sp>
      <p:sp>
        <p:nvSpPr>
          <p:cNvPr id="14" name="object 13">
            <a:extLst>
              <a:ext uri="{FF2B5EF4-FFF2-40B4-BE49-F238E27FC236}">
                <a16:creationId xmlns:a16="http://schemas.microsoft.com/office/drawing/2014/main" id="{3F3C03C3-43C6-4F26-A1FE-77A833E818C1}"/>
              </a:ext>
            </a:extLst>
          </p:cNvPr>
          <p:cNvSpPr txBox="1"/>
          <p:nvPr/>
        </p:nvSpPr>
        <p:spPr>
          <a:xfrm>
            <a:off x="6760197" y="5013672"/>
            <a:ext cx="723900" cy="861133"/>
          </a:xfrm>
          <a:prstGeom prst="rect">
            <a:avLst/>
          </a:prstGeom>
        </p:spPr>
        <p:txBody>
          <a:bodyPr vert="horz" wrap="square" lIns="0" tIns="78105" rIns="0" bIns="0" rtlCol="0">
            <a:spAutoFit/>
          </a:bodyPr>
          <a:lstStyle/>
          <a:p>
            <a:pPr marL="12700" indent="92710">
              <a:lnSpc>
                <a:spcPct val="100000"/>
              </a:lnSpc>
              <a:spcBef>
                <a:spcPts val="615"/>
              </a:spcBef>
            </a:pPr>
            <a:r>
              <a:rPr sz="1500" spc="-10" dirty="0">
                <a:solidFill>
                  <a:srgbClr val="FFFFFF"/>
                </a:solidFill>
                <a:latin typeface="Open Sans"/>
                <a:cs typeface="Calibri"/>
              </a:rPr>
              <a:t>Step</a:t>
            </a:r>
            <a:r>
              <a:rPr sz="1500" spc="-40" dirty="0">
                <a:solidFill>
                  <a:srgbClr val="FFFFFF"/>
                </a:solidFill>
                <a:latin typeface="Open Sans"/>
                <a:cs typeface="Calibri"/>
              </a:rPr>
              <a:t> </a:t>
            </a:r>
            <a:r>
              <a:rPr sz="1500" spc="-5" dirty="0">
                <a:solidFill>
                  <a:srgbClr val="FFFFFF"/>
                </a:solidFill>
                <a:latin typeface="Open Sans"/>
                <a:cs typeface="Calibri"/>
              </a:rPr>
              <a:t>3</a:t>
            </a:r>
            <a:endParaRPr sz="1500">
              <a:latin typeface="Open Sans"/>
              <a:cs typeface="Calibri"/>
            </a:endParaRPr>
          </a:p>
          <a:p>
            <a:pPr marL="12700" marR="5080" algn="ctr">
              <a:lnSpc>
                <a:spcPts val="1760"/>
              </a:lnSpc>
              <a:spcBef>
                <a:spcPts val="705"/>
              </a:spcBef>
            </a:pPr>
            <a:r>
              <a:rPr sz="1500" spc="-45" dirty="0">
                <a:solidFill>
                  <a:srgbClr val="FFFFFF"/>
                </a:solidFill>
                <a:latin typeface="Open Sans"/>
                <a:cs typeface="Calibri"/>
              </a:rPr>
              <a:t>E</a:t>
            </a:r>
            <a:r>
              <a:rPr sz="1500" spc="-35" dirty="0">
                <a:solidFill>
                  <a:srgbClr val="FFFFFF"/>
                </a:solidFill>
                <a:latin typeface="Open Sans"/>
                <a:cs typeface="Calibri"/>
              </a:rPr>
              <a:t>v</a:t>
            </a:r>
            <a:r>
              <a:rPr sz="1500" spc="-5" dirty="0">
                <a:solidFill>
                  <a:srgbClr val="FFFFFF"/>
                </a:solidFill>
                <a:latin typeface="Open Sans"/>
                <a:cs typeface="Calibri"/>
              </a:rPr>
              <a:t>a</a:t>
            </a:r>
            <a:r>
              <a:rPr sz="1500" dirty="0">
                <a:solidFill>
                  <a:srgbClr val="FFFFFF"/>
                </a:solidFill>
                <a:latin typeface="Open Sans"/>
                <a:cs typeface="Calibri"/>
              </a:rPr>
              <a:t>l</a:t>
            </a:r>
            <a:r>
              <a:rPr sz="1500" spc="-5" dirty="0">
                <a:solidFill>
                  <a:srgbClr val="FFFFFF"/>
                </a:solidFill>
                <a:latin typeface="Open Sans"/>
                <a:cs typeface="Calibri"/>
              </a:rPr>
              <a:t>u</a:t>
            </a:r>
            <a:r>
              <a:rPr sz="1500" spc="-15" dirty="0">
                <a:solidFill>
                  <a:srgbClr val="FFFFFF"/>
                </a:solidFill>
                <a:latin typeface="Open Sans"/>
                <a:cs typeface="Calibri"/>
              </a:rPr>
              <a:t>at</a:t>
            </a:r>
            <a:r>
              <a:rPr sz="1500" spc="-5" dirty="0">
                <a:solidFill>
                  <a:srgbClr val="FFFFFF"/>
                </a:solidFill>
                <a:latin typeface="Open Sans"/>
                <a:cs typeface="Calibri"/>
              </a:rPr>
              <a:t>e  </a:t>
            </a:r>
            <a:r>
              <a:rPr sz="1500" spc="-10" dirty="0">
                <a:solidFill>
                  <a:srgbClr val="FFFFFF"/>
                </a:solidFill>
                <a:latin typeface="Open Sans"/>
                <a:cs typeface="Calibri"/>
              </a:rPr>
              <a:t>choices</a:t>
            </a:r>
            <a:endParaRPr sz="1500">
              <a:latin typeface="Open Sans"/>
              <a:cs typeface="Calibri"/>
            </a:endParaRPr>
          </a:p>
        </p:txBody>
      </p:sp>
      <p:sp>
        <p:nvSpPr>
          <p:cNvPr id="15" name="object 14">
            <a:extLst>
              <a:ext uri="{FF2B5EF4-FFF2-40B4-BE49-F238E27FC236}">
                <a16:creationId xmlns:a16="http://schemas.microsoft.com/office/drawing/2014/main" id="{CA413785-B01C-4E5C-A164-78E8E0DE7412}"/>
              </a:ext>
            </a:extLst>
          </p:cNvPr>
          <p:cNvSpPr/>
          <p:nvPr/>
        </p:nvSpPr>
        <p:spPr>
          <a:xfrm>
            <a:off x="5924283" y="5273622"/>
            <a:ext cx="364490" cy="461645"/>
          </a:xfrm>
          <a:custGeom>
            <a:avLst/>
            <a:gdLst/>
            <a:ahLst/>
            <a:cxnLst/>
            <a:rect l="l" t="t" r="r" b="b"/>
            <a:pathLst>
              <a:path w="364489" h="461645">
                <a:moveTo>
                  <a:pt x="182016" y="0"/>
                </a:moveTo>
                <a:lnTo>
                  <a:pt x="0" y="230555"/>
                </a:lnTo>
                <a:lnTo>
                  <a:pt x="182016" y="461111"/>
                </a:lnTo>
                <a:lnTo>
                  <a:pt x="182016" y="368884"/>
                </a:lnTo>
                <a:lnTo>
                  <a:pt x="364045" y="368884"/>
                </a:lnTo>
                <a:lnTo>
                  <a:pt x="364045" y="92214"/>
                </a:lnTo>
                <a:lnTo>
                  <a:pt x="182016" y="92214"/>
                </a:lnTo>
                <a:lnTo>
                  <a:pt x="182016" y="0"/>
                </a:lnTo>
                <a:close/>
              </a:path>
            </a:pathLst>
          </a:custGeom>
          <a:solidFill>
            <a:srgbClr val="B2C1DB"/>
          </a:solidFill>
        </p:spPr>
        <p:txBody>
          <a:bodyPr wrap="square" lIns="0" tIns="0" rIns="0" bIns="0" rtlCol="0"/>
          <a:lstStyle/>
          <a:p>
            <a:endParaRPr sz="1500">
              <a:latin typeface="Open Sans"/>
            </a:endParaRPr>
          </a:p>
        </p:txBody>
      </p:sp>
      <p:sp>
        <p:nvSpPr>
          <p:cNvPr id="16" name="object 15">
            <a:extLst>
              <a:ext uri="{FF2B5EF4-FFF2-40B4-BE49-F238E27FC236}">
                <a16:creationId xmlns:a16="http://schemas.microsoft.com/office/drawing/2014/main" id="{413F3B8D-9697-4FBA-945B-2CBA8587CED2}"/>
              </a:ext>
            </a:extLst>
          </p:cNvPr>
          <p:cNvSpPr/>
          <p:nvPr/>
        </p:nvSpPr>
        <p:spPr>
          <a:xfrm>
            <a:off x="4386313" y="4821059"/>
            <a:ext cx="1366520" cy="1366520"/>
          </a:xfrm>
          <a:custGeom>
            <a:avLst/>
            <a:gdLst/>
            <a:ahLst/>
            <a:cxnLst/>
            <a:rect l="l" t="t" r="r" b="b"/>
            <a:pathLst>
              <a:path w="1366520" h="1366520">
                <a:moveTo>
                  <a:pt x="683120" y="0"/>
                </a:moveTo>
                <a:lnTo>
                  <a:pt x="634334" y="1715"/>
                </a:lnTo>
                <a:lnTo>
                  <a:pt x="586474" y="6783"/>
                </a:lnTo>
                <a:lnTo>
                  <a:pt x="539655" y="15089"/>
                </a:lnTo>
                <a:lnTo>
                  <a:pt x="493994" y="26518"/>
                </a:lnTo>
                <a:lnTo>
                  <a:pt x="449605" y="40953"/>
                </a:lnTo>
                <a:lnTo>
                  <a:pt x="406604" y="58278"/>
                </a:lnTo>
                <a:lnTo>
                  <a:pt x="365107" y="78379"/>
                </a:lnTo>
                <a:lnTo>
                  <a:pt x="325230" y="101140"/>
                </a:lnTo>
                <a:lnTo>
                  <a:pt x="287087" y="126445"/>
                </a:lnTo>
                <a:lnTo>
                  <a:pt x="250795" y="154179"/>
                </a:lnTo>
                <a:lnTo>
                  <a:pt x="216469" y="184226"/>
                </a:lnTo>
                <a:lnTo>
                  <a:pt x="184226" y="216469"/>
                </a:lnTo>
                <a:lnTo>
                  <a:pt x="154179" y="250795"/>
                </a:lnTo>
                <a:lnTo>
                  <a:pt x="126445" y="287087"/>
                </a:lnTo>
                <a:lnTo>
                  <a:pt x="101140" y="325230"/>
                </a:lnTo>
                <a:lnTo>
                  <a:pt x="78379" y="365107"/>
                </a:lnTo>
                <a:lnTo>
                  <a:pt x="58278" y="406604"/>
                </a:lnTo>
                <a:lnTo>
                  <a:pt x="40953" y="449605"/>
                </a:lnTo>
                <a:lnTo>
                  <a:pt x="26518" y="493994"/>
                </a:lnTo>
                <a:lnTo>
                  <a:pt x="15089" y="539655"/>
                </a:lnTo>
                <a:lnTo>
                  <a:pt x="6783" y="586474"/>
                </a:lnTo>
                <a:lnTo>
                  <a:pt x="1715" y="634334"/>
                </a:lnTo>
                <a:lnTo>
                  <a:pt x="0" y="683120"/>
                </a:lnTo>
                <a:lnTo>
                  <a:pt x="1715" y="731906"/>
                </a:lnTo>
                <a:lnTo>
                  <a:pt x="6783" y="779766"/>
                </a:lnTo>
                <a:lnTo>
                  <a:pt x="15089" y="826584"/>
                </a:lnTo>
                <a:lnTo>
                  <a:pt x="26518" y="872246"/>
                </a:lnTo>
                <a:lnTo>
                  <a:pt x="40953" y="916635"/>
                </a:lnTo>
                <a:lnTo>
                  <a:pt x="58278" y="959636"/>
                </a:lnTo>
                <a:lnTo>
                  <a:pt x="78379" y="1001133"/>
                </a:lnTo>
                <a:lnTo>
                  <a:pt x="101140" y="1041010"/>
                </a:lnTo>
                <a:lnTo>
                  <a:pt x="126445" y="1079153"/>
                </a:lnTo>
                <a:lnTo>
                  <a:pt x="154179" y="1115444"/>
                </a:lnTo>
                <a:lnTo>
                  <a:pt x="184226" y="1149770"/>
                </a:lnTo>
                <a:lnTo>
                  <a:pt x="216469" y="1182014"/>
                </a:lnTo>
                <a:lnTo>
                  <a:pt x="250795" y="1212061"/>
                </a:lnTo>
                <a:lnTo>
                  <a:pt x="287087" y="1239794"/>
                </a:lnTo>
                <a:lnTo>
                  <a:pt x="325230" y="1265099"/>
                </a:lnTo>
                <a:lnTo>
                  <a:pt x="365107" y="1287860"/>
                </a:lnTo>
                <a:lnTo>
                  <a:pt x="406604" y="1307961"/>
                </a:lnTo>
                <a:lnTo>
                  <a:pt x="449605" y="1325287"/>
                </a:lnTo>
                <a:lnTo>
                  <a:pt x="493994" y="1339722"/>
                </a:lnTo>
                <a:lnTo>
                  <a:pt x="539655" y="1351150"/>
                </a:lnTo>
                <a:lnTo>
                  <a:pt x="586474" y="1359456"/>
                </a:lnTo>
                <a:lnTo>
                  <a:pt x="634334" y="1364525"/>
                </a:lnTo>
                <a:lnTo>
                  <a:pt x="683120" y="1366240"/>
                </a:lnTo>
                <a:lnTo>
                  <a:pt x="731906" y="1364525"/>
                </a:lnTo>
                <a:lnTo>
                  <a:pt x="779766" y="1359456"/>
                </a:lnTo>
                <a:lnTo>
                  <a:pt x="826584" y="1351150"/>
                </a:lnTo>
                <a:lnTo>
                  <a:pt x="872246" y="1339722"/>
                </a:lnTo>
                <a:lnTo>
                  <a:pt x="916635" y="1325287"/>
                </a:lnTo>
                <a:lnTo>
                  <a:pt x="959636" y="1307961"/>
                </a:lnTo>
                <a:lnTo>
                  <a:pt x="1001133" y="1287860"/>
                </a:lnTo>
                <a:lnTo>
                  <a:pt x="1041010" y="1265099"/>
                </a:lnTo>
                <a:lnTo>
                  <a:pt x="1079153" y="1239794"/>
                </a:lnTo>
                <a:lnTo>
                  <a:pt x="1115444" y="1212061"/>
                </a:lnTo>
                <a:lnTo>
                  <a:pt x="1149770" y="1182014"/>
                </a:lnTo>
                <a:lnTo>
                  <a:pt x="1182014" y="1149770"/>
                </a:lnTo>
                <a:lnTo>
                  <a:pt x="1212061" y="1115444"/>
                </a:lnTo>
                <a:lnTo>
                  <a:pt x="1239794" y="1079153"/>
                </a:lnTo>
                <a:lnTo>
                  <a:pt x="1265099" y="1041010"/>
                </a:lnTo>
                <a:lnTo>
                  <a:pt x="1287860" y="1001133"/>
                </a:lnTo>
                <a:lnTo>
                  <a:pt x="1307961" y="959636"/>
                </a:lnTo>
                <a:lnTo>
                  <a:pt x="1325287" y="916635"/>
                </a:lnTo>
                <a:lnTo>
                  <a:pt x="1339722" y="872246"/>
                </a:lnTo>
                <a:lnTo>
                  <a:pt x="1351150" y="826584"/>
                </a:lnTo>
                <a:lnTo>
                  <a:pt x="1359456" y="779766"/>
                </a:lnTo>
                <a:lnTo>
                  <a:pt x="1364525" y="731906"/>
                </a:lnTo>
                <a:lnTo>
                  <a:pt x="1366240" y="683120"/>
                </a:lnTo>
                <a:lnTo>
                  <a:pt x="1364525" y="634334"/>
                </a:lnTo>
                <a:lnTo>
                  <a:pt x="1359456" y="586474"/>
                </a:lnTo>
                <a:lnTo>
                  <a:pt x="1351150" y="539655"/>
                </a:lnTo>
                <a:lnTo>
                  <a:pt x="1339722" y="493994"/>
                </a:lnTo>
                <a:lnTo>
                  <a:pt x="1325287" y="449605"/>
                </a:lnTo>
                <a:lnTo>
                  <a:pt x="1307961" y="406604"/>
                </a:lnTo>
                <a:lnTo>
                  <a:pt x="1287860" y="365107"/>
                </a:lnTo>
                <a:lnTo>
                  <a:pt x="1265099" y="325230"/>
                </a:lnTo>
                <a:lnTo>
                  <a:pt x="1239794" y="287087"/>
                </a:lnTo>
                <a:lnTo>
                  <a:pt x="1212061" y="250795"/>
                </a:lnTo>
                <a:lnTo>
                  <a:pt x="1182014" y="216469"/>
                </a:lnTo>
                <a:lnTo>
                  <a:pt x="1149770" y="184226"/>
                </a:lnTo>
                <a:lnTo>
                  <a:pt x="1115444" y="154179"/>
                </a:lnTo>
                <a:lnTo>
                  <a:pt x="1079153" y="126445"/>
                </a:lnTo>
                <a:lnTo>
                  <a:pt x="1041010" y="101140"/>
                </a:lnTo>
                <a:lnTo>
                  <a:pt x="1001133" y="78379"/>
                </a:lnTo>
                <a:lnTo>
                  <a:pt x="959636" y="58278"/>
                </a:lnTo>
                <a:lnTo>
                  <a:pt x="916635" y="40953"/>
                </a:lnTo>
                <a:lnTo>
                  <a:pt x="872246" y="26518"/>
                </a:lnTo>
                <a:lnTo>
                  <a:pt x="826584" y="15089"/>
                </a:lnTo>
                <a:lnTo>
                  <a:pt x="779766" y="6783"/>
                </a:lnTo>
                <a:lnTo>
                  <a:pt x="731906" y="1715"/>
                </a:lnTo>
                <a:lnTo>
                  <a:pt x="683120" y="0"/>
                </a:lnTo>
                <a:close/>
              </a:path>
            </a:pathLst>
          </a:custGeom>
          <a:solidFill>
            <a:srgbClr val="4F81BD"/>
          </a:solidFill>
        </p:spPr>
        <p:txBody>
          <a:bodyPr wrap="square" lIns="0" tIns="0" rIns="0" bIns="0" rtlCol="0"/>
          <a:lstStyle/>
          <a:p>
            <a:endParaRPr sz="1500">
              <a:latin typeface="Open Sans"/>
            </a:endParaRPr>
          </a:p>
        </p:txBody>
      </p:sp>
      <p:sp>
        <p:nvSpPr>
          <p:cNvPr id="17" name="object 16">
            <a:extLst>
              <a:ext uri="{FF2B5EF4-FFF2-40B4-BE49-F238E27FC236}">
                <a16:creationId xmlns:a16="http://schemas.microsoft.com/office/drawing/2014/main" id="{4E757E2E-1801-484A-9EB8-A5F0390B65A4}"/>
              </a:ext>
            </a:extLst>
          </p:cNvPr>
          <p:cNvSpPr/>
          <p:nvPr/>
        </p:nvSpPr>
        <p:spPr>
          <a:xfrm>
            <a:off x="4386313" y="4821059"/>
            <a:ext cx="1366520" cy="1366520"/>
          </a:xfrm>
          <a:custGeom>
            <a:avLst/>
            <a:gdLst/>
            <a:ahLst/>
            <a:cxnLst/>
            <a:rect l="l" t="t" r="r" b="b"/>
            <a:pathLst>
              <a:path w="1366520" h="1366520">
                <a:moveTo>
                  <a:pt x="0" y="683120"/>
                </a:moveTo>
                <a:lnTo>
                  <a:pt x="1715" y="634334"/>
                </a:lnTo>
                <a:lnTo>
                  <a:pt x="6783" y="586474"/>
                </a:lnTo>
                <a:lnTo>
                  <a:pt x="15089" y="539655"/>
                </a:lnTo>
                <a:lnTo>
                  <a:pt x="26518" y="493994"/>
                </a:lnTo>
                <a:lnTo>
                  <a:pt x="40953" y="449605"/>
                </a:lnTo>
                <a:lnTo>
                  <a:pt x="58278" y="406604"/>
                </a:lnTo>
                <a:lnTo>
                  <a:pt x="78379" y="365107"/>
                </a:lnTo>
                <a:lnTo>
                  <a:pt x="101140" y="325230"/>
                </a:lnTo>
                <a:lnTo>
                  <a:pt x="126445" y="287087"/>
                </a:lnTo>
                <a:lnTo>
                  <a:pt x="154179" y="250795"/>
                </a:lnTo>
                <a:lnTo>
                  <a:pt x="184226" y="216469"/>
                </a:lnTo>
                <a:lnTo>
                  <a:pt x="216469" y="184226"/>
                </a:lnTo>
                <a:lnTo>
                  <a:pt x="250795" y="154179"/>
                </a:lnTo>
                <a:lnTo>
                  <a:pt x="287087" y="126445"/>
                </a:lnTo>
                <a:lnTo>
                  <a:pt x="325230" y="101140"/>
                </a:lnTo>
                <a:lnTo>
                  <a:pt x="365107" y="78379"/>
                </a:lnTo>
                <a:lnTo>
                  <a:pt x="406604" y="58278"/>
                </a:lnTo>
                <a:lnTo>
                  <a:pt x="449605" y="40953"/>
                </a:lnTo>
                <a:lnTo>
                  <a:pt x="493994" y="26518"/>
                </a:lnTo>
                <a:lnTo>
                  <a:pt x="539655" y="15089"/>
                </a:lnTo>
                <a:lnTo>
                  <a:pt x="586474" y="6783"/>
                </a:lnTo>
                <a:lnTo>
                  <a:pt x="634334" y="1715"/>
                </a:lnTo>
                <a:lnTo>
                  <a:pt x="683120" y="0"/>
                </a:lnTo>
                <a:lnTo>
                  <a:pt x="731906" y="1715"/>
                </a:lnTo>
                <a:lnTo>
                  <a:pt x="779766" y="6783"/>
                </a:lnTo>
                <a:lnTo>
                  <a:pt x="826584" y="15089"/>
                </a:lnTo>
                <a:lnTo>
                  <a:pt x="872246" y="26518"/>
                </a:lnTo>
                <a:lnTo>
                  <a:pt x="916635" y="40953"/>
                </a:lnTo>
                <a:lnTo>
                  <a:pt x="959636" y="58278"/>
                </a:lnTo>
                <a:lnTo>
                  <a:pt x="1001133" y="78379"/>
                </a:lnTo>
                <a:lnTo>
                  <a:pt x="1041010" y="101140"/>
                </a:lnTo>
                <a:lnTo>
                  <a:pt x="1079153" y="126445"/>
                </a:lnTo>
                <a:lnTo>
                  <a:pt x="1115444" y="154179"/>
                </a:lnTo>
                <a:lnTo>
                  <a:pt x="1149770" y="184226"/>
                </a:lnTo>
                <a:lnTo>
                  <a:pt x="1182014" y="216469"/>
                </a:lnTo>
                <a:lnTo>
                  <a:pt x="1212061" y="250795"/>
                </a:lnTo>
                <a:lnTo>
                  <a:pt x="1239794" y="287087"/>
                </a:lnTo>
                <a:lnTo>
                  <a:pt x="1265099" y="325230"/>
                </a:lnTo>
                <a:lnTo>
                  <a:pt x="1287860" y="365107"/>
                </a:lnTo>
                <a:lnTo>
                  <a:pt x="1307961" y="406604"/>
                </a:lnTo>
                <a:lnTo>
                  <a:pt x="1325287" y="449605"/>
                </a:lnTo>
                <a:lnTo>
                  <a:pt x="1339722" y="493994"/>
                </a:lnTo>
                <a:lnTo>
                  <a:pt x="1351150" y="539655"/>
                </a:lnTo>
                <a:lnTo>
                  <a:pt x="1359456" y="586474"/>
                </a:lnTo>
                <a:lnTo>
                  <a:pt x="1364525" y="634334"/>
                </a:lnTo>
                <a:lnTo>
                  <a:pt x="1366240" y="683120"/>
                </a:lnTo>
                <a:lnTo>
                  <a:pt x="1364525" y="731906"/>
                </a:lnTo>
                <a:lnTo>
                  <a:pt x="1359456" y="779766"/>
                </a:lnTo>
                <a:lnTo>
                  <a:pt x="1351150" y="826584"/>
                </a:lnTo>
                <a:lnTo>
                  <a:pt x="1339722" y="872246"/>
                </a:lnTo>
                <a:lnTo>
                  <a:pt x="1325287" y="916635"/>
                </a:lnTo>
                <a:lnTo>
                  <a:pt x="1307961" y="959636"/>
                </a:lnTo>
                <a:lnTo>
                  <a:pt x="1287860" y="1001133"/>
                </a:lnTo>
                <a:lnTo>
                  <a:pt x="1265099" y="1041010"/>
                </a:lnTo>
                <a:lnTo>
                  <a:pt x="1239794" y="1079153"/>
                </a:lnTo>
                <a:lnTo>
                  <a:pt x="1212061" y="1115444"/>
                </a:lnTo>
                <a:lnTo>
                  <a:pt x="1182014" y="1149770"/>
                </a:lnTo>
                <a:lnTo>
                  <a:pt x="1149770" y="1182014"/>
                </a:lnTo>
                <a:lnTo>
                  <a:pt x="1115444" y="1212061"/>
                </a:lnTo>
                <a:lnTo>
                  <a:pt x="1079153" y="1239794"/>
                </a:lnTo>
                <a:lnTo>
                  <a:pt x="1041010" y="1265099"/>
                </a:lnTo>
                <a:lnTo>
                  <a:pt x="1001133" y="1287860"/>
                </a:lnTo>
                <a:lnTo>
                  <a:pt x="959636" y="1307961"/>
                </a:lnTo>
                <a:lnTo>
                  <a:pt x="916635" y="1325287"/>
                </a:lnTo>
                <a:lnTo>
                  <a:pt x="872246" y="1339722"/>
                </a:lnTo>
                <a:lnTo>
                  <a:pt x="826584" y="1351150"/>
                </a:lnTo>
                <a:lnTo>
                  <a:pt x="779766" y="1359456"/>
                </a:lnTo>
                <a:lnTo>
                  <a:pt x="731906" y="1364525"/>
                </a:lnTo>
                <a:lnTo>
                  <a:pt x="683120" y="1366240"/>
                </a:lnTo>
                <a:lnTo>
                  <a:pt x="634334" y="1364525"/>
                </a:lnTo>
                <a:lnTo>
                  <a:pt x="586474" y="1359456"/>
                </a:lnTo>
                <a:lnTo>
                  <a:pt x="539655" y="1351150"/>
                </a:lnTo>
                <a:lnTo>
                  <a:pt x="493994" y="1339722"/>
                </a:lnTo>
                <a:lnTo>
                  <a:pt x="449605" y="1325287"/>
                </a:lnTo>
                <a:lnTo>
                  <a:pt x="406604" y="1307961"/>
                </a:lnTo>
                <a:lnTo>
                  <a:pt x="365107" y="1287860"/>
                </a:lnTo>
                <a:lnTo>
                  <a:pt x="325230" y="1265099"/>
                </a:lnTo>
                <a:lnTo>
                  <a:pt x="287087" y="1239794"/>
                </a:lnTo>
                <a:lnTo>
                  <a:pt x="250795" y="1212061"/>
                </a:lnTo>
                <a:lnTo>
                  <a:pt x="216469" y="1182014"/>
                </a:lnTo>
                <a:lnTo>
                  <a:pt x="184226" y="1149770"/>
                </a:lnTo>
                <a:lnTo>
                  <a:pt x="154179" y="1115444"/>
                </a:lnTo>
                <a:lnTo>
                  <a:pt x="126445" y="1079153"/>
                </a:lnTo>
                <a:lnTo>
                  <a:pt x="101140" y="1041010"/>
                </a:lnTo>
                <a:lnTo>
                  <a:pt x="78379" y="1001133"/>
                </a:lnTo>
                <a:lnTo>
                  <a:pt x="58278" y="959636"/>
                </a:lnTo>
                <a:lnTo>
                  <a:pt x="40953" y="916635"/>
                </a:lnTo>
                <a:lnTo>
                  <a:pt x="26518" y="872246"/>
                </a:lnTo>
                <a:lnTo>
                  <a:pt x="15089" y="826584"/>
                </a:lnTo>
                <a:lnTo>
                  <a:pt x="6783" y="779766"/>
                </a:lnTo>
                <a:lnTo>
                  <a:pt x="1715" y="731906"/>
                </a:lnTo>
                <a:lnTo>
                  <a:pt x="0" y="683120"/>
                </a:lnTo>
                <a:close/>
              </a:path>
            </a:pathLst>
          </a:custGeom>
          <a:ln w="25400">
            <a:solidFill>
              <a:srgbClr val="FFFFFF"/>
            </a:solidFill>
          </a:ln>
        </p:spPr>
        <p:txBody>
          <a:bodyPr wrap="square" lIns="0" tIns="0" rIns="0" bIns="0" rtlCol="0"/>
          <a:lstStyle/>
          <a:p>
            <a:endParaRPr sz="1500">
              <a:latin typeface="Open Sans"/>
            </a:endParaRPr>
          </a:p>
        </p:txBody>
      </p:sp>
      <p:sp>
        <p:nvSpPr>
          <p:cNvPr id="18" name="object 17">
            <a:extLst>
              <a:ext uri="{FF2B5EF4-FFF2-40B4-BE49-F238E27FC236}">
                <a16:creationId xmlns:a16="http://schemas.microsoft.com/office/drawing/2014/main" id="{B4BBDA04-8B7F-4639-AF5D-2C6A5C805508}"/>
              </a:ext>
            </a:extLst>
          </p:cNvPr>
          <p:cNvSpPr txBox="1"/>
          <p:nvPr/>
        </p:nvSpPr>
        <p:spPr>
          <a:xfrm>
            <a:off x="4716195" y="5013672"/>
            <a:ext cx="704850" cy="861133"/>
          </a:xfrm>
          <a:prstGeom prst="rect">
            <a:avLst/>
          </a:prstGeom>
        </p:spPr>
        <p:txBody>
          <a:bodyPr vert="horz" wrap="square" lIns="0" tIns="78105" rIns="0" bIns="0" rtlCol="0">
            <a:spAutoFit/>
          </a:bodyPr>
          <a:lstStyle/>
          <a:p>
            <a:pPr marL="123825" indent="-27940">
              <a:lnSpc>
                <a:spcPct val="100000"/>
              </a:lnSpc>
              <a:spcBef>
                <a:spcPts val="615"/>
              </a:spcBef>
            </a:pPr>
            <a:r>
              <a:rPr sz="1500" spc="-10" dirty="0">
                <a:solidFill>
                  <a:srgbClr val="FFFFFF"/>
                </a:solidFill>
                <a:latin typeface="Open Sans"/>
                <a:cs typeface="Calibri"/>
              </a:rPr>
              <a:t>Step</a:t>
            </a:r>
            <a:r>
              <a:rPr sz="1500" spc="-45" dirty="0">
                <a:solidFill>
                  <a:srgbClr val="FFFFFF"/>
                </a:solidFill>
                <a:latin typeface="Open Sans"/>
                <a:cs typeface="Calibri"/>
              </a:rPr>
              <a:t> </a:t>
            </a:r>
            <a:r>
              <a:rPr sz="1500" spc="-5" dirty="0">
                <a:solidFill>
                  <a:srgbClr val="FFFFFF"/>
                </a:solidFill>
                <a:latin typeface="Open Sans"/>
                <a:cs typeface="Calibri"/>
              </a:rPr>
              <a:t>4</a:t>
            </a:r>
            <a:endParaRPr sz="1500">
              <a:latin typeface="Open Sans"/>
              <a:cs typeface="Calibri"/>
            </a:endParaRPr>
          </a:p>
          <a:p>
            <a:pPr marL="12700" marR="5080" indent="111125">
              <a:lnSpc>
                <a:spcPts val="1760"/>
              </a:lnSpc>
              <a:spcBef>
                <a:spcPts val="705"/>
              </a:spcBef>
            </a:pPr>
            <a:r>
              <a:rPr sz="1500" spc="-20" dirty="0">
                <a:solidFill>
                  <a:srgbClr val="FFFFFF"/>
                </a:solidFill>
                <a:latin typeface="Open Sans"/>
                <a:cs typeface="Calibri"/>
              </a:rPr>
              <a:t>Make  </a:t>
            </a:r>
            <a:r>
              <a:rPr sz="1500" spc="-5" dirty="0">
                <a:solidFill>
                  <a:srgbClr val="FFFFFF"/>
                </a:solidFill>
                <a:latin typeface="Open Sans"/>
                <a:cs typeface="Calibri"/>
              </a:rPr>
              <a:t>d</a:t>
            </a:r>
            <a:r>
              <a:rPr sz="1500" spc="-10" dirty="0">
                <a:solidFill>
                  <a:srgbClr val="FFFFFF"/>
                </a:solidFill>
                <a:latin typeface="Open Sans"/>
                <a:cs typeface="Calibri"/>
              </a:rPr>
              <a:t>ec</a:t>
            </a:r>
            <a:r>
              <a:rPr sz="1500" dirty="0">
                <a:solidFill>
                  <a:srgbClr val="FFFFFF"/>
                </a:solidFill>
                <a:latin typeface="Open Sans"/>
                <a:cs typeface="Calibri"/>
              </a:rPr>
              <a:t>i</a:t>
            </a:r>
            <a:r>
              <a:rPr sz="1500" spc="-10" dirty="0">
                <a:solidFill>
                  <a:srgbClr val="FFFFFF"/>
                </a:solidFill>
                <a:latin typeface="Open Sans"/>
                <a:cs typeface="Calibri"/>
              </a:rPr>
              <a:t>s</a:t>
            </a:r>
            <a:r>
              <a:rPr sz="1500" dirty="0">
                <a:solidFill>
                  <a:srgbClr val="FFFFFF"/>
                </a:solidFill>
                <a:latin typeface="Open Sans"/>
                <a:cs typeface="Calibri"/>
              </a:rPr>
              <a:t>i</a:t>
            </a:r>
            <a:r>
              <a:rPr sz="1500" spc="-10" dirty="0">
                <a:solidFill>
                  <a:srgbClr val="FFFFFF"/>
                </a:solidFill>
                <a:latin typeface="Open Sans"/>
                <a:cs typeface="Calibri"/>
              </a:rPr>
              <a:t>on</a:t>
            </a:r>
            <a:endParaRPr sz="1500">
              <a:latin typeface="Open Sans"/>
              <a:cs typeface="Calibri"/>
            </a:endParaRPr>
          </a:p>
        </p:txBody>
      </p:sp>
      <p:sp>
        <p:nvSpPr>
          <p:cNvPr id="19" name="object 18">
            <a:extLst>
              <a:ext uri="{FF2B5EF4-FFF2-40B4-BE49-F238E27FC236}">
                <a16:creationId xmlns:a16="http://schemas.microsoft.com/office/drawing/2014/main" id="{F26BE4B0-44CC-4D26-83AC-B04490641AD8}"/>
              </a:ext>
            </a:extLst>
          </p:cNvPr>
          <p:cNvSpPr/>
          <p:nvPr/>
        </p:nvSpPr>
        <p:spPr>
          <a:xfrm>
            <a:off x="4536122" y="4364545"/>
            <a:ext cx="438784" cy="389255"/>
          </a:xfrm>
          <a:custGeom>
            <a:avLst/>
            <a:gdLst/>
            <a:ahLst/>
            <a:cxnLst/>
            <a:rect l="l" t="t" r="r" b="b"/>
            <a:pathLst>
              <a:path w="438785" h="389254">
                <a:moveTo>
                  <a:pt x="378604" y="215861"/>
                </a:moveTo>
                <a:lnTo>
                  <a:pt x="87706" y="215861"/>
                </a:lnTo>
                <a:lnTo>
                  <a:pt x="143954" y="388975"/>
                </a:lnTo>
                <a:lnTo>
                  <a:pt x="407073" y="303479"/>
                </a:lnTo>
                <a:lnTo>
                  <a:pt x="378604" y="215861"/>
                </a:lnTo>
                <a:close/>
              </a:path>
              <a:path w="438785" h="389254">
                <a:moveTo>
                  <a:pt x="163017" y="0"/>
                </a:moveTo>
                <a:lnTo>
                  <a:pt x="0" y="244360"/>
                </a:lnTo>
                <a:lnTo>
                  <a:pt x="87706" y="215861"/>
                </a:lnTo>
                <a:lnTo>
                  <a:pt x="378604" y="215861"/>
                </a:lnTo>
                <a:lnTo>
                  <a:pt x="350824" y="130365"/>
                </a:lnTo>
                <a:lnTo>
                  <a:pt x="438531" y="101866"/>
                </a:lnTo>
                <a:lnTo>
                  <a:pt x="163017" y="0"/>
                </a:lnTo>
                <a:close/>
              </a:path>
            </a:pathLst>
          </a:custGeom>
          <a:solidFill>
            <a:srgbClr val="B2C1DB"/>
          </a:solidFill>
        </p:spPr>
        <p:txBody>
          <a:bodyPr wrap="square" lIns="0" tIns="0" rIns="0" bIns="0" rtlCol="0"/>
          <a:lstStyle/>
          <a:p>
            <a:endParaRPr sz="1500">
              <a:latin typeface="Open Sans"/>
            </a:endParaRPr>
          </a:p>
        </p:txBody>
      </p:sp>
      <p:sp>
        <p:nvSpPr>
          <p:cNvPr id="20" name="object 19">
            <a:extLst>
              <a:ext uri="{FF2B5EF4-FFF2-40B4-BE49-F238E27FC236}">
                <a16:creationId xmlns:a16="http://schemas.microsoft.com/office/drawing/2014/main" id="{220C7296-21D0-4F29-B892-B8DD04FD0262}"/>
              </a:ext>
            </a:extLst>
          </p:cNvPr>
          <p:cNvSpPr/>
          <p:nvPr/>
        </p:nvSpPr>
        <p:spPr>
          <a:xfrm>
            <a:off x="3751859" y="2868422"/>
            <a:ext cx="1366520" cy="1366520"/>
          </a:xfrm>
          <a:custGeom>
            <a:avLst/>
            <a:gdLst/>
            <a:ahLst/>
            <a:cxnLst/>
            <a:rect l="l" t="t" r="r" b="b"/>
            <a:pathLst>
              <a:path w="1366520" h="1366520">
                <a:moveTo>
                  <a:pt x="683120" y="0"/>
                </a:moveTo>
                <a:lnTo>
                  <a:pt x="634334" y="1715"/>
                </a:lnTo>
                <a:lnTo>
                  <a:pt x="586474" y="6783"/>
                </a:lnTo>
                <a:lnTo>
                  <a:pt x="539655" y="15089"/>
                </a:lnTo>
                <a:lnTo>
                  <a:pt x="493994" y="26518"/>
                </a:lnTo>
                <a:lnTo>
                  <a:pt x="449605" y="40953"/>
                </a:lnTo>
                <a:lnTo>
                  <a:pt x="406604" y="58278"/>
                </a:lnTo>
                <a:lnTo>
                  <a:pt x="365107" y="78379"/>
                </a:lnTo>
                <a:lnTo>
                  <a:pt x="325230" y="101140"/>
                </a:lnTo>
                <a:lnTo>
                  <a:pt x="287087" y="126445"/>
                </a:lnTo>
                <a:lnTo>
                  <a:pt x="250795" y="154179"/>
                </a:lnTo>
                <a:lnTo>
                  <a:pt x="216469" y="184226"/>
                </a:lnTo>
                <a:lnTo>
                  <a:pt x="184226" y="216469"/>
                </a:lnTo>
                <a:lnTo>
                  <a:pt x="154179" y="250795"/>
                </a:lnTo>
                <a:lnTo>
                  <a:pt x="126445" y="287087"/>
                </a:lnTo>
                <a:lnTo>
                  <a:pt x="101140" y="325230"/>
                </a:lnTo>
                <a:lnTo>
                  <a:pt x="78379" y="365107"/>
                </a:lnTo>
                <a:lnTo>
                  <a:pt x="58278" y="406604"/>
                </a:lnTo>
                <a:lnTo>
                  <a:pt x="40953" y="449605"/>
                </a:lnTo>
                <a:lnTo>
                  <a:pt x="26518" y="493994"/>
                </a:lnTo>
                <a:lnTo>
                  <a:pt x="15089" y="539655"/>
                </a:lnTo>
                <a:lnTo>
                  <a:pt x="6783" y="586474"/>
                </a:lnTo>
                <a:lnTo>
                  <a:pt x="1715" y="634334"/>
                </a:lnTo>
                <a:lnTo>
                  <a:pt x="0" y="683120"/>
                </a:lnTo>
                <a:lnTo>
                  <a:pt x="1715" y="731906"/>
                </a:lnTo>
                <a:lnTo>
                  <a:pt x="6783" y="779766"/>
                </a:lnTo>
                <a:lnTo>
                  <a:pt x="15089" y="826584"/>
                </a:lnTo>
                <a:lnTo>
                  <a:pt x="26518" y="872246"/>
                </a:lnTo>
                <a:lnTo>
                  <a:pt x="40953" y="916635"/>
                </a:lnTo>
                <a:lnTo>
                  <a:pt x="58278" y="959636"/>
                </a:lnTo>
                <a:lnTo>
                  <a:pt x="78379" y="1001133"/>
                </a:lnTo>
                <a:lnTo>
                  <a:pt x="101140" y="1041010"/>
                </a:lnTo>
                <a:lnTo>
                  <a:pt x="126445" y="1079153"/>
                </a:lnTo>
                <a:lnTo>
                  <a:pt x="154179" y="1115444"/>
                </a:lnTo>
                <a:lnTo>
                  <a:pt x="184226" y="1149770"/>
                </a:lnTo>
                <a:lnTo>
                  <a:pt x="216469" y="1182014"/>
                </a:lnTo>
                <a:lnTo>
                  <a:pt x="250795" y="1212061"/>
                </a:lnTo>
                <a:lnTo>
                  <a:pt x="287087" y="1239794"/>
                </a:lnTo>
                <a:lnTo>
                  <a:pt x="325230" y="1265099"/>
                </a:lnTo>
                <a:lnTo>
                  <a:pt x="365107" y="1287860"/>
                </a:lnTo>
                <a:lnTo>
                  <a:pt x="406604" y="1307961"/>
                </a:lnTo>
                <a:lnTo>
                  <a:pt x="449605" y="1325287"/>
                </a:lnTo>
                <a:lnTo>
                  <a:pt x="493994" y="1339722"/>
                </a:lnTo>
                <a:lnTo>
                  <a:pt x="539655" y="1351150"/>
                </a:lnTo>
                <a:lnTo>
                  <a:pt x="586474" y="1359456"/>
                </a:lnTo>
                <a:lnTo>
                  <a:pt x="634334" y="1364525"/>
                </a:lnTo>
                <a:lnTo>
                  <a:pt x="683120" y="1366240"/>
                </a:lnTo>
                <a:lnTo>
                  <a:pt x="731906" y="1364525"/>
                </a:lnTo>
                <a:lnTo>
                  <a:pt x="779766" y="1359456"/>
                </a:lnTo>
                <a:lnTo>
                  <a:pt x="826584" y="1351150"/>
                </a:lnTo>
                <a:lnTo>
                  <a:pt x="872246" y="1339722"/>
                </a:lnTo>
                <a:lnTo>
                  <a:pt x="916635" y="1325287"/>
                </a:lnTo>
                <a:lnTo>
                  <a:pt x="959636" y="1307961"/>
                </a:lnTo>
                <a:lnTo>
                  <a:pt x="1001133" y="1287860"/>
                </a:lnTo>
                <a:lnTo>
                  <a:pt x="1041010" y="1265099"/>
                </a:lnTo>
                <a:lnTo>
                  <a:pt x="1079153" y="1239794"/>
                </a:lnTo>
                <a:lnTo>
                  <a:pt x="1115444" y="1212061"/>
                </a:lnTo>
                <a:lnTo>
                  <a:pt x="1149770" y="1182014"/>
                </a:lnTo>
                <a:lnTo>
                  <a:pt x="1182014" y="1149770"/>
                </a:lnTo>
                <a:lnTo>
                  <a:pt x="1212061" y="1115444"/>
                </a:lnTo>
                <a:lnTo>
                  <a:pt x="1239794" y="1079153"/>
                </a:lnTo>
                <a:lnTo>
                  <a:pt x="1265099" y="1041010"/>
                </a:lnTo>
                <a:lnTo>
                  <a:pt x="1287860" y="1001133"/>
                </a:lnTo>
                <a:lnTo>
                  <a:pt x="1307961" y="959636"/>
                </a:lnTo>
                <a:lnTo>
                  <a:pt x="1325287" y="916635"/>
                </a:lnTo>
                <a:lnTo>
                  <a:pt x="1339722" y="872246"/>
                </a:lnTo>
                <a:lnTo>
                  <a:pt x="1351150" y="826584"/>
                </a:lnTo>
                <a:lnTo>
                  <a:pt x="1359456" y="779766"/>
                </a:lnTo>
                <a:lnTo>
                  <a:pt x="1364525" y="731906"/>
                </a:lnTo>
                <a:lnTo>
                  <a:pt x="1366240" y="683120"/>
                </a:lnTo>
                <a:lnTo>
                  <a:pt x="1364525" y="634334"/>
                </a:lnTo>
                <a:lnTo>
                  <a:pt x="1359456" y="586474"/>
                </a:lnTo>
                <a:lnTo>
                  <a:pt x="1351150" y="539655"/>
                </a:lnTo>
                <a:lnTo>
                  <a:pt x="1339722" y="493994"/>
                </a:lnTo>
                <a:lnTo>
                  <a:pt x="1325287" y="449605"/>
                </a:lnTo>
                <a:lnTo>
                  <a:pt x="1307961" y="406604"/>
                </a:lnTo>
                <a:lnTo>
                  <a:pt x="1287860" y="365107"/>
                </a:lnTo>
                <a:lnTo>
                  <a:pt x="1265099" y="325230"/>
                </a:lnTo>
                <a:lnTo>
                  <a:pt x="1239794" y="287087"/>
                </a:lnTo>
                <a:lnTo>
                  <a:pt x="1212061" y="250795"/>
                </a:lnTo>
                <a:lnTo>
                  <a:pt x="1182014" y="216469"/>
                </a:lnTo>
                <a:lnTo>
                  <a:pt x="1149770" y="184226"/>
                </a:lnTo>
                <a:lnTo>
                  <a:pt x="1115444" y="154179"/>
                </a:lnTo>
                <a:lnTo>
                  <a:pt x="1079153" y="126445"/>
                </a:lnTo>
                <a:lnTo>
                  <a:pt x="1041010" y="101140"/>
                </a:lnTo>
                <a:lnTo>
                  <a:pt x="1001133" y="78379"/>
                </a:lnTo>
                <a:lnTo>
                  <a:pt x="959636" y="58278"/>
                </a:lnTo>
                <a:lnTo>
                  <a:pt x="916635" y="40953"/>
                </a:lnTo>
                <a:lnTo>
                  <a:pt x="872246" y="26518"/>
                </a:lnTo>
                <a:lnTo>
                  <a:pt x="826584" y="15089"/>
                </a:lnTo>
                <a:lnTo>
                  <a:pt x="779766" y="6783"/>
                </a:lnTo>
                <a:lnTo>
                  <a:pt x="731906" y="1715"/>
                </a:lnTo>
                <a:lnTo>
                  <a:pt x="683120" y="0"/>
                </a:lnTo>
                <a:close/>
              </a:path>
            </a:pathLst>
          </a:custGeom>
          <a:solidFill>
            <a:srgbClr val="4F81BD"/>
          </a:solidFill>
        </p:spPr>
        <p:txBody>
          <a:bodyPr wrap="square" lIns="0" tIns="0" rIns="0" bIns="0" rtlCol="0"/>
          <a:lstStyle/>
          <a:p>
            <a:endParaRPr sz="1500">
              <a:latin typeface="Open Sans"/>
            </a:endParaRPr>
          </a:p>
        </p:txBody>
      </p:sp>
      <p:sp>
        <p:nvSpPr>
          <p:cNvPr id="21" name="object 20">
            <a:extLst>
              <a:ext uri="{FF2B5EF4-FFF2-40B4-BE49-F238E27FC236}">
                <a16:creationId xmlns:a16="http://schemas.microsoft.com/office/drawing/2014/main" id="{6F30A127-89F9-4DEF-B04A-85EE6113FFF3}"/>
              </a:ext>
            </a:extLst>
          </p:cNvPr>
          <p:cNvSpPr/>
          <p:nvPr/>
        </p:nvSpPr>
        <p:spPr>
          <a:xfrm>
            <a:off x="3751859" y="2868422"/>
            <a:ext cx="1366520" cy="1366520"/>
          </a:xfrm>
          <a:custGeom>
            <a:avLst/>
            <a:gdLst/>
            <a:ahLst/>
            <a:cxnLst/>
            <a:rect l="l" t="t" r="r" b="b"/>
            <a:pathLst>
              <a:path w="1366520" h="1366520">
                <a:moveTo>
                  <a:pt x="0" y="683120"/>
                </a:moveTo>
                <a:lnTo>
                  <a:pt x="1715" y="634334"/>
                </a:lnTo>
                <a:lnTo>
                  <a:pt x="6783" y="586474"/>
                </a:lnTo>
                <a:lnTo>
                  <a:pt x="15089" y="539655"/>
                </a:lnTo>
                <a:lnTo>
                  <a:pt x="26518" y="493994"/>
                </a:lnTo>
                <a:lnTo>
                  <a:pt x="40953" y="449605"/>
                </a:lnTo>
                <a:lnTo>
                  <a:pt x="58278" y="406604"/>
                </a:lnTo>
                <a:lnTo>
                  <a:pt x="78379" y="365107"/>
                </a:lnTo>
                <a:lnTo>
                  <a:pt x="101140" y="325230"/>
                </a:lnTo>
                <a:lnTo>
                  <a:pt x="126445" y="287087"/>
                </a:lnTo>
                <a:lnTo>
                  <a:pt x="154179" y="250795"/>
                </a:lnTo>
                <a:lnTo>
                  <a:pt x="184226" y="216469"/>
                </a:lnTo>
                <a:lnTo>
                  <a:pt x="216469" y="184226"/>
                </a:lnTo>
                <a:lnTo>
                  <a:pt x="250795" y="154179"/>
                </a:lnTo>
                <a:lnTo>
                  <a:pt x="287087" y="126445"/>
                </a:lnTo>
                <a:lnTo>
                  <a:pt x="325230" y="101140"/>
                </a:lnTo>
                <a:lnTo>
                  <a:pt x="365107" y="78379"/>
                </a:lnTo>
                <a:lnTo>
                  <a:pt x="406604" y="58278"/>
                </a:lnTo>
                <a:lnTo>
                  <a:pt x="449605" y="40953"/>
                </a:lnTo>
                <a:lnTo>
                  <a:pt x="493994" y="26518"/>
                </a:lnTo>
                <a:lnTo>
                  <a:pt x="539655" y="15089"/>
                </a:lnTo>
                <a:lnTo>
                  <a:pt x="586474" y="6783"/>
                </a:lnTo>
                <a:lnTo>
                  <a:pt x="634334" y="1715"/>
                </a:lnTo>
                <a:lnTo>
                  <a:pt x="683120" y="0"/>
                </a:lnTo>
                <a:lnTo>
                  <a:pt x="731906" y="1715"/>
                </a:lnTo>
                <a:lnTo>
                  <a:pt x="779766" y="6783"/>
                </a:lnTo>
                <a:lnTo>
                  <a:pt x="826584" y="15089"/>
                </a:lnTo>
                <a:lnTo>
                  <a:pt x="872246" y="26518"/>
                </a:lnTo>
                <a:lnTo>
                  <a:pt x="916635" y="40953"/>
                </a:lnTo>
                <a:lnTo>
                  <a:pt x="959636" y="58278"/>
                </a:lnTo>
                <a:lnTo>
                  <a:pt x="1001133" y="78379"/>
                </a:lnTo>
                <a:lnTo>
                  <a:pt x="1041010" y="101140"/>
                </a:lnTo>
                <a:lnTo>
                  <a:pt x="1079153" y="126445"/>
                </a:lnTo>
                <a:lnTo>
                  <a:pt x="1115444" y="154179"/>
                </a:lnTo>
                <a:lnTo>
                  <a:pt x="1149770" y="184226"/>
                </a:lnTo>
                <a:lnTo>
                  <a:pt x="1182014" y="216469"/>
                </a:lnTo>
                <a:lnTo>
                  <a:pt x="1212061" y="250795"/>
                </a:lnTo>
                <a:lnTo>
                  <a:pt x="1239794" y="287087"/>
                </a:lnTo>
                <a:lnTo>
                  <a:pt x="1265099" y="325230"/>
                </a:lnTo>
                <a:lnTo>
                  <a:pt x="1287860" y="365107"/>
                </a:lnTo>
                <a:lnTo>
                  <a:pt x="1307961" y="406604"/>
                </a:lnTo>
                <a:lnTo>
                  <a:pt x="1325287" y="449605"/>
                </a:lnTo>
                <a:lnTo>
                  <a:pt x="1339722" y="493994"/>
                </a:lnTo>
                <a:lnTo>
                  <a:pt x="1351150" y="539655"/>
                </a:lnTo>
                <a:lnTo>
                  <a:pt x="1359456" y="586474"/>
                </a:lnTo>
                <a:lnTo>
                  <a:pt x="1364525" y="634334"/>
                </a:lnTo>
                <a:lnTo>
                  <a:pt x="1366240" y="683120"/>
                </a:lnTo>
                <a:lnTo>
                  <a:pt x="1364525" y="731906"/>
                </a:lnTo>
                <a:lnTo>
                  <a:pt x="1359456" y="779766"/>
                </a:lnTo>
                <a:lnTo>
                  <a:pt x="1351150" y="826584"/>
                </a:lnTo>
                <a:lnTo>
                  <a:pt x="1339722" y="872246"/>
                </a:lnTo>
                <a:lnTo>
                  <a:pt x="1325287" y="916635"/>
                </a:lnTo>
                <a:lnTo>
                  <a:pt x="1307961" y="959636"/>
                </a:lnTo>
                <a:lnTo>
                  <a:pt x="1287860" y="1001133"/>
                </a:lnTo>
                <a:lnTo>
                  <a:pt x="1265099" y="1041010"/>
                </a:lnTo>
                <a:lnTo>
                  <a:pt x="1239794" y="1079153"/>
                </a:lnTo>
                <a:lnTo>
                  <a:pt x="1212061" y="1115444"/>
                </a:lnTo>
                <a:lnTo>
                  <a:pt x="1182014" y="1149770"/>
                </a:lnTo>
                <a:lnTo>
                  <a:pt x="1149770" y="1182014"/>
                </a:lnTo>
                <a:lnTo>
                  <a:pt x="1115444" y="1212061"/>
                </a:lnTo>
                <a:lnTo>
                  <a:pt x="1079153" y="1239794"/>
                </a:lnTo>
                <a:lnTo>
                  <a:pt x="1041010" y="1265099"/>
                </a:lnTo>
                <a:lnTo>
                  <a:pt x="1001133" y="1287860"/>
                </a:lnTo>
                <a:lnTo>
                  <a:pt x="959636" y="1307961"/>
                </a:lnTo>
                <a:lnTo>
                  <a:pt x="916635" y="1325287"/>
                </a:lnTo>
                <a:lnTo>
                  <a:pt x="872246" y="1339722"/>
                </a:lnTo>
                <a:lnTo>
                  <a:pt x="826584" y="1351150"/>
                </a:lnTo>
                <a:lnTo>
                  <a:pt x="779766" y="1359456"/>
                </a:lnTo>
                <a:lnTo>
                  <a:pt x="731906" y="1364525"/>
                </a:lnTo>
                <a:lnTo>
                  <a:pt x="683120" y="1366240"/>
                </a:lnTo>
                <a:lnTo>
                  <a:pt x="634334" y="1364525"/>
                </a:lnTo>
                <a:lnTo>
                  <a:pt x="586474" y="1359456"/>
                </a:lnTo>
                <a:lnTo>
                  <a:pt x="539655" y="1351150"/>
                </a:lnTo>
                <a:lnTo>
                  <a:pt x="493994" y="1339722"/>
                </a:lnTo>
                <a:lnTo>
                  <a:pt x="449605" y="1325287"/>
                </a:lnTo>
                <a:lnTo>
                  <a:pt x="406604" y="1307961"/>
                </a:lnTo>
                <a:lnTo>
                  <a:pt x="365107" y="1287860"/>
                </a:lnTo>
                <a:lnTo>
                  <a:pt x="325230" y="1265099"/>
                </a:lnTo>
                <a:lnTo>
                  <a:pt x="287087" y="1239794"/>
                </a:lnTo>
                <a:lnTo>
                  <a:pt x="250795" y="1212061"/>
                </a:lnTo>
                <a:lnTo>
                  <a:pt x="216469" y="1182014"/>
                </a:lnTo>
                <a:lnTo>
                  <a:pt x="184226" y="1149770"/>
                </a:lnTo>
                <a:lnTo>
                  <a:pt x="154179" y="1115444"/>
                </a:lnTo>
                <a:lnTo>
                  <a:pt x="126445" y="1079153"/>
                </a:lnTo>
                <a:lnTo>
                  <a:pt x="101140" y="1041010"/>
                </a:lnTo>
                <a:lnTo>
                  <a:pt x="78379" y="1001133"/>
                </a:lnTo>
                <a:lnTo>
                  <a:pt x="58278" y="959636"/>
                </a:lnTo>
                <a:lnTo>
                  <a:pt x="40953" y="916635"/>
                </a:lnTo>
                <a:lnTo>
                  <a:pt x="26518" y="872246"/>
                </a:lnTo>
                <a:lnTo>
                  <a:pt x="15089" y="826584"/>
                </a:lnTo>
                <a:lnTo>
                  <a:pt x="6783" y="779766"/>
                </a:lnTo>
                <a:lnTo>
                  <a:pt x="1715" y="731906"/>
                </a:lnTo>
                <a:lnTo>
                  <a:pt x="0" y="683120"/>
                </a:lnTo>
                <a:close/>
              </a:path>
            </a:pathLst>
          </a:custGeom>
          <a:ln w="25400">
            <a:solidFill>
              <a:srgbClr val="FFFFFF"/>
            </a:solidFill>
          </a:ln>
        </p:spPr>
        <p:txBody>
          <a:bodyPr wrap="square" lIns="0" tIns="0" rIns="0" bIns="0" rtlCol="0"/>
          <a:lstStyle/>
          <a:p>
            <a:endParaRPr sz="1500">
              <a:latin typeface="Open Sans"/>
            </a:endParaRPr>
          </a:p>
        </p:txBody>
      </p:sp>
      <p:sp>
        <p:nvSpPr>
          <p:cNvPr id="22" name="object 21">
            <a:extLst>
              <a:ext uri="{FF2B5EF4-FFF2-40B4-BE49-F238E27FC236}">
                <a16:creationId xmlns:a16="http://schemas.microsoft.com/office/drawing/2014/main" id="{9AC170A2-E8B6-433A-AE73-C7A3299258DF}"/>
              </a:ext>
            </a:extLst>
          </p:cNvPr>
          <p:cNvSpPr txBox="1"/>
          <p:nvPr/>
        </p:nvSpPr>
        <p:spPr>
          <a:xfrm>
            <a:off x="4072623" y="3061030"/>
            <a:ext cx="723900" cy="861133"/>
          </a:xfrm>
          <a:prstGeom prst="rect">
            <a:avLst/>
          </a:prstGeom>
        </p:spPr>
        <p:txBody>
          <a:bodyPr vert="horz" wrap="square" lIns="0" tIns="78105" rIns="0" bIns="0" rtlCol="0">
            <a:spAutoFit/>
          </a:bodyPr>
          <a:lstStyle/>
          <a:p>
            <a:pPr marL="12700" indent="92710">
              <a:lnSpc>
                <a:spcPct val="100000"/>
              </a:lnSpc>
              <a:spcBef>
                <a:spcPts val="615"/>
              </a:spcBef>
            </a:pPr>
            <a:r>
              <a:rPr sz="1500" spc="-10" dirty="0">
                <a:solidFill>
                  <a:srgbClr val="FFFFFF"/>
                </a:solidFill>
                <a:latin typeface="Open Sans"/>
                <a:cs typeface="Calibri"/>
              </a:rPr>
              <a:t>Step</a:t>
            </a:r>
            <a:r>
              <a:rPr sz="1500" spc="-40" dirty="0">
                <a:solidFill>
                  <a:srgbClr val="FFFFFF"/>
                </a:solidFill>
                <a:latin typeface="Open Sans"/>
                <a:cs typeface="Calibri"/>
              </a:rPr>
              <a:t> </a:t>
            </a:r>
            <a:r>
              <a:rPr sz="1500" spc="-5" dirty="0">
                <a:solidFill>
                  <a:srgbClr val="FFFFFF"/>
                </a:solidFill>
                <a:latin typeface="Open Sans"/>
                <a:cs typeface="Calibri"/>
              </a:rPr>
              <a:t>5</a:t>
            </a:r>
            <a:endParaRPr sz="1500">
              <a:latin typeface="Open Sans"/>
              <a:cs typeface="Calibri"/>
            </a:endParaRPr>
          </a:p>
          <a:p>
            <a:pPr marL="12065" marR="5080" algn="ctr">
              <a:lnSpc>
                <a:spcPts val="1760"/>
              </a:lnSpc>
              <a:spcBef>
                <a:spcPts val="705"/>
              </a:spcBef>
            </a:pPr>
            <a:r>
              <a:rPr sz="1500" spc="-45" dirty="0">
                <a:solidFill>
                  <a:srgbClr val="FFFFFF"/>
                </a:solidFill>
                <a:latin typeface="Open Sans"/>
                <a:cs typeface="Calibri"/>
              </a:rPr>
              <a:t>E</a:t>
            </a:r>
            <a:r>
              <a:rPr sz="1500" spc="-35" dirty="0">
                <a:solidFill>
                  <a:srgbClr val="FFFFFF"/>
                </a:solidFill>
                <a:latin typeface="Open Sans"/>
                <a:cs typeface="Calibri"/>
              </a:rPr>
              <a:t>v</a:t>
            </a:r>
            <a:r>
              <a:rPr sz="1500" spc="-5" dirty="0">
                <a:solidFill>
                  <a:srgbClr val="FFFFFF"/>
                </a:solidFill>
                <a:latin typeface="Open Sans"/>
                <a:cs typeface="Calibri"/>
              </a:rPr>
              <a:t>a</a:t>
            </a:r>
            <a:r>
              <a:rPr sz="1500" dirty="0">
                <a:solidFill>
                  <a:srgbClr val="FFFFFF"/>
                </a:solidFill>
                <a:latin typeface="Open Sans"/>
                <a:cs typeface="Calibri"/>
              </a:rPr>
              <a:t>l</a:t>
            </a:r>
            <a:r>
              <a:rPr sz="1500" spc="-5" dirty="0">
                <a:solidFill>
                  <a:srgbClr val="FFFFFF"/>
                </a:solidFill>
                <a:latin typeface="Open Sans"/>
                <a:cs typeface="Calibri"/>
              </a:rPr>
              <a:t>u</a:t>
            </a:r>
            <a:r>
              <a:rPr sz="1500" spc="-15" dirty="0">
                <a:solidFill>
                  <a:srgbClr val="FFFFFF"/>
                </a:solidFill>
                <a:latin typeface="Open Sans"/>
                <a:cs typeface="Calibri"/>
              </a:rPr>
              <a:t>at</a:t>
            </a:r>
            <a:r>
              <a:rPr sz="1500" spc="-5" dirty="0">
                <a:solidFill>
                  <a:srgbClr val="FFFFFF"/>
                </a:solidFill>
                <a:latin typeface="Open Sans"/>
                <a:cs typeface="Calibri"/>
              </a:rPr>
              <a:t>e  d</a:t>
            </a:r>
            <a:r>
              <a:rPr sz="1500" spc="-10" dirty="0">
                <a:solidFill>
                  <a:srgbClr val="FFFFFF"/>
                </a:solidFill>
                <a:latin typeface="Open Sans"/>
                <a:cs typeface="Calibri"/>
              </a:rPr>
              <a:t>ec</a:t>
            </a:r>
            <a:r>
              <a:rPr sz="1500" dirty="0">
                <a:solidFill>
                  <a:srgbClr val="FFFFFF"/>
                </a:solidFill>
                <a:latin typeface="Open Sans"/>
                <a:cs typeface="Calibri"/>
              </a:rPr>
              <a:t>i</a:t>
            </a:r>
            <a:r>
              <a:rPr sz="1500" spc="-10" dirty="0">
                <a:solidFill>
                  <a:srgbClr val="FFFFFF"/>
                </a:solidFill>
                <a:latin typeface="Open Sans"/>
                <a:cs typeface="Calibri"/>
              </a:rPr>
              <a:t>s</a:t>
            </a:r>
            <a:r>
              <a:rPr sz="1500" dirty="0">
                <a:solidFill>
                  <a:srgbClr val="FFFFFF"/>
                </a:solidFill>
                <a:latin typeface="Open Sans"/>
                <a:cs typeface="Calibri"/>
              </a:rPr>
              <a:t>i</a:t>
            </a:r>
            <a:r>
              <a:rPr sz="1500" spc="-10" dirty="0">
                <a:solidFill>
                  <a:srgbClr val="FFFFFF"/>
                </a:solidFill>
                <a:latin typeface="Open Sans"/>
                <a:cs typeface="Calibri"/>
              </a:rPr>
              <a:t>on</a:t>
            </a:r>
            <a:endParaRPr sz="1500">
              <a:latin typeface="Open Sans"/>
              <a:cs typeface="Calibri"/>
            </a:endParaRPr>
          </a:p>
        </p:txBody>
      </p:sp>
      <p:sp>
        <p:nvSpPr>
          <p:cNvPr id="23" name="object 22">
            <a:extLst>
              <a:ext uri="{FF2B5EF4-FFF2-40B4-BE49-F238E27FC236}">
                <a16:creationId xmlns:a16="http://schemas.microsoft.com/office/drawing/2014/main" id="{87BA5514-A781-4A0C-BC39-A731569660C4}"/>
              </a:ext>
            </a:extLst>
          </p:cNvPr>
          <p:cNvSpPr/>
          <p:nvPr/>
        </p:nvSpPr>
        <p:spPr>
          <a:xfrm>
            <a:off x="5028590" y="2767672"/>
            <a:ext cx="375920" cy="405765"/>
          </a:xfrm>
          <a:custGeom>
            <a:avLst/>
            <a:gdLst/>
            <a:ahLst/>
            <a:cxnLst/>
            <a:rect l="l" t="t" r="r" b="b"/>
            <a:pathLst>
              <a:path w="375920" h="405764">
                <a:moveTo>
                  <a:pt x="93052" y="0"/>
                </a:moveTo>
                <a:lnTo>
                  <a:pt x="147256" y="74612"/>
                </a:lnTo>
                <a:lnTo>
                  <a:pt x="0" y="181597"/>
                </a:lnTo>
                <a:lnTo>
                  <a:pt x="162623" y="405422"/>
                </a:lnTo>
                <a:lnTo>
                  <a:pt x="309880" y="298437"/>
                </a:lnTo>
                <a:lnTo>
                  <a:pt x="367069" y="298437"/>
                </a:lnTo>
                <a:lnTo>
                  <a:pt x="375831" y="79527"/>
                </a:lnTo>
                <a:lnTo>
                  <a:pt x="93052" y="0"/>
                </a:lnTo>
                <a:close/>
              </a:path>
              <a:path w="375920" h="405764">
                <a:moveTo>
                  <a:pt x="367069" y="298437"/>
                </a:moveTo>
                <a:lnTo>
                  <a:pt x="309880" y="298437"/>
                </a:lnTo>
                <a:lnTo>
                  <a:pt x="364083" y="373037"/>
                </a:lnTo>
                <a:lnTo>
                  <a:pt x="367069" y="298437"/>
                </a:lnTo>
                <a:close/>
              </a:path>
            </a:pathLst>
          </a:custGeom>
          <a:solidFill>
            <a:srgbClr val="B2C1DB"/>
          </a:solidFill>
        </p:spPr>
        <p:txBody>
          <a:bodyPr wrap="square" lIns="0" tIns="0" rIns="0" bIns="0" rtlCol="0"/>
          <a:lstStyle/>
          <a:p>
            <a:endParaRPr sz="1500">
              <a:latin typeface="Open Sans"/>
            </a:endParaRPr>
          </a:p>
        </p:txBody>
      </p:sp>
    </p:spTree>
    <p:extLst>
      <p:ext uri="{BB962C8B-B14F-4D97-AF65-F5344CB8AC3E}">
        <p14:creationId xmlns:p14="http://schemas.microsoft.com/office/powerpoint/2010/main" val="2400104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The First Step…</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Define the objective….</a:t>
            </a:r>
          </a:p>
          <a:p>
            <a:pPr lvl="1"/>
            <a:r>
              <a:rPr lang="en-US" dirty="0"/>
              <a:t>To Develop and Maintain a Healthy Financial  Life!</a:t>
            </a:r>
          </a:p>
        </p:txBody>
      </p:sp>
      <p:sp>
        <p:nvSpPr>
          <p:cNvPr id="4" name="object 4">
            <a:extLst>
              <a:ext uri="{FF2B5EF4-FFF2-40B4-BE49-F238E27FC236}">
                <a16:creationId xmlns:a16="http://schemas.microsoft.com/office/drawing/2014/main" id="{FC574829-D9E5-46C9-815E-388719554A5F}"/>
              </a:ext>
            </a:extLst>
          </p:cNvPr>
          <p:cNvSpPr/>
          <p:nvPr/>
        </p:nvSpPr>
        <p:spPr>
          <a:xfrm>
            <a:off x="4679784" y="3429000"/>
            <a:ext cx="2181212" cy="218122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886919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The </a:t>
            </a:r>
            <a:r>
              <a:rPr lang="en-US" spc="-5" dirty="0"/>
              <a:t>First</a:t>
            </a:r>
            <a:r>
              <a:rPr lang="en-US" spc="-90" dirty="0"/>
              <a:t> </a:t>
            </a:r>
            <a:r>
              <a:rPr lang="en-US" dirty="0"/>
              <a:t>Step…</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good financial plan allows the consumer  and the family to:</a:t>
            </a:r>
          </a:p>
          <a:p>
            <a:pPr lvl="2"/>
            <a:r>
              <a:rPr lang="en-US" sz="2400" dirty="0"/>
              <a:t>Live within their income</a:t>
            </a:r>
          </a:p>
          <a:p>
            <a:pPr lvl="2"/>
            <a:r>
              <a:rPr lang="en-US" sz="2400" dirty="0"/>
              <a:t>Identify goals</a:t>
            </a:r>
          </a:p>
          <a:p>
            <a:pPr lvl="2"/>
            <a:r>
              <a:rPr lang="en-US" sz="2400" dirty="0"/>
              <a:t>Prepare for emergencies</a:t>
            </a:r>
          </a:p>
          <a:p>
            <a:pPr lvl="2"/>
            <a:r>
              <a:rPr lang="en-US" sz="2400" dirty="0"/>
              <a:t>Be financially independent</a:t>
            </a:r>
          </a:p>
        </p:txBody>
      </p:sp>
      <p:sp>
        <p:nvSpPr>
          <p:cNvPr id="4" name="object 4">
            <a:extLst>
              <a:ext uri="{FF2B5EF4-FFF2-40B4-BE49-F238E27FC236}">
                <a16:creationId xmlns:a16="http://schemas.microsoft.com/office/drawing/2014/main" id="{AD72F183-C700-4274-B97D-7F8E0AFB0535}"/>
              </a:ext>
            </a:extLst>
          </p:cNvPr>
          <p:cNvSpPr/>
          <p:nvPr/>
        </p:nvSpPr>
        <p:spPr>
          <a:xfrm>
            <a:off x="4679777" y="3787579"/>
            <a:ext cx="2181225" cy="218122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085747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Budget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financial plan for:</a:t>
            </a:r>
          </a:p>
          <a:p>
            <a:pPr lvl="2"/>
            <a:r>
              <a:rPr lang="en-US" sz="2400" dirty="0"/>
              <a:t>Spending $</a:t>
            </a:r>
          </a:p>
          <a:p>
            <a:pPr lvl="2"/>
            <a:r>
              <a:rPr lang="en-US" sz="2400" dirty="0"/>
              <a:t>Saving $</a:t>
            </a:r>
          </a:p>
        </p:txBody>
      </p:sp>
      <p:sp>
        <p:nvSpPr>
          <p:cNvPr id="4" name="object 4">
            <a:extLst>
              <a:ext uri="{FF2B5EF4-FFF2-40B4-BE49-F238E27FC236}">
                <a16:creationId xmlns:a16="http://schemas.microsoft.com/office/drawing/2014/main" id="{211A07AF-37B6-4790-B146-C7D4AD53D8D4}"/>
              </a:ext>
            </a:extLst>
          </p:cNvPr>
          <p:cNvSpPr/>
          <p:nvPr/>
        </p:nvSpPr>
        <p:spPr>
          <a:xfrm>
            <a:off x="4717941" y="3608781"/>
            <a:ext cx="2382078" cy="182879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53744183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95</TotalTime>
  <Words>1845</Words>
  <Application>Microsoft Office PowerPoint</Application>
  <PresentationFormat>Widescreen</PresentationFormat>
  <Paragraphs>140</Paragraphs>
  <Slides>18</Slides>
  <Notes>17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.AppleSystemUIFont</vt:lpstr>
      <vt:lpstr>Arial</vt:lpstr>
      <vt:lpstr>Calibri</vt:lpstr>
      <vt:lpstr>Open Sans</vt:lpstr>
      <vt:lpstr>Open Sans SemiBold</vt:lpstr>
      <vt:lpstr>Times New Roman</vt:lpstr>
      <vt:lpstr>Wingdings</vt:lpstr>
      <vt:lpstr>2_Office Theme</vt:lpstr>
      <vt:lpstr>3_Office Theme</vt:lpstr>
      <vt:lpstr>Managing Your Finances – Part II</vt:lpstr>
      <vt:lpstr>PowerPoint Presentation</vt:lpstr>
      <vt:lpstr>Consumer Activities</vt:lpstr>
      <vt:lpstr>Resources Are Limited</vt:lpstr>
      <vt:lpstr>What Is Financial Planning?</vt:lpstr>
      <vt:lpstr>Financial Planning Begins With A Decision Making Model</vt:lpstr>
      <vt:lpstr>The First Step…</vt:lpstr>
      <vt:lpstr>The First Step…</vt:lpstr>
      <vt:lpstr>Budget</vt:lpstr>
      <vt:lpstr>Budget</vt:lpstr>
      <vt:lpstr>Preparing a Budget</vt:lpstr>
      <vt:lpstr>Preparing a Budget: Next Step</vt:lpstr>
      <vt:lpstr>What About Savings??</vt:lpstr>
      <vt:lpstr>What About Savings??</vt:lpstr>
      <vt:lpstr>The Budget On A Monthly Basis…</vt:lpstr>
      <vt:lpstr>Budget Practice</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8</cp:revision>
  <cp:lastPrinted>2017-07-07T16:17:37Z</cp:lastPrinted>
  <dcterms:created xsi:type="dcterms:W3CDTF">2017-07-11T23:58:30Z</dcterms:created>
  <dcterms:modified xsi:type="dcterms:W3CDTF">2018-01-04T12:56:55Z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