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19"/>
  </p:notesMasterIdLst>
  <p:handoutMasterIdLst>
    <p:handoutMasterId r:id="rId20"/>
  </p:handoutMasterIdLst>
  <p:sldIdLst>
    <p:sldId id="270" r:id="rId5"/>
    <p:sldId id="271" r:id="rId6"/>
    <p:sldId id="275" r:id="rId7"/>
    <p:sldId id="282" r:id="rId8"/>
    <p:sldId id="276" r:id="rId9"/>
    <p:sldId id="278" r:id="rId10"/>
    <p:sldId id="281" r:id="rId11"/>
    <p:sldId id="283" r:id="rId12"/>
    <p:sldId id="272" r:id="rId13"/>
    <p:sldId id="277" r:id="rId14"/>
    <p:sldId id="280" r:id="rId15"/>
    <p:sldId id="279" r:id="rId16"/>
    <p:sldId id="285"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9713" autoAdjust="0"/>
  </p:normalViewPr>
  <p:slideViewPr>
    <p:cSldViewPr snapToGrid="0" showGuides="1">
      <p:cViewPr varScale="1">
        <p:scale>
          <a:sx n="87" d="100"/>
          <a:sy n="87" d="100"/>
        </p:scale>
        <p:origin x="1428" y="72"/>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Chrestopoulos" userId="3c028412-a036-4bde-acff-509b9ed5287c" providerId="ADAL" clId="{E4DB77F8-8819-4D20-BEFA-82DE4304CD67}"/>
    <pc:docChg chg="custSel delSld modSld">
      <pc:chgData name="Adrianna Chrestopoulos" userId="3c028412-a036-4bde-acff-509b9ed5287c" providerId="ADAL" clId="{E4DB77F8-8819-4D20-BEFA-82DE4304CD67}" dt="2019-01-29T17:12:26.212" v="2" actId="2696"/>
      <pc:docMkLst>
        <pc:docMk/>
      </pc:docMkLst>
      <pc:sldChg chg="modSp">
        <pc:chgData name="Adrianna Chrestopoulos" userId="3c028412-a036-4bde-acff-509b9ed5287c" providerId="ADAL" clId="{E4DB77F8-8819-4D20-BEFA-82DE4304CD67}" dt="2019-01-29T17:12:12.554" v="1" actId="27636"/>
        <pc:sldMkLst>
          <pc:docMk/>
          <pc:sldMk cId="2320254746" sldId="274"/>
        </pc:sldMkLst>
        <pc:spChg chg="mod">
          <ac:chgData name="Adrianna Chrestopoulos" userId="3c028412-a036-4bde-acff-509b9ed5287c" providerId="ADAL" clId="{E4DB77F8-8819-4D20-BEFA-82DE4304CD67}" dt="2019-01-29T17:12:12.554" v="1" actId="27636"/>
          <ac:spMkLst>
            <pc:docMk/>
            <pc:sldMk cId="2320254746" sldId="274"/>
            <ac:spMk id="4" creationId="{00000000-0000-0000-0000-000000000000}"/>
          </ac:spMkLst>
        </pc:spChg>
      </pc:sldChg>
      <pc:sldChg chg="del">
        <pc:chgData name="Adrianna Chrestopoulos" userId="3c028412-a036-4bde-acff-509b9ed5287c" providerId="ADAL" clId="{E4DB77F8-8819-4D20-BEFA-82DE4304CD67}" dt="2019-01-29T17:12:26.212" v="2" actId="2696"/>
        <pc:sldMkLst>
          <pc:docMk/>
          <pc:sldMk cId="1646998689"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B7B06-4684-425D-9935-F205E1DEE1BF}"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en-US"/>
        </a:p>
      </dgm:t>
    </dgm:pt>
    <dgm:pt modelId="{B1D96619-067A-484C-A3E3-36B88D1249FE}">
      <dgm:prSet phldrT="[Text]"/>
      <dgm:spPr>
        <a:solidFill>
          <a:srgbClr val="0070C0"/>
        </a:solidFill>
      </dgm:spPr>
      <dgm:t>
        <a:bodyPr/>
        <a:lstStyle/>
        <a:p>
          <a:r>
            <a:rPr lang="en-US" dirty="0"/>
            <a:t>Needs</a:t>
          </a:r>
        </a:p>
      </dgm:t>
    </dgm:pt>
    <dgm:pt modelId="{CF71D8D9-01BC-469F-A82E-4180FDA91FE1}" type="parTrans" cxnId="{13FB3567-EF38-495F-A216-B3740FED4F1B}">
      <dgm:prSet/>
      <dgm:spPr/>
      <dgm:t>
        <a:bodyPr/>
        <a:lstStyle/>
        <a:p>
          <a:endParaRPr lang="en-US"/>
        </a:p>
      </dgm:t>
    </dgm:pt>
    <dgm:pt modelId="{3464DBA1-6D0D-4AF2-BE8D-6BB744364121}" type="sibTrans" cxnId="{13FB3567-EF38-495F-A216-B3740FED4F1B}">
      <dgm:prSet/>
      <dgm:spPr/>
      <dgm:t>
        <a:bodyPr/>
        <a:lstStyle/>
        <a:p>
          <a:endParaRPr lang="en-US"/>
        </a:p>
      </dgm:t>
    </dgm:pt>
    <dgm:pt modelId="{40FFEF7B-633F-473B-8CEE-B9B3C16CCFEE}">
      <dgm:prSet phldrT="[Text]"/>
      <dgm:spPr>
        <a:solidFill>
          <a:srgbClr val="C00000"/>
        </a:solidFill>
      </dgm:spPr>
      <dgm:t>
        <a:bodyPr/>
        <a:lstStyle/>
        <a:p>
          <a:r>
            <a:rPr lang="en-US" dirty="0"/>
            <a:t>Wants</a:t>
          </a:r>
        </a:p>
      </dgm:t>
    </dgm:pt>
    <dgm:pt modelId="{3F580D32-BFF6-44DA-8A59-507374E27284}" type="parTrans" cxnId="{39181164-ABB6-42FA-BA13-AE0177946840}">
      <dgm:prSet/>
      <dgm:spPr/>
      <dgm:t>
        <a:bodyPr/>
        <a:lstStyle/>
        <a:p>
          <a:endParaRPr lang="en-US"/>
        </a:p>
      </dgm:t>
    </dgm:pt>
    <dgm:pt modelId="{5B8F842D-9760-4940-BC96-384687E70906}" type="sibTrans" cxnId="{39181164-ABB6-42FA-BA13-AE0177946840}">
      <dgm:prSet/>
      <dgm:spPr/>
      <dgm:t>
        <a:bodyPr/>
        <a:lstStyle/>
        <a:p>
          <a:endParaRPr lang="en-US"/>
        </a:p>
      </dgm:t>
    </dgm:pt>
    <dgm:pt modelId="{6C96E69B-F1EA-42A6-97AA-55EF575FB5CB}" type="pres">
      <dgm:prSet presAssocID="{19DB7B06-4684-425D-9935-F205E1DEE1BF}" presName="diagram" presStyleCnt="0">
        <dgm:presLayoutVars>
          <dgm:dir/>
          <dgm:resizeHandles val="exact"/>
        </dgm:presLayoutVars>
      </dgm:prSet>
      <dgm:spPr/>
    </dgm:pt>
    <dgm:pt modelId="{09411F89-A89A-4AAE-A176-8003C60F7571}" type="pres">
      <dgm:prSet presAssocID="{B1D96619-067A-484C-A3E3-36B88D1249FE}" presName="arrow" presStyleLbl="node1" presStyleIdx="0" presStyleCnt="2">
        <dgm:presLayoutVars>
          <dgm:bulletEnabled val="1"/>
        </dgm:presLayoutVars>
      </dgm:prSet>
      <dgm:spPr/>
    </dgm:pt>
    <dgm:pt modelId="{1DF6821D-CB73-4350-A7E4-5DB7F64D76B0}" type="pres">
      <dgm:prSet presAssocID="{40FFEF7B-633F-473B-8CEE-B9B3C16CCFEE}" presName="arrow" presStyleLbl="node1" presStyleIdx="1" presStyleCnt="2">
        <dgm:presLayoutVars>
          <dgm:bulletEnabled val="1"/>
        </dgm:presLayoutVars>
      </dgm:prSet>
      <dgm:spPr/>
    </dgm:pt>
  </dgm:ptLst>
  <dgm:cxnLst>
    <dgm:cxn modelId="{39181164-ABB6-42FA-BA13-AE0177946840}" srcId="{19DB7B06-4684-425D-9935-F205E1DEE1BF}" destId="{40FFEF7B-633F-473B-8CEE-B9B3C16CCFEE}" srcOrd="1" destOrd="0" parTransId="{3F580D32-BFF6-44DA-8A59-507374E27284}" sibTransId="{5B8F842D-9760-4940-BC96-384687E70906}"/>
    <dgm:cxn modelId="{13FB3567-EF38-495F-A216-B3740FED4F1B}" srcId="{19DB7B06-4684-425D-9935-F205E1DEE1BF}" destId="{B1D96619-067A-484C-A3E3-36B88D1249FE}" srcOrd="0" destOrd="0" parTransId="{CF71D8D9-01BC-469F-A82E-4180FDA91FE1}" sibTransId="{3464DBA1-6D0D-4AF2-BE8D-6BB744364121}"/>
    <dgm:cxn modelId="{C7C6A879-2888-4D3F-8818-9CA5C7DE3488}" type="presOf" srcId="{B1D96619-067A-484C-A3E3-36B88D1249FE}" destId="{09411F89-A89A-4AAE-A176-8003C60F7571}" srcOrd="0" destOrd="0" presId="urn:microsoft.com/office/officeart/2005/8/layout/arrow5"/>
    <dgm:cxn modelId="{91DED1E5-5C72-41F4-97C2-D227BFA3EAB0}" type="presOf" srcId="{40FFEF7B-633F-473B-8CEE-B9B3C16CCFEE}" destId="{1DF6821D-CB73-4350-A7E4-5DB7F64D76B0}" srcOrd="0" destOrd="0" presId="urn:microsoft.com/office/officeart/2005/8/layout/arrow5"/>
    <dgm:cxn modelId="{A99ED3F5-BEC4-4993-851B-04B8CE6AE93F}" type="presOf" srcId="{19DB7B06-4684-425D-9935-F205E1DEE1BF}" destId="{6C96E69B-F1EA-42A6-97AA-55EF575FB5CB}" srcOrd="0" destOrd="0" presId="urn:microsoft.com/office/officeart/2005/8/layout/arrow5"/>
    <dgm:cxn modelId="{34A1BB8A-91F2-493E-AB4A-E77EE97EDF98}" type="presParOf" srcId="{6C96E69B-F1EA-42A6-97AA-55EF575FB5CB}" destId="{09411F89-A89A-4AAE-A176-8003C60F7571}" srcOrd="0" destOrd="0" presId="urn:microsoft.com/office/officeart/2005/8/layout/arrow5"/>
    <dgm:cxn modelId="{8A99E52A-F3FE-43E6-8244-9C9BB8866DE0}" type="presParOf" srcId="{6C96E69B-F1EA-42A6-97AA-55EF575FB5CB}" destId="{1DF6821D-CB73-4350-A7E4-5DB7F64D76B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72895-AC31-489F-85E1-9789996C9E5A}"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8149AAAE-8F85-4AD2-9BAF-9C13F4831E92}">
      <dgm:prSet phldrT="[Text]"/>
      <dgm:spPr>
        <a:solidFill>
          <a:schemeClr val="accent1">
            <a:alpha val="90000"/>
          </a:schemeClr>
        </a:solidFill>
      </dgm:spPr>
      <dgm:t>
        <a:bodyPr/>
        <a:lstStyle/>
        <a:p>
          <a:r>
            <a:rPr lang="en-US" dirty="0"/>
            <a:t>Income</a:t>
          </a:r>
        </a:p>
      </dgm:t>
    </dgm:pt>
    <dgm:pt modelId="{39748821-8012-40EF-AB34-5FF478517F87}" type="parTrans" cxnId="{97B02EB3-F47D-4137-AFBE-2809A8ED4395}">
      <dgm:prSet/>
      <dgm:spPr/>
      <dgm:t>
        <a:bodyPr/>
        <a:lstStyle/>
        <a:p>
          <a:endParaRPr lang="en-US"/>
        </a:p>
      </dgm:t>
    </dgm:pt>
    <dgm:pt modelId="{68A8E8C2-B7AE-40A1-B9B4-C6FBDA636C88}" type="sibTrans" cxnId="{97B02EB3-F47D-4137-AFBE-2809A8ED4395}">
      <dgm:prSet/>
      <dgm:spPr/>
      <dgm:t>
        <a:bodyPr/>
        <a:lstStyle/>
        <a:p>
          <a:endParaRPr lang="en-US"/>
        </a:p>
      </dgm:t>
    </dgm:pt>
    <dgm:pt modelId="{C7C69C69-DED5-412C-9376-A7E37257D1CC}">
      <dgm:prSet phldrT="[Text]"/>
      <dgm:spPr>
        <a:solidFill>
          <a:srgbClr val="0070C0"/>
        </a:solidFill>
      </dgm:spPr>
      <dgm:t>
        <a:bodyPr/>
        <a:lstStyle/>
        <a:p>
          <a:r>
            <a:rPr lang="en-US" dirty="0"/>
            <a:t>Paycheck</a:t>
          </a:r>
        </a:p>
      </dgm:t>
    </dgm:pt>
    <dgm:pt modelId="{A8484741-7894-4AFF-8CC4-36B02B31A795}" type="parTrans" cxnId="{6436087B-86A7-4AC9-869C-A66EEAF742A5}">
      <dgm:prSet/>
      <dgm:spPr/>
      <dgm:t>
        <a:bodyPr/>
        <a:lstStyle/>
        <a:p>
          <a:endParaRPr lang="en-US"/>
        </a:p>
      </dgm:t>
    </dgm:pt>
    <dgm:pt modelId="{333093DC-EE17-4D53-9E21-62EB0B1A2BBD}" type="sibTrans" cxnId="{6436087B-86A7-4AC9-869C-A66EEAF742A5}">
      <dgm:prSet/>
      <dgm:spPr/>
      <dgm:t>
        <a:bodyPr/>
        <a:lstStyle/>
        <a:p>
          <a:endParaRPr lang="en-US"/>
        </a:p>
      </dgm:t>
    </dgm:pt>
    <dgm:pt modelId="{872E7FE0-A658-45F0-BACF-EE18D974DFEB}">
      <dgm:prSet phldrT="[Text]"/>
      <dgm:spPr>
        <a:solidFill>
          <a:schemeClr val="accent1">
            <a:alpha val="90000"/>
          </a:schemeClr>
        </a:solidFill>
      </dgm:spPr>
      <dgm:t>
        <a:bodyPr/>
        <a:lstStyle/>
        <a:p>
          <a:r>
            <a:rPr lang="en-US" dirty="0"/>
            <a:t>Expenses</a:t>
          </a:r>
        </a:p>
      </dgm:t>
    </dgm:pt>
    <dgm:pt modelId="{3C1A4ECC-4CBD-4903-8461-649BC6BE5498}" type="parTrans" cxnId="{CBF2F969-6878-43E5-995D-509E2C50D1AB}">
      <dgm:prSet/>
      <dgm:spPr/>
      <dgm:t>
        <a:bodyPr/>
        <a:lstStyle/>
        <a:p>
          <a:endParaRPr lang="en-US"/>
        </a:p>
      </dgm:t>
    </dgm:pt>
    <dgm:pt modelId="{34550227-7770-4911-B6AD-331D4E0500C1}" type="sibTrans" cxnId="{CBF2F969-6878-43E5-995D-509E2C50D1AB}">
      <dgm:prSet/>
      <dgm:spPr/>
      <dgm:t>
        <a:bodyPr/>
        <a:lstStyle/>
        <a:p>
          <a:endParaRPr lang="en-US"/>
        </a:p>
      </dgm:t>
    </dgm:pt>
    <dgm:pt modelId="{C33B072E-3425-40B3-A34F-93C70CF3EDC6}">
      <dgm:prSet phldrT="[Text]"/>
      <dgm:spPr>
        <a:solidFill>
          <a:srgbClr val="C00000"/>
        </a:solidFill>
      </dgm:spPr>
      <dgm:t>
        <a:bodyPr/>
        <a:lstStyle/>
        <a:p>
          <a:r>
            <a:rPr lang="en-US" dirty="0"/>
            <a:t>Entertainment</a:t>
          </a:r>
        </a:p>
      </dgm:t>
    </dgm:pt>
    <dgm:pt modelId="{681C0FF4-C336-469B-9DFE-2E129814195C}" type="parTrans" cxnId="{2BBDB8A5-9CB2-4A04-A6DC-2BCDB332DCD3}">
      <dgm:prSet/>
      <dgm:spPr/>
      <dgm:t>
        <a:bodyPr/>
        <a:lstStyle/>
        <a:p>
          <a:endParaRPr lang="en-US"/>
        </a:p>
      </dgm:t>
    </dgm:pt>
    <dgm:pt modelId="{9C7B2CF1-BE6E-4346-BC36-3A6B49C82353}" type="sibTrans" cxnId="{2BBDB8A5-9CB2-4A04-A6DC-2BCDB332DCD3}">
      <dgm:prSet/>
      <dgm:spPr/>
      <dgm:t>
        <a:bodyPr/>
        <a:lstStyle/>
        <a:p>
          <a:endParaRPr lang="en-US"/>
        </a:p>
      </dgm:t>
    </dgm:pt>
    <dgm:pt modelId="{9198E23D-C5B0-4218-9C17-E9F4FA1AE608}">
      <dgm:prSet phldrT="[Text]"/>
      <dgm:spPr>
        <a:solidFill>
          <a:srgbClr val="C00000"/>
        </a:solidFill>
      </dgm:spPr>
      <dgm:t>
        <a:bodyPr/>
        <a:lstStyle/>
        <a:p>
          <a:r>
            <a:rPr lang="en-US" dirty="0"/>
            <a:t>Dining out</a:t>
          </a:r>
        </a:p>
      </dgm:t>
    </dgm:pt>
    <dgm:pt modelId="{6D452629-1297-474F-88E3-1E39B7F76B92}" type="parTrans" cxnId="{8657A1DA-DD08-4D19-AD98-2F5741512DE7}">
      <dgm:prSet/>
      <dgm:spPr/>
      <dgm:t>
        <a:bodyPr/>
        <a:lstStyle/>
        <a:p>
          <a:endParaRPr lang="en-US"/>
        </a:p>
      </dgm:t>
    </dgm:pt>
    <dgm:pt modelId="{77087707-DB73-41BD-B696-F5A1921E71EE}" type="sibTrans" cxnId="{8657A1DA-DD08-4D19-AD98-2F5741512DE7}">
      <dgm:prSet/>
      <dgm:spPr/>
      <dgm:t>
        <a:bodyPr/>
        <a:lstStyle/>
        <a:p>
          <a:endParaRPr lang="en-US"/>
        </a:p>
      </dgm:t>
    </dgm:pt>
    <dgm:pt modelId="{83742CFA-60ED-490B-B21E-68595BA95A1F}">
      <dgm:prSet phldrT="[Text]"/>
      <dgm:spPr>
        <a:solidFill>
          <a:srgbClr val="C00000"/>
        </a:solidFill>
      </dgm:spPr>
      <dgm:t>
        <a:bodyPr/>
        <a:lstStyle/>
        <a:p>
          <a:r>
            <a:rPr lang="en-US" dirty="0"/>
            <a:t>Clothes</a:t>
          </a:r>
        </a:p>
      </dgm:t>
    </dgm:pt>
    <dgm:pt modelId="{44A2799F-38A3-4CD3-8A02-DE31BE550FD9}" type="parTrans" cxnId="{AA5F020B-EE08-4D9C-B0B5-C1CC954A1D4F}">
      <dgm:prSet/>
      <dgm:spPr/>
      <dgm:t>
        <a:bodyPr/>
        <a:lstStyle/>
        <a:p>
          <a:endParaRPr lang="en-US"/>
        </a:p>
      </dgm:t>
    </dgm:pt>
    <dgm:pt modelId="{C8482A62-E2C5-4AC6-9CC6-4BDEB0BED962}" type="sibTrans" cxnId="{AA5F020B-EE08-4D9C-B0B5-C1CC954A1D4F}">
      <dgm:prSet/>
      <dgm:spPr/>
      <dgm:t>
        <a:bodyPr/>
        <a:lstStyle/>
        <a:p>
          <a:endParaRPr lang="en-US"/>
        </a:p>
      </dgm:t>
    </dgm:pt>
    <dgm:pt modelId="{111A7CC1-360D-4210-829B-78098084D580}" type="pres">
      <dgm:prSet presAssocID="{5C672895-AC31-489F-85E1-9789996C9E5A}" presName="outerComposite" presStyleCnt="0">
        <dgm:presLayoutVars>
          <dgm:chMax val="2"/>
          <dgm:animLvl val="lvl"/>
          <dgm:resizeHandles val="exact"/>
        </dgm:presLayoutVars>
      </dgm:prSet>
      <dgm:spPr/>
    </dgm:pt>
    <dgm:pt modelId="{2BA54BD3-1AEA-4162-8CCE-64B83B2F00D4}" type="pres">
      <dgm:prSet presAssocID="{5C672895-AC31-489F-85E1-9789996C9E5A}" presName="dummyMaxCanvas" presStyleCnt="0"/>
      <dgm:spPr/>
    </dgm:pt>
    <dgm:pt modelId="{332DA111-21E2-476E-A12D-C2EDD7986474}" type="pres">
      <dgm:prSet presAssocID="{5C672895-AC31-489F-85E1-9789996C9E5A}" presName="parentComposite" presStyleCnt="0"/>
      <dgm:spPr/>
    </dgm:pt>
    <dgm:pt modelId="{B1B93459-5937-439F-9562-AB9C84F3DC8F}" type="pres">
      <dgm:prSet presAssocID="{5C672895-AC31-489F-85E1-9789996C9E5A}" presName="parent1" presStyleLbl="alignAccFollowNode1" presStyleIdx="0" presStyleCnt="4">
        <dgm:presLayoutVars>
          <dgm:chMax val="4"/>
        </dgm:presLayoutVars>
      </dgm:prSet>
      <dgm:spPr/>
    </dgm:pt>
    <dgm:pt modelId="{3A3D4D02-EA6D-42F6-8BF4-1CA01033C6F7}" type="pres">
      <dgm:prSet presAssocID="{5C672895-AC31-489F-85E1-9789996C9E5A}" presName="parent2" presStyleLbl="alignAccFollowNode1" presStyleIdx="1" presStyleCnt="4">
        <dgm:presLayoutVars>
          <dgm:chMax val="4"/>
        </dgm:presLayoutVars>
      </dgm:prSet>
      <dgm:spPr/>
    </dgm:pt>
    <dgm:pt modelId="{BAE6BEE9-6A4D-4B83-A4DC-6B367DDD5E54}" type="pres">
      <dgm:prSet presAssocID="{5C672895-AC31-489F-85E1-9789996C9E5A}" presName="childrenComposite" presStyleCnt="0"/>
      <dgm:spPr/>
    </dgm:pt>
    <dgm:pt modelId="{5776B242-18BC-46AD-A638-AC9D07B42C53}" type="pres">
      <dgm:prSet presAssocID="{5C672895-AC31-489F-85E1-9789996C9E5A}" presName="dummyMaxCanvas_ChildArea" presStyleCnt="0"/>
      <dgm:spPr/>
    </dgm:pt>
    <dgm:pt modelId="{AF7EE9A9-E7D6-46F6-8799-C85EA49AAB79}" type="pres">
      <dgm:prSet presAssocID="{5C672895-AC31-489F-85E1-9789996C9E5A}" presName="fulcrum" presStyleLbl="alignAccFollowNode1" presStyleIdx="2" presStyleCnt="4"/>
      <dgm:spPr>
        <a:solidFill>
          <a:schemeClr val="accent1">
            <a:alpha val="90000"/>
          </a:schemeClr>
        </a:solidFill>
      </dgm:spPr>
    </dgm:pt>
    <dgm:pt modelId="{95182125-E44A-4CCC-AB0A-04FA8A082687}" type="pres">
      <dgm:prSet presAssocID="{5C672895-AC31-489F-85E1-9789996C9E5A}" presName="balance_13" presStyleLbl="alignAccFollowNode1" presStyleIdx="3" presStyleCnt="4">
        <dgm:presLayoutVars>
          <dgm:bulletEnabled val="1"/>
        </dgm:presLayoutVars>
      </dgm:prSet>
      <dgm:spPr>
        <a:solidFill>
          <a:schemeClr val="accent1">
            <a:alpha val="90000"/>
          </a:schemeClr>
        </a:solidFill>
      </dgm:spPr>
    </dgm:pt>
    <dgm:pt modelId="{1E79B64B-CA3D-4C99-855B-B63057C06D0E}" type="pres">
      <dgm:prSet presAssocID="{5C672895-AC31-489F-85E1-9789996C9E5A}" presName="right_13_1" presStyleLbl="node1" presStyleIdx="0" presStyleCnt="4">
        <dgm:presLayoutVars>
          <dgm:bulletEnabled val="1"/>
        </dgm:presLayoutVars>
      </dgm:prSet>
      <dgm:spPr/>
    </dgm:pt>
    <dgm:pt modelId="{B21BA13E-E263-492F-A502-143CE8D42038}" type="pres">
      <dgm:prSet presAssocID="{5C672895-AC31-489F-85E1-9789996C9E5A}" presName="right_13_2" presStyleLbl="node1" presStyleIdx="1" presStyleCnt="4">
        <dgm:presLayoutVars>
          <dgm:bulletEnabled val="1"/>
        </dgm:presLayoutVars>
      </dgm:prSet>
      <dgm:spPr/>
    </dgm:pt>
    <dgm:pt modelId="{ABA2B5C6-91C7-43EF-A6FB-680FAB05AE76}" type="pres">
      <dgm:prSet presAssocID="{5C672895-AC31-489F-85E1-9789996C9E5A}" presName="right_13_3" presStyleLbl="node1" presStyleIdx="2" presStyleCnt="4">
        <dgm:presLayoutVars>
          <dgm:bulletEnabled val="1"/>
        </dgm:presLayoutVars>
      </dgm:prSet>
      <dgm:spPr/>
    </dgm:pt>
    <dgm:pt modelId="{68F79446-E477-4DB4-BC92-23FCA818C260}" type="pres">
      <dgm:prSet presAssocID="{5C672895-AC31-489F-85E1-9789996C9E5A}" presName="left_13_1" presStyleLbl="node1" presStyleIdx="3" presStyleCnt="4">
        <dgm:presLayoutVars>
          <dgm:bulletEnabled val="1"/>
        </dgm:presLayoutVars>
      </dgm:prSet>
      <dgm:spPr/>
    </dgm:pt>
  </dgm:ptLst>
  <dgm:cxnLst>
    <dgm:cxn modelId="{AA5F020B-EE08-4D9C-B0B5-C1CC954A1D4F}" srcId="{872E7FE0-A658-45F0-BACF-EE18D974DFEB}" destId="{83742CFA-60ED-490B-B21E-68595BA95A1F}" srcOrd="2" destOrd="0" parTransId="{44A2799F-38A3-4CD3-8A02-DE31BE550FD9}" sibTransId="{C8482A62-E2C5-4AC6-9CC6-4BDEB0BED962}"/>
    <dgm:cxn modelId="{AE7DF249-D963-40D1-98A9-3341A0371A30}" type="presOf" srcId="{9198E23D-C5B0-4218-9C17-E9F4FA1AE608}" destId="{B21BA13E-E263-492F-A502-143CE8D42038}" srcOrd="0" destOrd="0" presId="urn:microsoft.com/office/officeart/2005/8/layout/balance1"/>
    <dgm:cxn modelId="{CBF2F969-6878-43E5-995D-509E2C50D1AB}" srcId="{5C672895-AC31-489F-85E1-9789996C9E5A}" destId="{872E7FE0-A658-45F0-BACF-EE18D974DFEB}" srcOrd="1" destOrd="0" parTransId="{3C1A4ECC-4CBD-4903-8461-649BC6BE5498}" sibTransId="{34550227-7770-4911-B6AD-331D4E0500C1}"/>
    <dgm:cxn modelId="{B723CD77-13CB-4ED2-AD1E-788F202736C6}" type="presOf" srcId="{872E7FE0-A658-45F0-BACF-EE18D974DFEB}" destId="{3A3D4D02-EA6D-42F6-8BF4-1CA01033C6F7}" srcOrd="0" destOrd="0" presId="urn:microsoft.com/office/officeart/2005/8/layout/balance1"/>
    <dgm:cxn modelId="{EAA21979-9C3E-4D34-8880-181186AC56DA}" type="presOf" srcId="{C33B072E-3425-40B3-A34F-93C70CF3EDC6}" destId="{1E79B64B-CA3D-4C99-855B-B63057C06D0E}" srcOrd="0" destOrd="0" presId="urn:microsoft.com/office/officeart/2005/8/layout/balance1"/>
    <dgm:cxn modelId="{6436087B-86A7-4AC9-869C-A66EEAF742A5}" srcId="{8149AAAE-8F85-4AD2-9BAF-9C13F4831E92}" destId="{C7C69C69-DED5-412C-9376-A7E37257D1CC}" srcOrd="0" destOrd="0" parTransId="{A8484741-7894-4AFF-8CC4-36B02B31A795}" sibTransId="{333093DC-EE17-4D53-9E21-62EB0B1A2BBD}"/>
    <dgm:cxn modelId="{B4FCDA9D-B087-4953-8F94-74A170DEA146}" type="presOf" srcId="{83742CFA-60ED-490B-B21E-68595BA95A1F}" destId="{ABA2B5C6-91C7-43EF-A6FB-680FAB05AE76}" srcOrd="0" destOrd="0" presId="urn:microsoft.com/office/officeart/2005/8/layout/balance1"/>
    <dgm:cxn modelId="{B54DDEA4-AB81-4276-9D76-110FF2DFA220}" type="presOf" srcId="{5C672895-AC31-489F-85E1-9789996C9E5A}" destId="{111A7CC1-360D-4210-829B-78098084D580}" srcOrd="0" destOrd="0" presId="urn:microsoft.com/office/officeart/2005/8/layout/balance1"/>
    <dgm:cxn modelId="{2BBDB8A5-9CB2-4A04-A6DC-2BCDB332DCD3}" srcId="{872E7FE0-A658-45F0-BACF-EE18D974DFEB}" destId="{C33B072E-3425-40B3-A34F-93C70CF3EDC6}" srcOrd="0" destOrd="0" parTransId="{681C0FF4-C336-469B-9DFE-2E129814195C}" sibTransId="{9C7B2CF1-BE6E-4346-BC36-3A6B49C82353}"/>
    <dgm:cxn modelId="{97B02EB3-F47D-4137-AFBE-2809A8ED4395}" srcId="{5C672895-AC31-489F-85E1-9789996C9E5A}" destId="{8149AAAE-8F85-4AD2-9BAF-9C13F4831E92}" srcOrd="0" destOrd="0" parTransId="{39748821-8012-40EF-AB34-5FF478517F87}" sibTransId="{68A8E8C2-B7AE-40A1-B9B4-C6FBDA636C88}"/>
    <dgm:cxn modelId="{66803AB9-F981-4C79-8A5E-75D5DC31E2C7}" type="presOf" srcId="{C7C69C69-DED5-412C-9376-A7E37257D1CC}" destId="{68F79446-E477-4DB4-BC92-23FCA818C260}" srcOrd="0" destOrd="0" presId="urn:microsoft.com/office/officeart/2005/8/layout/balance1"/>
    <dgm:cxn modelId="{0EE5CDD8-5BCC-48A2-BE52-2371290EAE22}" type="presOf" srcId="{8149AAAE-8F85-4AD2-9BAF-9C13F4831E92}" destId="{B1B93459-5937-439F-9562-AB9C84F3DC8F}" srcOrd="0" destOrd="0" presId="urn:microsoft.com/office/officeart/2005/8/layout/balance1"/>
    <dgm:cxn modelId="{8657A1DA-DD08-4D19-AD98-2F5741512DE7}" srcId="{872E7FE0-A658-45F0-BACF-EE18D974DFEB}" destId="{9198E23D-C5B0-4218-9C17-E9F4FA1AE608}" srcOrd="1" destOrd="0" parTransId="{6D452629-1297-474F-88E3-1E39B7F76B92}" sibTransId="{77087707-DB73-41BD-B696-F5A1921E71EE}"/>
    <dgm:cxn modelId="{A42D0E81-4495-4EEA-A4FE-FE4DAC17BFAB}" type="presParOf" srcId="{111A7CC1-360D-4210-829B-78098084D580}" destId="{2BA54BD3-1AEA-4162-8CCE-64B83B2F00D4}" srcOrd="0" destOrd="0" presId="urn:microsoft.com/office/officeart/2005/8/layout/balance1"/>
    <dgm:cxn modelId="{A381E62A-BC0C-4065-AAFF-2C20781EE361}" type="presParOf" srcId="{111A7CC1-360D-4210-829B-78098084D580}" destId="{332DA111-21E2-476E-A12D-C2EDD7986474}" srcOrd="1" destOrd="0" presId="urn:microsoft.com/office/officeart/2005/8/layout/balance1"/>
    <dgm:cxn modelId="{03FABBCD-695A-4CA2-9CCB-D83A2F4CB982}" type="presParOf" srcId="{332DA111-21E2-476E-A12D-C2EDD7986474}" destId="{B1B93459-5937-439F-9562-AB9C84F3DC8F}" srcOrd="0" destOrd="0" presId="urn:microsoft.com/office/officeart/2005/8/layout/balance1"/>
    <dgm:cxn modelId="{25940F67-CEC1-4937-A0F7-AAE210F861DE}" type="presParOf" srcId="{332DA111-21E2-476E-A12D-C2EDD7986474}" destId="{3A3D4D02-EA6D-42F6-8BF4-1CA01033C6F7}" srcOrd="1" destOrd="0" presId="urn:microsoft.com/office/officeart/2005/8/layout/balance1"/>
    <dgm:cxn modelId="{292CFD32-AA07-496F-8EA1-A8BC995CB4E9}" type="presParOf" srcId="{111A7CC1-360D-4210-829B-78098084D580}" destId="{BAE6BEE9-6A4D-4B83-A4DC-6B367DDD5E54}" srcOrd="2" destOrd="0" presId="urn:microsoft.com/office/officeart/2005/8/layout/balance1"/>
    <dgm:cxn modelId="{B4BA33FE-F8A7-4A3C-A3B9-264DB487F55D}" type="presParOf" srcId="{BAE6BEE9-6A4D-4B83-A4DC-6B367DDD5E54}" destId="{5776B242-18BC-46AD-A638-AC9D07B42C53}" srcOrd="0" destOrd="0" presId="urn:microsoft.com/office/officeart/2005/8/layout/balance1"/>
    <dgm:cxn modelId="{272924F4-ED0B-4762-97A3-FB35FA5CCA79}" type="presParOf" srcId="{BAE6BEE9-6A4D-4B83-A4DC-6B367DDD5E54}" destId="{AF7EE9A9-E7D6-46F6-8799-C85EA49AAB79}" srcOrd="1" destOrd="0" presId="urn:microsoft.com/office/officeart/2005/8/layout/balance1"/>
    <dgm:cxn modelId="{15007D2C-B82C-4591-9ECB-627D13EFACA5}" type="presParOf" srcId="{BAE6BEE9-6A4D-4B83-A4DC-6B367DDD5E54}" destId="{95182125-E44A-4CCC-AB0A-04FA8A082687}" srcOrd="2" destOrd="0" presId="urn:microsoft.com/office/officeart/2005/8/layout/balance1"/>
    <dgm:cxn modelId="{5D17B155-C488-4B2C-9D71-9C0CEC8E3A03}" type="presParOf" srcId="{BAE6BEE9-6A4D-4B83-A4DC-6B367DDD5E54}" destId="{1E79B64B-CA3D-4C99-855B-B63057C06D0E}" srcOrd="3" destOrd="0" presId="urn:microsoft.com/office/officeart/2005/8/layout/balance1"/>
    <dgm:cxn modelId="{07FDB9D8-8A80-474C-B9A9-8D8A014A7EBA}" type="presParOf" srcId="{BAE6BEE9-6A4D-4B83-A4DC-6B367DDD5E54}" destId="{B21BA13E-E263-492F-A502-143CE8D42038}" srcOrd="4" destOrd="0" presId="urn:microsoft.com/office/officeart/2005/8/layout/balance1"/>
    <dgm:cxn modelId="{017F4F9C-3A7B-4050-92A8-70BDB6E06567}" type="presParOf" srcId="{BAE6BEE9-6A4D-4B83-A4DC-6B367DDD5E54}" destId="{ABA2B5C6-91C7-43EF-A6FB-680FAB05AE76}" srcOrd="5" destOrd="0" presId="urn:microsoft.com/office/officeart/2005/8/layout/balance1"/>
    <dgm:cxn modelId="{1BA53D95-7EBA-4B6B-97D1-BFC93B7D44A2}" type="presParOf" srcId="{BAE6BEE9-6A4D-4B83-A4DC-6B367DDD5E54}" destId="{68F79446-E477-4DB4-BC92-23FCA818C260}"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1F89-A89A-4AAE-A176-8003C60F7571}">
      <dsp:nvSpPr>
        <dsp:cNvPr id="0" name=""/>
        <dsp:cNvSpPr/>
      </dsp:nvSpPr>
      <dsp:spPr>
        <a:xfrm rot="16200000">
          <a:off x="516" y="1222610"/>
          <a:ext cx="2612030" cy="2612030"/>
        </a:xfrm>
        <a:prstGeom prst="downArrow">
          <a:avLst>
            <a:gd name="adj1" fmla="val 50000"/>
            <a:gd name="adj2" fmla="val 3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Needs</a:t>
          </a:r>
        </a:p>
      </dsp:txBody>
      <dsp:txXfrm rot="5400000">
        <a:off x="516" y="1875617"/>
        <a:ext cx="2154925" cy="1306015"/>
      </dsp:txXfrm>
    </dsp:sp>
    <dsp:sp modelId="{1DF6821D-CB73-4350-A7E4-5DB7F64D76B0}">
      <dsp:nvSpPr>
        <dsp:cNvPr id="0" name=""/>
        <dsp:cNvSpPr/>
      </dsp:nvSpPr>
      <dsp:spPr>
        <a:xfrm rot="5400000">
          <a:off x="2857226" y="1222610"/>
          <a:ext cx="2612030" cy="2612030"/>
        </a:xfrm>
        <a:prstGeom prst="down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Wants</a:t>
          </a:r>
        </a:p>
      </dsp:txBody>
      <dsp:txXfrm rot="-5400000">
        <a:off x="3314331" y="1875618"/>
        <a:ext cx="2154925" cy="1306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93459-5937-439F-9562-AB9C84F3DC8F}">
      <dsp:nvSpPr>
        <dsp:cNvPr id="0" name=""/>
        <dsp:cNvSpPr/>
      </dsp:nvSpPr>
      <dsp:spPr>
        <a:xfrm>
          <a:off x="723983" y="0"/>
          <a:ext cx="1544171" cy="857873"/>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Income</a:t>
          </a:r>
        </a:p>
      </dsp:txBody>
      <dsp:txXfrm>
        <a:off x="749109" y="25126"/>
        <a:ext cx="1493919" cy="807621"/>
      </dsp:txXfrm>
    </dsp:sp>
    <dsp:sp modelId="{3A3D4D02-EA6D-42F6-8BF4-1CA01033C6F7}">
      <dsp:nvSpPr>
        <dsp:cNvPr id="0" name=""/>
        <dsp:cNvSpPr/>
      </dsp:nvSpPr>
      <dsp:spPr>
        <a:xfrm>
          <a:off x="2954453" y="0"/>
          <a:ext cx="1544171" cy="857873"/>
        </a:xfrm>
        <a:prstGeom prst="roundRect">
          <a:avLst>
            <a:gd name="adj" fmla="val 10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Expenses</a:t>
          </a:r>
        </a:p>
      </dsp:txBody>
      <dsp:txXfrm>
        <a:off x="2979579" y="25126"/>
        <a:ext cx="1493919" cy="807621"/>
      </dsp:txXfrm>
    </dsp:sp>
    <dsp:sp modelId="{AF7EE9A9-E7D6-46F6-8799-C85EA49AAB79}">
      <dsp:nvSpPr>
        <dsp:cNvPr id="0" name=""/>
        <dsp:cNvSpPr/>
      </dsp:nvSpPr>
      <dsp:spPr>
        <a:xfrm>
          <a:off x="2289602" y="3645961"/>
          <a:ext cx="643404" cy="643404"/>
        </a:xfrm>
        <a:prstGeom prst="triangle">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182125-E44A-4CCC-AB0A-04FA8A082687}">
      <dsp:nvSpPr>
        <dsp:cNvPr id="0" name=""/>
        <dsp:cNvSpPr/>
      </dsp:nvSpPr>
      <dsp:spPr>
        <a:xfrm rot="240000">
          <a:off x="680500" y="3370254"/>
          <a:ext cx="3861608" cy="270029"/>
        </a:xfrm>
        <a:prstGeom prst="rect">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79B64B-CA3D-4C99-855B-B63057C06D0E}">
      <dsp:nvSpPr>
        <dsp:cNvPr id="0" name=""/>
        <dsp:cNvSpPr/>
      </dsp:nvSpPr>
      <dsp:spPr>
        <a:xfrm rot="240000">
          <a:off x="2999060" y="2695113"/>
          <a:ext cx="1540745" cy="71782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Entertainment</a:t>
          </a:r>
        </a:p>
      </dsp:txBody>
      <dsp:txXfrm>
        <a:off x="3034102" y="2730155"/>
        <a:ext cx="1470661" cy="647745"/>
      </dsp:txXfrm>
    </dsp:sp>
    <dsp:sp modelId="{B21BA13E-E263-492F-A502-143CE8D42038}">
      <dsp:nvSpPr>
        <dsp:cNvPr id="0" name=""/>
        <dsp:cNvSpPr/>
      </dsp:nvSpPr>
      <dsp:spPr>
        <a:xfrm rot="240000">
          <a:off x="3054822" y="1923027"/>
          <a:ext cx="1540745" cy="71782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Dining out</a:t>
          </a:r>
        </a:p>
      </dsp:txBody>
      <dsp:txXfrm>
        <a:off x="3089864" y="1958069"/>
        <a:ext cx="1470661" cy="647745"/>
      </dsp:txXfrm>
    </dsp:sp>
    <dsp:sp modelId="{ABA2B5C6-91C7-43EF-A6FB-680FAB05AE76}">
      <dsp:nvSpPr>
        <dsp:cNvPr id="0" name=""/>
        <dsp:cNvSpPr/>
      </dsp:nvSpPr>
      <dsp:spPr>
        <a:xfrm rot="240000">
          <a:off x="3110584" y="1168099"/>
          <a:ext cx="1540745" cy="71782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Clothes</a:t>
          </a:r>
        </a:p>
      </dsp:txBody>
      <dsp:txXfrm>
        <a:off x="3145626" y="1203141"/>
        <a:ext cx="1470661" cy="647745"/>
      </dsp:txXfrm>
    </dsp:sp>
    <dsp:sp modelId="{68F79446-E477-4DB4-BC92-23FCA818C260}">
      <dsp:nvSpPr>
        <dsp:cNvPr id="0" name=""/>
        <dsp:cNvSpPr/>
      </dsp:nvSpPr>
      <dsp:spPr>
        <a:xfrm rot="240000">
          <a:off x="790037" y="2540696"/>
          <a:ext cx="1540745" cy="71782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Paycheck</a:t>
          </a:r>
        </a:p>
      </dsp:txBody>
      <dsp:txXfrm>
        <a:off x="825079" y="2575738"/>
        <a:ext cx="1470661" cy="64774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3787-D225-4F78-8E71-4DD8FC1EC8F1}" type="datetimeFigureOut">
              <a:rPr lang="en-US" smtClean="0"/>
              <a:t>1/29/2019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B2D29-8AC0-4FB1-933D-AD24ECC4354D}" type="slidenum">
              <a:rPr lang="en-US" smtClean="0"/>
              <a:t>‹#›</a:t>
            </a:fld>
            <a:endParaRPr lang="en-US"/>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625E-096F-494B-B7CE-A49E276A3A39}"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C895-EB1C-4157-9E46-0DF3298BA9C2}" type="slidenum">
              <a:rPr lang="en-US" smtClean="0"/>
              <a:t>‹#›</a:t>
            </a:fld>
            <a:endParaRPr lang="en-US"/>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1</a:t>
            </a:fld>
            <a:endParaRPr lang="en-US"/>
          </a:p>
        </p:txBody>
      </p:sp>
    </p:spTree>
    <p:extLst>
      <p:ext uri="{BB962C8B-B14F-4D97-AF65-F5344CB8AC3E}">
        <p14:creationId xmlns:p14="http://schemas.microsoft.com/office/powerpoint/2010/main" val="304040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monthly expenses exceed your income, you will</a:t>
            </a:r>
            <a:r>
              <a:rPr lang="en-US" baseline="0" dirty="0"/>
              <a:t> need to either increase your income or decrease your expenses. </a:t>
            </a:r>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11</a:t>
            </a:fld>
            <a:endParaRPr lang="en-US"/>
          </a:p>
        </p:txBody>
      </p:sp>
    </p:spTree>
    <p:extLst>
      <p:ext uri="{BB962C8B-B14F-4D97-AF65-F5344CB8AC3E}">
        <p14:creationId xmlns:p14="http://schemas.microsoft.com/office/powerpoint/2010/main" val="274688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spending any</a:t>
            </a:r>
            <a:r>
              <a:rPr lang="en-US" baseline="0" dirty="0"/>
              <a:t> money that was not on your planned list of expenses.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 an informed consumer. Know where, when and how to shop</a:t>
            </a:r>
          </a:p>
          <a:p>
            <a:endParaRPr lang="en-US" baseline="0" dirty="0"/>
          </a:p>
          <a:p>
            <a:r>
              <a:rPr lang="en-US" baseline="0" dirty="0"/>
              <a:t>Make sure to check your bank account frequently either online or by phone to make sure that all expenses have been recorded before you make new purchases. Bank charges for overdraft fees can wreck a budget.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FA2C895-EB1C-4157-9E46-0DF3298BA9C2}" type="slidenum">
              <a:rPr lang="en-US" smtClean="0"/>
              <a:t>12</a:t>
            </a:fld>
            <a:endParaRPr lang="en-US"/>
          </a:p>
        </p:txBody>
      </p:sp>
    </p:spTree>
    <p:extLst>
      <p:ext uri="{BB962C8B-B14F-4D97-AF65-F5344CB8AC3E}">
        <p14:creationId xmlns:p14="http://schemas.microsoft.com/office/powerpoint/2010/main" val="128936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a:t>
            </a:r>
            <a:r>
              <a:rPr lang="en-US" baseline="0" dirty="0"/>
              <a:t> income and expenses </a:t>
            </a:r>
            <a:r>
              <a:rPr lang="en-US" dirty="0"/>
              <a:t>may change so your budget will need to change.</a:t>
            </a:r>
          </a:p>
          <a:p>
            <a:endParaRPr lang="en-US" dirty="0"/>
          </a:p>
          <a:p>
            <a:r>
              <a:rPr lang="en-US" dirty="0"/>
              <a:t>Be sure to make the adjustments.</a:t>
            </a:r>
          </a:p>
        </p:txBody>
      </p:sp>
      <p:sp>
        <p:nvSpPr>
          <p:cNvPr id="4" name="Slide Number Placeholder 3"/>
          <p:cNvSpPr>
            <a:spLocks noGrp="1"/>
          </p:cNvSpPr>
          <p:nvPr>
            <p:ph type="sldNum" sz="quarter" idx="10"/>
          </p:nvPr>
        </p:nvSpPr>
        <p:spPr/>
        <p:txBody>
          <a:bodyPr/>
          <a:lstStyle/>
          <a:p>
            <a:fld id="{3FA2C895-EB1C-4157-9E46-0DF3298BA9C2}" type="slidenum">
              <a:rPr lang="en-US" smtClean="0"/>
              <a:t>13</a:t>
            </a:fld>
            <a:endParaRPr lang="en-US"/>
          </a:p>
        </p:txBody>
      </p:sp>
    </p:spTree>
    <p:extLst>
      <p:ext uri="{BB962C8B-B14F-4D97-AF65-F5344CB8AC3E}">
        <p14:creationId xmlns:p14="http://schemas.microsoft.com/office/powerpoint/2010/main" val="3608365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14</a:t>
            </a:fld>
            <a:endParaRPr lang="en-US"/>
          </a:p>
        </p:txBody>
      </p:sp>
    </p:spTree>
    <p:extLst>
      <p:ext uri="{BB962C8B-B14F-4D97-AF65-F5344CB8AC3E}">
        <p14:creationId xmlns:p14="http://schemas.microsoft.com/office/powerpoint/2010/main" val="282626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job! That means you will get a paycheck!</a:t>
            </a:r>
          </a:p>
          <a:p>
            <a:endParaRPr lang="en-US" dirty="0"/>
          </a:p>
          <a:p>
            <a:r>
              <a:rPr lang="en-US" dirty="0"/>
              <a:t>You</a:t>
            </a:r>
            <a:r>
              <a:rPr lang="en-US" baseline="0" dirty="0"/>
              <a:t> can also call it your income or wages.</a:t>
            </a:r>
            <a:endParaRPr lang="en-US" dirty="0"/>
          </a:p>
          <a:p>
            <a:endParaRPr lang="en-US" dirty="0"/>
          </a:p>
          <a:p>
            <a:r>
              <a:rPr lang="en-US" dirty="0"/>
              <a:t>Decisions</a:t>
            </a:r>
            <a:r>
              <a:rPr lang="en-US" baseline="0" dirty="0"/>
              <a:t> will need to be made as to:</a:t>
            </a:r>
            <a:endParaRPr lang="en-US" dirty="0"/>
          </a:p>
          <a:p>
            <a:pPr marL="171450" indent="-171450">
              <a:buFont typeface="Arial" panose="020B0604020202020204" pitchFamily="34" charset="0"/>
              <a:buChar char="•"/>
            </a:pPr>
            <a:r>
              <a:rPr lang="en-US" dirty="0"/>
              <a:t>How will you spend your money?</a:t>
            </a:r>
          </a:p>
          <a:p>
            <a:pPr marL="171450" indent="-171450">
              <a:buFont typeface="Arial" panose="020B0604020202020204" pitchFamily="34" charset="0"/>
              <a:buChar char="•"/>
            </a:pPr>
            <a:r>
              <a:rPr lang="en-US" dirty="0"/>
              <a:t>What will you buy?</a:t>
            </a:r>
          </a:p>
          <a:p>
            <a:pPr marL="171450" indent="-171450">
              <a:buFont typeface="Arial" panose="020B0604020202020204" pitchFamily="34" charset="0"/>
              <a:buChar char="•"/>
            </a:pPr>
            <a:r>
              <a:rPr lang="en-US" dirty="0"/>
              <a:t>Will you save any money?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may not get to see the actual</a:t>
            </a:r>
            <a:r>
              <a:rPr lang="en-US" baseline="0" dirty="0"/>
              <a:t> check because m</a:t>
            </a:r>
            <a:r>
              <a:rPr lang="en-US" dirty="0"/>
              <a:t>any businesses are now paying their employees with an electronic paycheck where</a:t>
            </a:r>
            <a:r>
              <a:rPr lang="en-US" baseline="0" dirty="0"/>
              <a:t> you check is automatically deposited into a bank account. </a:t>
            </a:r>
            <a:endParaRPr lang="en-US" dirty="0"/>
          </a:p>
          <a:p>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3</a:t>
            </a:fld>
            <a:endParaRPr lang="en-US"/>
          </a:p>
        </p:txBody>
      </p:sp>
    </p:spTree>
    <p:extLst>
      <p:ext uri="{BB962C8B-B14F-4D97-AF65-F5344CB8AC3E}">
        <p14:creationId xmlns:p14="http://schemas.microsoft.com/office/powerpoint/2010/main" val="21979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Budget:</a:t>
            </a:r>
            <a:r>
              <a:rPr lang="en-US" sz="1200" b="0" i="0" kern="1200" dirty="0">
                <a:solidFill>
                  <a:schemeClr val="tx1"/>
                </a:solidFill>
                <a:effectLst/>
                <a:latin typeface="+mn-lt"/>
                <a:ea typeface="+mn-ea"/>
                <a:cs typeface="+mn-cs"/>
              </a:rPr>
              <a:t> An estimate of income and expenditure for a set period of time</a:t>
            </a:r>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4</a:t>
            </a:fld>
            <a:endParaRPr lang="en-US"/>
          </a:p>
        </p:txBody>
      </p:sp>
    </p:spTree>
    <p:extLst>
      <p:ext uri="{BB962C8B-B14F-4D97-AF65-F5344CB8AC3E}">
        <p14:creationId xmlns:p14="http://schemas.microsoft.com/office/powerpoint/2010/main" val="237748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p</a:t>
            </a:r>
            <a:r>
              <a:rPr lang="en-US" sz="1200" b="0" i="0" kern="1200" dirty="0">
                <a:solidFill>
                  <a:schemeClr val="tx1"/>
                </a:solidFill>
                <a:effectLst/>
                <a:latin typeface="+mn-lt"/>
                <a:ea typeface="+mn-ea"/>
                <a:cs typeface="+mn-cs"/>
              </a:rPr>
              <a:t>ersonal budget</a:t>
            </a:r>
            <a:r>
              <a:rPr lang="en-US" sz="1200" b="0" i="0" kern="1200" baseline="0" dirty="0">
                <a:solidFill>
                  <a:schemeClr val="tx1"/>
                </a:solidFill>
                <a:effectLst/>
                <a:latin typeface="+mn-lt"/>
                <a:ea typeface="+mn-ea"/>
                <a:cs typeface="+mn-cs"/>
              </a:rPr>
              <a:t> is a </a:t>
            </a:r>
            <a:r>
              <a:rPr lang="en-US" sz="1200" b="0" i="0" kern="1200" dirty="0">
                <a:solidFill>
                  <a:schemeClr val="tx1"/>
                </a:solidFill>
                <a:effectLst/>
                <a:latin typeface="+mn-lt"/>
                <a:ea typeface="+mn-ea"/>
                <a:cs typeface="+mn-cs"/>
              </a:rPr>
              <a:t>finance plan that allocates future personal income towards expenses, savings and debt repayment.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A2C895-EB1C-4157-9E46-0DF3298BA9C2}" type="slidenum">
              <a:rPr lang="en-US" smtClean="0"/>
              <a:t>5</a:t>
            </a:fld>
            <a:endParaRPr lang="en-US"/>
          </a:p>
        </p:txBody>
      </p:sp>
    </p:spTree>
    <p:extLst>
      <p:ext uri="{BB962C8B-B14F-4D97-AF65-F5344CB8AC3E}">
        <p14:creationId xmlns:p14="http://schemas.microsoft.com/office/powerpoint/2010/main" val="181004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Decide what your needs and wants are</a:t>
            </a:r>
            <a:r>
              <a:rPr lang="en-US" baseline="0" dirty="0"/>
              <a:t> and then save for them. </a:t>
            </a:r>
            <a:endParaRPr lang="en-US" dirty="0"/>
          </a:p>
          <a:p>
            <a:endParaRPr lang="en-US" dirty="0"/>
          </a:p>
          <a:p>
            <a:r>
              <a:rPr lang="en-US" dirty="0"/>
              <a:t>Short-term</a:t>
            </a:r>
            <a:r>
              <a:rPr lang="en-US" baseline="0" dirty="0"/>
              <a:t> goals may include a:</a:t>
            </a:r>
          </a:p>
          <a:p>
            <a:pPr marL="171450" indent="-171450">
              <a:buFont typeface="Arial" panose="020B0604020202020204" pitchFamily="34" charset="0"/>
              <a:buChar char="•"/>
            </a:pPr>
            <a:r>
              <a:rPr lang="en-US" baseline="0" dirty="0"/>
              <a:t>cell phone</a:t>
            </a:r>
          </a:p>
          <a:p>
            <a:pPr marL="171450" indent="-171450">
              <a:buFont typeface="Arial" panose="020B0604020202020204" pitchFamily="34" charset="0"/>
              <a:buChar char="•"/>
            </a:pPr>
            <a:r>
              <a:rPr lang="en-US" baseline="0" dirty="0"/>
              <a:t>flat-screen TV</a:t>
            </a:r>
          </a:p>
          <a:p>
            <a:pPr marL="171450" indent="-171450">
              <a:buFont typeface="Arial" panose="020B0604020202020204" pitchFamily="34" charset="0"/>
              <a:buChar char="•"/>
            </a:pPr>
            <a:r>
              <a:rPr lang="en-US" dirty="0"/>
              <a:t>trendy purse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Long-term goals may include</a:t>
            </a:r>
            <a:r>
              <a:rPr lang="en-US" baseline="0" dirty="0"/>
              <a:t> saving money for a:</a:t>
            </a:r>
          </a:p>
          <a:p>
            <a:pPr marL="171450" indent="-171450">
              <a:buFont typeface="Arial" panose="020B0604020202020204" pitchFamily="34" charset="0"/>
              <a:buChar char="•"/>
            </a:pPr>
            <a:r>
              <a:rPr lang="en-US" baseline="0" dirty="0"/>
              <a:t>car</a:t>
            </a:r>
          </a:p>
          <a:p>
            <a:pPr marL="171450" indent="-171450">
              <a:buFont typeface="Arial" panose="020B0604020202020204" pitchFamily="34" charset="0"/>
              <a:buChar char="•"/>
            </a:pPr>
            <a:r>
              <a:rPr lang="en-US" baseline="0" dirty="0"/>
              <a:t>college education</a:t>
            </a:r>
          </a:p>
          <a:p>
            <a:pPr marL="171450" indent="-171450">
              <a:buFont typeface="Arial" panose="020B0604020202020204" pitchFamily="34" charset="0"/>
              <a:buChar char="•"/>
            </a:pPr>
            <a:r>
              <a:rPr lang="en-US" baseline="0" dirty="0"/>
              <a:t>vacation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 emergency</a:t>
            </a:r>
            <a:r>
              <a:rPr lang="en-US" baseline="0" dirty="0"/>
              <a:t> fund would cover unexpected expenses such as a:</a:t>
            </a:r>
          </a:p>
          <a:p>
            <a:pPr marL="171450" indent="-171450">
              <a:buFont typeface="Arial" panose="020B0604020202020204" pitchFamily="34" charset="0"/>
              <a:buChar char="•"/>
            </a:pPr>
            <a:r>
              <a:rPr lang="en-US" baseline="0" dirty="0"/>
              <a:t>b</a:t>
            </a:r>
            <a:r>
              <a:rPr lang="en-US" baseline="0"/>
              <a:t>roken</a:t>
            </a:r>
            <a:r>
              <a:rPr lang="en-US" baseline="0" dirty="0"/>
              <a:t>, lost or stolen cell phone</a:t>
            </a:r>
          </a:p>
          <a:p>
            <a:pPr marL="171450" indent="-171450">
              <a:buFont typeface="Arial" panose="020B0604020202020204" pitchFamily="34" charset="0"/>
              <a:buChar char="•"/>
            </a:pPr>
            <a:r>
              <a:rPr lang="en-US" baseline="0" dirty="0"/>
              <a:t>car repairs</a:t>
            </a:r>
          </a:p>
          <a:p>
            <a:pPr marL="171450" indent="-171450">
              <a:buFont typeface="Arial" panose="020B0604020202020204" pitchFamily="34" charset="0"/>
              <a:buChar char="•"/>
            </a:pPr>
            <a:r>
              <a:rPr lang="en-US" baseline="0" dirty="0"/>
              <a:t>hospital bills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6</a:t>
            </a:fld>
            <a:endParaRPr lang="en-US"/>
          </a:p>
        </p:txBody>
      </p:sp>
    </p:spTree>
    <p:extLst>
      <p:ext uri="{BB962C8B-B14F-4D97-AF65-F5344CB8AC3E}">
        <p14:creationId xmlns:p14="http://schemas.microsoft.com/office/powerpoint/2010/main" val="391984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Income:</a:t>
            </a:r>
            <a:r>
              <a:rPr lang="en-US" sz="1200" b="0" i="0" kern="1200" dirty="0">
                <a:solidFill>
                  <a:schemeClr val="tx1"/>
                </a:solidFill>
                <a:effectLst/>
                <a:latin typeface="+mn-lt"/>
                <a:ea typeface="+mn-ea"/>
                <a:cs typeface="+mn-cs"/>
              </a:rPr>
              <a:t> Money received, especially on a regular basis, for work</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Expenses:</a:t>
            </a:r>
            <a:r>
              <a:rPr lang="en-US" sz="1200" b="0" i="0" kern="1200" dirty="0">
                <a:solidFill>
                  <a:schemeClr val="tx1"/>
                </a:solidFill>
                <a:effectLst/>
                <a:latin typeface="+mn-lt"/>
                <a:ea typeface="+mn-ea"/>
                <a:cs typeface="+mn-cs"/>
              </a:rPr>
              <a:t> The amount of money that is needed to pay for or buy something</a:t>
            </a:r>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7</a:t>
            </a:fld>
            <a:endParaRPr lang="en-US"/>
          </a:p>
        </p:txBody>
      </p:sp>
    </p:spTree>
    <p:extLst>
      <p:ext uri="{BB962C8B-B14F-4D97-AF65-F5344CB8AC3E}">
        <p14:creationId xmlns:p14="http://schemas.microsoft.com/office/powerpoint/2010/main" val="308336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Deductions</a:t>
            </a:r>
            <a:r>
              <a:rPr lang="en-US" b="1" baseline="0" dirty="0"/>
              <a:t>:</a:t>
            </a:r>
            <a:r>
              <a:rPr lang="en-US" baseline="0" dirty="0"/>
              <a:t> </a:t>
            </a:r>
            <a:r>
              <a:rPr lang="en-US" sz="1200" b="0" kern="1200" baseline="0" dirty="0">
                <a:solidFill>
                  <a:schemeClr val="tx1"/>
                </a:solidFill>
                <a:effectLst/>
                <a:latin typeface="+mn-lt"/>
                <a:ea typeface="+mn-ea"/>
                <a:cs typeface="+mn-cs"/>
              </a:rPr>
              <a:t>A</a:t>
            </a:r>
            <a:r>
              <a:rPr lang="en-US" sz="1200" b="0" kern="1200" dirty="0">
                <a:solidFill>
                  <a:schemeClr val="tx1"/>
                </a:solidFill>
                <a:effectLst/>
                <a:latin typeface="+mn-lt"/>
                <a:ea typeface="+mn-ea"/>
                <a:cs typeface="+mn-cs"/>
              </a:rPr>
              <a:t>n amount that is or may be deducted from something, especially from taxable income or tax to be paid</a:t>
            </a:r>
          </a:p>
          <a:p>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8</a:t>
            </a:fld>
            <a:endParaRPr lang="en-US"/>
          </a:p>
        </p:txBody>
      </p:sp>
    </p:spTree>
    <p:extLst>
      <p:ext uri="{BB962C8B-B14F-4D97-AF65-F5344CB8AC3E}">
        <p14:creationId xmlns:p14="http://schemas.microsoft.com/office/powerpoint/2010/main" val="89229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a:t>
            </a:r>
            <a:r>
              <a:rPr lang="en-US" baseline="0" dirty="0"/>
              <a:t> purchased a car for transportation to your job, then car payments and insurance are fixed expenses.</a:t>
            </a:r>
          </a:p>
          <a:p>
            <a:endParaRPr lang="en-US" baseline="0" dirty="0"/>
          </a:p>
          <a:p>
            <a:r>
              <a:rPr lang="en-US" baseline="0" dirty="0"/>
              <a:t>You need a place to live and will have to pay rent if you do not live with your parents.</a:t>
            </a:r>
          </a:p>
          <a:p>
            <a:endParaRPr lang="en-US" baseline="0" dirty="0"/>
          </a:p>
          <a:p>
            <a:r>
              <a:rPr lang="en-US" baseline="0" dirty="0"/>
              <a:t>Can you think of other fixed expenses?</a:t>
            </a:r>
          </a:p>
          <a:p>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9</a:t>
            </a:fld>
            <a:endParaRPr lang="en-US"/>
          </a:p>
        </p:txBody>
      </p:sp>
    </p:spTree>
    <p:extLst>
      <p:ext uri="{BB962C8B-B14F-4D97-AF65-F5344CB8AC3E}">
        <p14:creationId xmlns:p14="http://schemas.microsoft.com/office/powerpoint/2010/main" val="196129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called variable expenses</a:t>
            </a:r>
            <a:r>
              <a:rPr lang="en-US" baseline="0" dirty="0"/>
              <a:t> because the amounts vary.</a:t>
            </a:r>
          </a:p>
          <a:p>
            <a:endParaRPr lang="en-US" baseline="0" dirty="0"/>
          </a:p>
          <a:p>
            <a:r>
              <a:rPr lang="en-US" baseline="0" dirty="0"/>
              <a:t>What other flexible expenses can you think of?</a:t>
            </a:r>
            <a:endParaRPr lang="en-US" dirty="0"/>
          </a:p>
        </p:txBody>
      </p:sp>
      <p:sp>
        <p:nvSpPr>
          <p:cNvPr id="4" name="Slide Number Placeholder 3"/>
          <p:cNvSpPr>
            <a:spLocks noGrp="1"/>
          </p:cNvSpPr>
          <p:nvPr>
            <p:ph type="sldNum" sz="quarter" idx="10"/>
          </p:nvPr>
        </p:nvSpPr>
        <p:spPr/>
        <p:txBody>
          <a:bodyPr/>
          <a:lstStyle/>
          <a:p>
            <a:fld id="{3FA2C895-EB1C-4157-9E46-0DF3298BA9C2}" type="slidenum">
              <a:rPr lang="en-US" smtClean="0"/>
              <a:t>10</a:t>
            </a:fld>
            <a:endParaRPr lang="en-US"/>
          </a:p>
        </p:txBody>
      </p:sp>
    </p:spTree>
    <p:extLst>
      <p:ext uri="{BB962C8B-B14F-4D97-AF65-F5344CB8AC3E}">
        <p14:creationId xmlns:p14="http://schemas.microsoft.com/office/powerpoint/2010/main" val="136891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C3E1500-C084-4DAC-8BD0-A1BA9F5C0CC8}" type="datetime1">
              <a:rPr lang="en-US" smtClean="0"/>
              <a:t>1/29/2019</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401CF334-2D5C-4859-84A6-CA7E6E43FAEB}"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7" title="Product photo placeholder"/>
          <p:cNvSpPr>
            <a:spLocks noGrp="1"/>
          </p:cNvSpPr>
          <p:nvPr>
            <p:ph type="pic" sz="quarter" idx="13" hasCustomPrompt="1"/>
          </p:nvPr>
        </p:nvSpPr>
        <p:spPr>
          <a:xfrm>
            <a:off x="1195939" y="2695635"/>
            <a:ext cx="4414838" cy="3551578"/>
          </a:xfrm>
        </p:spPr>
        <p:txBody>
          <a:bodyPr/>
          <a:lstStyle>
            <a:lvl1pPr marL="68580" indent="0">
              <a:buNone/>
              <a:defRPr/>
            </a:lvl1pPr>
          </a:lstStyle>
          <a:p>
            <a:r>
              <a:rPr lang="en-US" dirty="0"/>
              <a:t>Insert product photo here</a:t>
            </a:r>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9A0E3D-A8C1-40C3-A5EB-EE44B01D5981}"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571667-5725-4891-8DED-5820E2BB48DB}"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C4063E-7666-40F2-B845-097BFF43B3DA}"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122E35-5E0D-4085-B42F-07CC561E8620}"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661860-A260-480C-9E62-F2CD4F7E7682}"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9C2F222-CEDA-4C5F-93F0-6CB0272A50DF}" type="datetime1">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C74E86-EC3A-455E-8EDF-AF2D1FFC91BC}" type="datetime1">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9D325-B57E-4567-9907-018722C1B955}" type="datetime1">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6C072ECF-08FC-4A00-A153-602598BC546B}" type="datetime1">
              <a:rPr lang="en-US" smtClean="0"/>
              <a:t>1/29/2019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DDF6787A-FD74-4913-A401-DE03DAEBBCF5}" type="datetime1">
              <a:rPr lang="en-US" smtClean="0"/>
              <a:t>1/29/2019</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427F45E4-BD63-4EA3-BD23-0F7EADE974D3}" type="datetime1">
              <a:rPr lang="en-US" smtClean="0"/>
              <a:t>1/29/2019</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401CF334-2D5C-4859-84A6-CA7E6E43FAEB}" type="slidenum">
              <a:rPr lang="en-US" smtClean="0"/>
              <a:t>‹#›</a:t>
            </a:fld>
            <a:endParaRPr lang="en-US"/>
          </a:p>
        </p:txBody>
      </p:sp>
      <p:sp>
        <p:nvSpPr>
          <p:cNvPr id="3" name="Text Placeholder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864" userDrawn="1">
          <p15:clr>
            <a:srgbClr val="F26B43"/>
          </p15:clr>
        </p15:guide>
        <p15:guide id="3" pos="6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lgn="ctr"/>
            <a:r>
              <a:rPr lang="en-US" dirty="0"/>
              <a:t>Practicum in Culinary Arts</a:t>
            </a:r>
          </a:p>
          <a:p>
            <a:pPr algn="ctr"/>
            <a:r>
              <a:rPr lang="en-US" dirty="0"/>
              <a:t>Practicum in Hospitality Services</a:t>
            </a:r>
          </a:p>
        </p:txBody>
      </p:sp>
      <p:sp>
        <p:nvSpPr>
          <p:cNvPr id="4" name="Title 3"/>
          <p:cNvSpPr>
            <a:spLocks noGrp="1"/>
          </p:cNvSpPr>
          <p:nvPr>
            <p:ph type="ctrTitle"/>
          </p:nvPr>
        </p:nvSpPr>
        <p:spPr/>
        <p:txBody>
          <a:bodyPr>
            <a:normAutofit/>
          </a:bodyPr>
          <a:lstStyle/>
          <a:p>
            <a:pPr algn="ctr"/>
            <a:r>
              <a:rPr lang="en-US" sz="4400" b="1" dirty="0"/>
              <a:t>Managing Your Paycheck</a:t>
            </a: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399" r="11399"/>
          <a:stretch>
            <a:fillRect/>
          </a:stretch>
        </p:blipFill>
        <p:spPr>
          <a:xfrm>
            <a:off x="200857" y="557551"/>
            <a:ext cx="5825992" cy="5251578"/>
          </a:xfrm>
        </p:spPr>
      </p:pic>
    </p:spTree>
    <p:extLst>
      <p:ext uri="{BB962C8B-B14F-4D97-AF65-F5344CB8AC3E}">
        <p14:creationId xmlns:p14="http://schemas.microsoft.com/office/powerpoint/2010/main" val="22892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10</a:t>
            </a:fld>
            <a:endParaRPr lang="en-US"/>
          </a:p>
        </p:txBody>
      </p:sp>
      <p:sp>
        <p:nvSpPr>
          <p:cNvPr id="4" name="Content Placeholder 3"/>
          <p:cNvSpPr>
            <a:spLocks noGrp="1"/>
          </p:cNvSpPr>
          <p:nvPr>
            <p:ph sz="quarter" idx="13"/>
          </p:nvPr>
        </p:nvSpPr>
        <p:spPr/>
        <p:txBody>
          <a:bodyPr/>
          <a:lstStyle/>
          <a:p>
            <a:r>
              <a:rPr lang="en-US" dirty="0"/>
              <a:t>Varying amounts are paid</a:t>
            </a:r>
          </a:p>
          <a:p>
            <a:pPr lvl="1"/>
            <a:r>
              <a:rPr lang="en-US" dirty="0"/>
              <a:t>Clothing</a:t>
            </a:r>
          </a:p>
          <a:p>
            <a:pPr lvl="1"/>
            <a:r>
              <a:rPr lang="en-US" dirty="0"/>
              <a:t>Entertainment</a:t>
            </a:r>
          </a:p>
          <a:p>
            <a:pPr lvl="1"/>
            <a:r>
              <a:rPr lang="en-US" dirty="0"/>
              <a:t>Food</a:t>
            </a:r>
          </a:p>
          <a:p>
            <a:pPr lvl="1"/>
            <a:r>
              <a:rPr lang="en-US" dirty="0"/>
              <a:t>Recreation</a:t>
            </a:r>
          </a:p>
          <a:p>
            <a:pPr lvl="1"/>
            <a:r>
              <a:rPr lang="en-US" dirty="0"/>
              <a:t>Utilities</a:t>
            </a:r>
          </a:p>
          <a:p>
            <a:pPr lvl="1"/>
            <a:endParaRPr lang="en-US" dirty="0"/>
          </a:p>
          <a:p>
            <a:pPr lvl="1"/>
            <a:endParaRPr lang="en-US" dirty="0"/>
          </a:p>
        </p:txBody>
      </p:sp>
      <p:sp>
        <p:nvSpPr>
          <p:cNvPr id="5" name="Title 4"/>
          <p:cNvSpPr>
            <a:spLocks noGrp="1"/>
          </p:cNvSpPr>
          <p:nvPr>
            <p:ph type="title"/>
          </p:nvPr>
        </p:nvSpPr>
        <p:spPr/>
        <p:txBody>
          <a:bodyPr/>
          <a:lstStyle/>
          <a:p>
            <a:r>
              <a:rPr lang="en-US" dirty="0"/>
              <a:t>Flexible Expenses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706" y="2903584"/>
            <a:ext cx="2297923" cy="2300223"/>
          </a:xfrm>
          <a:prstGeom prst="rect">
            <a:avLst/>
          </a:prstGeom>
        </p:spPr>
      </p:pic>
      <p:pic>
        <p:nvPicPr>
          <p:cNvPr id="6" name="Content Placeholder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8280876" y="789432"/>
            <a:ext cx="2033016" cy="3048000"/>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4629" y="3908014"/>
            <a:ext cx="2052918" cy="2052918"/>
          </a:xfrm>
          <a:prstGeom prst="rect">
            <a:avLst/>
          </a:prstGeom>
        </p:spPr>
      </p:pic>
      <p:sp>
        <p:nvSpPr>
          <p:cNvPr id="9" name="Rectangle 8"/>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274093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11</a:t>
            </a:fld>
            <a:endParaRPr lang="en-US"/>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4204434325"/>
              </p:ext>
            </p:extLst>
          </p:nvPr>
        </p:nvGraphicFramePr>
        <p:xfrm>
          <a:off x="5949696" y="2170664"/>
          <a:ext cx="5222609" cy="4289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quarter" idx="13"/>
          </p:nvPr>
        </p:nvSpPr>
        <p:spPr/>
        <p:txBody>
          <a:bodyPr/>
          <a:lstStyle/>
          <a:p>
            <a:r>
              <a:rPr lang="en-US" dirty="0"/>
              <a:t>Expenses should equal income or less</a:t>
            </a:r>
          </a:p>
          <a:p>
            <a:r>
              <a:rPr lang="en-US" dirty="0"/>
              <a:t>Account for every penny</a:t>
            </a:r>
          </a:p>
        </p:txBody>
      </p:sp>
      <p:sp>
        <p:nvSpPr>
          <p:cNvPr id="5" name="Title 4"/>
          <p:cNvSpPr>
            <a:spLocks noGrp="1"/>
          </p:cNvSpPr>
          <p:nvPr>
            <p:ph type="title"/>
          </p:nvPr>
        </p:nvSpPr>
        <p:spPr/>
        <p:txBody>
          <a:bodyPr/>
          <a:lstStyle/>
          <a:p>
            <a:r>
              <a:rPr lang="en-US" dirty="0"/>
              <a:t>Balancing the Budget</a:t>
            </a:r>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258484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12</a:t>
            </a:fld>
            <a:endParaRPr lang="en-US"/>
          </a:p>
        </p:txBody>
      </p:sp>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198795" y="2170664"/>
            <a:ext cx="5043654" cy="3635776"/>
          </a:xfrm>
        </p:spPr>
      </p:pic>
      <p:sp>
        <p:nvSpPr>
          <p:cNvPr id="4" name="Content Placeholder 3"/>
          <p:cNvSpPr>
            <a:spLocks noGrp="1"/>
          </p:cNvSpPr>
          <p:nvPr>
            <p:ph sz="quarter" idx="13"/>
          </p:nvPr>
        </p:nvSpPr>
        <p:spPr/>
        <p:txBody>
          <a:bodyPr/>
          <a:lstStyle/>
          <a:p>
            <a:pPr marL="525780" indent="-457200">
              <a:buFont typeface="+mj-lt"/>
              <a:buAutoNum type="arabicPeriod"/>
            </a:pPr>
            <a:r>
              <a:rPr lang="en-US" dirty="0"/>
              <a:t>Record all income you receive</a:t>
            </a:r>
          </a:p>
          <a:p>
            <a:pPr marL="525780" indent="-457200">
              <a:buFont typeface="+mj-lt"/>
              <a:buAutoNum type="arabicPeriod"/>
            </a:pPr>
            <a:r>
              <a:rPr lang="en-US" dirty="0"/>
              <a:t>Record every purchase</a:t>
            </a:r>
          </a:p>
          <a:p>
            <a:pPr marL="525780" indent="-457200">
              <a:buFont typeface="+mj-lt"/>
              <a:buAutoNum type="arabicPeriod"/>
            </a:pPr>
            <a:r>
              <a:rPr lang="en-US" dirty="0"/>
              <a:t>Check your bank account often </a:t>
            </a:r>
          </a:p>
        </p:txBody>
      </p:sp>
      <p:sp>
        <p:nvSpPr>
          <p:cNvPr id="5" name="Title 4"/>
          <p:cNvSpPr>
            <a:spLocks noGrp="1"/>
          </p:cNvSpPr>
          <p:nvPr>
            <p:ph type="title"/>
          </p:nvPr>
        </p:nvSpPr>
        <p:spPr/>
        <p:txBody>
          <a:bodyPr/>
          <a:lstStyle/>
          <a:p>
            <a:r>
              <a:rPr lang="en-US" dirty="0"/>
              <a:t>Keeping Track</a:t>
            </a:r>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456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13</a:t>
            </a:fld>
            <a:endParaRPr lang="en-US"/>
          </a:p>
        </p:txBody>
      </p:sp>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500393" y="2313432"/>
            <a:ext cx="4919553" cy="3837986"/>
          </a:xfrm>
        </p:spPr>
      </p:pic>
      <p:sp>
        <p:nvSpPr>
          <p:cNvPr id="4" name="Content Placeholder 3"/>
          <p:cNvSpPr>
            <a:spLocks noGrp="1"/>
          </p:cNvSpPr>
          <p:nvPr>
            <p:ph sz="quarter" idx="13"/>
          </p:nvPr>
        </p:nvSpPr>
        <p:spPr/>
        <p:txBody>
          <a:bodyPr/>
          <a:lstStyle/>
          <a:p>
            <a:r>
              <a:rPr lang="en-US" dirty="0"/>
              <a:t>Is it working?</a:t>
            </a:r>
          </a:p>
          <a:p>
            <a:r>
              <a:rPr lang="en-US" dirty="0"/>
              <a:t>Have you reached your goals?</a:t>
            </a:r>
          </a:p>
          <a:p>
            <a:r>
              <a:rPr lang="en-US" dirty="0"/>
              <a:t>Do changes need to be made?</a:t>
            </a:r>
          </a:p>
        </p:txBody>
      </p:sp>
      <p:sp>
        <p:nvSpPr>
          <p:cNvPr id="5" name="Title 4"/>
          <p:cNvSpPr>
            <a:spLocks noGrp="1"/>
          </p:cNvSpPr>
          <p:nvPr>
            <p:ph type="title"/>
          </p:nvPr>
        </p:nvSpPr>
        <p:spPr/>
        <p:txBody>
          <a:bodyPr/>
          <a:lstStyle/>
          <a:p>
            <a:r>
              <a:rPr lang="en-US" dirty="0"/>
              <a:t>Evaluate Your Budget</a:t>
            </a:r>
          </a:p>
        </p:txBody>
      </p:sp>
      <p:sp>
        <p:nvSpPr>
          <p:cNvPr id="7" name="Rectangle 6"/>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192235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Resources</a:t>
            </a:r>
          </a:p>
        </p:txBody>
      </p:sp>
      <p:sp>
        <p:nvSpPr>
          <p:cNvPr id="4" name="Content Placeholder 3"/>
          <p:cNvSpPr>
            <a:spLocks noGrp="1"/>
          </p:cNvSpPr>
          <p:nvPr>
            <p:ph idx="1"/>
          </p:nvPr>
        </p:nvSpPr>
        <p:spPr/>
        <p:txBody>
          <a:bodyPr>
            <a:normAutofit/>
          </a:bodyPr>
          <a:lstStyle/>
          <a:p>
            <a:pPr>
              <a:buNone/>
            </a:pPr>
            <a:r>
              <a:rPr lang="en-US" dirty="0"/>
              <a:t>Images:</a:t>
            </a:r>
          </a:p>
          <a:p>
            <a:r>
              <a:rPr lang="en-US" dirty="0" err="1"/>
              <a:t>Shutterstock</a:t>
            </a:r>
            <a:r>
              <a:rPr lang="en-US" dirty="0"/>
              <a:t>™ images. Photos obtained with subscription. (Slides 1, 3,  5, 6, 8, 9, 10, 11, 13, 14, 16)</a:t>
            </a:r>
          </a:p>
          <a:p>
            <a:pPr marL="0" indent="0">
              <a:buNone/>
            </a:pPr>
            <a:r>
              <a:rPr lang="en-US" dirty="0"/>
              <a:t>Textbook:</a:t>
            </a:r>
          </a:p>
          <a:p>
            <a:pPr indent="-342900"/>
            <a:r>
              <a:rPr lang="en-US" dirty="0" err="1"/>
              <a:t>Littrell</a:t>
            </a:r>
            <a:r>
              <a:rPr lang="en-US" dirty="0"/>
              <a:t>, J. J., Lorenz, J. H., &amp; Smith, H. T. (2009). </a:t>
            </a:r>
            <a:r>
              <a:rPr lang="en-US" i="1" dirty="0"/>
              <a:t>From school to work</a:t>
            </a:r>
            <a:r>
              <a:rPr lang="en-US" dirty="0"/>
              <a:t>. Tinley Park, IL: Goodheart-Willcox.</a:t>
            </a:r>
          </a:p>
        </p:txBody>
      </p:sp>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a:t>
            </a:r>
            <a:r>
              <a:rPr lang="en-US" sz="1000">
                <a:latin typeface="Arial" pitchFamily="34" charset="0"/>
                <a:cs typeface="Arial" pitchFamily="34" charset="0"/>
              </a:rPr>
              <a:t>, 2015.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232025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01CF334-2D5C-4859-84A6-CA7E6E43FAEB}" type="slidenum">
              <a:rPr lang="en-US" smtClean="0"/>
              <a:t>2</a:t>
            </a:fld>
            <a:endParaRPr lang="en-US"/>
          </a:p>
        </p:txBody>
      </p:sp>
      <p:sp>
        <p:nvSpPr>
          <p:cNvPr id="5" name="Rectangle 2"/>
          <p:cNvSpPr>
            <a:spLocks noGrp="1" noChangeArrowheads="1"/>
          </p:cNvSpPr>
          <p:nvPr>
            <p:ph idx="1"/>
          </p:nvPr>
        </p:nvSpPr>
        <p:spPr/>
        <p:txBody>
          <a:bodyPr>
            <a:normAutofit fontScale="85000" lnSpcReduction="20000"/>
          </a:bodyPr>
          <a:lstStyle/>
          <a:p>
            <a:pPr marL="0" indent="0">
              <a:spcBef>
                <a:spcPts val="0"/>
              </a:spcBef>
              <a:buNone/>
            </a:pPr>
            <a:r>
              <a:rPr lang="en-US" sz="1600" b="1" dirty="0">
                <a:solidFill>
                  <a:schemeClr val="accent6"/>
                </a:solidFill>
              </a:rPr>
              <a:t>Copyright © Texas Education Agency, 2015. </a:t>
            </a:r>
            <a:r>
              <a:rPr lang="en-US" sz="1600" dirty="0">
                <a:solidFill>
                  <a:schemeClr val="accent6"/>
                </a:solidFill>
              </a:rPr>
              <a:t>These Materials are copyrighted © and trademarked ™ as the property of the Texas Education Agency (TEA) and may not be reproduced without the express written permission of TEA, except under the following conditions:</a:t>
            </a:r>
          </a:p>
          <a:p>
            <a:pPr marL="457200" indent="-277813">
              <a:spcBef>
                <a:spcPts val="0"/>
              </a:spcBef>
              <a:buNone/>
            </a:pPr>
            <a:r>
              <a:rPr lang="en-US" sz="1600" dirty="0">
                <a:solidFill>
                  <a:schemeClr val="accent6"/>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a:spcBef>
                <a:spcPts val="0"/>
              </a:spcBef>
              <a:buNone/>
            </a:pPr>
            <a:r>
              <a:rPr lang="en-US" sz="1600" dirty="0">
                <a:solidFill>
                  <a:schemeClr val="accent6"/>
                </a:solidFill>
              </a:rPr>
              <a:t>2)  Residents of the state of Texas may reproduce and use copies of the Materials and Related Materials for individual personal use only, without obtaining written permission of TEA.</a:t>
            </a:r>
          </a:p>
          <a:p>
            <a:pPr marL="457200" indent="-277813">
              <a:spcBef>
                <a:spcPts val="0"/>
              </a:spcBef>
              <a:buNone/>
            </a:pPr>
            <a:r>
              <a:rPr lang="en-US" sz="1600" dirty="0">
                <a:solidFill>
                  <a:schemeClr val="accent6"/>
                </a:solidFill>
              </a:rPr>
              <a:t>3)  Any portion reproduced must be reproduced in its entirety and remain unedited, unaltered and unchanged in any way.</a:t>
            </a:r>
          </a:p>
          <a:p>
            <a:pPr marL="457200" indent="-277813">
              <a:spcBef>
                <a:spcPts val="0"/>
              </a:spcBef>
              <a:buNone/>
            </a:pPr>
            <a:r>
              <a:rPr lang="en-US" sz="1600" dirty="0">
                <a:solidFill>
                  <a:schemeClr val="accent6"/>
                </a:solidFill>
              </a:rPr>
              <a:t>4)  No monetary charge can be made for the reproduced materials or any document containing them; however, a reasonable charge to cover only the cost of reproduction and distribution may be charged.</a:t>
            </a:r>
          </a:p>
          <a:p>
            <a:pPr marL="0" indent="0">
              <a:spcBef>
                <a:spcPts val="0"/>
              </a:spcBef>
              <a:buNone/>
            </a:pPr>
            <a:r>
              <a:rPr lang="en-US" sz="1600" dirty="0">
                <a:solidFill>
                  <a:schemeClr val="accent6"/>
                </a:solidFill>
              </a:rPr>
              <a:t>Private entities or persons located in Texas that are </a:t>
            </a:r>
            <a:r>
              <a:rPr lang="en-US" sz="1600" b="1" dirty="0">
                <a:solidFill>
                  <a:schemeClr val="accent6"/>
                </a:solidFill>
              </a:rPr>
              <a:t>not</a:t>
            </a:r>
            <a:r>
              <a:rPr lang="en-US" sz="1600" dirty="0">
                <a:solidFill>
                  <a:schemeClr val="accent6"/>
                </a:solidFill>
              </a:rPr>
              <a:t> Texas public school districts, Texas Education Service Centers, or Texas charter schools or any entity, whether public or private, educational or non-educational, located </a:t>
            </a:r>
            <a:r>
              <a:rPr lang="en-US" sz="1600" b="1" dirty="0">
                <a:solidFill>
                  <a:schemeClr val="accent6"/>
                </a:solidFill>
              </a:rPr>
              <a:t>outside the state of Texas</a:t>
            </a:r>
            <a:r>
              <a:rPr lang="en-US" sz="1600" dirty="0">
                <a:solidFill>
                  <a:schemeClr val="accent6"/>
                </a:solidFill>
              </a:rPr>
              <a:t> </a:t>
            </a:r>
            <a:r>
              <a:rPr lang="en-US" sz="1600" i="1" dirty="0">
                <a:solidFill>
                  <a:schemeClr val="accent6"/>
                </a:solidFill>
              </a:rPr>
              <a:t>MUST</a:t>
            </a:r>
            <a:r>
              <a:rPr lang="en-US" sz="1600" dirty="0">
                <a:solidFill>
                  <a:schemeClr val="accent6"/>
                </a:solidFill>
              </a:rPr>
              <a:t> obtain written approval from TEA and will be required to enter into a license agreement that may involve the payment of a licensing fee or a royalty.</a:t>
            </a:r>
          </a:p>
          <a:p>
            <a:pPr marL="0" indent="0">
              <a:spcBef>
                <a:spcPts val="0"/>
              </a:spcBef>
              <a:buNone/>
            </a:pPr>
            <a:r>
              <a:rPr lang="en-US" sz="1600" dirty="0">
                <a:solidFill>
                  <a:schemeClr val="accent6"/>
                </a:solidFill>
              </a:rPr>
              <a:t>For information contact: Office of Copyrights, Trademarks, License Agreements, and Royalties, Texas Education Agency, 1701 N. Congress Ave., Austin, TX  78701-1494; phone 512-463-7004; email: </a:t>
            </a:r>
            <a:r>
              <a:rPr lang="en-US" sz="1600" dirty="0">
                <a:solidFill>
                  <a:schemeClr val="accent6"/>
                </a:solidFill>
                <a:hlinkClick r:id="rId2"/>
              </a:rPr>
              <a:t>copyrights@tea.state.tx.us</a:t>
            </a:r>
            <a:r>
              <a:rPr lang="en-US" sz="1600" dirty="0">
                <a:solidFill>
                  <a:schemeClr val="accent6"/>
                </a:solidFill>
              </a:rPr>
              <a:t>.</a:t>
            </a:r>
          </a:p>
        </p:txBody>
      </p:sp>
      <p:sp>
        <p:nvSpPr>
          <p:cNvPr id="2" name="Title 1"/>
          <p:cNvSpPr>
            <a:spLocks noGrp="1"/>
          </p:cNvSpPr>
          <p:nvPr>
            <p:ph type="title"/>
          </p:nvPr>
        </p:nvSpPr>
        <p:spPr/>
        <p:txBody>
          <a:bodyPr/>
          <a:lstStyle/>
          <a:p>
            <a:r>
              <a:rPr lang="en-US" dirty="0"/>
              <a:t>Copyright</a:t>
            </a:r>
          </a:p>
        </p:txBody>
      </p:sp>
      <p:sp>
        <p:nvSpPr>
          <p:cNvPr id="8" name="Rectangle 7"/>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212529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3</a:t>
            </a:fld>
            <a:endParaRPr lang="en-US"/>
          </a:p>
        </p:txBody>
      </p:sp>
      <p:sp>
        <p:nvSpPr>
          <p:cNvPr id="6" name="Content Placeholder 5"/>
          <p:cNvSpPr>
            <a:spLocks noGrp="1"/>
          </p:cNvSpPr>
          <p:nvPr>
            <p:ph idx="1"/>
          </p:nvPr>
        </p:nvSpPr>
        <p:spPr/>
        <p:txBody>
          <a:bodyPr/>
          <a:lstStyle/>
          <a:p>
            <a:pPr marL="68580" indent="0" algn="ctr">
              <a:buNone/>
            </a:pPr>
            <a:r>
              <a:rPr lang="en-US" dirty="0"/>
              <a:t>A check for salary or wages made out to an employee</a:t>
            </a:r>
          </a:p>
        </p:txBody>
      </p:sp>
      <p:sp>
        <p:nvSpPr>
          <p:cNvPr id="5" name="Title 4"/>
          <p:cNvSpPr>
            <a:spLocks noGrp="1"/>
          </p:cNvSpPr>
          <p:nvPr>
            <p:ph type="title"/>
          </p:nvPr>
        </p:nvSpPr>
        <p:spPr/>
        <p:txBody>
          <a:bodyPr/>
          <a:lstStyle/>
          <a:p>
            <a:r>
              <a:rPr lang="en-US" dirty="0"/>
              <a:t>Paycheck</a:t>
            </a:r>
          </a:p>
        </p:txBody>
      </p:sp>
      <p:pic>
        <p:nvPicPr>
          <p:cNvPr id="7" name="Picture Placeholder 2"/>
          <p:cNvPicPr>
            <a:picLocks noChangeAspect="1"/>
          </p:cNvPicPr>
          <p:nvPr/>
        </p:nvPicPr>
        <p:blipFill>
          <a:blip r:embed="rId3">
            <a:extLst>
              <a:ext uri="{28A0092B-C50C-407E-A947-70E740481C1C}">
                <a14:useLocalDpi xmlns:a14="http://schemas.microsoft.com/office/drawing/2010/main" val="0"/>
              </a:ext>
            </a:extLst>
          </a:blip>
          <a:srcRect t="9781" b="9781"/>
          <a:stretch>
            <a:fillRect/>
          </a:stretch>
        </p:blipFill>
        <p:spPr>
          <a:xfrm>
            <a:off x="4060287" y="2608711"/>
            <a:ext cx="4277016" cy="3440705"/>
          </a:xfrm>
          <a:prstGeom prst="rect">
            <a:avLst/>
          </a:prstGeom>
        </p:spPr>
      </p:pic>
      <p:sp>
        <p:nvSpPr>
          <p:cNvPr id="8" name="Rectangle 7"/>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138354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4</a:t>
            </a:fld>
            <a:endParaRPr lang="en-US"/>
          </a:p>
        </p:txBody>
      </p:sp>
      <p:sp>
        <p:nvSpPr>
          <p:cNvPr id="5" name="Content Placeholder 4"/>
          <p:cNvSpPr>
            <a:spLocks noGrp="1"/>
          </p:cNvSpPr>
          <p:nvPr>
            <p:ph sz="quarter" idx="13"/>
          </p:nvPr>
        </p:nvSpPr>
        <p:spPr/>
        <p:txBody>
          <a:bodyPr/>
          <a:lstStyle/>
          <a:p>
            <a:r>
              <a:rPr lang="en-US" dirty="0"/>
              <a:t>Help you to:</a:t>
            </a:r>
          </a:p>
          <a:p>
            <a:pPr lvl="1"/>
            <a:r>
              <a:rPr lang="en-US" dirty="0"/>
              <a:t>Control where your   money goes</a:t>
            </a:r>
          </a:p>
          <a:p>
            <a:pPr lvl="1"/>
            <a:r>
              <a:rPr lang="en-US" dirty="0"/>
              <a:t>Work toward short and long-range goals</a:t>
            </a:r>
          </a:p>
          <a:p>
            <a:pPr lvl="1"/>
            <a:r>
              <a:rPr lang="en-US" dirty="0"/>
              <a:t>Keep from overspending</a:t>
            </a:r>
          </a:p>
          <a:p>
            <a:pPr lvl="1"/>
            <a:r>
              <a:rPr lang="en-US" dirty="0"/>
              <a:t>Reduce wasteful spending</a:t>
            </a:r>
          </a:p>
        </p:txBody>
      </p:sp>
      <p:sp>
        <p:nvSpPr>
          <p:cNvPr id="4" name="Title 3"/>
          <p:cNvSpPr>
            <a:spLocks noGrp="1"/>
          </p:cNvSpPr>
          <p:nvPr>
            <p:ph type="title"/>
          </p:nvPr>
        </p:nvSpPr>
        <p:spPr/>
        <p:txBody>
          <a:bodyPr/>
          <a:lstStyle/>
          <a:p>
            <a:r>
              <a:rPr lang="en-US" dirty="0"/>
              <a:t>Budgets</a:t>
            </a:r>
          </a:p>
        </p:txBody>
      </p:sp>
      <p:pic>
        <p:nvPicPr>
          <p:cNvPr id="9" name="Content Placeholder 8"/>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375011" y="2170664"/>
            <a:ext cx="5182935" cy="3940234"/>
          </a:xfrm>
        </p:spPr>
      </p:pic>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13959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5</a:t>
            </a:fld>
            <a:endParaRPr lang="en-US"/>
          </a:p>
        </p:txBody>
      </p:sp>
      <p:pic>
        <p:nvPicPr>
          <p:cNvPr id="12" name="Content Placeholder 11"/>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074482" y="2443942"/>
            <a:ext cx="5041226" cy="3823854"/>
          </a:xfrm>
        </p:spPr>
      </p:pic>
      <p:sp>
        <p:nvSpPr>
          <p:cNvPr id="6" name="Text Placeholder 5"/>
          <p:cNvSpPr>
            <a:spLocks noGrp="1"/>
          </p:cNvSpPr>
          <p:nvPr>
            <p:ph sz="quarter" idx="13"/>
          </p:nvPr>
        </p:nvSpPr>
        <p:spPr/>
        <p:txBody>
          <a:bodyPr>
            <a:normAutofit/>
          </a:bodyPr>
          <a:lstStyle/>
          <a:p>
            <a:pPr marL="525780" indent="-457200">
              <a:buFont typeface="+mj-lt"/>
              <a:buAutoNum type="arabicPeriod"/>
            </a:pPr>
            <a:r>
              <a:rPr lang="en-US" dirty="0"/>
              <a:t>Set Financial Goals</a:t>
            </a:r>
          </a:p>
          <a:p>
            <a:pPr marL="525780" indent="-457200">
              <a:buFont typeface="+mj-lt"/>
              <a:buAutoNum type="arabicPeriod"/>
            </a:pPr>
            <a:r>
              <a:rPr lang="en-US" dirty="0"/>
              <a:t>List Income and Expenses</a:t>
            </a:r>
          </a:p>
          <a:p>
            <a:pPr marL="525780" indent="-457200">
              <a:buFont typeface="+mj-lt"/>
              <a:buAutoNum type="arabicPeriod"/>
            </a:pPr>
            <a:r>
              <a:rPr lang="en-US" dirty="0"/>
              <a:t>Balance Your Budget</a:t>
            </a:r>
          </a:p>
          <a:p>
            <a:pPr marL="525780" indent="-457200">
              <a:buFont typeface="+mj-lt"/>
              <a:buAutoNum type="arabicPeriod"/>
            </a:pPr>
            <a:r>
              <a:rPr lang="en-US" dirty="0"/>
              <a:t>Keep Track</a:t>
            </a:r>
          </a:p>
          <a:p>
            <a:pPr marL="525780" indent="-457200">
              <a:buFont typeface="+mj-lt"/>
              <a:buAutoNum type="arabicPeriod"/>
            </a:pPr>
            <a:r>
              <a:rPr lang="en-US" dirty="0"/>
              <a:t>Evaluate Your Budget</a:t>
            </a:r>
          </a:p>
        </p:txBody>
      </p:sp>
      <p:sp>
        <p:nvSpPr>
          <p:cNvPr id="10" name="Title 9"/>
          <p:cNvSpPr>
            <a:spLocks noGrp="1"/>
          </p:cNvSpPr>
          <p:nvPr>
            <p:ph type="title"/>
          </p:nvPr>
        </p:nvSpPr>
        <p:spPr/>
        <p:txBody>
          <a:bodyPr/>
          <a:lstStyle/>
          <a:p>
            <a:r>
              <a:rPr lang="en-US" dirty="0"/>
              <a:t>Personal Budget Steps</a:t>
            </a:r>
          </a:p>
        </p:txBody>
      </p:sp>
      <p:sp>
        <p:nvSpPr>
          <p:cNvPr id="8" name="Rectangle 7"/>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424789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6</a:t>
            </a:fld>
            <a:endParaRPr lang="en-US"/>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015746783"/>
              </p:ext>
            </p:extLst>
          </p:nvPr>
        </p:nvGraphicFramePr>
        <p:xfrm>
          <a:off x="5735783" y="1027664"/>
          <a:ext cx="5469774" cy="5057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quarter" idx="13"/>
          </p:nvPr>
        </p:nvSpPr>
        <p:spPr/>
        <p:txBody>
          <a:bodyPr/>
          <a:lstStyle/>
          <a:p>
            <a:r>
              <a:rPr lang="en-US" dirty="0"/>
              <a:t>Set goals in order</a:t>
            </a:r>
          </a:p>
          <a:p>
            <a:pPr lvl="1"/>
            <a:r>
              <a:rPr lang="en-US" dirty="0"/>
              <a:t>Short-range</a:t>
            </a:r>
          </a:p>
          <a:p>
            <a:pPr lvl="1"/>
            <a:r>
              <a:rPr lang="en-US" dirty="0"/>
              <a:t>Long-range</a:t>
            </a:r>
          </a:p>
          <a:p>
            <a:pPr lvl="1"/>
            <a:r>
              <a:rPr lang="en-US" dirty="0"/>
              <a:t>Emergency fund </a:t>
            </a:r>
          </a:p>
        </p:txBody>
      </p:sp>
      <p:sp>
        <p:nvSpPr>
          <p:cNvPr id="5" name="Title 4"/>
          <p:cNvSpPr>
            <a:spLocks noGrp="1"/>
          </p:cNvSpPr>
          <p:nvPr>
            <p:ph type="title"/>
          </p:nvPr>
        </p:nvSpPr>
        <p:spPr/>
        <p:txBody>
          <a:bodyPr/>
          <a:lstStyle/>
          <a:p>
            <a:r>
              <a:rPr lang="en-US" dirty="0"/>
              <a:t>Financial Goals</a:t>
            </a:r>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225410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761" y="2722940"/>
            <a:ext cx="5121802" cy="3641602"/>
          </a:xfrm>
          <a:prstGeom prst="rect">
            <a:avLst/>
          </a:prstGeom>
        </p:spPr>
      </p:pic>
      <p:sp>
        <p:nvSpPr>
          <p:cNvPr id="2" name="Slide Number Placeholder 1"/>
          <p:cNvSpPr>
            <a:spLocks noGrp="1"/>
          </p:cNvSpPr>
          <p:nvPr>
            <p:ph type="sldNum" sz="quarter" idx="12"/>
          </p:nvPr>
        </p:nvSpPr>
        <p:spPr/>
        <p:txBody>
          <a:bodyPr/>
          <a:lstStyle/>
          <a:p>
            <a:fld id="{401CF334-2D5C-4859-84A6-CA7E6E43FAEB}" type="slidenum">
              <a:rPr lang="en-US" smtClean="0"/>
              <a:t>7</a:t>
            </a:fld>
            <a:endParaRPr lang="en-US"/>
          </a:p>
        </p:txBody>
      </p:sp>
      <p:sp>
        <p:nvSpPr>
          <p:cNvPr id="3" name="Text Placeholder 2"/>
          <p:cNvSpPr>
            <a:spLocks noGrp="1"/>
          </p:cNvSpPr>
          <p:nvPr>
            <p:ph type="body" idx="1"/>
          </p:nvPr>
        </p:nvSpPr>
        <p:spPr/>
        <p:txBody>
          <a:bodyPr/>
          <a:lstStyle/>
          <a:p>
            <a:r>
              <a:rPr lang="en-US" dirty="0"/>
              <a:t>Wages</a:t>
            </a:r>
          </a:p>
          <a:p>
            <a:r>
              <a:rPr lang="en-US" dirty="0"/>
              <a:t>Fixed</a:t>
            </a:r>
          </a:p>
          <a:p>
            <a:r>
              <a:rPr lang="en-US" dirty="0"/>
              <a:t>Flexible</a:t>
            </a:r>
          </a:p>
        </p:txBody>
      </p:sp>
      <p:sp>
        <p:nvSpPr>
          <p:cNvPr id="4" name="Title 3"/>
          <p:cNvSpPr>
            <a:spLocks noGrp="1"/>
          </p:cNvSpPr>
          <p:nvPr>
            <p:ph type="title"/>
          </p:nvPr>
        </p:nvSpPr>
        <p:spPr/>
        <p:txBody>
          <a:bodyPr/>
          <a:lstStyle/>
          <a:p>
            <a:r>
              <a:rPr lang="en-US" dirty="0"/>
              <a:t>Income and Expenses</a:t>
            </a:r>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Tree>
    <p:extLst>
      <p:ext uri="{BB962C8B-B14F-4D97-AF65-F5344CB8AC3E}">
        <p14:creationId xmlns:p14="http://schemas.microsoft.com/office/powerpoint/2010/main" val="412519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8</a:t>
            </a:fld>
            <a:endParaRPr lang="en-US"/>
          </a:p>
        </p:txBody>
      </p:sp>
      <p:sp>
        <p:nvSpPr>
          <p:cNvPr id="6" name="Content Placeholder 5"/>
          <p:cNvSpPr>
            <a:spLocks noGrp="1"/>
          </p:cNvSpPr>
          <p:nvPr>
            <p:ph sz="quarter" idx="13"/>
          </p:nvPr>
        </p:nvSpPr>
        <p:spPr/>
        <p:txBody>
          <a:bodyPr/>
          <a:lstStyle/>
          <a:p>
            <a:r>
              <a:rPr lang="en-US" dirty="0"/>
              <a:t>Money that is paid or received for work or services, as by the hour, day or week</a:t>
            </a:r>
          </a:p>
          <a:p>
            <a:r>
              <a:rPr lang="en-US" dirty="0"/>
              <a:t>Money for taxes is deducted</a:t>
            </a:r>
          </a:p>
          <a:p>
            <a:endParaRPr lang="en-US" dirty="0"/>
          </a:p>
        </p:txBody>
      </p:sp>
      <p:sp>
        <p:nvSpPr>
          <p:cNvPr id="5" name="Title 4"/>
          <p:cNvSpPr>
            <a:spLocks noGrp="1"/>
          </p:cNvSpPr>
          <p:nvPr>
            <p:ph type="title"/>
          </p:nvPr>
        </p:nvSpPr>
        <p:spPr/>
        <p:txBody>
          <a:bodyPr/>
          <a:lstStyle/>
          <a:p>
            <a:r>
              <a:rPr lang="en-US" dirty="0"/>
              <a:t>Wages</a:t>
            </a:r>
          </a:p>
        </p:txBody>
      </p:sp>
      <p:sp>
        <p:nvSpPr>
          <p:cNvPr id="8" name="Rectangle 7"/>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pic>
        <p:nvPicPr>
          <p:cNvPr id="4"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658540" y="1599164"/>
            <a:ext cx="5782414" cy="3856870"/>
          </a:xfrm>
        </p:spPr>
      </p:pic>
    </p:spTree>
    <p:extLst>
      <p:ext uri="{BB962C8B-B14F-4D97-AF65-F5344CB8AC3E}">
        <p14:creationId xmlns:p14="http://schemas.microsoft.com/office/powerpoint/2010/main" val="393641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Fixed Expenses</a:t>
            </a:r>
          </a:p>
        </p:txBody>
      </p:sp>
      <p:sp>
        <p:nvSpPr>
          <p:cNvPr id="6" name="Slide Number Placeholder 5"/>
          <p:cNvSpPr>
            <a:spLocks noGrp="1"/>
          </p:cNvSpPr>
          <p:nvPr>
            <p:ph type="sldNum" sz="quarter" idx="12"/>
          </p:nvPr>
        </p:nvSpPr>
        <p:spPr/>
        <p:txBody>
          <a:bodyPr/>
          <a:lstStyle/>
          <a:p>
            <a:fld id="{401CF334-2D5C-4859-84A6-CA7E6E43FAEB}" type="slidenum">
              <a:rPr lang="en-US" smtClean="0"/>
              <a:t>9</a:t>
            </a:fld>
            <a:endParaRPr lang="en-US"/>
          </a:p>
        </p:txBody>
      </p:sp>
      <p:sp>
        <p:nvSpPr>
          <p:cNvPr id="7" name="Content Placeholder 6"/>
          <p:cNvSpPr>
            <a:spLocks noGrp="1"/>
          </p:cNvSpPr>
          <p:nvPr>
            <p:ph sz="quarter" idx="13"/>
          </p:nvPr>
        </p:nvSpPr>
        <p:spPr/>
        <p:txBody>
          <a:bodyPr/>
          <a:lstStyle/>
          <a:p>
            <a:r>
              <a:rPr lang="en-US" dirty="0"/>
              <a:t>Must be paid regularly</a:t>
            </a:r>
          </a:p>
          <a:p>
            <a:pPr lvl="1"/>
            <a:r>
              <a:rPr lang="en-US" dirty="0"/>
              <a:t>Car payments</a:t>
            </a:r>
          </a:p>
          <a:p>
            <a:pPr lvl="1"/>
            <a:r>
              <a:rPr lang="en-US" dirty="0"/>
              <a:t>Insurance </a:t>
            </a:r>
          </a:p>
          <a:p>
            <a:pPr lvl="1"/>
            <a:r>
              <a:rPr lang="en-US" dirty="0"/>
              <a:t>Mortgage or rent</a:t>
            </a:r>
          </a:p>
          <a:p>
            <a:pPr lvl="1"/>
            <a:endParaRPr lang="en-US" dirty="0"/>
          </a:p>
        </p:txBody>
      </p:sp>
      <p:sp>
        <p:nvSpPr>
          <p:cNvPr id="12" name="Rectangle 11"/>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pic>
        <p:nvPicPr>
          <p:cNvPr id="4"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8001299" y="1027664"/>
            <a:ext cx="3568904" cy="271236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755" y="3478989"/>
            <a:ext cx="3489432" cy="2327451"/>
          </a:xfrm>
          <a:prstGeom prst="rect">
            <a:avLst/>
          </a:prstGeom>
        </p:spPr>
      </p:pic>
    </p:spTree>
    <p:extLst>
      <p:ext uri="{BB962C8B-B14F-4D97-AF65-F5344CB8AC3E}">
        <p14:creationId xmlns:p14="http://schemas.microsoft.com/office/powerpoint/2010/main" val="195366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duct overview presentat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oduct overview presentation" id="{6ACF8B74-772D-4D90-B191-4261B820ED3A}" vid="{C96F654D-C5F0-4A1D-9AEE-172CC6481E1A}"/>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6" ma:contentTypeDescription="Create a new document." ma:contentTypeScope="" ma:versionID="d801ebd87ccda2b458f60b19c294409a">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e1e8e230f9ea03a7fbc297f3af2e7e87"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A4A1E89E-8503-486E-96FF-2BDEDEE80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ABE30D-3386-40F4-B0E1-37A879003EBF}">
  <ds:schemaRefs>
    <ds:schemaRef ds:uri="http://schemas.microsoft.com/sharepoint/v3/contenttype/forms"/>
  </ds:schemaRefs>
</ds:datastoreItem>
</file>

<file path=customXml/itemProps3.xml><?xml version="1.0" encoding="utf-8"?>
<ds:datastoreItem xmlns:ds="http://schemas.openxmlformats.org/officeDocument/2006/customXml" ds:itemID="{D569B804-F08B-4723-A314-22696E95C14E}">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05d88611-e516-4d1a-b12e-39107e78b3d0"/>
    <ds:schemaRef ds:uri="56ea17bb-c96d-4826-b465-01eec0dd23dd"/>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Business product overview presentation</Template>
  <TotalTime>1279</TotalTime>
  <Words>852</Words>
  <Application>Microsoft Office PowerPoint</Application>
  <PresentationFormat>Widescreen</PresentationFormat>
  <Paragraphs>160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2</vt:lpstr>
      <vt:lpstr>Product overview presentation</vt:lpstr>
      <vt:lpstr>Managing Your Paycheck</vt:lpstr>
      <vt:lpstr>Copyright</vt:lpstr>
      <vt:lpstr>Paycheck</vt:lpstr>
      <vt:lpstr>Budgets</vt:lpstr>
      <vt:lpstr>Personal Budget Steps</vt:lpstr>
      <vt:lpstr>Financial Goals</vt:lpstr>
      <vt:lpstr>Income and Expenses</vt:lpstr>
      <vt:lpstr>Wages</vt:lpstr>
      <vt:lpstr>Fixed Expenses</vt:lpstr>
      <vt:lpstr>Flexible Expenses</vt:lpstr>
      <vt:lpstr>Balancing the Budget</vt:lpstr>
      <vt:lpstr>Keeping Track</vt:lpstr>
      <vt:lpstr>Evaluate Your Budget</vt:lpstr>
      <vt:lpstr>References and Resources</vt:lpstr>
    </vt:vector>
  </TitlesOfParts>
  <Manager>Cynthia Moreno</Manager>
  <Company>Stephen F. Austin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Managing Your Paycheck</dc:title>
  <dc:subject>Hospitality and Tourism</dc:subject>
  <dc:creator>Statewide Instructional Resources Development Center</dc:creator>
  <cp:keywords>Managing Your Paycheck</cp:keywords>
  <dc:description>© Copyright TEA</dc:description>
  <cp:lastModifiedBy>Adrianna Chrestopoulos</cp:lastModifiedBy>
  <cp:revision>55</cp:revision>
  <dcterms:created xsi:type="dcterms:W3CDTF">2015-03-21T16:10:10Z</dcterms:created>
  <dcterms:modified xsi:type="dcterms:W3CDTF">2019-01-29T17:12:32Z</dcterms:modified>
  <cp:category>Practicum in Culinary Arts, Practicum in Hospitality Services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TC034605439991</vt:lpwstr>
  </property>
  <property fmtid="{D5CDD505-2E9C-101B-9397-08002B2CF9AE}" pid="3" name="ContentTypeId">
    <vt:lpwstr>0x010100FC82BBDCC32AD74AB640967B88EF271F</vt:lpwstr>
  </property>
</Properties>
</file>