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2"/>
  </p:notesMasterIdLst>
  <p:sldIdLst>
    <p:sldId id="321" r:id="rId6"/>
    <p:sldId id="319" r:id="rId7"/>
    <p:sldId id="323" r:id="rId8"/>
    <p:sldId id="324" r:id="rId9"/>
    <p:sldId id="325"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3" r:id="rId23"/>
    <p:sldId id="364" r:id="rId24"/>
    <p:sldId id="365" r:id="rId25"/>
    <p:sldId id="366" r:id="rId26"/>
    <p:sldId id="367" r:id="rId27"/>
    <p:sldId id="368" r:id="rId28"/>
    <p:sldId id="369" r:id="rId29"/>
    <p:sldId id="370" r:id="rId30"/>
    <p:sldId id="371" r:id="rId3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5190" autoAdjust="0"/>
  </p:normalViewPr>
  <p:slideViewPr>
    <p:cSldViewPr snapToGrid="0">
      <p:cViewPr varScale="1">
        <p:scale>
          <a:sx n="110" d="100"/>
          <a:sy n="110" d="100"/>
        </p:scale>
        <p:origin x="610" y="6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11/28/2017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map can display political boundaries, population, physical features, natural resources, roads, climates, elevation (topography) and economic activities. In this lesson we are going to be mapping the road to a career in education. Our map is going to display educational requirements, required characteristics and skills needed for specific jobs or careers, career pathways, salaries and evaluate personal career goals. Will your map lead you to the road of education?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3650070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 success is unique to the individual. What is your definition of personal success? What are some other personal successes that could be added to this list? (Have students write down the examples on their notes.)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2794439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Professional success is related to one’s career. What is your definition of professional success? What are some other examples of professional successes that could be added to this list? (Have students write down the examples on their notes.)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2275403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careers fall into the Education and Training Career Pathway? Allow students to discuss the possibilities.</a:t>
            </a:r>
          </a:p>
          <a:p>
            <a:endParaRPr lang="en-US" dirty="0"/>
          </a:p>
          <a:p>
            <a:r>
              <a:rPr lang="en-US" dirty="0"/>
              <a:t>Some possible answers include:</a:t>
            </a:r>
          </a:p>
          <a:p>
            <a:r>
              <a:rPr lang="en-US" dirty="0"/>
              <a:t>Curriculum specialist</a:t>
            </a:r>
          </a:p>
          <a:p>
            <a:r>
              <a:rPr lang="en-US" dirty="0"/>
              <a:t>Early childhood educator</a:t>
            </a:r>
          </a:p>
          <a:p>
            <a:r>
              <a:rPr lang="en-US" dirty="0"/>
              <a:t>Education administrator</a:t>
            </a:r>
          </a:p>
          <a:p>
            <a:r>
              <a:rPr lang="en-US" dirty="0"/>
              <a:t>Education counselor</a:t>
            </a:r>
          </a:p>
          <a:p>
            <a:r>
              <a:rPr lang="en-US" dirty="0"/>
              <a:t>Elementary teacher</a:t>
            </a:r>
          </a:p>
          <a:p>
            <a:r>
              <a:rPr lang="en-US" dirty="0"/>
              <a:t>High school teacher</a:t>
            </a:r>
          </a:p>
          <a:p>
            <a:r>
              <a:rPr lang="en-US" dirty="0"/>
              <a:t>Instructional coordinator</a:t>
            </a:r>
          </a:p>
          <a:p>
            <a:r>
              <a:rPr lang="en-US" dirty="0"/>
              <a:t>Librarian</a:t>
            </a:r>
          </a:p>
          <a:p>
            <a:r>
              <a:rPr lang="en-US" dirty="0"/>
              <a:t>Middle school teacher </a:t>
            </a:r>
          </a:p>
          <a:p>
            <a:r>
              <a:rPr lang="en-US" dirty="0"/>
              <a:t>Preschool teacher</a:t>
            </a:r>
          </a:p>
          <a:p>
            <a:r>
              <a:rPr lang="en-US" dirty="0"/>
              <a:t>School and career counselors</a:t>
            </a:r>
          </a:p>
          <a:p>
            <a:r>
              <a:rPr lang="en-US" dirty="0"/>
              <a:t>School psychologist</a:t>
            </a:r>
          </a:p>
          <a:p>
            <a:r>
              <a:rPr lang="en-US" dirty="0"/>
              <a:t>Special education teacher</a:t>
            </a:r>
          </a:p>
          <a:p>
            <a:r>
              <a:rPr lang="en-US" dirty="0"/>
              <a:t>Speech-language pathologists</a:t>
            </a:r>
          </a:p>
          <a:p>
            <a:r>
              <a:rPr lang="en-US" dirty="0"/>
              <a:t>Principal</a:t>
            </a:r>
          </a:p>
          <a:p>
            <a:r>
              <a:rPr lang="en-US" dirty="0"/>
              <a:t>Superintendent</a:t>
            </a:r>
          </a:p>
          <a:p>
            <a:r>
              <a:rPr lang="en-US" dirty="0"/>
              <a:t>Teacher assistants</a:t>
            </a:r>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315502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on your road to a career in education is making smart decisions about your education and career options.</a:t>
            </a:r>
          </a:p>
          <a:p>
            <a:endParaRPr lang="en-US" dirty="0"/>
          </a:p>
          <a:p>
            <a:r>
              <a:rPr lang="en-US" dirty="0"/>
              <a:t>Teacher note: You will download the college and career planning guide when you click on the picture. This might take about 20 seconds (depending on your Internet service). After you download it, proceed to page 2. Discuss the information on this page.</a:t>
            </a:r>
          </a:p>
          <a:p>
            <a:endParaRPr lang="en-US" dirty="0"/>
          </a:p>
          <a:p>
            <a:r>
              <a:rPr lang="en-US" dirty="0"/>
              <a:t>Achieve Texas</a:t>
            </a:r>
          </a:p>
          <a:p>
            <a:r>
              <a:rPr lang="en-US" dirty="0" err="1"/>
              <a:t>AchieveTexas</a:t>
            </a:r>
            <a:r>
              <a:rPr lang="en-US" dirty="0"/>
              <a:t> in Action: A College and Career Planning Guide</a:t>
            </a:r>
          </a:p>
          <a:p>
            <a:r>
              <a:rPr lang="en-US" dirty="0"/>
              <a:t>http://www.achievetexas.org/2010%20Guides/71712%20AchTxEd_comp_np.pdf</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33418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pathways that fall under the Education and Training Career umbrella. The three pathways are Administration and Administrative Support, Professional Support Services and Teaching and Training.</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3883264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different careers within the Education and Training Cluster. Teaching is not the only career available in education, as some people may think. In fact, there are numerous jobs and careers related to teaching that help teachers do their job in the education field. </a:t>
            </a:r>
          </a:p>
          <a:p>
            <a:endParaRPr lang="en-US" dirty="0"/>
          </a:p>
          <a:p>
            <a:r>
              <a:rPr lang="en-US" dirty="0"/>
              <a:t>Ask the following: What are some other careers related to education that are not represented on the board? How do all of the careers fit together so that the education world works together cohesively?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1884144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principal’s position requires a minimum of a master’s degree. According to the Bureau of Labor Statistics (BLS), the average salary in 2010 for principals was $86,970.00. The BLS said in 2010 there was an increase by 10 % in administrative careers.</a:t>
            </a:r>
          </a:p>
          <a:p>
            <a:endParaRPr lang="en-US" dirty="0"/>
          </a:p>
          <a:p>
            <a:r>
              <a:rPr lang="en-US" dirty="0"/>
              <a:t>Information from: http://www.bls.gov/ooh/management/elementary-middle-and-high-school-principals.htm</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3951975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field, professionals provide instructional leadership and manage the day-to-day activities in schools, colleges and universities. They also manage educational programs in businesses, correctional facilities and community service organizations.</a:t>
            </a:r>
          </a:p>
          <a:p>
            <a:endParaRPr lang="en-US" dirty="0"/>
          </a:p>
          <a:p>
            <a:r>
              <a:rPr lang="en-US" dirty="0"/>
              <a:t>Administrative staff require only a high school diploma and on-the-job training. The average salary for administrative staff, according to the BLS was $34,660.00 in 2010, and the job outlook was 12%.</a:t>
            </a:r>
          </a:p>
          <a:p>
            <a:endParaRPr lang="en-US" dirty="0"/>
          </a:p>
          <a:p>
            <a:r>
              <a:rPr lang="en-US" dirty="0"/>
              <a:t>Information from: http://www.bls.gov/ooh/office-and-administrative-support/secretaries-and-administrative-assistants.htm</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3774442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Professionals in this field assist students in schools with personal and family needs, mental health needs, educational goals and career decision making.</a:t>
            </a:r>
          </a:p>
          <a:p>
            <a:endParaRPr lang="en-US" dirty="0"/>
          </a:p>
          <a:p>
            <a:r>
              <a:rPr lang="en-US" dirty="0"/>
              <a:t>Support staff members usually have a high school diploma or equivalent. According to the Bureau of Labor Statistics (BLS), the average salary in 2010 for teacher assistants was $23,220.00. The BLS said in 2010 there was 15% growth each year for teacher assistants.</a:t>
            </a:r>
          </a:p>
          <a:p>
            <a:endParaRPr lang="en-US" dirty="0"/>
          </a:p>
          <a:p>
            <a:r>
              <a:rPr lang="en-US" dirty="0"/>
              <a:t>Information from: http://www.bls.gov/ooh/education-training-and-library/teacher-assistants.htm</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1737272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being knowledgeable in the subjects they teach, professionals in this area must be able to communicate, inspire trust and confidence, motivate learners and understand their educational and emotional needs.</a:t>
            </a:r>
          </a:p>
          <a:p>
            <a:endParaRPr lang="en-US" dirty="0"/>
          </a:p>
          <a:p>
            <a:r>
              <a:rPr lang="en-US" dirty="0"/>
              <a:t>The education and training necessary for careers within the education and training cluster varies greatly depending on the specific job tasks. For example, a teacher would require a minimum of a bachelor’s degree. Teachers may also require additional certifications such as a Gifted and Talented (GT) certification to work with GT students. According to the Bureau of Labor Statistics, the average salary in 2010 for teachers was $51,380.00. The BLS said in 2010 there was a 17% increase in the need for new teachers.</a:t>
            </a:r>
          </a:p>
          <a:p>
            <a:endParaRPr lang="en-US" dirty="0"/>
          </a:p>
          <a:p>
            <a:r>
              <a:rPr lang="en-US" dirty="0"/>
              <a:t>Information is from: http://www.bls.gov/ooh/Education-Training-and-Library/Kindergarten-and-elementary-school-teachers.htm</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467541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this quote means? </a:t>
            </a:r>
          </a:p>
          <a:p>
            <a:endParaRPr lang="en-US" dirty="0"/>
          </a:p>
          <a:p>
            <a:r>
              <a:rPr lang="en-US" dirty="0"/>
              <a:t>Einstein was saying it is good to admire the qualities of others or the things we have in life, but in order to have fulfillment, happiness should come from the satisfaction of goals achieved.</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273945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Employability skills are the basic skills necessary for getting, keeping and doing well on a job. </a:t>
            </a:r>
            <a:br>
              <a:rPr lang="en-US" dirty="0"/>
            </a:br>
            <a:endParaRPr lang="en-US" dirty="0"/>
          </a:p>
          <a:p>
            <a:r>
              <a:rPr lang="en-US" dirty="0"/>
              <a:t>They can be organized in many ways:</a:t>
            </a:r>
          </a:p>
          <a:p>
            <a:endParaRPr lang="en-US" dirty="0"/>
          </a:p>
          <a:p>
            <a:r>
              <a:rPr lang="en-US" dirty="0"/>
              <a:t>Job Skills</a:t>
            </a:r>
          </a:p>
          <a:p>
            <a:r>
              <a:rPr lang="en-US" dirty="0"/>
              <a:t>basic academic skills</a:t>
            </a:r>
          </a:p>
          <a:p>
            <a:r>
              <a:rPr lang="en-US" dirty="0"/>
              <a:t>listening</a:t>
            </a:r>
          </a:p>
          <a:p>
            <a:r>
              <a:rPr lang="en-US" dirty="0"/>
              <a:t>math</a:t>
            </a:r>
          </a:p>
          <a:p>
            <a:r>
              <a:rPr lang="en-US" dirty="0"/>
              <a:t>oral communication</a:t>
            </a:r>
          </a:p>
          <a:p>
            <a:r>
              <a:rPr lang="en-US" dirty="0"/>
              <a:t>reading</a:t>
            </a:r>
          </a:p>
          <a:p>
            <a:r>
              <a:rPr lang="en-US" dirty="0"/>
              <a:t>science</a:t>
            </a:r>
          </a:p>
          <a:p>
            <a:r>
              <a:rPr lang="en-US" dirty="0"/>
              <a:t>writing</a:t>
            </a:r>
          </a:p>
          <a:p>
            <a:endParaRPr lang="en-US" dirty="0"/>
          </a:p>
          <a:p>
            <a:r>
              <a:rPr lang="en-US" dirty="0"/>
              <a:t>Higher-Order Thinking Skills</a:t>
            </a:r>
          </a:p>
          <a:p>
            <a:r>
              <a:rPr lang="en-US" dirty="0"/>
              <a:t>decision making</a:t>
            </a:r>
          </a:p>
          <a:p>
            <a:r>
              <a:rPr lang="en-US" dirty="0"/>
              <a:t>learning</a:t>
            </a:r>
          </a:p>
          <a:p>
            <a:r>
              <a:rPr lang="en-US" dirty="0"/>
              <a:t>problem solving</a:t>
            </a:r>
          </a:p>
          <a:p>
            <a:r>
              <a:rPr lang="en-US" dirty="0"/>
              <a:t>reasoning</a:t>
            </a:r>
          </a:p>
          <a:p>
            <a:r>
              <a:rPr lang="en-US" dirty="0"/>
              <a:t>thinking creatively</a:t>
            </a:r>
          </a:p>
          <a:p>
            <a:endParaRPr lang="en-US" dirty="0"/>
          </a:p>
          <a:p>
            <a:r>
              <a:rPr lang="en-US" dirty="0"/>
              <a:t>Personal Qualities</a:t>
            </a:r>
          </a:p>
          <a:p>
            <a:r>
              <a:rPr lang="en-US" dirty="0"/>
              <a:t>adaptable</a:t>
            </a:r>
          </a:p>
          <a:p>
            <a:r>
              <a:rPr lang="en-US" dirty="0"/>
              <a:t>cooperative</a:t>
            </a:r>
          </a:p>
          <a:p>
            <a:r>
              <a:rPr lang="en-US" dirty="0"/>
              <a:t>honest</a:t>
            </a:r>
          </a:p>
          <a:p>
            <a:r>
              <a:rPr lang="en-US" dirty="0"/>
              <a:t>positive attitude</a:t>
            </a:r>
          </a:p>
          <a:p>
            <a:r>
              <a:rPr lang="en-US" dirty="0"/>
              <a:t>punctual</a:t>
            </a:r>
          </a:p>
          <a:p>
            <a:r>
              <a:rPr lang="en-US" dirty="0"/>
              <a:t>responsible</a:t>
            </a:r>
          </a:p>
          <a:p>
            <a:r>
              <a:rPr lang="en-US" dirty="0"/>
              <a:t>self-confident</a:t>
            </a:r>
          </a:p>
          <a:p>
            <a:r>
              <a:rPr lang="en-US" dirty="0"/>
              <a:t>self-control</a:t>
            </a:r>
          </a:p>
          <a:p>
            <a:r>
              <a:rPr lang="en-US" dirty="0"/>
              <a:t>self-motivated</a:t>
            </a:r>
          </a:p>
          <a:p>
            <a:r>
              <a:rPr lang="en-US" dirty="0"/>
              <a:t>team spirit</a:t>
            </a:r>
          </a:p>
          <a:p>
            <a:r>
              <a:rPr lang="en-US" dirty="0"/>
              <a:t>well groomed</a:t>
            </a:r>
          </a:p>
          <a:p>
            <a:endParaRPr lang="en-US" dirty="0"/>
          </a:p>
          <a:p>
            <a:r>
              <a:rPr lang="en-US" dirty="0"/>
              <a:t>Do you have the employability skills and personal qualities necessary for getting, keeping and doing well on a job? If not, how can you obtain them?</a:t>
            </a:r>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1058376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have a road to travel to achieve our goals. We all fail, and some of the best growth we get is from failing and learning from it.  We grow more in difficulty and intense times than in easy, happy ones.</a:t>
            </a:r>
          </a:p>
          <a:p>
            <a:endParaRPr lang="en-US" dirty="0"/>
          </a:p>
          <a:p>
            <a:r>
              <a:rPr lang="en-US" dirty="0"/>
              <a:t>If It’s To Be, It’s Up To Me</a:t>
            </a:r>
          </a:p>
          <a:p>
            <a:r>
              <a:rPr lang="en-US" dirty="0"/>
              <a:t>A slideshow and rap for success based on a quote and used as a motivator for students.</a:t>
            </a:r>
          </a:p>
          <a:p>
            <a:r>
              <a:rPr lang="en-US" dirty="0"/>
              <a:t>http://youtu.be/UthWDpvkuFU</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3143359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Dodson meant by this quote? </a:t>
            </a:r>
          </a:p>
          <a:p>
            <a:endParaRPr lang="en-US" dirty="0"/>
          </a:p>
          <a:p>
            <a:r>
              <a:rPr lang="en-US" dirty="0"/>
              <a:t>You must make a plan for your future; if you do not, you will never reach your goals. </a:t>
            </a:r>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597618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SMART is an acronym that originated in 1981 by creator Peter Drucker in his Management Review entry and now is widely used throughout education and the business world. Goals must be specific – meaning you must be able to clearly define the goal or objective. Goals must also be </a:t>
            </a:r>
            <a:r>
              <a:rPr lang="en-US" dirty="0" err="1"/>
              <a:t>measureable</a:t>
            </a:r>
            <a:r>
              <a:rPr lang="en-US" dirty="0"/>
              <a:t> so that any individual can easily gauge, measure or determine their success or failure. Goals must be attainable through a step-by-step plan that outlines what the goals are. Goals must also be realistic so that you can attain them. And lastly, goals should be tied to a time limit. Setting a time frame for goals ensures you will meet them.</a:t>
            </a:r>
          </a:p>
          <a:p>
            <a:endParaRPr lang="en-US" dirty="0"/>
          </a:p>
          <a:p>
            <a:r>
              <a:rPr lang="en-US" dirty="0"/>
              <a:t>Can you apply the SMART way of setting goals to help you achieve your goals in life?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037297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Short-term goal: A goal that can be achieved within a year. For example, study for a test, finish an essay, do chores or plan for the summer. These goals can be a stepping stone for a long-term goal.</a:t>
            </a:r>
          </a:p>
          <a:p>
            <a:endParaRPr lang="en-US" dirty="0"/>
          </a:p>
          <a:p>
            <a:r>
              <a:rPr lang="en-US" dirty="0"/>
              <a:t>Long-term goal: A goal that will take more than a year to achieve. For example, go to college, save for your dream car or become a high school teacher.</a:t>
            </a:r>
          </a:p>
          <a:p>
            <a:endParaRPr lang="en-US" dirty="0"/>
          </a:p>
          <a:p>
            <a:r>
              <a:rPr lang="en-US" dirty="0"/>
              <a:t>Goals need to be realistic, specific and measurable. A person cannot expect to lose 100 pounds in a month. Make sure the goal is something you can realistically attain within a set time period.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141889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anyone who Will Smith is, and you will most likely hear that he is an actor, a rapper or a producer. How do you think he achieved such success in his life? </a:t>
            </a:r>
          </a:p>
          <a:p>
            <a:endParaRPr lang="en-US" dirty="0"/>
          </a:p>
          <a:p>
            <a:r>
              <a:rPr lang="en-US" dirty="0"/>
              <a:t>Will Smith believes that success begins with believing in yourself. He said that before anyone else can believe it, you must believe it and make a plan for it. Will Smith did not wake up one day as a multi-millionaire with sold-out performances and top box office hits - he made it a goal for himself to achieve greatness!  Your life goals require the same type of planning that Will Smith made for himself.  </a:t>
            </a:r>
          </a:p>
          <a:p>
            <a:endParaRPr lang="en-US" dirty="0"/>
          </a:p>
          <a:p>
            <a:r>
              <a:rPr lang="en-US" dirty="0"/>
              <a:t>Play the YouTube (TM) video of Will Smith's collection of motivational speeches.</a:t>
            </a:r>
          </a:p>
          <a:p>
            <a:endParaRPr lang="en-US" dirty="0"/>
          </a:p>
          <a:p>
            <a:r>
              <a:rPr lang="en-US" dirty="0"/>
              <a:t>Will Smith - Ultimate Motivational Speeches</a:t>
            </a:r>
          </a:p>
          <a:p>
            <a:r>
              <a:rPr lang="en-US" dirty="0"/>
              <a:t>Actor Will Smith provides some excellent motivational advice on achieving your goals in life.</a:t>
            </a:r>
          </a:p>
          <a:p>
            <a:r>
              <a:rPr lang="en-US" dirty="0"/>
              <a:t>https://www.youtube.com/watch?v=Ucv8O75erpg</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314196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Crises in the family – Divorce, separation, homelessness, death in the family, abuse or drug use can be obstacles.</a:t>
            </a:r>
          </a:p>
          <a:p>
            <a:r>
              <a:rPr lang="en-US" dirty="0"/>
              <a:t>Finances – A lack of finances can make it difficult to work towards a goal. It can also be a motivator. How?</a:t>
            </a:r>
          </a:p>
          <a:p>
            <a:r>
              <a:rPr lang="en-US" dirty="0"/>
              <a:t>Health issues - Studies have found many health problems related to stress. Stress seems to worsen or increase the risk of conditions like obesity, heart disease, Alzheimer's disease, diabetes, depression, gastrointestinal problems and asthma.</a:t>
            </a:r>
          </a:p>
          <a:p>
            <a:r>
              <a:rPr lang="en-US" dirty="0"/>
              <a:t>Lack of motivation – Why do some people have a lack of motivation?</a:t>
            </a:r>
          </a:p>
          <a:p>
            <a:r>
              <a:rPr lang="en-US" dirty="0"/>
              <a:t>Lack of resources – Resources can include money, family support, transportation, basic needs or knowledge.</a:t>
            </a:r>
          </a:p>
          <a:p>
            <a:r>
              <a:rPr lang="en-US" dirty="0"/>
              <a:t>Procrastination – Do you procrastinate?</a:t>
            </a:r>
          </a:p>
          <a:p>
            <a:r>
              <a:rPr lang="en-US" dirty="0"/>
              <a:t>Time – Some people do not make good use of their time.</a:t>
            </a:r>
          </a:p>
          <a:p>
            <a:endParaRPr lang="en-US" dirty="0"/>
          </a:p>
          <a:p>
            <a:r>
              <a:rPr lang="en-US" dirty="0"/>
              <a:t>What are some obstacles in your life? Give students time to reflect and share personal stories.</a:t>
            </a:r>
          </a:p>
          <a:p>
            <a:endParaRPr lang="en-US" dirty="0"/>
          </a:p>
          <a:p>
            <a:r>
              <a:rPr lang="en-US" dirty="0"/>
              <a:t>How can you overcome the obstacles in your life in order to achieve your short-term and long-term goals?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2797029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types of success we will discuss today: personal and professional.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3127769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 This video is about nine minutes long. You may opt to assign it as an enrichment activity rather than showing it in class.</a:t>
            </a:r>
          </a:p>
          <a:p>
            <a:endParaRPr lang="en-US" dirty="0"/>
          </a:p>
          <a:p>
            <a:r>
              <a:rPr lang="en-US" dirty="0"/>
              <a:t>Do You Believe In Me?</a:t>
            </a:r>
          </a:p>
          <a:p>
            <a:r>
              <a:rPr lang="en-US" dirty="0"/>
              <a:t>Dalton Sherman was the keynote speaker at the Dallas ISD district in-service. He spoke to thousands of educators giving an inspiring speech that has now gone viral.</a:t>
            </a:r>
          </a:p>
          <a:p>
            <a:r>
              <a:rPr lang="en-US" dirty="0"/>
              <a:t>https://www.youtube.com/watch?v=HAMLOnSNwzA</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7255295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5.WMF"/><Relationship Id="rId4" Type="http://schemas.openxmlformats.org/officeDocument/2006/relationships/hyperlink" Target="https://www.youtube.com/watch?v=HAMLOnSNwz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hyperlink" Target="http://www.achievetexas.org/2010%20Guides/71712%20AchTxEd_comp_np.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hyperlink" Target="http://youtu.be/UthWDpvkuFU"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hyperlink" Target="https://www.youtube.com/watch?v=Ucv8O75er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Mapping the Road to a Career in Education</a:t>
            </a:r>
          </a:p>
          <a:p>
            <a:endParaRPr lang="en-US" dirty="0"/>
          </a:p>
          <a:p>
            <a:pPr lvl="1"/>
            <a:r>
              <a:rPr lang="en-US" dirty="0"/>
              <a:t>Principles of Education and Training</a:t>
            </a:r>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Success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Personal</a:t>
            </a:r>
          </a:p>
          <a:p>
            <a:pPr lvl="1"/>
            <a:r>
              <a:rPr lang="en-US" dirty="0"/>
              <a:t>Professional</a:t>
            </a:r>
          </a:p>
          <a:p>
            <a:pPr lvl="1"/>
            <a:endParaRPr lang="en-US" dirty="0"/>
          </a:p>
        </p:txBody>
      </p:sp>
      <p:pic>
        <p:nvPicPr>
          <p:cNvPr id="4" name="Picture 3">
            <a:extLst>
              <a:ext uri="{FF2B5EF4-FFF2-40B4-BE49-F238E27FC236}">
                <a16:creationId xmlns:a16="http://schemas.microsoft.com/office/drawing/2014/main" id="{47222881-FF1F-41BD-872F-A31CD7EC6FBB}"/>
              </a:ext>
            </a:extLst>
          </p:cNvPr>
          <p:cNvPicPr>
            <a:picLocks noChangeAspect="1"/>
          </p:cNvPicPr>
          <p:nvPr/>
        </p:nvPicPr>
        <p:blipFill>
          <a:blip r:embed="rId3"/>
          <a:stretch>
            <a:fillRect/>
          </a:stretch>
        </p:blipFill>
        <p:spPr>
          <a:xfrm>
            <a:off x="8849755" y="2895599"/>
            <a:ext cx="2088319" cy="3081543"/>
          </a:xfrm>
          <a:prstGeom prst="rect">
            <a:avLst/>
          </a:prstGeom>
        </p:spPr>
      </p:pic>
    </p:spTree>
    <p:extLst>
      <p:ext uri="{BB962C8B-B14F-4D97-AF65-F5344CB8AC3E}">
        <p14:creationId xmlns:p14="http://schemas.microsoft.com/office/powerpoint/2010/main" val="2274864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Do You Believe in Me?</a:t>
            </a:r>
          </a:p>
        </p:txBody>
      </p:sp>
      <p:pic>
        <p:nvPicPr>
          <p:cNvPr id="5" name="Content Placeholder 4">
            <a:extLst>
              <a:ext uri="{FF2B5EF4-FFF2-40B4-BE49-F238E27FC236}">
                <a16:creationId xmlns:a16="http://schemas.microsoft.com/office/drawing/2014/main" id="{EB473B13-ED23-466A-90B2-472E6B03D4E4}"/>
              </a:ext>
            </a:extLst>
          </p:cNvPr>
          <p:cNvPicPr>
            <a:picLocks noGrp="1" noChangeAspect="1"/>
          </p:cNvPicPr>
          <p:nvPr>
            <p:ph sz="half" idx="1"/>
          </p:nvPr>
        </p:nvPicPr>
        <p:blipFill>
          <a:blip r:embed="rId3"/>
          <a:stretch>
            <a:fillRect/>
          </a:stretch>
        </p:blipFill>
        <p:spPr>
          <a:xfrm>
            <a:off x="5574568" y="4865915"/>
            <a:ext cx="2462997" cy="640135"/>
          </a:xfrm>
          <a:prstGeom prst="rect">
            <a:avLst/>
          </a:prstGeom>
        </p:spPr>
      </p:pic>
      <p:pic>
        <p:nvPicPr>
          <p:cNvPr id="4" name="Content Placeholder 5">
            <a:hlinkClick r:id="rId4"/>
            <a:extLst>
              <a:ext uri="{FF2B5EF4-FFF2-40B4-BE49-F238E27FC236}">
                <a16:creationId xmlns:a16="http://schemas.microsoft.com/office/drawing/2014/main" id="{E7875D36-B226-4E06-9120-F54EC441CC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66772" y="2467429"/>
            <a:ext cx="4452455" cy="2438400"/>
          </a:xfrm>
          <a:prstGeom prst="rect">
            <a:avLst/>
          </a:prstGeom>
        </p:spPr>
      </p:pic>
    </p:spTree>
    <p:extLst>
      <p:ext uri="{BB962C8B-B14F-4D97-AF65-F5344CB8AC3E}">
        <p14:creationId xmlns:p14="http://schemas.microsoft.com/office/powerpoint/2010/main" val="3706681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Personal Success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Related to the individual</a:t>
            </a:r>
          </a:p>
          <a:p>
            <a:pPr lvl="2"/>
            <a:r>
              <a:rPr lang="en-US" dirty="0"/>
              <a:t>Examples: </a:t>
            </a:r>
          </a:p>
          <a:p>
            <a:pPr lvl="2"/>
            <a:r>
              <a:rPr lang="en-US" dirty="0"/>
              <a:t>Getting a part-time job</a:t>
            </a:r>
          </a:p>
          <a:p>
            <a:pPr lvl="2"/>
            <a:r>
              <a:rPr lang="en-US" dirty="0"/>
              <a:t>Joining a team or club</a:t>
            </a:r>
          </a:p>
          <a:p>
            <a:pPr lvl="2"/>
            <a:r>
              <a:rPr lang="en-US" dirty="0"/>
              <a:t>Passing a test</a:t>
            </a:r>
          </a:p>
          <a:p>
            <a:pPr lvl="2"/>
            <a:r>
              <a:rPr lang="en-US" dirty="0"/>
              <a:t>Taking on a leadership role</a:t>
            </a:r>
          </a:p>
          <a:p>
            <a:pPr lvl="2"/>
            <a:r>
              <a:rPr lang="en-US" dirty="0"/>
              <a:t>Winning the part in a play</a:t>
            </a:r>
          </a:p>
          <a:p>
            <a:pPr lvl="1"/>
            <a:endParaRPr lang="en-US" dirty="0"/>
          </a:p>
        </p:txBody>
      </p:sp>
      <p:pic>
        <p:nvPicPr>
          <p:cNvPr id="4" name="Picture 3">
            <a:extLst>
              <a:ext uri="{FF2B5EF4-FFF2-40B4-BE49-F238E27FC236}">
                <a16:creationId xmlns:a16="http://schemas.microsoft.com/office/drawing/2014/main" id="{D83449D2-3345-486D-BB6A-5EAC8D2EA503}"/>
              </a:ext>
            </a:extLst>
          </p:cNvPr>
          <p:cNvPicPr>
            <a:picLocks noChangeAspect="1"/>
          </p:cNvPicPr>
          <p:nvPr/>
        </p:nvPicPr>
        <p:blipFill>
          <a:blip r:embed="rId3"/>
          <a:stretch>
            <a:fillRect/>
          </a:stretch>
        </p:blipFill>
        <p:spPr>
          <a:xfrm>
            <a:off x="8337119" y="4111246"/>
            <a:ext cx="2462997" cy="1639966"/>
          </a:xfrm>
          <a:prstGeom prst="rect">
            <a:avLst/>
          </a:prstGeom>
        </p:spPr>
      </p:pic>
    </p:spTree>
    <p:extLst>
      <p:ext uri="{BB962C8B-B14F-4D97-AF65-F5344CB8AC3E}">
        <p14:creationId xmlns:p14="http://schemas.microsoft.com/office/powerpoint/2010/main" val="2121559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Professional Success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Related to one’s career</a:t>
            </a:r>
          </a:p>
          <a:p>
            <a:pPr lvl="2"/>
            <a:r>
              <a:rPr lang="en-US" dirty="0"/>
              <a:t>Examples:</a:t>
            </a:r>
          </a:p>
          <a:p>
            <a:pPr lvl="2"/>
            <a:r>
              <a:rPr lang="en-US" dirty="0"/>
              <a:t>Being offered an internship</a:t>
            </a:r>
          </a:p>
          <a:p>
            <a:pPr lvl="2"/>
            <a:r>
              <a:rPr lang="en-US" dirty="0"/>
              <a:t>Career advancement</a:t>
            </a:r>
          </a:p>
          <a:p>
            <a:pPr lvl="2"/>
            <a:r>
              <a:rPr lang="en-US" dirty="0"/>
              <a:t>Getting a good job</a:t>
            </a:r>
          </a:p>
          <a:p>
            <a:pPr lvl="2"/>
            <a:r>
              <a:rPr lang="en-US" dirty="0"/>
              <a:t>Getting into a good college</a:t>
            </a:r>
          </a:p>
          <a:p>
            <a:pPr lvl="2"/>
            <a:r>
              <a:rPr lang="en-US" dirty="0"/>
              <a:t>Having a high GPA</a:t>
            </a:r>
          </a:p>
          <a:p>
            <a:pPr lvl="2"/>
            <a:r>
              <a:rPr lang="en-US" dirty="0"/>
              <a:t>Obtaining scholarships</a:t>
            </a:r>
          </a:p>
          <a:p>
            <a:pPr lvl="1"/>
            <a:endParaRPr lang="en-US" dirty="0"/>
          </a:p>
        </p:txBody>
      </p:sp>
      <p:pic>
        <p:nvPicPr>
          <p:cNvPr id="4" name="Picture 3">
            <a:extLst>
              <a:ext uri="{FF2B5EF4-FFF2-40B4-BE49-F238E27FC236}">
                <a16:creationId xmlns:a16="http://schemas.microsoft.com/office/drawing/2014/main" id="{DD63C0F1-56A6-4D09-B268-7BBC7A5AC662}"/>
              </a:ext>
            </a:extLst>
          </p:cNvPr>
          <p:cNvPicPr>
            <a:picLocks noChangeAspect="1"/>
          </p:cNvPicPr>
          <p:nvPr/>
        </p:nvPicPr>
        <p:blipFill>
          <a:blip r:embed="rId3"/>
          <a:stretch>
            <a:fillRect/>
          </a:stretch>
        </p:blipFill>
        <p:spPr>
          <a:xfrm>
            <a:off x="8911772" y="2917371"/>
            <a:ext cx="2053877" cy="3080816"/>
          </a:xfrm>
          <a:prstGeom prst="rect">
            <a:avLst/>
          </a:prstGeom>
        </p:spPr>
      </p:pic>
    </p:spTree>
    <p:extLst>
      <p:ext uri="{BB962C8B-B14F-4D97-AF65-F5344CB8AC3E}">
        <p14:creationId xmlns:p14="http://schemas.microsoft.com/office/powerpoint/2010/main" val="3550236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Education and Training</a:t>
            </a:r>
          </a:p>
        </p:txBody>
      </p:sp>
      <p:pic>
        <p:nvPicPr>
          <p:cNvPr id="4" name="Content Placeholder 3">
            <a:extLst>
              <a:ext uri="{FF2B5EF4-FFF2-40B4-BE49-F238E27FC236}">
                <a16:creationId xmlns:a16="http://schemas.microsoft.com/office/drawing/2014/main" id="{F44E32AE-39A9-4A08-8918-7AF7E5AAE036}"/>
              </a:ext>
            </a:extLst>
          </p:cNvPr>
          <p:cNvPicPr>
            <a:picLocks noGrp="1" noChangeAspect="1"/>
          </p:cNvPicPr>
          <p:nvPr>
            <p:ph sz="half" idx="1"/>
          </p:nvPr>
        </p:nvPicPr>
        <p:blipFill>
          <a:blip r:embed="rId3"/>
          <a:stretch>
            <a:fillRect/>
          </a:stretch>
        </p:blipFill>
        <p:spPr>
          <a:xfrm>
            <a:off x="3754220" y="2147809"/>
            <a:ext cx="5029636" cy="3279932"/>
          </a:xfrm>
          <a:prstGeom prst="rect">
            <a:avLst/>
          </a:prstGeom>
        </p:spPr>
      </p:pic>
    </p:spTree>
    <p:extLst>
      <p:ext uri="{BB962C8B-B14F-4D97-AF65-F5344CB8AC3E}">
        <p14:creationId xmlns:p14="http://schemas.microsoft.com/office/powerpoint/2010/main" val="1655935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92C1FCC2-F74B-41BD-83AC-0E0EBE6046A3}"/>
              </a:ext>
            </a:extLst>
          </p:cNvPr>
          <p:cNvPicPr>
            <a:picLocks noGrp="1" noChangeAspect="1"/>
          </p:cNvPicPr>
          <p:nvPr>
            <p:ph sz="half" idx="1"/>
          </p:nvPr>
        </p:nvPicPr>
        <p:blipFill>
          <a:blip r:embed="rId3"/>
          <a:stretch>
            <a:fillRect/>
          </a:stretch>
        </p:blipFill>
        <p:spPr>
          <a:xfrm>
            <a:off x="5443059" y="5553695"/>
            <a:ext cx="2682472" cy="643284"/>
          </a:xfrm>
          <a:prstGeom prst="rect">
            <a:avLst/>
          </a:prstGeom>
        </p:spPr>
      </p:pic>
      <p:pic>
        <p:nvPicPr>
          <p:cNvPr id="7" name="Picture 6">
            <a:hlinkClick r:id="rId4"/>
            <a:extLst>
              <a:ext uri="{FF2B5EF4-FFF2-40B4-BE49-F238E27FC236}">
                <a16:creationId xmlns:a16="http://schemas.microsoft.com/office/drawing/2014/main" id="{3DE84C8A-C875-4AF4-9274-C54C49C9E6BB}"/>
              </a:ext>
            </a:extLst>
          </p:cNvPr>
          <p:cNvPicPr>
            <a:picLocks noChangeAspect="1"/>
          </p:cNvPicPr>
          <p:nvPr/>
        </p:nvPicPr>
        <p:blipFill rotWithShape="1">
          <a:blip r:embed="rId5"/>
          <a:srcRect l="29502" t="9375" r="31260" b="8333"/>
          <a:stretch/>
        </p:blipFill>
        <p:spPr>
          <a:xfrm>
            <a:off x="4290968" y="870238"/>
            <a:ext cx="4419600" cy="4683457"/>
          </a:xfrm>
          <a:prstGeom prst="rect">
            <a:avLst/>
          </a:prstGeom>
          <a:ln w="9525">
            <a:solidFill>
              <a:srgbClr val="2C2C2C"/>
            </a:solidFill>
          </a:ln>
        </p:spPr>
      </p:pic>
    </p:spTree>
    <p:extLst>
      <p:ext uri="{BB962C8B-B14F-4D97-AF65-F5344CB8AC3E}">
        <p14:creationId xmlns:p14="http://schemas.microsoft.com/office/powerpoint/2010/main" val="3362210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Education and Training</a:t>
            </a:r>
            <a:br>
              <a:rPr lang="en-US" dirty="0"/>
            </a:br>
            <a:r>
              <a:rPr lang="en-US" dirty="0"/>
              <a:t>Career Pathways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Education and Training Career Cluster</a:t>
            </a:r>
          </a:p>
          <a:p>
            <a:pPr lvl="2"/>
            <a:r>
              <a:rPr lang="en-US" dirty="0"/>
              <a:t>Administration and Administrative Support</a:t>
            </a:r>
          </a:p>
          <a:p>
            <a:pPr lvl="2"/>
            <a:r>
              <a:rPr lang="en-US" dirty="0"/>
              <a:t>Professional Support Services</a:t>
            </a:r>
          </a:p>
          <a:p>
            <a:pPr lvl="2"/>
            <a:r>
              <a:rPr lang="en-US" dirty="0"/>
              <a:t>Teaching and Training</a:t>
            </a:r>
          </a:p>
          <a:p>
            <a:pPr lvl="1"/>
            <a:endParaRPr lang="en-US" dirty="0"/>
          </a:p>
        </p:txBody>
      </p:sp>
      <p:pic>
        <p:nvPicPr>
          <p:cNvPr id="4" name="Picture 3">
            <a:extLst>
              <a:ext uri="{FF2B5EF4-FFF2-40B4-BE49-F238E27FC236}">
                <a16:creationId xmlns:a16="http://schemas.microsoft.com/office/drawing/2014/main" id="{725F7A11-1F14-4AC6-8A92-82B6CCC53181}"/>
              </a:ext>
            </a:extLst>
          </p:cNvPr>
          <p:cNvPicPr>
            <a:picLocks noChangeAspect="1"/>
          </p:cNvPicPr>
          <p:nvPr/>
        </p:nvPicPr>
        <p:blipFill>
          <a:blip r:embed="rId3"/>
          <a:stretch>
            <a:fillRect/>
          </a:stretch>
        </p:blipFill>
        <p:spPr>
          <a:xfrm>
            <a:off x="8354037" y="3367314"/>
            <a:ext cx="2663077" cy="2670434"/>
          </a:xfrm>
          <a:prstGeom prst="rect">
            <a:avLst/>
          </a:prstGeom>
        </p:spPr>
      </p:pic>
    </p:spTree>
    <p:extLst>
      <p:ext uri="{BB962C8B-B14F-4D97-AF65-F5344CB8AC3E}">
        <p14:creationId xmlns:p14="http://schemas.microsoft.com/office/powerpoint/2010/main" val="2779008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 World of Possibilities</a:t>
            </a:r>
          </a:p>
        </p:txBody>
      </p:sp>
      <p:pic>
        <p:nvPicPr>
          <p:cNvPr id="4" name="Content Placeholder 3">
            <a:extLst>
              <a:ext uri="{FF2B5EF4-FFF2-40B4-BE49-F238E27FC236}">
                <a16:creationId xmlns:a16="http://schemas.microsoft.com/office/drawing/2014/main" id="{941F249D-9E70-4BC6-9AF1-4A94491D1F57}"/>
              </a:ext>
            </a:extLst>
          </p:cNvPr>
          <p:cNvPicPr>
            <a:picLocks noGrp="1" noChangeAspect="1"/>
          </p:cNvPicPr>
          <p:nvPr>
            <p:ph sz="half" idx="1"/>
          </p:nvPr>
        </p:nvPicPr>
        <p:blipFill>
          <a:blip r:embed="rId3"/>
          <a:stretch>
            <a:fillRect/>
          </a:stretch>
        </p:blipFill>
        <p:spPr>
          <a:xfrm>
            <a:off x="3069772" y="1933121"/>
            <a:ext cx="7459565" cy="4055793"/>
          </a:xfrm>
          <a:prstGeom prst="rect">
            <a:avLst/>
          </a:prstGeom>
        </p:spPr>
      </p:pic>
    </p:spTree>
    <p:extLst>
      <p:ext uri="{BB962C8B-B14F-4D97-AF65-F5344CB8AC3E}">
        <p14:creationId xmlns:p14="http://schemas.microsoft.com/office/powerpoint/2010/main" val="200103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Administration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Master’s degree</a:t>
            </a:r>
          </a:p>
          <a:p>
            <a:pPr lvl="1"/>
            <a:r>
              <a:rPr lang="en-US" dirty="0"/>
              <a:t>One to five years work experience</a:t>
            </a:r>
          </a:p>
          <a:p>
            <a:pPr lvl="1"/>
            <a:r>
              <a:rPr lang="en-US" dirty="0"/>
              <a:t>Average salary $86,970.00</a:t>
            </a:r>
          </a:p>
          <a:p>
            <a:pPr lvl="1"/>
            <a:r>
              <a:rPr lang="en-US" dirty="0"/>
              <a:t>Job growth	</a:t>
            </a:r>
          </a:p>
          <a:p>
            <a:pPr lvl="2"/>
            <a:r>
              <a:rPr lang="en-US" dirty="0"/>
              <a:t>10 % (about average)</a:t>
            </a:r>
          </a:p>
          <a:p>
            <a:pPr lvl="1"/>
            <a:endParaRPr lang="en-US" dirty="0"/>
          </a:p>
        </p:txBody>
      </p:sp>
      <p:pic>
        <p:nvPicPr>
          <p:cNvPr id="4" name="Picture 3">
            <a:extLst>
              <a:ext uri="{FF2B5EF4-FFF2-40B4-BE49-F238E27FC236}">
                <a16:creationId xmlns:a16="http://schemas.microsoft.com/office/drawing/2014/main" id="{6C8C50DD-1511-4953-8642-6078D2B00DEE}"/>
              </a:ext>
            </a:extLst>
          </p:cNvPr>
          <p:cNvPicPr>
            <a:picLocks noChangeAspect="1"/>
          </p:cNvPicPr>
          <p:nvPr/>
        </p:nvPicPr>
        <p:blipFill>
          <a:blip r:embed="rId3"/>
          <a:stretch>
            <a:fillRect/>
          </a:stretch>
        </p:blipFill>
        <p:spPr>
          <a:xfrm>
            <a:off x="7220857" y="3659426"/>
            <a:ext cx="3498101" cy="2495312"/>
          </a:xfrm>
          <a:prstGeom prst="rect">
            <a:avLst/>
          </a:prstGeom>
        </p:spPr>
      </p:pic>
    </p:spTree>
    <p:extLst>
      <p:ext uri="{BB962C8B-B14F-4D97-AF65-F5344CB8AC3E}">
        <p14:creationId xmlns:p14="http://schemas.microsoft.com/office/powerpoint/2010/main" val="682637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Administrative Support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High school diploma or equivalent</a:t>
            </a:r>
          </a:p>
          <a:p>
            <a:pPr lvl="1"/>
            <a:r>
              <a:rPr lang="en-US" dirty="0"/>
              <a:t>On-the-job training</a:t>
            </a:r>
          </a:p>
          <a:p>
            <a:pPr lvl="1"/>
            <a:r>
              <a:rPr lang="en-US" dirty="0"/>
              <a:t>Average salary $34,660.00</a:t>
            </a:r>
          </a:p>
          <a:p>
            <a:pPr lvl="1"/>
            <a:r>
              <a:rPr lang="en-US" dirty="0"/>
              <a:t>Job growth	</a:t>
            </a:r>
          </a:p>
          <a:p>
            <a:pPr lvl="2"/>
            <a:r>
              <a:rPr lang="en-US" dirty="0"/>
              <a:t>12% (about average)</a:t>
            </a:r>
          </a:p>
          <a:p>
            <a:pPr lvl="1"/>
            <a:endParaRPr lang="en-US" dirty="0"/>
          </a:p>
        </p:txBody>
      </p:sp>
      <p:pic>
        <p:nvPicPr>
          <p:cNvPr id="4" name="Picture 3">
            <a:extLst>
              <a:ext uri="{FF2B5EF4-FFF2-40B4-BE49-F238E27FC236}">
                <a16:creationId xmlns:a16="http://schemas.microsoft.com/office/drawing/2014/main" id="{E0FC97A9-DDBA-484D-970D-E8668AA62B94}"/>
              </a:ext>
            </a:extLst>
          </p:cNvPr>
          <p:cNvPicPr>
            <a:picLocks noChangeAspect="1"/>
          </p:cNvPicPr>
          <p:nvPr/>
        </p:nvPicPr>
        <p:blipFill>
          <a:blip r:embed="rId3"/>
          <a:stretch>
            <a:fillRect/>
          </a:stretch>
        </p:blipFill>
        <p:spPr>
          <a:xfrm>
            <a:off x="8984035" y="3113315"/>
            <a:ext cx="2058394" cy="3095329"/>
          </a:xfrm>
          <a:prstGeom prst="rect">
            <a:avLst/>
          </a:prstGeom>
        </p:spPr>
      </p:pic>
    </p:spTree>
    <p:extLst>
      <p:ext uri="{BB962C8B-B14F-4D97-AF65-F5344CB8AC3E}">
        <p14:creationId xmlns:p14="http://schemas.microsoft.com/office/powerpoint/2010/main" val="917122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Professional Support Services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High school diploma or equivalent</a:t>
            </a:r>
          </a:p>
          <a:p>
            <a:pPr lvl="1"/>
            <a:r>
              <a:rPr lang="en-US" dirty="0"/>
              <a:t>On-the-job training</a:t>
            </a:r>
          </a:p>
          <a:p>
            <a:pPr lvl="1"/>
            <a:r>
              <a:rPr lang="en-US" dirty="0"/>
              <a:t>Average salary $23,220.00</a:t>
            </a:r>
          </a:p>
          <a:p>
            <a:pPr lvl="1"/>
            <a:r>
              <a:rPr lang="en-US" dirty="0"/>
              <a:t>Job outlook</a:t>
            </a:r>
          </a:p>
          <a:p>
            <a:pPr lvl="2"/>
            <a:r>
              <a:rPr lang="en-US" dirty="0"/>
              <a:t>15% (average growth)</a:t>
            </a:r>
          </a:p>
          <a:p>
            <a:pPr lvl="1"/>
            <a:endParaRPr lang="en-US" dirty="0"/>
          </a:p>
        </p:txBody>
      </p:sp>
      <p:pic>
        <p:nvPicPr>
          <p:cNvPr id="4" name="Picture 3">
            <a:extLst>
              <a:ext uri="{FF2B5EF4-FFF2-40B4-BE49-F238E27FC236}">
                <a16:creationId xmlns:a16="http://schemas.microsoft.com/office/drawing/2014/main" id="{88E37B94-BD6F-4123-B91B-925DE9FC628D}"/>
              </a:ext>
            </a:extLst>
          </p:cNvPr>
          <p:cNvPicPr>
            <a:picLocks noChangeAspect="1"/>
          </p:cNvPicPr>
          <p:nvPr/>
        </p:nvPicPr>
        <p:blipFill>
          <a:blip r:embed="rId3"/>
          <a:stretch>
            <a:fillRect/>
          </a:stretch>
        </p:blipFill>
        <p:spPr>
          <a:xfrm>
            <a:off x="7482114" y="3825344"/>
            <a:ext cx="3505078" cy="2329394"/>
          </a:xfrm>
          <a:prstGeom prst="rect">
            <a:avLst/>
          </a:prstGeom>
        </p:spPr>
      </p:pic>
    </p:spTree>
    <p:extLst>
      <p:ext uri="{BB962C8B-B14F-4D97-AF65-F5344CB8AC3E}">
        <p14:creationId xmlns:p14="http://schemas.microsoft.com/office/powerpoint/2010/main" val="3397897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Teaching and Training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College degree</a:t>
            </a:r>
          </a:p>
          <a:p>
            <a:pPr lvl="2"/>
            <a:r>
              <a:rPr lang="en-US" dirty="0"/>
              <a:t>Bachelor’s degree minimum</a:t>
            </a:r>
          </a:p>
          <a:p>
            <a:pPr lvl="1"/>
            <a:r>
              <a:rPr lang="en-US" dirty="0"/>
              <a:t>Additional certifications</a:t>
            </a:r>
          </a:p>
          <a:p>
            <a:pPr lvl="1"/>
            <a:r>
              <a:rPr lang="en-US" dirty="0"/>
              <a:t>Average salary $51,380.00</a:t>
            </a:r>
          </a:p>
          <a:p>
            <a:pPr lvl="1"/>
            <a:r>
              <a:rPr lang="en-US" dirty="0"/>
              <a:t>Job outlook</a:t>
            </a:r>
          </a:p>
          <a:p>
            <a:pPr lvl="2"/>
            <a:r>
              <a:rPr lang="en-US" dirty="0"/>
              <a:t>17% (about average)</a:t>
            </a:r>
          </a:p>
          <a:p>
            <a:pPr lvl="1"/>
            <a:endParaRPr lang="en-US" dirty="0"/>
          </a:p>
        </p:txBody>
      </p:sp>
      <p:pic>
        <p:nvPicPr>
          <p:cNvPr id="4" name="Picture 3">
            <a:extLst>
              <a:ext uri="{FF2B5EF4-FFF2-40B4-BE49-F238E27FC236}">
                <a16:creationId xmlns:a16="http://schemas.microsoft.com/office/drawing/2014/main" id="{BD60ADA1-DB4E-4DA2-BE0D-FDECA7E387BC}"/>
              </a:ext>
            </a:extLst>
          </p:cNvPr>
          <p:cNvPicPr>
            <a:picLocks noChangeAspect="1"/>
          </p:cNvPicPr>
          <p:nvPr/>
        </p:nvPicPr>
        <p:blipFill>
          <a:blip r:embed="rId3"/>
          <a:stretch>
            <a:fillRect/>
          </a:stretch>
        </p:blipFill>
        <p:spPr>
          <a:xfrm>
            <a:off x="7532755" y="3653865"/>
            <a:ext cx="3657917" cy="2438611"/>
          </a:xfrm>
          <a:prstGeom prst="rect">
            <a:avLst/>
          </a:prstGeom>
        </p:spPr>
      </p:pic>
    </p:spTree>
    <p:extLst>
      <p:ext uri="{BB962C8B-B14F-4D97-AF65-F5344CB8AC3E}">
        <p14:creationId xmlns:p14="http://schemas.microsoft.com/office/powerpoint/2010/main" val="610506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Employability Skills and Personal Qualities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Job skills</a:t>
            </a:r>
          </a:p>
          <a:p>
            <a:pPr lvl="1"/>
            <a:r>
              <a:rPr lang="en-US" dirty="0"/>
              <a:t>Higher-order thinking skills</a:t>
            </a:r>
          </a:p>
          <a:p>
            <a:pPr lvl="1"/>
            <a:r>
              <a:rPr lang="en-US" dirty="0"/>
              <a:t>Personal qualities</a:t>
            </a:r>
          </a:p>
          <a:p>
            <a:pPr lvl="1"/>
            <a:endParaRPr lang="en-US" dirty="0"/>
          </a:p>
        </p:txBody>
      </p:sp>
      <p:pic>
        <p:nvPicPr>
          <p:cNvPr id="4" name="Picture 3">
            <a:extLst>
              <a:ext uri="{FF2B5EF4-FFF2-40B4-BE49-F238E27FC236}">
                <a16:creationId xmlns:a16="http://schemas.microsoft.com/office/drawing/2014/main" id="{F134BBA4-7335-4C12-ACC8-B5E8C65BDCE7}"/>
              </a:ext>
            </a:extLst>
          </p:cNvPr>
          <p:cNvPicPr>
            <a:picLocks noChangeAspect="1"/>
          </p:cNvPicPr>
          <p:nvPr/>
        </p:nvPicPr>
        <p:blipFill>
          <a:blip r:embed="rId3"/>
          <a:stretch>
            <a:fillRect/>
          </a:stretch>
        </p:blipFill>
        <p:spPr>
          <a:xfrm>
            <a:off x="7692570" y="3708922"/>
            <a:ext cx="3271689" cy="2182830"/>
          </a:xfrm>
          <a:prstGeom prst="rect">
            <a:avLst/>
          </a:prstGeom>
        </p:spPr>
      </p:pic>
    </p:spTree>
    <p:extLst>
      <p:ext uri="{BB962C8B-B14F-4D97-AF65-F5344CB8AC3E}">
        <p14:creationId xmlns:p14="http://schemas.microsoft.com/office/powerpoint/2010/main" val="2372382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Don’t Be Afraid to Fail!</a:t>
            </a:r>
          </a:p>
        </p:txBody>
      </p:sp>
      <p:pic>
        <p:nvPicPr>
          <p:cNvPr id="5" name="Content Placeholder 4">
            <a:extLst>
              <a:ext uri="{FF2B5EF4-FFF2-40B4-BE49-F238E27FC236}">
                <a16:creationId xmlns:a16="http://schemas.microsoft.com/office/drawing/2014/main" id="{C16859B1-6A3B-419B-B310-7731DCAA026F}"/>
              </a:ext>
            </a:extLst>
          </p:cNvPr>
          <p:cNvPicPr>
            <a:picLocks noGrp="1" noChangeAspect="1"/>
          </p:cNvPicPr>
          <p:nvPr>
            <p:ph sz="half" idx="1"/>
          </p:nvPr>
        </p:nvPicPr>
        <p:blipFill>
          <a:blip r:embed="rId3"/>
          <a:stretch>
            <a:fillRect/>
          </a:stretch>
        </p:blipFill>
        <p:spPr>
          <a:xfrm>
            <a:off x="5173091" y="5484855"/>
            <a:ext cx="2743438" cy="646232"/>
          </a:xfrm>
          <a:prstGeom prst="rect">
            <a:avLst/>
          </a:prstGeom>
        </p:spPr>
      </p:pic>
      <p:pic>
        <p:nvPicPr>
          <p:cNvPr id="4" name="Picture 3">
            <a:hlinkClick r:id="rId4"/>
            <a:extLst>
              <a:ext uri="{FF2B5EF4-FFF2-40B4-BE49-F238E27FC236}">
                <a16:creationId xmlns:a16="http://schemas.microsoft.com/office/drawing/2014/main" id="{D2A75030-1B59-4B24-B0BD-468E160684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1051" y="1863495"/>
            <a:ext cx="3617824" cy="3621360"/>
          </a:xfrm>
          <a:prstGeom prst="rect">
            <a:avLst/>
          </a:prstGeom>
        </p:spPr>
      </p:pic>
    </p:spTree>
    <p:extLst>
      <p:ext uri="{BB962C8B-B14F-4D97-AF65-F5344CB8AC3E}">
        <p14:creationId xmlns:p14="http://schemas.microsoft.com/office/powerpoint/2010/main" val="1854432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Questions?</a:t>
            </a:r>
          </a:p>
        </p:txBody>
      </p:sp>
      <p:pic>
        <p:nvPicPr>
          <p:cNvPr id="4" name="Content Placeholder 3">
            <a:extLst>
              <a:ext uri="{FF2B5EF4-FFF2-40B4-BE49-F238E27FC236}">
                <a16:creationId xmlns:a16="http://schemas.microsoft.com/office/drawing/2014/main" id="{51A38F7F-82A6-4D8B-B24A-A62DD1C6DF53}"/>
              </a:ext>
            </a:extLst>
          </p:cNvPr>
          <p:cNvPicPr>
            <a:picLocks noGrp="1" noChangeAspect="1"/>
          </p:cNvPicPr>
          <p:nvPr>
            <p:ph sz="half" idx="1"/>
          </p:nvPr>
        </p:nvPicPr>
        <p:blipFill>
          <a:blip r:embed="rId2"/>
          <a:stretch>
            <a:fillRect/>
          </a:stretch>
        </p:blipFill>
        <p:spPr>
          <a:xfrm>
            <a:off x="4744906" y="2028927"/>
            <a:ext cx="3048264" cy="3517697"/>
          </a:xfrm>
          <a:prstGeom prst="rect">
            <a:avLst/>
          </a:prstGeom>
        </p:spPr>
      </p:pic>
    </p:spTree>
    <p:extLst>
      <p:ext uri="{BB962C8B-B14F-4D97-AF65-F5344CB8AC3E}">
        <p14:creationId xmlns:p14="http://schemas.microsoft.com/office/powerpoint/2010/main" val="2849151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Images:</a:t>
            </a:r>
          </a:p>
          <a:p>
            <a:pPr lvl="2"/>
            <a:r>
              <a:rPr lang="en-US" sz="2000" dirty="0"/>
              <a:t>Microsoft Office Clip Art: Used with permission from Microsoft.</a:t>
            </a:r>
          </a:p>
          <a:p>
            <a:pPr lvl="1"/>
            <a:r>
              <a:rPr lang="en-US" sz="2000" dirty="0"/>
              <a:t>Books:</a:t>
            </a:r>
          </a:p>
          <a:p>
            <a:pPr lvl="2"/>
            <a:r>
              <a:rPr lang="en-US" sz="2000" dirty="0"/>
              <a:t>Career Choices: A Guide for Teens and Young Adults, Third Edition by Mindy Bingham and Sandy Stryker</a:t>
            </a:r>
            <a:br>
              <a:rPr lang="en-US" sz="2000" dirty="0"/>
            </a:br>
            <a:r>
              <a:rPr lang="en-US" sz="2000" dirty="0"/>
              <a:t>Although this book is geared more toward middle school, it is still an excellent resource for this course. It encourages teens to ask questions about their goals, desires, wants and passions in order to facilitate the thought process of their future plans.</a:t>
            </a:r>
          </a:p>
          <a:p>
            <a:pPr lvl="2"/>
            <a:r>
              <a:rPr lang="en-US" sz="2000" dirty="0"/>
              <a:t>Early Childhood Education Today, Twelfth Edition by George S. Morrison</a:t>
            </a:r>
            <a:br>
              <a:rPr lang="en-US" sz="2000" dirty="0"/>
            </a:br>
            <a:r>
              <a:rPr lang="en-US" sz="2000" dirty="0"/>
              <a:t>This book is a great resource on early childhood education. It covers the foundation of education, programs and resources for children and families, educational needs of infants through the primary grades and the special needs of children and families.</a:t>
            </a:r>
          </a:p>
          <a:p>
            <a:pPr lvl="1"/>
            <a:endParaRPr lang="en-US" dirty="0"/>
          </a:p>
        </p:txBody>
      </p:sp>
    </p:spTree>
    <p:extLst>
      <p:ext uri="{BB962C8B-B14F-4D97-AF65-F5344CB8AC3E}">
        <p14:creationId xmlns:p14="http://schemas.microsoft.com/office/powerpoint/2010/main" val="365176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2"/>
            <a:r>
              <a:rPr lang="en-US" sz="2000" dirty="0"/>
              <a:t>Exploring Teaching: An Introduction to Education by Richard Arends, Nancy E. </a:t>
            </a:r>
            <a:r>
              <a:rPr lang="en-US" sz="2000" dirty="0" err="1"/>
              <a:t>Winitzky</a:t>
            </a:r>
            <a:r>
              <a:rPr lang="en-US" sz="2000" dirty="0"/>
              <a:t> and Margaret D Tannenbaum</a:t>
            </a:r>
            <a:br>
              <a:rPr lang="en-US" sz="2000" dirty="0"/>
            </a:br>
            <a:r>
              <a:rPr lang="en-US" sz="2000" dirty="0"/>
              <a:t>This book encourages students to explore what teaching is and how to become an educator.</a:t>
            </a:r>
          </a:p>
          <a:p>
            <a:pPr lvl="2"/>
            <a:r>
              <a:rPr lang="en-US" sz="2000" dirty="0"/>
              <a:t>Introduction To Teaching: Becoming A Professional. (Fifth Edition). by Don </a:t>
            </a:r>
            <a:r>
              <a:rPr lang="en-US" sz="2000" dirty="0" err="1"/>
              <a:t>Kauchak</a:t>
            </a:r>
            <a:r>
              <a:rPr lang="en-US" sz="2000" dirty="0"/>
              <a:t> &amp; Paul Eggen</a:t>
            </a:r>
            <a:br>
              <a:rPr lang="en-US" sz="2000" dirty="0"/>
            </a:br>
            <a:r>
              <a:rPr lang="en-US" sz="2000" dirty="0"/>
              <a:t>For any student going into the teaching profession, this is an excellent choice. It is an easy read for students on all levels. It covers the changing teaching profession, the foundations of education and how to become an effective teacher.</a:t>
            </a:r>
          </a:p>
          <a:p>
            <a:pPr lvl="2"/>
            <a:r>
              <a:rPr lang="en-US" sz="2000" dirty="0"/>
              <a:t>Teaching by Sharleen Kato</a:t>
            </a:r>
            <a:br>
              <a:rPr lang="en-US" sz="2000" dirty="0"/>
            </a:br>
            <a:r>
              <a:rPr lang="en-US" sz="2000" dirty="0"/>
              <a:t>Students will learn about the history of education and what it means to be a teacher with this textbook.</a:t>
            </a:r>
          </a:p>
          <a:p>
            <a:pPr lvl="1"/>
            <a:endParaRPr lang="en-US" dirty="0"/>
          </a:p>
        </p:txBody>
      </p:sp>
    </p:spTree>
    <p:extLst>
      <p:ext uri="{BB962C8B-B14F-4D97-AF65-F5344CB8AC3E}">
        <p14:creationId xmlns:p14="http://schemas.microsoft.com/office/powerpoint/2010/main" val="3476565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What is the purpose of a map?</a:t>
            </a:r>
          </a:p>
        </p:txBody>
      </p:sp>
      <p:pic>
        <p:nvPicPr>
          <p:cNvPr id="4" name="Content Placeholder 3">
            <a:extLst>
              <a:ext uri="{FF2B5EF4-FFF2-40B4-BE49-F238E27FC236}">
                <a16:creationId xmlns:a16="http://schemas.microsoft.com/office/drawing/2014/main" id="{8A397F0B-BA7A-45D0-8502-EB55447052A6}"/>
              </a:ext>
            </a:extLst>
          </p:cNvPr>
          <p:cNvPicPr>
            <a:picLocks noGrp="1" noChangeAspect="1"/>
          </p:cNvPicPr>
          <p:nvPr>
            <p:ph sz="half" idx="1"/>
          </p:nvPr>
        </p:nvPicPr>
        <p:blipFill>
          <a:blip r:embed="rId3"/>
          <a:stretch>
            <a:fillRect/>
          </a:stretch>
        </p:blipFill>
        <p:spPr>
          <a:xfrm>
            <a:off x="4064000" y="2181046"/>
            <a:ext cx="4597926" cy="3350336"/>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lgn="ctr">
              <a:buNone/>
            </a:pPr>
            <a:endParaRPr lang="en-US" dirty="0"/>
          </a:p>
          <a:p>
            <a:pPr marL="0" lvl="1" indent="0" algn="ctr">
              <a:buNone/>
            </a:pPr>
            <a:endParaRPr lang="en-US" dirty="0"/>
          </a:p>
          <a:p>
            <a:pPr marL="0" lvl="1" indent="0" algn="ctr">
              <a:buNone/>
            </a:pPr>
            <a:endParaRPr lang="en-US" dirty="0"/>
          </a:p>
          <a:p>
            <a:pPr marL="0" lvl="1" indent="0" algn="ctr">
              <a:buNone/>
            </a:pPr>
            <a:r>
              <a:rPr lang="en-US" dirty="0"/>
              <a:t>“If you want to live a happy life, tie it to a goal, not to people or things.”  </a:t>
            </a:r>
            <a:br>
              <a:rPr lang="en-US" dirty="0"/>
            </a:br>
            <a:r>
              <a:rPr lang="en-US" dirty="0"/>
              <a:t>--Albert Einstein</a:t>
            </a:r>
          </a:p>
        </p:txBody>
      </p:sp>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lgn="ctr">
              <a:buNone/>
            </a:pPr>
            <a:endParaRPr lang="en-US" dirty="0"/>
          </a:p>
          <a:p>
            <a:pPr marL="0" lvl="1" indent="0" algn="ctr">
              <a:buNone/>
            </a:pPr>
            <a:endParaRPr lang="en-US" dirty="0"/>
          </a:p>
          <a:p>
            <a:pPr marL="0" lvl="1" indent="0" algn="ctr">
              <a:buNone/>
            </a:pPr>
            <a:endParaRPr lang="en-US" dirty="0"/>
          </a:p>
          <a:p>
            <a:pPr marL="0" lvl="1" indent="0" algn="ctr">
              <a:buNone/>
            </a:pPr>
            <a:r>
              <a:rPr lang="en-US" dirty="0"/>
              <a:t>“Without goals, and plans to reach them, you are like a ship that has set sail with no destination.”  </a:t>
            </a:r>
            <a:br>
              <a:rPr lang="en-US" dirty="0"/>
            </a:br>
            <a:br>
              <a:rPr lang="en-US" dirty="0"/>
            </a:br>
            <a:r>
              <a:rPr lang="en-US" dirty="0"/>
              <a:t>-- Fitzhugh Dodson</a:t>
            </a:r>
          </a:p>
        </p:txBody>
      </p:sp>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Setting Goals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Specific</a:t>
            </a:r>
          </a:p>
          <a:p>
            <a:pPr lvl="1"/>
            <a:r>
              <a:rPr lang="en-US" dirty="0" err="1"/>
              <a:t>Measureable</a:t>
            </a:r>
            <a:endParaRPr lang="en-US" dirty="0"/>
          </a:p>
          <a:p>
            <a:pPr lvl="1"/>
            <a:r>
              <a:rPr lang="en-US" dirty="0"/>
              <a:t>Attainable</a:t>
            </a:r>
          </a:p>
          <a:p>
            <a:pPr lvl="1"/>
            <a:r>
              <a:rPr lang="en-US" dirty="0"/>
              <a:t>Realistic</a:t>
            </a:r>
          </a:p>
          <a:p>
            <a:pPr lvl="1"/>
            <a:r>
              <a:rPr lang="en-US" dirty="0"/>
              <a:t>Time bound</a:t>
            </a:r>
          </a:p>
          <a:p>
            <a:pPr lvl="1"/>
            <a:endParaRPr lang="en-US" dirty="0"/>
          </a:p>
        </p:txBody>
      </p:sp>
      <p:pic>
        <p:nvPicPr>
          <p:cNvPr id="4" name="Picture 3">
            <a:extLst>
              <a:ext uri="{FF2B5EF4-FFF2-40B4-BE49-F238E27FC236}">
                <a16:creationId xmlns:a16="http://schemas.microsoft.com/office/drawing/2014/main" id="{0E3FA3C1-937F-483E-818C-62DA52C54643}"/>
              </a:ext>
            </a:extLst>
          </p:cNvPr>
          <p:cNvPicPr>
            <a:picLocks noChangeAspect="1"/>
          </p:cNvPicPr>
          <p:nvPr/>
        </p:nvPicPr>
        <p:blipFill>
          <a:blip r:embed="rId3"/>
          <a:stretch>
            <a:fillRect/>
          </a:stretch>
        </p:blipFill>
        <p:spPr>
          <a:xfrm>
            <a:off x="7620939" y="3113315"/>
            <a:ext cx="2822094" cy="2777456"/>
          </a:xfrm>
          <a:prstGeom prst="rect">
            <a:avLst/>
          </a:prstGeom>
        </p:spPr>
      </p:pic>
    </p:spTree>
    <p:extLst>
      <p:ext uri="{BB962C8B-B14F-4D97-AF65-F5344CB8AC3E}">
        <p14:creationId xmlns:p14="http://schemas.microsoft.com/office/powerpoint/2010/main" val="4168234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Short-Term versus Long-Term Goals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Short-term goal: A goal that can be achieved within a year</a:t>
            </a:r>
          </a:p>
          <a:p>
            <a:pPr lvl="1"/>
            <a:r>
              <a:rPr lang="en-US" dirty="0"/>
              <a:t>Long-term goal: A goal that will take more than a year to achieve</a:t>
            </a:r>
          </a:p>
          <a:p>
            <a:pPr lvl="1"/>
            <a:endParaRPr lang="en-US" dirty="0"/>
          </a:p>
        </p:txBody>
      </p:sp>
      <p:pic>
        <p:nvPicPr>
          <p:cNvPr id="4" name="Picture 3">
            <a:extLst>
              <a:ext uri="{FF2B5EF4-FFF2-40B4-BE49-F238E27FC236}">
                <a16:creationId xmlns:a16="http://schemas.microsoft.com/office/drawing/2014/main" id="{410722D7-3DC8-47E3-B0AC-D9E896046F4C}"/>
              </a:ext>
            </a:extLst>
          </p:cNvPr>
          <p:cNvPicPr>
            <a:picLocks noChangeAspect="1"/>
          </p:cNvPicPr>
          <p:nvPr/>
        </p:nvPicPr>
        <p:blipFill>
          <a:blip r:embed="rId3"/>
          <a:stretch>
            <a:fillRect/>
          </a:stretch>
        </p:blipFill>
        <p:spPr>
          <a:xfrm>
            <a:off x="6488900" y="3551832"/>
            <a:ext cx="3365284" cy="2395936"/>
          </a:xfrm>
          <a:prstGeom prst="rect">
            <a:avLst/>
          </a:prstGeom>
        </p:spPr>
      </p:pic>
      <p:pic>
        <p:nvPicPr>
          <p:cNvPr id="5" name="Picture 4">
            <a:extLst>
              <a:ext uri="{FF2B5EF4-FFF2-40B4-BE49-F238E27FC236}">
                <a16:creationId xmlns:a16="http://schemas.microsoft.com/office/drawing/2014/main" id="{0C9EF95E-4A4F-47A3-A01B-F380C72CB7A9}"/>
              </a:ext>
            </a:extLst>
          </p:cNvPr>
          <p:cNvPicPr>
            <a:picLocks noChangeAspect="1"/>
          </p:cNvPicPr>
          <p:nvPr/>
        </p:nvPicPr>
        <p:blipFill>
          <a:blip r:embed="rId4"/>
          <a:stretch>
            <a:fillRect/>
          </a:stretch>
        </p:blipFill>
        <p:spPr>
          <a:xfrm>
            <a:off x="3066516" y="3706733"/>
            <a:ext cx="1414395" cy="1621677"/>
          </a:xfrm>
          <a:prstGeom prst="rect">
            <a:avLst/>
          </a:prstGeom>
        </p:spPr>
      </p:pic>
    </p:spTree>
    <p:extLst>
      <p:ext uri="{BB962C8B-B14F-4D97-AF65-F5344CB8AC3E}">
        <p14:creationId xmlns:p14="http://schemas.microsoft.com/office/powerpoint/2010/main" val="2828578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Achieving Your Goals in Life</a:t>
            </a:r>
          </a:p>
        </p:txBody>
      </p:sp>
      <p:pic>
        <p:nvPicPr>
          <p:cNvPr id="5" name="Content Placeholder 4">
            <a:extLst>
              <a:ext uri="{FF2B5EF4-FFF2-40B4-BE49-F238E27FC236}">
                <a16:creationId xmlns:a16="http://schemas.microsoft.com/office/drawing/2014/main" id="{3DBC0E76-07FD-435A-925F-80397348E2B0}"/>
              </a:ext>
            </a:extLst>
          </p:cNvPr>
          <p:cNvPicPr>
            <a:picLocks noGrp="1" noChangeAspect="1"/>
          </p:cNvPicPr>
          <p:nvPr>
            <p:ph sz="half" idx="1"/>
          </p:nvPr>
        </p:nvPicPr>
        <p:blipFill>
          <a:blip r:embed="rId3"/>
          <a:stretch>
            <a:fillRect/>
          </a:stretch>
        </p:blipFill>
        <p:spPr>
          <a:xfrm>
            <a:off x="5136805" y="5437580"/>
            <a:ext cx="2743438" cy="640135"/>
          </a:xfrm>
          <a:prstGeom prst="rect">
            <a:avLst/>
          </a:prstGeom>
        </p:spPr>
      </p:pic>
      <p:pic>
        <p:nvPicPr>
          <p:cNvPr id="4" name="Content Placeholder 6">
            <a:hlinkClick r:id="rId4"/>
            <a:extLst>
              <a:ext uri="{FF2B5EF4-FFF2-40B4-BE49-F238E27FC236}">
                <a16:creationId xmlns:a16="http://schemas.microsoft.com/office/drawing/2014/main" id="{147C82DF-0148-423F-A077-7CE173D5AB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3660" y="2120879"/>
            <a:ext cx="4989727" cy="3316701"/>
          </a:xfrm>
          <a:prstGeom prst="rect">
            <a:avLst/>
          </a:prstGeom>
        </p:spPr>
      </p:pic>
    </p:spTree>
    <p:extLst>
      <p:ext uri="{BB962C8B-B14F-4D97-AF65-F5344CB8AC3E}">
        <p14:creationId xmlns:p14="http://schemas.microsoft.com/office/powerpoint/2010/main" val="3719737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Obstacles in Life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Always work toward your goal! If not, you’re working against your goal.</a:t>
            </a:r>
          </a:p>
          <a:p>
            <a:pPr lvl="1"/>
            <a:r>
              <a:rPr lang="en-US" dirty="0"/>
              <a:t>Crises in the family</a:t>
            </a:r>
          </a:p>
          <a:p>
            <a:pPr lvl="1"/>
            <a:r>
              <a:rPr lang="en-US" dirty="0"/>
              <a:t>Finances</a:t>
            </a:r>
          </a:p>
          <a:p>
            <a:pPr lvl="1"/>
            <a:r>
              <a:rPr lang="en-US" dirty="0"/>
              <a:t>Health issues</a:t>
            </a:r>
          </a:p>
          <a:p>
            <a:pPr lvl="1"/>
            <a:r>
              <a:rPr lang="en-US" dirty="0"/>
              <a:t>Lack of motivation</a:t>
            </a:r>
          </a:p>
          <a:p>
            <a:pPr lvl="1"/>
            <a:r>
              <a:rPr lang="en-US" dirty="0"/>
              <a:t>Lack of resources</a:t>
            </a:r>
          </a:p>
          <a:p>
            <a:pPr lvl="1"/>
            <a:r>
              <a:rPr lang="en-US" dirty="0"/>
              <a:t>Procrastination</a:t>
            </a:r>
          </a:p>
          <a:p>
            <a:pPr lvl="1"/>
            <a:r>
              <a:rPr lang="en-US" dirty="0"/>
              <a:t>Time</a:t>
            </a:r>
          </a:p>
          <a:p>
            <a:pPr lvl="1"/>
            <a:endParaRPr lang="en-US" dirty="0"/>
          </a:p>
        </p:txBody>
      </p:sp>
      <p:pic>
        <p:nvPicPr>
          <p:cNvPr id="4" name="Picture 3">
            <a:extLst>
              <a:ext uri="{FF2B5EF4-FFF2-40B4-BE49-F238E27FC236}">
                <a16:creationId xmlns:a16="http://schemas.microsoft.com/office/drawing/2014/main" id="{6B143FC8-F0AA-4866-AFA1-3134F1C43EC2}"/>
              </a:ext>
            </a:extLst>
          </p:cNvPr>
          <p:cNvPicPr>
            <a:picLocks noChangeAspect="1"/>
          </p:cNvPicPr>
          <p:nvPr/>
        </p:nvPicPr>
        <p:blipFill>
          <a:blip r:embed="rId3"/>
          <a:stretch>
            <a:fillRect/>
          </a:stretch>
        </p:blipFill>
        <p:spPr>
          <a:xfrm>
            <a:off x="8988319" y="3025083"/>
            <a:ext cx="2024047" cy="2999492"/>
          </a:xfrm>
          <a:prstGeom prst="rect">
            <a:avLst/>
          </a:prstGeom>
        </p:spPr>
      </p:pic>
      <p:pic>
        <p:nvPicPr>
          <p:cNvPr id="5" name="Picture 4">
            <a:extLst>
              <a:ext uri="{FF2B5EF4-FFF2-40B4-BE49-F238E27FC236}">
                <a16:creationId xmlns:a16="http://schemas.microsoft.com/office/drawing/2014/main" id="{23235EC0-5382-44C3-A3AE-906B543E5832}"/>
              </a:ext>
            </a:extLst>
          </p:cNvPr>
          <p:cNvPicPr>
            <a:picLocks noChangeAspect="1"/>
          </p:cNvPicPr>
          <p:nvPr/>
        </p:nvPicPr>
        <p:blipFill>
          <a:blip r:embed="rId4"/>
          <a:stretch>
            <a:fillRect/>
          </a:stretch>
        </p:blipFill>
        <p:spPr>
          <a:xfrm>
            <a:off x="5373561" y="2892505"/>
            <a:ext cx="2056372" cy="1527095"/>
          </a:xfrm>
          <a:prstGeom prst="rect">
            <a:avLst/>
          </a:prstGeom>
        </p:spPr>
      </p:pic>
    </p:spTree>
    <p:extLst>
      <p:ext uri="{BB962C8B-B14F-4D97-AF65-F5344CB8AC3E}">
        <p14:creationId xmlns:p14="http://schemas.microsoft.com/office/powerpoint/2010/main" val="381579210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B5C7F-2497-4FAB-9E2E-E6A7EB669C3E}">
  <ds:schemaRefs>
    <ds:schemaRef ds:uri="http://schemas.microsoft.com/office/infopath/2007/PartnerControls"/>
    <ds:schemaRef ds:uri="05d88611-e516-4d1a-b12e-39107e78b3d0"/>
    <ds:schemaRef ds:uri="http://schemas.openxmlformats.org/package/2006/metadata/core-properties"/>
    <ds:schemaRef ds:uri="http://purl.org/dc/terms/"/>
    <ds:schemaRef ds:uri="http://schemas.microsoft.com/office/2006/documentManagement/types"/>
    <ds:schemaRef ds:uri="http://www.w3.org/XML/1998/namespace"/>
    <ds:schemaRef ds:uri="http://schemas.microsoft.com/office/2006/metadata/properties"/>
    <ds:schemaRef ds:uri="http://purl.org/dc/dcmitype/"/>
    <ds:schemaRef ds:uri="56ea17bb-c96d-4826-b465-01eec0dd23dd"/>
    <ds:schemaRef ds:uri="http://schemas.microsoft.com/sharepoint/v3"/>
    <ds:schemaRef ds:uri="http://purl.org/dc/elements/1.1/"/>
  </ds:schemaRefs>
</ds:datastoreItem>
</file>

<file path=customXml/itemProps2.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160</TotalTime>
  <Words>1927</Words>
  <Application>Microsoft Office PowerPoint</Application>
  <PresentationFormat>Widescreen</PresentationFormat>
  <Paragraphs>251</Paragraphs>
  <Slides>26</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What is the purpose of a map?</vt:lpstr>
      <vt:lpstr>PowerPoint Presentation</vt:lpstr>
      <vt:lpstr>PowerPoint Presentation</vt:lpstr>
      <vt:lpstr>Setting Goals</vt:lpstr>
      <vt:lpstr>Short-Term versus Long-Term Goals</vt:lpstr>
      <vt:lpstr>Achieving Your Goals in Life</vt:lpstr>
      <vt:lpstr>Obstacles in Life</vt:lpstr>
      <vt:lpstr>Success</vt:lpstr>
      <vt:lpstr>Do You Believe in Me?</vt:lpstr>
      <vt:lpstr>Personal Success</vt:lpstr>
      <vt:lpstr>Professional Success</vt:lpstr>
      <vt:lpstr>Education and Training</vt:lpstr>
      <vt:lpstr>PowerPoint Presentation</vt:lpstr>
      <vt:lpstr>Education and Training Career Pathways</vt:lpstr>
      <vt:lpstr>A World of Possibilities</vt:lpstr>
      <vt:lpstr>Administration</vt:lpstr>
      <vt:lpstr>Administrative Support</vt:lpstr>
      <vt:lpstr>Professional Support Services</vt:lpstr>
      <vt:lpstr>Teaching and Training</vt:lpstr>
      <vt:lpstr>Employability Skills and Personal Qualities</vt:lpstr>
      <vt:lpstr>Don’t Be Afraid to Fail!</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7</cp:revision>
  <cp:lastPrinted>2017-07-07T16:17:37Z</cp:lastPrinted>
  <dcterms:created xsi:type="dcterms:W3CDTF">2017-07-11T23:58:30Z</dcterms:created>
  <dcterms:modified xsi:type="dcterms:W3CDTF">2017-11-28T18:05:24Z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