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handoutMasterIdLst>
    <p:handoutMasterId r:id="rId3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3236" autoAdjust="0"/>
  </p:normalViewPr>
  <p:slideViewPr>
    <p:cSldViewPr snapToGrid="0">
      <p:cViewPr>
        <p:scale>
          <a:sx n="49" d="100"/>
          <a:sy n="49" d="100"/>
        </p:scale>
        <p:origin x="1356" y="5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also includes developing the concept of the business. </a:t>
            </a:r>
          </a:p>
          <a:p>
            <a:endParaRPr lang="en-US" baseline="0" dirty="0"/>
          </a:p>
          <a:p>
            <a:r>
              <a:rPr lang="en-US" baseline="0" dirty="0"/>
              <a:t>What type of travel and tourism business will it be?</a:t>
            </a:r>
          </a:p>
          <a:p>
            <a:endParaRPr lang="en-US" baseline="0" dirty="0"/>
          </a:p>
          <a:p>
            <a:r>
              <a:rPr lang="en-US" dirty="0"/>
              <a:t>Products fit into two categories:</a:t>
            </a:r>
          </a:p>
          <a:p>
            <a:pPr marL="171450" indent="-171450">
              <a:buFont typeface="Arial" panose="020B0604020202020204" pitchFamily="34" charset="0"/>
              <a:buChar char="•"/>
            </a:pPr>
            <a:r>
              <a:rPr lang="en-US" dirty="0"/>
              <a:t>Goods which are items you can hold or touch, called tangible. </a:t>
            </a:r>
          </a:p>
          <a:p>
            <a:pPr marL="628650" lvl="1" indent="-171450">
              <a:buFont typeface="Arial" panose="020B0604020202020204" pitchFamily="34" charset="0"/>
              <a:buChar char="•"/>
            </a:pPr>
            <a:r>
              <a:rPr lang="en-US" dirty="0"/>
              <a:t>Examples include clothing, pens, food, towels, robes, teddy bears and even toothpaste</a:t>
            </a:r>
          </a:p>
          <a:p>
            <a:pPr marL="171450" indent="-171450">
              <a:buFont typeface="Arial" panose="020B0604020202020204" pitchFamily="34" charset="0"/>
              <a:buChar char="•"/>
            </a:pPr>
            <a:r>
              <a:rPr lang="en-US" dirty="0"/>
              <a:t>Services are intangible, or something that cannot be touched. </a:t>
            </a:r>
          </a:p>
          <a:p>
            <a:pPr marL="628650" lvl="1" indent="-171450">
              <a:buFont typeface="Arial" panose="020B0604020202020204" pitchFamily="34" charset="0"/>
              <a:buChar char="•"/>
            </a:pPr>
            <a:r>
              <a:rPr lang="en-US" dirty="0"/>
              <a:t>Examples</a:t>
            </a:r>
            <a:r>
              <a:rPr lang="en-US" baseline="0" dirty="0"/>
              <a:t> include</a:t>
            </a:r>
            <a:r>
              <a:rPr lang="en-US" dirty="0"/>
              <a:t> miniature golf games, a massage or facial, going to the movie theater</a:t>
            </a:r>
            <a:r>
              <a:rPr lang="en-US" baseline="0" dirty="0"/>
              <a:t> or concert</a:t>
            </a:r>
            <a:endParaRPr lang="en-US"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67283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location</a:t>
            </a:r>
            <a:r>
              <a:rPr lang="en-US" baseline="0" dirty="0"/>
              <a:t> is important in determining how successful your business will be.</a:t>
            </a:r>
          </a:p>
          <a:p>
            <a:endParaRPr lang="en-US" baseline="0" dirty="0"/>
          </a:p>
          <a:p>
            <a:r>
              <a:rPr lang="en-US" dirty="0"/>
              <a:t>Have you ever seen the same type of businesses side</a:t>
            </a:r>
            <a:r>
              <a:rPr lang="en-US" baseline="0" dirty="0"/>
              <a:t> by side or across the street from each other? </a:t>
            </a:r>
          </a:p>
          <a:p>
            <a:endParaRPr lang="en-US" baseline="0" dirty="0"/>
          </a:p>
          <a:p>
            <a:r>
              <a:rPr lang="en-US" baseline="0" dirty="0"/>
              <a:t>How do you think that effects each business?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9488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the right price can be a complex</a:t>
            </a:r>
            <a:r>
              <a:rPr lang="en-US" baseline="0" dirty="0"/>
              <a:t> task and involves many factors.</a:t>
            </a:r>
          </a:p>
          <a:p>
            <a:endParaRPr lang="en-US" baseline="0" dirty="0"/>
          </a:p>
          <a:p>
            <a:r>
              <a:rPr lang="en-US" dirty="0"/>
              <a:t>The</a:t>
            </a:r>
            <a:r>
              <a:rPr lang="en-US" baseline="0" dirty="0"/>
              <a:t> general price ranges of low, moderate or high may already be set by the product.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52206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Promotion</a:t>
            </a:r>
            <a:r>
              <a:rPr lang="en-US" baseline="0" dirty="0"/>
              <a:t> is where you actually influence the customers to buy the product. </a:t>
            </a:r>
          </a:p>
          <a:p>
            <a:endParaRPr lang="en-US" baseline="0" dirty="0"/>
          </a:p>
          <a:p>
            <a:r>
              <a:rPr lang="en-US" sz="1200" b="1" i="0" kern="1200" dirty="0">
                <a:solidFill>
                  <a:schemeClr val="tx1"/>
                </a:solidFill>
                <a:effectLst/>
                <a:latin typeface="+mn-lt"/>
                <a:ea typeface="+mn-ea"/>
                <a:cs typeface="+mn-cs"/>
              </a:rPr>
              <a:t>Advertising</a:t>
            </a:r>
            <a:r>
              <a:rPr lang="en-US" sz="1200" b="1" i="0" kern="1200" baseline="0" dirty="0">
                <a:solidFill>
                  <a:schemeClr val="tx1"/>
                </a:solidFill>
                <a:effectLst/>
                <a:latin typeface="+mn-lt"/>
                <a:ea typeface="+mn-ea"/>
                <a:cs typeface="+mn-cs"/>
              </a:rPr>
              <a:t> - </a:t>
            </a:r>
            <a:r>
              <a:rPr lang="en-US" sz="1200" b="0" i="0" kern="1200" baseline="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paid form of promotion that persuades and informs the public about what a business has to offer.</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Public</a:t>
            </a:r>
            <a:r>
              <a:rPr lang="en-US" sz="1200" b="1" i="0" kern="1200" baseline="0" dirty="0">
                <a:solidFill>
                  <a:schemeClr val="tx1"/>
                </a:solidFill>
                <a:effectLst/>
                <a:latin typeface="+mn-lt"/>
                <a:ea typeface="+mn-ea"/>
                <a:cs typeface="+mn-cs"/>
              </a:rPr>
              <a:t> relations </a:t>
            </a:r>
            <a:r>
              <a:rPr lang="en-US" sz="1200" b="0" i="0" kern="1200" baseline="0" dirty="0">
                <a:solidFill>
                  <a:schemeClr val="tx1"/>
                </a:solidFill>
                <a:effectLst/>
                <a:latin typeface="+mn-lt"/>
                <a:ea typeface="+mn-ea"/>
                <a:cs typeface="+mn-cs"/>
              </a:rPr>
              <a:t>- consists of activities performed to create goodwill between the public and the business.</a:t>
            </a:r>
          </a:p>
          <a:p>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Sales</a:t>
            </a:r>
            <a:r>
              <a:rPr lang="en-US" sz="1200" b="0" i="0" kern="1200" baseline="0" dirty="0">
                <a:solidFill>
                  <a:schemeClr val="tx1"/>
                </a:solidFill>
                <a:effectLst/>
                <a:latin typeface="+mn-lt"/>
                <a:ea typeface="+mn-ea"/>
                <a:cs typeface="+mn-cs"/>
              </a:rPr>
              <a:t> – occurs when a representative of the company speaks directly with the customer about the product. </a:t>
            </a:r>
          </a:p>
          <a:p>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Sales promotion </a:t>
            </a:r>
            <a:r>
              <a:rPr lang="en-US" sz="1200" b="0" i="0" kern="1200" baseline="0" dirty="0">
                <a:solidFill>
                  <a:schemeClr val="tx1"/>
                </a:solidFill>
                <a:effectLst/>
                <a:latin typeface="+mn-lt"/>
                <a:ea typeface="+mn-ea"/>
                <a:cs typeface="+mn-cs"/>
              </a:rPr>
              <a:t>- a specific offer designed to increase sales.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23880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Advertising</a:t>
            </a:r>
            <a:r>
              <a:rPr lang="en-US" sz="1200" b="0" i="0" kern="1200" baseline="0" dirty="0">
                <a:solidFill>
                  <a:schemeClr val="tx1"/>
                </a:solidFill>
                <a:effectLst/>
                <a:latin typeface="+mn-lt"/>
                <a:ea typeface="+mn-ea"/>
                <a:cs typeface="+mn-cs"/>
              </a:rPr>
              <a:t> is a</a:t>
            </a:r>
            <a:r>
              <a:rPr lang="en-US" sz="1200" b="0" i="0" kern="1200" dirty="0">
                <a:solidFill>
                  <a:schemeClr val="tx1"/>
                </a:solidFill>
                <a:effectLst/>
                <a:latin typeface="+mn-lt"/>
                <a:ea typeface="+mn-ea"/>
                <a:cs typeface="+mn-cs"/>
              </a:rPr>
              <a:t> paid form of promotion that persuades and informs the public about what a business has to offer.</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09745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 advertisements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Billboards</a:t>
            </a:r>
            <a:r>
              <a:rPr lang="en-US" sz="1200" b="0" i="0" kern="1200" baseline="0" dirty="0">
                <a:solidFill>
                  <a:schemeClr val="tx1"/>
                </a:solidFill>
                <a:effectLst/>
                <a:latin typeface="+mn-lt"/>
                <a:ea typeface="+mn-ea"/>
                <a:cs typeface="+mn-cs"/>
              </a:rPr>
              <a:t> - l</a:t>
            </a:r>
            <a:r>
              <a:rPr lang="en-US" sz="1200" b="0" kern="1200" dirty="0">
                <a:solidFill>
                  <a:schemeClr val="tx1"/>
                </a:solidFill>
                <a:effectLst/>
                <a:latin typeface="+mn-lt"/>
                <a:ea typeface="+mn-ea"/>
                <a:cs typeface="+mn-cs"/>
              </a:rPr>
              <a:t>arge outdoor boards for displaying advertisements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Commercials</a:t>
            </a:r>
            <a:r>
              <a:rPr lang="en-US" sz="1200" b="0" kern="1200" baseline="0" dirty="0">
                <a:solidFill>
                  <a:schemeClr val="tx1"/>
                </a:solidFill>
                <a:effectLst/>
                <a:latin typeface="+mn-lt"/>
                <a:ea typeface="+mn-ea"/>
                <a:cs typeface="+mn-cs"/>
              </a:rPr>
              <a:t> - </a:t>
            </a:r>
            <a:r>
              <a:rPr lang="en-US" sz="1200" b="0" kern="1200" dirty="0">
                <a:solidFill>
                  <a:schemeClr val="tx1"/>
                </a:solidFill>
                <a:effectLst/>
                <a:latin typeface="+mn-lt"/>
                <a:ea typeface="+mn-ea"/>
                <a:cs typeface="+mn-cs"/>
              </a:rPr>
              <a:t>a television or radio advertisement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Internet</a:t>
            </a:r>
            <a:r>
              <a:rPr lang="en-US" sz="1200" b="0" kern="1200" baseline="0" dirty="0">
                <a:solidFill>
                  <a:schemeClr val="tx1"/>
                </a:solidFill>
                <a:effectLst/>
                <a:latin typeface="+mn-lt"/>
                <a:ea typeface="+mn-ea"/>
                <a:cs typeface="+mn-cs"/>
              </a:rPr>
              <a:t> - </a:t>
            </a:r>
            <a:r>
              <a:rPr lang="en-US" sz="1200" b="0" kern="1200" dirty="0">
                <a:solidFill>
                  <a:schemeClr val="tx1"/>
                </a:solidFill>
                <a:effectLst/>
                <a:latin typeface="+mn-lt"/>
                <a:ea typeface="+mn-ea"/>
                <a:cs typeface="+mn-cs"/>
              </a:rPr>
              <a:t>the global communication network that allows almost all computers worldwide to connect and exchange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Print advertising</a:t>
            </a:r>
            <a:r>
              <a:rPr lang="en-US" sz="1200" b="0" kern="1200" baseline="0" dirty="0">
                <a:solidFill>
                  <a:schemeClr val="tx1"/>
                </a:solidFill>
                <a:effectLst/>
                <a:latin typeface="+mn-lt"/>
                <a:ea typeface="+mn-ea"/>
                <a:cs typeface="+mn-cs"/>
              </a:rPr>
              <a:t> - </a:t>
            </a:r>
            <a:r>
              <a:rPr lang="en-US" sz="1200" b="0" kern="1200" dirty="0">
                <a:solidFill>
                  <a:schemeClr val="tx1"/>
                </a:solidFill>
                <a:effectLst/>
                <a:latin typeface="+mn-lt"/>
                <a:ea typeface="+mn-ea"/>
                <a:cs typeface="+mn-cs"/>
              </a:rPr>
              <a:t>advertising in newspapers or magazines, rather than on television, radio or the internet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Reader boards</a:t>
            </a:r>
            <a:r>
              <a:rPr lang="en-US" sz="1200" b="0" kern="1200" baseline="0" dirty="0">
                <a:solidFill>
                  <a:schemeClr val="tx1"/>
                </a:solidFill>
                <a:effectLst/>
                <a:latin typeface="+mn-lt"/>
                <a:ea typeface="+mn-ea"/>
                <a:cs typeface="+mn-cs"/>
              </a:rPr>
              <a:t> - </a:t>
            </a:r>
            <a:r>
              <a:rPr lang="en-US" sz="1200" b="0" kern="1200" dirty="0">
                <a:solidFill>
                  <a:schemeClr val="tx1"/>
                </a:solidFill>
                <a:effectLst/>
                <a:latin typeface="+mn-lt"/>
                <a:ea typeface="+mn-ea"/>
                <a:cs typeface="+mn-cs"/>
              </a:rPr>
              <a:t>a visual display board that conveys information about a wide variety of subjects, including advertising for products or services, travel, news or event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03315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Public</a:t>
            </a:r>
            <a:r>
              <a:rPr lang="en-US" sz="1200" b="0" kern="1200" baseline="0" dirty="0">
                <a:solidFill>
                  <a:schemeClr val="tx1"/>
                </a:solidFill>
                <a:effectLst/>
                <a:latin typeface="+mn-lt"/>
                <a:ea typeface="+mn-ea"/>
                <a:cs typeface="+mn-cs"/>
              </a:rPr>
              <a:t> relations is the </a:t>
            </a:r>
            <a:r>
              <a:rPr lang="en-US" sz="1200" b="0" kern="1200" dirty="0">
                <a:solidFill>
                  <a:schemeClr val="tx1"/>
                </a:solidFill>
                <a:effectLst/>
                <a:latin typeface="+mn-lt"/>
                <a:ea typeface="+mn-ea"/>
                <a:cs typeface="+mn-cs"/>
              </a:rPr>
              <a:t>state of the relationship between the public and a company or other organization or a famous person.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31241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Sales are the exchange of a commodity for money; the action of selling something.</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66696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referred to as an incentive – something that attracts</a:t>
            </a:r>
            <a:r>
              <a:rPr lang="en-US" baseline="0" dirty="0"/>
              <a:t> a person to do something. </a:t>
            </a:r>
          </a:p>
          <a:p>
            <a:endParaRPr lang="en-US" baseline="0" dirty="0"/>
          </a:p>
          <a:p>
            <a:r>
              <a:rPr lang="en-US" baseline="0" dirty="0"/>
              <a:t>Can you think of other sales promotions that have enticed you to the sale?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217031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on hyperlink to view YouTube™ video: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SBA Delivering Success: Marketing 101</a:t>
            </a:r>
          </a:p>
          <a:p>
            <a:r>
              <a:rPr lang="en-US" sz="1200" b="0" i="0" kern="1200" dirty="0">
                <a:solidFill>
                  <a:schemeClr val="tx1"/>
                </a:solidFill>
                <a:effectLst/>
                <a:latin typeface="+mn-lt"/>
                <a:ea typeface="+mn-ea"/>
                <a:cs typeface="+mn-cs"/>
              </a:rPr>
              <a:t>The U.S. Small Business Administration and the U.S. Postal Service bring you Delivering Success—video interviews with successful entrepreneurs who share the lessons they've learned about owning a small business.</a:t>
            </a:r>
          </a:p>
          <a:p>
            <a:r>
              <a:rPr lang="en-US" dirty="0"/>
              <a:t>https://youtu.be/YUoKi8DQxv4</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05826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action or business of promoting and selling products or services, including market research and advertising</a:t>
            </a:r>
          </a:p>
          <a:p>
            <a:endParaRPr lang="en-US" dirty="0"/>
          </a:p>
          <a:p>
            <a:r>
              <a:rPr lang="en-US" dirty="0"/>
              <a:t>Marketing</a:t>
            </a:r>
            <a:r>
              <a:rPr lang="en-US" baseline="0" dirty="0"/>
              <a:t> includes many activities</a:t>
            </a:r>
            <a:r>
              <a:rPr lang="en-US" dirty="0"/>
              <a:t> such as a:</a:t>
            </a:r>
          </a:p>
          <a:p>
            <a:pPr marL="171450" indent="-171450">
              <a:buFont typeface="Arial" panose="020B0604020202020204" pitchFamily="34" charset="0"/>
              <a:buChar char="•"/>
            </a:pPr>
            <a:r>
              <a:rPr lang="en-US" dirty="0"/>
              <a:t>Marketing</a:t>
            </a:r>
            <a:r>
              <a:rPr lang="en-US" baseline="0" dirty="0"/>
              <a:t> plan</a:t>
            </a:r>
          </a:p>
          <a:p>
            <a:pPr marL="171450" indent="-171450">
              <a:buFont typeface="Arial" panose="020B0604020202020204" pitchFamily="34" charset="0"/>
              <a:buChar char="•"/>
            </a:pPr>
            <a:r>
              <a:rPr lang="en-US" baseline="0" dirty="0"/>
              <a:t>Market research</a:t>
            </a:r>
          </a:p>
          <a:p>
            <a:pPr marL="171450" indent="-171450">
              <a:buFont typeface="Arial" panose="020B0604020202020204" pitchFamily="34" charset="0"/>
              <a:buChar char="•"/>
            </a:pPr>
            <a:r>
              <a:rPr lang="en-US" dirty="0"/>
              <a:t>Strategies</a:t>
            </a:r>
          </a:p>
          <a:p>
            <a:pPr marL="171450" indent="-171450">
              <a:buFont typeface="Arial" panose="020B0604020202020204" pitchFamily="34" charset="0"/>
              <a:buChar char="•"/>
            </a:pPr>
            <a:r>
              <a:rPr lang="en-US" dirty="0"/>
              <a:t>4 P’s of marketing</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63148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825271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38424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45349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40173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promotion strengthens economic vitality.</a:t>
            </a:r>
          </a:p>
          <a:p>
            <a:endParaRPr lang="en-US" dirty="0"/>
          </a:p>
          <a:p>
            <a:r>
              <a:rPr lang="en-US" dirty="0"/>
              <a:t>Promoting travel will spur growth</a:t>
            </a:r>
            <a:r>
              <a:rPr lang="en-US" baseline="0" dirty="0"/>
              <a:t> and create jobs.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7300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marketing plan is essential to promote your business and invite</a:t>
            </a:r>
            <a:r>
              <a:rPr lang="en-US" baseline="0" dirty="0"/>
              <a:t> customers to buy your product.</a:t>
            </a:r>
          </a:p>
          <a:p>
            <a:endParaRPr lang="en-US" baseline="0" dirty="0"/>
          </a:p>
          <a:p>
            <a:r>
              <a:rPr lang="en-US" baseline="0" dirty="0"/>
              <a:t>It may have many steps but generally these basic steps are involved.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2697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Market research</a:t>
            </a:r>
            <a:r>
              <a:rPr lang="en-US" sz="1200" b="0" i="0" kern="1200" baseline="0" dirty="0">
                <a:solidFill>
                  <a:schemeClr val="tx1"/>
                </a:solidFill>
                <a:effectLst/>
                <a:latin typeface="+mn-lt"/>
                <a:ea typeface="+mn-ea"/>
                <a:cs typeface="+mn-cs"/>
              </a:rPr>
              <a:t> is t</a:t>
            </a:r>
            <a:r>
              <a:rPr lang="en-US" sz="1200" b="0" i="0" kern="1200" dirty="0">
                <a:solidFill>
                  <a:schemeClr val="tx1"/>
                </a:solidFill>
                <a:effectLst/>
                <a:latin typeface="+mn-lt"/>
                <a:ea typeface="+mn-ea"/>
                <a:cs typeface="+mn-cs"/>
              </a:rPr>
              <a:t>he action or activity of gathering information about consumers’ needs and preferences.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2141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should be based</a:t>
            </a:r>
            <a:r>
              <a:rPr lang="en-US" baseline="0" dirty="0"/>
              <a:t> on the business situation. </a:t>
            </a:r>
          </a:p>
          <a:p>
            <a:endParaRPr lang="en-US" baseline="0" dirty="0"/>
          </a:p>
          <a:p>
            <a:r>
              <a:rPr lang="en-US" dirty="0"/>
              <a:t>Goals can be less structured,</a:t>
            </a:r>
            <a:r>
              <a:rPr lang="en-US" baseline="0" dirty="0"/>
              <a:t> whereas, objectives are more concrete.</a:t>
            </a:r>
          </a:p>
          <a:p>
            <a:endParaRPr lang="en-US" baseline="0" dirty="0"/>
          </a:p>
          <a:p>
            <a:r>
              <a:rPr lang="en-US" baseline="0" dirty="0"/>
              <a:t>Increasing customer travel is a permanent outcome a business wishes to see, stemming from the goal of advertising on social media.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63077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Timelines are given for completion</a:t>
            </a:r>
            <a:r>
              <a:rPr lang="en-US" baseline="0" dirty="0"/>
              <a:t> of the plan.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8536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good marketing plans should be evaluated and questions answered.</a:t>
            </a:r>
            <a:r>
              <a:rPr lang="en-US" baseline="0" dirty="0"/>
              <a:t> </a:t>
            </a:r>
          </a:p>
          <a:p>
            <a:endParaRPr lang="en-US" baseline="0" dirty="0"/>
          </a:p>
          <a:p>
            <a:r>
              <a:rPr lang="en-US" baseline="0" dirty="0"/>
              <a:t>Always return to your market research when evaluating.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10359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called the marketing mix.</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0628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YUoKi8DQxv4" TargetMode="External"/><Relationship Id="rId5" Type="http://schemas.openxmlformats.org/officeDocument/2006/relationships/image" Target="../media/image17.jpeg"/><Relationship Id="rId4" Type="http://schemas.openxmlformats.org/officeDocument/2006/relationships/hyperlink" Target="https://youtu.be/YUoKi8DQxv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ba.gov/tools/sba-learning-center/training/marketing-101-guide-winnin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Marketing Fundamentals</a:t>
            </a:r>
          </a:p>
        </p:txBody>
      </p:sp>
      <p:sp>
        <p:nvSpPr>
          <p:cNvPr id="4" name="Rectangle 3">
            <a:extLst>
              <a:ext uri="{FF2B5EF4-FFF2-40B4-BE49-F238E27FC236}">
                <a16:creationId xmlns:a16="http://schemas.microsoft.com/office/drawing/2014/main" id="{41073C72-6925-48D6-8C29-771A64CD7F31}"/>
              </a:ext>
            </a:extLst>
          </p:cNvPr>
          <p:cNvSpPr/>
          <p:nvPr/>
        </p:nvSpPr>
        <p:spPr>
          <a:xfrm>
            <a:off x="4525346" y="3752334"/>
            <a:ext cx="7263604" cy="1446550"/>
          </a:xfrm>
          <a:prstGeom prst="rect">
            <a:avLst/>
          </a:prstGeom>
        </p:spPr>
        <p:txBody>
          <a:bodyPr wrap="square">
            <a:spAutoFit/>
          </a:bodyPr>
          <a:lstStyle/>
          <a:p>
            <a:r>
              <a:rPr lang="en-US" sz="4400" dirty="0">
                <a:solidFill>
                  <a:schemeClr val="accent2">
                    <a:lumMod val="60000"/>
                    <a:lumOff val="40000"/>
                  </a:schemeClr>
                </a:solidFill>
                <a:latin typeface="Open Sans"/>
              </a:rPr>
              <a:t>Travel and Tourism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4 P’s of Marketing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Product</a:t>
            </a:r>
          </a:p>
          <a:p>
            <a:pPr lvl="1"/>
            <a:r>
              <a:rPr lang="en-US" dirty="0"/>
              <a:t>Place</a:t>
            </a:r>
          </a:p>
          <a:p>
            <a:pPr lvl="1"/>
            <a:r>
              <a:rPr lang="en-US" dirty="0"/>
              <a:t>Price</a:t>
            </a:r>
          </a:p>
          <a:p>
            <a:pPr lvl="1"/>
            <a:r>
              <a:rPr lang="en-US" dirty="0"/>
              <a:t>Promotion</a:t>
            </a:r>
          </a:p>
        </p:txBody>
      </p:sp>
      <p:pic>
        <p:nvPicPr>
          <p:cNvPr id="4" name="Content Placeholder 3">
            <a:extLst>
              <a:ext uri="{FF2B5EF4-FFF2-40B4-BE49-F238E27FC236}">
                <a16:creationId xmlns:a16="http://schemas.microsoft.com/office/drawing/2014/main" id="{6698F94C-EBAA-4B22-818E-FCD7706E6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347" y="2047901"/>
            <a:ext cx="5023331" cy="3776064"/>
          </a:xfrm>
          <a:prstGeom prst="rect">
            <a:avLst/>
          </a:prstGeom>
        </p:spPr>
      </p:pic>
    </p:spTree>
    <p:extLst>
      <p:ext uri="{BB962C8B-B14F-4D97-AF65-F5344CB8AC3E}">
        <p14:creationId xmlns:p14="http://schemas.microsoft.com/office/powerpoint/2010/main" val="48288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Products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Includes all activities involved in development of product(s)</a:t>
            </a:r>
          </a:p>
          <a:p>
            <a:pPr lvl="1"/>
            <a:r>
              <a:rPr lang="en-US" dirty="0"/>
              <a:t>Keep target market in mind</a:t>
            </a:r>
          </a:p>
          <a:p>
            <a:pPr lvl="1"/>
            <a:r>
              <a:rPr lang="en-US" dirty="0"/>
              <a:t>Look for changes in wants and needs of target market</a:t>
            </a:r>
          </a:p>
          <a:p>
            <a:pPr lvl="1"/>
            <a:r>
              <a:rPr lang="en-US" dirty="0"/>
              <a:t>Make changes if necessary</a:t>
            </a:r>
          </a:p>
          <a:p>
            <a:pPr marL="457200" lvl="2" indent="0">
              <a:buNone/>
            </a:pPr>
            <a:endParaRPr lang="en-US" dirty="0"/>
          </a:p>
          <a:p>
            <a:pPr lvl="1"/>
            <a:endParaRPr lang="en-US" dirty="0"/>
          </a:p>
        </p:txBody>
      </p:sp>
      <p:sp>
        <p:nvSpPr>
          <p:cNvPr id="16" name="Content Placeholder 15">
            <a:extLst>
              <a:ext uri="{FF2B5EF4-FFF2-40B4-BE49-F238E27FC236}">
                <a16:creationId xmlns:a16="http://schemas.microsoft.com/office/drawing/2014/main" id="{4720504E-0B39-4F35-9E3C-4DB66F90802E}"/>
              </a:ext>
            </a:extLst>
          </p:cNvPr>
          <p:cNvSpPr>
            <a:spLocks noGrp="1"/>
          </p:cNvSpPr>
          <p:nvPr>
            <p:ph sz="half" idx="10"/>
          </p:nvPr>
        </p:nvSpPr>
        <p:spPr/>
        <p:txBody>
          <a:bodyPr/>
          <a:lstStyle/>
          <a:p>
            <a:pPr lvl="1"/>
            <a:r>
              <a:rPr lang="en-US" dirty="0"/>
              <a:t>Goods</a:t>
            </a:r>
          </a:p>
          <a:p>
            <a:pPr lvl="2"/>
            <a:r>
              <a:rPr lang="en-US" dirty="0"/>
              <a:t>Tangible – hold or touch </a:t>
            </a:r>
          </a:p>
          <a:p>
            <a:pPr lvl="2"/>
            <a:r>
              <a:rPr lang="en-US" dirty="0"/>
              <a:t>Examples: caps, t-shirts</a:t>
            </a:r>
          </a:p>
          <a:p>
            <a:pPr lvl="1"/>
            <a:r>
              <a:rPr lang="en-US" dirty="0"/>
              <a:t>Services:</a:t>
            </a:r>
          </a:p>
          <a:p>
            <a:pPr lvl="2"/>
            <a:r>
              <a:rPr lang="en-US" dirty="0"/>
              <a:t>Intangible – can not touch</a:t>
            </a:r>
          </a:p>
          <a:p>
            <a:pPr lvl="2"/>
            <a:r>
              <a:rPr lang="en-US" dirty="0"/>
              <a:t>Examples: spa services, miniature golf game </a:t>
            </a:r>
          </a:p>
          <a:p>
            <a:endParaRPr lang="en-US" dirty="0"/>
          </a:p>
        </p:txBody>
      </p:sp>
    </p:spTree>
    <p:extLst>
      <p:ext uri="{BB962C8B-B14F-4D97-AF65-F5344CB8AC3E}">
        <p14:creationId xmlns:p14="http://schemas.microsoft.com/office/powerpoint/2010/main" val="122551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Place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Key factor in determining success of the business</a:t>
            </a:r>
          </a:p>
          <a:p>
            <a:pPr lvl="2"/>
            <a:r>
              <a:rPr lang="en-US" sz="2400" dirty="0"/>
              <a:t>Location, location, location!</a:t>
            </a:r>
          </a:p>
          <a:p>
            <a:pPr lvl="2"/>
            <a:r>
              <a:rPr lang="en-US" sz="2400" dirty="0"/>
              <a:t>Where is the right place? </a:t>
            </a:r>
          </a:p>
          <a:p>
            <a:pPr lvl="1"/>
            <a:endParaRPr lang="en-US" dirty="0"/>
          </a:p>
        </p:txBody>
      </p:sp>
      <p:pic>
        <p:nvPicPr>
          <p:cNvPr id="4" name="Content Placeholder 2">
            <a:extLst>
              <a:ext uri="{FF2B5EF4-FFF2-40B4-BE49-F238E27FC236}">
                <a16:creationId xmlns:a16="http://schemas.microsoft.com/office/drawing/2014/main" id="{C947A362-A521-4CB1-9C1E-A4DF0EC8C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005" y="2299063"/>
            <a:ext cx="3620771" cy="3620771"/>
          </a:xfrm>
          <a:prstGeom prst="rect">
            <a:avLst/>
          </a:prstGeom>
        </p:spPr>
      </p:pic>
    </p:spTree>
    <p:extLst>
      <p:ext uri="{BB962C8B-B14F-4D97-AF65-F5344CB8AC3E}">
        <p14:creationId xmlns:p14="http://schemas.microsoft.com/office/powerpoint/2010/main" val="141978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Know cost and profit goals</a:t>
            </a:r>
          </a:p>
          <a:p>
            <a:pPr lvl="1"/>
            <a:r>
              <a:rPr lang="en-US" dirty="0"/>
              <a:t>Know what competitor’s charge</a:t>
            </a:r>
          </a:p>
          <a:p>
            <a:pPr lvl="1"/>
            <a:r>
              <a:rPr lang="en-US" dirty="0"/>
              <a:t>Set the exact price</a:t>
            </a:r>
          </a:p>
          <a:p>
            <a:pPr lvl="1"/>
            <a:endParaRPr lang="en-US" dirty="0"/>
          </a:p>
        </p:txBody>
      </p:sp>
      <p:pic>
        <p:nvPicPr>
          <p:cNvPr id="4" name="Content Placeholder 7">
            <a:extLst>
              <a:ext uri="{FF2B5EF4-FFF2-40B4-BE49-F238E27FC236}">
                <a16:creationId xmlns:a16="http://schemas.microsoft.com/office/drawing/2014/main" id="{DB58A88C-C03E-4747-BC49-50F75E842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350" y="1670101"/>
            <a:ext cx="3733766" cy="3767479"/>
          </a:xfrm>
          <a:prstGeom prst="rect">
            <a:avLst/>
          </a:prstGeom>
        </p:spPr>
      </p:pic>
    </p:spTree>
    <p:extLst>
      <p:ext uri="{BB962C8B-B14F-4D97-AF65-F5344CB8AC3E}">
        <p14:creationId xmlns:p14="http://schemas.microsoft.com/office/powerpoint/2010/main" val="138325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Promotion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Communication with customers includes:</a:t>
            </a:r>
          </a:p>
          <a:p>
            <a:pPr lvl="2"/>
            <a:r>
              <a:rPr lang="en-US" sz="2400" dirty="0"/>
              <a:t>Advertising</a:t>
            </a:r>
          </a:p>
          <a:p>
            <a:pPr lvl="2"/>
            <a:r>
              <a:rPr lang="en-US" sz="2400" dirty="0"/>
              <a:t>Public relations</a:t>
            </a:r>
          </a:p>
          <a:p>
            <a:pPr lvl="2"/>
            <a:r>
              <a:rPr lang="en-US" sz="2400" dirty="0"/>
              <a:t>Sales</a:t>
            </a:r>
          </a:p>
          <a:p>
            <a:pPr lvl="2"/>
            <a:r>
              <a:rPr lang="en-US" sz="2400" dirty="0"/>
              <a:t>Sales promotion</a:t>
            </a:r>
          </a:p>
          <a:p>
            <a:pPr lvl="1"/>
            <a:endParaRPr lang="en-US" dirty="0"/>
          </a:p>
          <a:p>
            <a:pPr lvl="1"/>
            <a:endParaRPr lang="en-US" dirty="0"/>
          </a:p>
          <a:p>
            <a:pPr lvl="1"/>
            <a:endParaRPr lang="en-US" dirty="0"/>
          </a:p>
        </p:txBody>
      </p:sp>
      <p:pic>
        <p:nvPicPr>
          <p:cNvPr id="4" name="Content Placeholder 6">
            <a:extLst>
              <a:ext uri="{FF2B5EF4-FFF2-40B4-BE49-F238E27FC236}">
                <a16:creationId xmlns:a16="http://schemas.microsoft.com/office/drawing/2014/main" id="{E63E28F9-C023-40E1-808A-8C0790C05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309" y="3059256"/>
            <a:ext cx="3973784" cy="2650276"/>
          </a:xfrm>
          <a:prstGeom prst="rect">
            <a:avLst/>
          </a:prstGeom>
        </p:spPr>
      </p:pic>
    </p:spTree>
    <p:extLst>
      <p:ext uri="{BB962C8B-B14F-4D97-AF65-F5344CB8AC3E}">
        <p14:creationId xmlns:p14="http://schemas.microsoft.com/office/powerpoint/2010/main" val="23707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Advertising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nonpersonal communication</a:t>
            </a:r>
          </a:p>
          <a:p>
            <a:pPr lvl="1"/>
            <a:r>
              <a:rPr lang="en-US" dirty="0"/>
              <a:t>Broadcast to a large number of people</a:t>
            </a:r>
          </a:p>
          <a:p>
            <a:pPr lvl="1"/>
            <a:r>
              <a:rPr lang="en-US" dirty="0"/>
              <a:t>Sometimes referred to as an ad</a:t>
            </a:r>
          </a:p>
          <a:p>
            <a:pPr lvl="1"/>
            <a:endParaRPr lang="en-US" dirty="0"/>
          </a:p>
          <a:p>
            <a:pPr lvl="1"/>
            <a:endParaRPr lang="en-US" dirty="0"/>
          </a:p>
          <a:p>
            <a:pPr lvl="1"/>
            <a:endParaRPr lang="en-US" dirty="0"/>
          </a:p>
          <a:p>
            <a:pPr lvl="1"/>
            <a:endParaRPr lang="en-US" dirty="0"/>
          </a:p>
        </p:txBody>
      </p:sp>
      <p:pic>
        <p:nvPicPr>
          <p:cNvPr id="4" name="Content Placeholder 6">
            <a:extLst>
              <a:ext uri="{FF2B5EF4-FFF2-40B4-BE49-F238E27FC236}">
                <a16:creationId xmlns:a16="http://schemas.microsoft.com/office/drawing/2014/main" id="{7B07B5AA-40A2-4EFD-A62C-1BC202180C9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867" b="89796" l="2456" r="99181">
                        <a14:foregroundMark x1="56207" y1="77296" x2="56207" y2="77296"/>
                        <a14:foregroundMark x1="52797" y1="76020" x2="52797" y2="76020"/>
                        <a14:foregroundMark x1="60846" y1="74235" x2="60846" y2="74235"/>
                        <a14:foregroundMark x1="11733" y1="35714" x2="11733" y2="35714"/>
                        <a14:foregroundMark x1="15962" y1="32653" x2="15962" y2="32653"/>
                        <a14:foregroundMark x1="36835" y1="21429" x2="36835" y2="21429"/>
                        <a14:foregroundMark x1="50068" y1="23214" x2="50068" y2="23214"/>
                        <a14:foregroundMark x1="61664" y1="23980" x2="61664" y2="23980"/>
                        <a14:foregroundMark x1="93997" y1="50510" x2="93997" y2="50510"/>
                        <a14:foregroundMark x1="92769" y1="57653" x2="92769" y2="57653"/>
                        <a14:foregroundMark x1="86630" y1="64541" x2="86630" y2="64541"/>
                        <a14:foregroundMark x1="81037" y1="67602" x2="81037" y2="67602"/>
                        <a14:foregroundMark x1="85402" y1="39286" x2="85402" y2="39286"/>
                        <a14:foregroundMark x1="81992" y1="35714" x2="81992" y2="35714"/>
                        <a14:foregroundMark x1="80082" y1="32908" x2="80082" y2="32908"/>
                        <a14:foregroundMark x1="75853" y1="30612" x2="75853" y2="30612"/>
                        <a14:foregroundMark x1="70259" y1="27806" x2="70259" y2="27806"/>
                        <a14:foregroundMark x1="57981" y1="26020" x2="57981" y2="26020"/>
                        <a14:foregroundMark x1="44202" y1="25255" x2="44202" y2="25255"/>
                        <a14:foregroundMark x1="53479" y1="24745" x2="53479" y2="24745"/>
                        <a14:foregroundMark x1="31378" y1="26020" x2="31378" y2="26020"/>
                        <a14:foregroundMark x1="26739" y1="30612" x2="26739" y2="30612"/>
                        <a14:foregroundMark x1="20873" y1="33418" x2="20873" y2="33418"/>
                        <a14:foregroundMark x1="22783" y1="70663" x2="22783" y2="70663"/>
                        <a14:foregroundMark x1="44202" y1="73469" x2="44202" y2="73469"/>
                        <a14:foregroundMark x1="45430" y1="78827" x2="45430" y2="78827"/>
                        <a14:foregroundMark x1="5593" y1="59694" x2="5593" y2="59694"/>
                        <a14:foregroundMark x1="5593" y1="55867" x2="5593" y2="55867"/>
                        <a14:foregroundMark x1="5184" y1="50765" x2="5184" y2="50765"/>
                        <a14:foregroundMark x1="4911" y1="46173" x2="4911" y2="46173"/>
                        <a14:foregroundMark x1="6821" y1="41071" x2="6821" y2="41071"/>
                        <a14:foregroundMark x1="8595" y1="37245" x2="8595" y2="37245"/>
                        <a14:foregroundMark x1="13779" y1="34439" x2="13779" y2="34439"/>
                        <a14:foregroundMark x1="18417" y1="33418" x2="18417" y2="33418"/>
                        <a14:foregroundMark x1="22783" y1="32653" x2="22783" y2="32653"/>
                        <a14:foregroundMark x1="24557" y1="32653" x2="24557" y2="32653"/>
                        <a14:foregroundMark x1="29741" y1="30102" x2="29741" y2="30102"/>
                        <a14:foregroundMark x1="30696" y1="27296" x2="31924" y2="27296"/>
                        <a14:foregroundMark x1="40246" y1="24745" x2="40246" y2="24745"/>
                      </a14:backgroundRemoval>
                    </a14:imgEffect>
                  </a14:imgLayer>
                </a14:imgProps>
              </a:ext>
              <a:ext uri="{28A0092B-C50C-407E-A947-70E740481C1C}">
                <a14:useLocalDpi xmlns:a14="http://schemas.microsoft.com/office/drawing/2010/main" val="0"/>
              </a:ext>
            </a:extLst>
          </a:blip>
          <a:stretch>
            <a:fillRect/>
          </a:stretch>
        </p:blipFill>
        <p:spPr>
          <a:xfrm>
            <a:off x="6107001" y="1528182"/>
            <a:ext cx="5375465" cy="5243942"/>
          </a:xfrm>
          <a:prstGeom prst="rect">
            <a:avLst/>
          </a:prstGeom>
        </p:spPr>
      </p:pic>
    </p:spTree>
    <p:extLst>
      <p:ext uri="{BB962C8B-B14F-4D97-AF65-F5344CB8AC3E}">
        <p14:creationId xmlns:p14="http://schemas.microsoft.com/office/powerpoint/2010/main" val="194920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Advertising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Billboards</a:t>
            </a:r>
          </a:p>
          <a:p>
            <a:pPr lvl="1"/>
            <a:r>
              <a:rPr lang="en-US" dirty="0"/>
              <a:t>Commercials </a:t>
            </a:r>
          </a:p>
          <a:p>
            <a:pPr lvl="1"/>
            <a:r>
              <a:rPr lang="en-US" dirty="0"/>
              <a:t>Internet</a:t>
            </a:r>
          </a:p>
          <a:p>
            <a:pPr lvl="1"/>
            <a:r>
              <a:rPr lang="en-US" dirty="0"/>
              <a:t>Print Advertising </a:t>
            </a:r>
          </a:p>
          <a:p>
            <a:pPr lvl="1"/>
            <a:r>
              <a:rPr lang="en-US" dirty="0"/>
              <a:t>Reader Boards </a:t>
            </a:r>
          </a:p>
          <a:p>
            <a:endParaRPr lang="en-US" dirty="0"/>
          </a:p>
        </p:txBody>
      </p:sp>
    </p:spTree>
    <p:extLst>
      <p:ext uri="{BB962C8B-B14F-4D97-AF65-F5344CB8AC3E}">
        <p14:creationId xmlns:p14="http://schemas.microsoft.com/office/powerpoint/2010/main" val="43266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Public Relations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Creates goodwill</a:t>
            </a:r>
          </a:p>
          <a:p>
            <a:pPr lvl="2"/>
            <a:r>
              <a:rPr lang="en-US" sz="2400" dirty="0"/>
              <a:t>Doing something good or newsworthy</a:t>
            </a:r>
          </a:p>
          <a:p>
            <a:pPr lvl="2"/>
            <a:r>
              <a:rPr lang="en-US" sz="2400" dirty="0"/>
              <a:t>Making sure the public knows about it</a:t>
            </a:r>
          </a:p>
          <a:p>
            <a:pPr lvl="1"/>
            <a:r>
              <a:rPr lang="en-US" dirty="0"/>
              <a:t>Skills include:</a:t>
            </a:r>
          </a:p>
          <a:p>
            <a:pPr lvl="2"/>
            <a:r>
              <a:rPr lang="en-US" sz="2400" dirty="0"/>
              <a:t>Communication</a:t>
            </a:r>
          </a:p>
          <a:p>
            <a:pPr lvl="2"/>
            <a:r>
              <a:rPr lang="en-US" sz="2400" dirty="0"/>
              <a:t>Creativity</a:t>
            </a:r>
          </a:p>
          <a:p>
            <a:pPr lvl="2"/>
            <a:r>
              <a:rPr lang="en-US" sz="2400" dirty="0"/>
              <a:t>Research </a:t>
            </a:r>
          </a:p>
          <a:p>
            <a:pPr lvl="2"/>
            <a:r>
              <a:rPr lang="en-US" sz="2400" dirty="0"/>
              <a:t>Writing </a:t>
            </a:r>
          </a:p>
        </p:txBody>
      </p:sp>
    </p:spTree>
    <p:extLst>
      <p:ext uri="{BB962C8B-B14F-4D97-AF65-F5344CB8AC3E}">
        <p14:creationId xmlns:p14="http://schemas.microsoft.com/office/powerpoint/2010/main" val="271676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Group sales</a:t>
            </a:r>
          </a:p>
          <a:p>
            <a:pPr lvl="2"/>
            <a:r>
              <a:rPr lang="en-US" sz="2400" dirty="0"/>
              <a:t>Includes charitable groups, corporations, professional associations and social groups</a:t>
            </a:r>
          </a:p>
          <a:p>
            <a:pPr lvl="2"/>
            <a:r>
              <a:rPr lang="en-US" sz="2400" dirty="0"/>
              <a:t>Consists of selling travel and tourism services</a:t>
            </a:r>
          </a:p>
          <a:p>
            <a:pPr lvl="2"/>
            <a:r>
              <a:rPr lang="en-US" sz="2400" dirty="0"/>
              <a:t>Is a large percentage of revenue</a:t>
            </a:r>
          </a:p>
          <a:p>
            <a:pPr lvl="1"/>
            <a:r>
              <a:rPr lang="en-US" dirty="0"/>
              <a:t>Suggestive selling</a:t>
            </a:r>
          </a:p>
          <a:p>
            <a:pPr lvl="2"/>
            <a:r>
              <a:rPr lang="en-US" sz="2400" dirty="0"/>
              <a:t>Recommending additional products or services to a customer</a:t>
            </a:r>
          </a:p>
          <a:p>
            <a:pPr lvl="2"/>
            <a:r>
              <a:rPr lang="en-US" sz="2400" dirty="0"/>
              <a:t>May increase sales</a:t>
            </a:r>
          </a:p>
        </p:txBody>
      </p:sp>
      <p:pic>
        <p:nvPicPr>
          <p:cNvPr id="4" name="Content Placeholder 6">
            <a:extLst>
              <a:ext uri="{FF2B5EF4-FFF2-40B4-BE49-F238E27FC236}">
                <a16:creationId xmlns:a16="http://schemas.microsoft.com/office/drawing/2014/main" id="{DA86DFA4-ABC4-41D8-A59B-27667D37363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057" b="97380" l="23329" r="77626">
                        <a14:foregroundMark x1="48840" y1="16157" x2="48840" y2="16157"/>
                        <a14:foregroundMark x1="50068" y1="25546" x2="50068" y2="25546"/>
                        <a14:foregroundMark x1="50750" y1="43668" x2="50750" y2="43668"/>
                        <a14:foregroundMark x1="42565" y1="17031" x2="42565" y2="17031"/>
                        <a14:foregroundMark x1="43520" y1="8297" x2="43520" y2="8297"/>
                        <a14:foregroundMark x1="42974" y1="26201" x2="42974" y2="26201"/>
                        <a14:foregroundMark x1="30696" y1="42140" x2="30696" y2="42140"/>
                        <a14:foregroundMark x1="28513" y1="37991" x2="28513" y2="37991"/>
                        <a14:foregroundMark x1="38608" y1="37555" x2="38608" y2="37555"/>
                        <a14:foregroundMark x1="56889" y1="38646" x2="56889" y2="38646"/>
                        <a14:foregroundMark x1="66712" y1="38865" x2="66712" y2="38865"/>
                        <a14:foregroundMark x1="73533" y1="39301" x2="73533" y2="39301"/>
                        <a14:foregroundMark x1="51978" y1="54585" x2="51978" y2="54585"/>
                        <a14:foregroundMark x1="49386" y1="69214" x2="49386" y2="69214"/>
                        <a14:foregroundMark x1="42974" y1="68341" x2="42974" y2="68341"/>
                        <a14:foregroundMark x1="51023" y1="86026" x2="51023" y2="86026"/>
                        <a14:foregroundMark x1="43247" y1="87555" x2="43247" y2="87555"/>
                        <a14:foregroundMark x1="42838" y1="84061" x2="42838" y2="84061"/>
                        <a14:foregroundMark x1="42292" y1="89301" x2="42292" y2="89301"/>
                        <a14:foregroundMark x1="42565" y1="92140" x2="42565" y2="92140"/>
                        <a14:foregroundMark x1="42974" y1="59825" x2="42974" y2="59825"/>
                        <a14:foregroundMark x1="42565" y1="57205" x2="42565" y2="57205"/>
                        <a14:foregroundMark x1="24147" y1="37991" x2="24147" y2="37991"/>
                        <a14:foregroundMark x1="24557" y1="41266" x2="24557" y2="41266"/>
                        <a14:foregroundMark x1="24557" y1="47162" x2="24557" y2="47162"/>
                      </a14:backgroundRemoval>
                    </a14:imgEffect>
                  </a14:imgLayer>
                </a14:imgProps>
              </a:ext>
              <a:ext uri="{28A0092B-C50C-407E-A947-70E740481C1C}">
                <a14:useLocalDpi xmlns:a14="http://schemas.microsoft.com/office/drawing/2010/main" val="0"/>
              </a:ext>
            </a:extLst>
          </a:blip>
          <a:stretch>
            <a:fillRect/>
          </a:stretch>
        </p:blipFill>
        <p:spPr>
          <a:xfrm>
            <a:off x="7521247" y="1648542"/>
            <a:ext cx="4670753" cy="4278073"/>
          </a:xfrm>
          <a:prstGeom prst="rect">
            <a:avLst/>
          </a:prstGeom>
        </p:spPr>
      </p:pic>
    </p:spTree>
    <p:extLst>
      <p:ext uri="{BB962C8B-B14F-4D97-AF65-F5344CB8AC3E}">
        <p14:creationId xmlns:p14="http://schemas.microsoft.com/office/powerpoint/2010/main" val="1594915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Sales Promotion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Intended to increase sales</a:t>
            </a:r>
          </a:p>
          <a:p>
            <a:pPr lvl="1"/>
            <a:r>
              <a:rPr lang="en-US" dirty="0"/>
              <a:t>Include:</a:t>
            </a:r>
          </a:p>
          <a:p>
            <a:pPr lvl="2"/>
            <a:r>
              <a:rPr lang="en-US" sz="2400" dirty="0"/>
              <a:t>Coupons </a:t>
            </a:r>
          </a:p>
          <a:p>
            <a:pPr lvl="2"/>
            <a:r>
              <a:rPr lang="en-US" sz="2400" dirty="0"/>
              <a:t>Free product samples</a:t>
            </a:r>
          </a:p>
          <a:p>
            <a:pPr lvl="2"/>
            <a:r>
              <a:rPr lang="en-US" sz="2400" dirty="0"/>
              <a:t>Loyalty programs </a:t>
            </a:r>
          </a:p>
          <a:p>
            <a:pPr lvl="2"/>
            <a:r>
              <a:rPr lang="en-US" sz="2400" dirty="0"/>
              <a:t>Sweepstakes </a:t>
            </a:r>
          </a:p>
          <a:p>
            <a:pPr lvl="2"/>
            <a:r>
              <a:rPr lang="en-US" sz="2400" dirty="0"/>
              <a:t>Two-for-one offers</a:t>
            </a:r>
          </a:p>
          <a:p>
            <a:pPr lvl="1"/>
            <a:endParaRPr lang="en-US" dirty="0"/>
          </a:p>
          <a:p>
            <a:pPr lvl="1"/>
            <a:endParaRPr lang="en-US" dirty="0"/>
          </a:p>
        </p:txBody>
      </p:sp>
    </p:spTree>
    <p:extLst>
      <p:ext uri="{BB962C8B-B14F-4D97-AF65-F5344CB8AC3E}">
        <p14:creationId xmlns:p14="http://schemas.microsoft.com/office/powerpoint/2010/main" val="82491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hlinkClick r:id="rId4"/>
              </a:rPr>
              <a:t>SBA Delivering Success: Marketing 101</a:t>
            </a:r>
            <a:endParaRPr lang="en-US" dirty="0"/>
          </a:p>
        </p:txBody>
      </p:sp>
      <p:pic>
        <p:nvPicPr>
          <p:cNvPr id="4" name="YUoKi8DQxv4">
            <a:extLst>
              <a:ext uri="{FF2B5EF4-FFF2-40B4-BE49-F238E27FC236}">
                <a16:creationId xmlns:a16="http://schemas.microsoft.com/office/drawing/2014/main" id="{CB8A5E75-950B-499D-9B22-D12DC865745C}"/>
              </a:ext>
            </a:extLst>
          </p:cNvPr>
          <p:cNvPicPr>
            <a:picLocks noRot="1" noChangeAspect="1"/>
          </p:cNvPicPr>
          <p:nvPr>
            <a:videoFile r:link="rId1"/>
          </p:nvPr>
        </p:nvPicPr>
        <p:blipFill>
          <a:blip r:embed="rId5"/>
          <a:stretch>
            <a:fillRect/>
          </a:stretch>
        </p:blipFill>
        <p:spPr>
          <a:xfrm>
            <a:off x="2881083" y="2348446"/>
            <a:ext cx="6056088" cy="3406550"/>
          </a:xfrm>
          <a:prstGeom prst="rect">
            <a:avLst/>
          </a:prstGeom>
        </p:spPr>
      </p:pic>
      <p:sp>
        <p:nvSpPr>
          <p:cNvPr id="5" name="TextBox 4">
            <a:extLst>
              <a:ext uri="{FF2B5EF4-FFF2-40B4-BE49-F238E27FC236}">
                <a16:creationId xmlns:a16="http://schemas.microsoft.com/office/drawing/2014/main" id="{C9B0C065-A87E-4251-AD28-EC2E94BFDB28}"/>
              </a:ext>
            </a:extLst>
          </p:cNvPr>
          <p:cNvSpPr txBox="1"/>
          <p:nvPr/>
        </p:nvSpPr>
        <p:spPr>
          <a:xfrm>
            <a:off x="6598261" y="5754996"/>
            <a:ext cx="2338910" cy="400110"/>
          </a:xfrm>
          <a:prstGeom prst="rect">
            <a:avLst/>
          </a:prstGeom>
          <a:noFill/>
        </p:spPr>
        <p:txBody>
          <a:bodyPr wrap="none" rtlCol="0">
            <a:spAutoFit/>
          </a:bodyPr>
          <a:lstStyle/>
          <a:p>
            <a:r>
              <a:rPr lang="en-US" sz="2000" dirty="0">
                <a:latin typeface="Open Sans"/>
              </a:rPr>
              <a:t>(image from video)</a:t>
            </a:r>
          </a:p>
        </p:txBody>
      </p:sp>
      <p:sp>
        <p:nvSpPr>
          <p:cNvPr id="6" name="TextBox 5">
            <a:extLst>
              <a:ext uri="{FF2B5EF4-FFF2-40B4-BE49-F238E27FC236}">
                <a16:creationId xmlns:a16="http://schemas.microsoft.com/office/drawing/2014/main" id="{2FD88E5F-C225-40A2-AB0F-170B15F36904}"/>
              </a:ext>
            </a:extLst>
          </p:cNvPr>
          <p:cNvSpPr txBox="1"/>
          <p:nvPr/>
        </p:nvSpPr>
        <p:spPr>
          <a:xfrm>
            <a:off x="740664" y="1251128"/>
            <a:ext cx="1665841" cy="400110"/>
          </a:xfrm>
          <a:prstGeom prst="rect">
            <a:avLst/>
          </a:prstGeom>
          <a:noFill/>
        </p:spPr>
        <p:txBody>
          <a:bodyPr wrap="none" rtlCol="0">
            <a:spAutoFit/>
          </a:bodyPr>
          <a:lstStyle/>
          <a:p>
            <a:r>
              <a:rPr lang="en-US" sz="2000" dirty="0">
                <a:latin typeface="Open Sans"/>
              </a:rPr>
              <a:t>(click on link)</a:t>
            </a:r>
          </a:p>
        </p:txBody>
      </p:sp>
    </p:spTree>
    <p:extLst>
      <p:ext uri="{BB962C8B-B14F-4D97-AF65-F5344CB8AC3E}">
        <p14:creationId xmlns:p14="http://schemas.microsoft.com/office/powerpoint/2010/main" val="2457410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6EF494-D3B3-412A-AA7C-8EEE9D137A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0739" y="413850"/>
            <a:ext cx="8430521" cy="5454548"/>
          </a:xfrm>
        </p:spPr>
      </p:pic>
    </p:spTree>
    <p:extLst>
      <p:ext uri="{BB962C8B-B14F-4D97-AF65-F5344CB8AC3E}">
        <p14:creationId xmlns:p14="http://schemas.microsoft.com/office/powerpoint/2010/main" val="4133029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is marketing and what does it include?</a:t>
            </a:r>
          </a:p>
          <a:p>
            <a:pPr lvl="1"/>
            <a:r>
              <a:rPr lang="en-US" dirty="0"/>
              <a:t>Why is travel marketing and promotion important?</a:t>
            </a:r>
          </a:p>
          <a:p>
            <a:pPr lvl="1"/>
            <a:r>
              <a:rPr lang="en-US" dirty="0"/>
              <a:t>What are the steps to a marketing plan?</a:t>
            </a:r>
          </a:p>
          <a:p>
            <a:pPr lvl="1"/>
            <a:r>
              <a:rPr lang="en-US" dirty="0"/>
              <a:t>What are the 4 P’s of marketing?</a:t>
            </a:r>
          </a:p>
          <a:p>
            <a:pPr lvl="1"/>
            <a:r>
              <a:rPr lang="en-US" dirty="0"/>
              <a:t>What are tangible and intangible products?</a:t>
            </a:r>
          </a:p>
          <a:p>
            <a:pPr lvl="1"/>
            <a:r>
              <a:rPr lang="en-US" dirty="0"/>
              <a:t>What are some ways to promote products?</a:t>
            </a:r>
          </a:p>
          <a:p>
            <a:pPr lvl="1"/>
            <a:r>
              <a:rPr lang="en-US" dirty="0"/>
              <a:t>What type of advertisements for travel have you seen?</a:t>
            </a:r>
          </a:p>
          <a:p>
            <a:pPr lvl="1"/>
            <a:r>
              <a:rPr lang="en-US" dirty="0"/>
              <a:t>What can be used to increase sales in the industry?</a:t>
            </a:r>
          </a:p>
          <a:p>
            <a:pPr lvl="1"/>
            <a:endParaRPr lang="en-US" dirty="0"/>
          </a:p>
          <a:p>
            <a:pPr lvl="1"/>
            <a:endParaRPr lang="en-US" dirty="0"/>
          </a:p>
        </p:txBody>
      </p:sp>
    </p:spTree>
    <p:extLst>
      <p:ext uri="{BB962C8B-B14F-4D97-AF65-F5344CB8AC3E}">
        <p14:creationId xmlns:p14="http://schemas.microsoft.com/office/powerpoint/2010/main" val="220175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6886C74-6CA8-4299-B038-F867C8115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148" y="1976372"/>
            <a:ext cx="5583864" cy="3640680"/>
          </a:xfrm>
          <a:prstGeom prst="rect">
            <a:avLst/>
          </a:prstGeom>
        </p:spPr>
      </p:pic>
    </p:spTree>
    <p:extLst>
      <p:ext uri="{BB962C8B-B14F-4D97-AF65-F5344CB8AC3E}">
        <p14:creationId xmlns:p14="http://schemas.microsoft.com/office/powerpoint/2010/main" val="65308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3" y="1302853"/>
            <a:ext cx="11251039" cy="4734318"/>
          </a:xfrm>
        </p:spPr>
        <p:txBody>
          <a:bodyPr/>
          <a:lstStyle/>
          <a:p>
            <a:pPr lvl="1"/>
            <a:r>
              <a:rPr lang="en-US" sz="2000" dirty="0"/>
              <a:t>Images:</a:t>
            </a:r>
          </a:p>
          <a:p>
            <a:pPr lvl="2"/>
            <a:r>
              <a:rPr lang="en-US" sz="2000" dirty="0"/>
              <a:t>Shutterstock™ images. Photos obtained with subscription. (Slides 1, 3, 5, 6,  7, 8, 9, 10, 12, 13, 14, 15, 17, 18, 19, 21, 23)</a:t>
            </a:r>
          </a:p>
          <a:p>
            <a:pPr lvl="1"/>
            <a:r>
              <a:rPr lang="en-US" sz="2000" dirty="0"/>
              <a:t>Textbooks:</a:t>
            </a:r>
          </a:p>
          <a:p>
            <a:pPr lvl="2"/>
            <a:r>
              <a:rPr lang="en-US" sz="2000" dirty="0" err="1"/>
              <a:t>Farese</a:t>
            </a:r>
            <a:r>
              <a:rPr lang="en-US" sz="2000" dirty="0"/>
              <a:t>, Kimbrell, </a:t>
            </a:r>
            <a:r>
              <a:rPr lang="en-US" sz="2000" dirty="0" err="1"/>
              <a:t>Woloszyk</a:t>
            </a:r>
            <a:r>
              <a:rPr lang="en-US" sz="2000" dirty="0"/>
              <a:t>, (2002) Marketing Essentials, Woodland Hills, California: Glencoe McGraw-Hill, Inc.</a:t>
            </a:r>
          </a:p>
          <a:p>
            <a:pPr lvl="2"/>
            <a:r>
              <a:rPr lang="en-US" sz="2000" dirty="0"/>
              <a:t>Reynolds, J. S. (2014). Hospitality services. Tinley Park. IL: </a:t>
            </a:r>
            <a:r>
              <a:rPr lang="en-US" sz="2000" dirty="0" err="1"/>
              <a:t>Goodheart</a:t>
            </a:r>
            <a:r>
              <a:rPr lang="en-US" sz="2000" dirty="0"/>
              <a:t>-Willcox Company. </a:t>
            </a:r>
          </a:p>
          <a:p>
            <a:pPr lvl="1"/>
            <a:r>
              <a:rPr lang="en-US" sz="2000" dirty="0"/>
              <a:t>Websites:</a:t>
            </a:r>
          </a:p>
          <a:p>
            <a:pPr lvl="2"/>
            <a:r>
              <a:rPr lang="en-US" sz="2000" dirty="0"/>
              <a:t>Small Business Administration </a:t>
            </a:r>
          </a:p>
          <a:p>
            <a:pPr marL="457200" lvl="2" indent="0">
              <a:buNone/>
            </a:pPr>
            <a:r>
              <a:rPr lang="en-US" sz="2000" dirty="0"/>
              <a:t>   Marketing 101: A Guide to Winning Customers </a:t>
            </a:r>
          </a:p>
          <a:p>
            <a:pPr marL="457200" lvl="2" indent="0">
              <a:buNone/>
            </a:pPr>
            <a:r>
              <a:rPr lang="en-US" sz="2000" dirty="0"/>
              <a:t>   This course is designed to provide a basic overview of marketing. It is a practical program </a:t>
            </a:r>
          </a:p>
          <a:p>
            <a:pPr marL="457200" lvl="2" indent="0">
              <a:buNone/>
            </a:pPr>
            <a:r>
              <a:rPr lang="en-US" sz="2000" dirty="0"/>
              <a:t>   with real-world examples and helpful tips. The course is directed to small business owners </a:t>
            </a:r>
          </a:p>
          <a:p>
            <a:pPr marL="457200" lvl="2" indent="0">
              <a:buNone/>
            </a:pPr>
            <a:r>
              <a:rPr lang="en-US" sz="2000" dirty="0"/>
              <a:t>   who are interested in reaching a broader customer base.</a:t>
            </a:r>
          </a:p>
          <a:p>
            <a:pPr marL="457200" lvl="2" indent="0">
              <a:buNone/>
            </a:pPr>
            <a:r>
              <a:rPr lang="en-US" sz="2000" dirty="0"/>
              <a:t>   </a:t>
            </a:r>
            <a:r>
              <a:rPr lang="en-US" sz="2000" dirty="0">
                <a:hlinkClick r:id="rId3"/>
              </a:rPr>
              <a:t>https://www.sba.gov/tools/sba-learning-center/training/marketing-101-guide-winning-</a:t>
            </a:r>
            <a:endParaRPr lang="en-US" sz="2000" dirty="0"/>
          </a:p>
          <a:p>
            <a:pPr marL="457200" lvl="2" indent="0">
              <a:buNone/>
            </a:pPr>
            <a:r>
              <a:rPr lang="en-US" sz="2000" dirty="0"/>
              <a:t>   customers</a:t>
            </a:r>
          </a:p>
        </p:txBody>
      </p:sp>
    </p:spTree>
    <p:extLst>
      <p:ext uri="{BB962C8B-B14F-4D97-AF65-F5344CB8AC3E}">
        <p14:creationId xmlns:p14="http://schemas.microsoft.com/office/powerpoint/2010/main" val="2142295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U.S. Travel Association</a:t>
            </a:r>
          </a:p>
          <a:p>
            <a:pPr marL="457200" lvl="2" indent="0">
              <a:buNone/>
            </a:pPr>
            <a:r>
              <a:rPr lang="en-US" sz="2000" dirty="0"/>
              <a:t>   We assist members with programs and platforms to help promote travel to and within the </a:t>
            </a:r>
          </a:p>
          <a:p>
            <a:pPr marL="457200" lvl="2" indent="0">
              <a:buNone/>
            </a:pPr>
            <a:r>
              <a:rPr lang="en-US" sz="2000" dirty="0"/>
              <a:t>   U.S., especially through IPW, the pre-eminent international trade show bringing travel to </a:t>
            </a:r>
          </a:p>
          <a:p>
            <a:pPr marL="457200" lvl="2" indent="0">
              <a:buNone/>
            </a:pPr>
            <a:r>
              <a:rPr lang="en-US" sz="2000" dirty="0"/>
              <a:t>   America.</a:t>
            </a:r>
          </a:p>
          <a:p>
            <a:pPr marL="457200" lvl="2" indent="0">
              <a:buNone/>
            </a:pPr>
            <a:r>
              <a:rPr lang="en-US" sz="2000" dirty="0"/>
              <a:t>   https://www.ustravel.org/</a:t>
            </a:r>
          </a:p>
          <a:p>
            <a:pPr lvl="1"/>
            <a:r>
              <a:rPr lang="en-US" sz="2000" dirty="0"/>
              <a:t>YouTube(tm):</a:t>
            </a:r>
          </a:p>
          <a:p>
            <a:pPr lvl="2"/>
            <a:r>
              <a:rPr lang="en-US" sz="2000" dirty="0"/>
              <a:t>SBA Delivering Success: Marketing 101</a:t>
            </a:r>
          </a:p>
          <a:p>
            <a:pPr marL="457200" lvl="2" indent="0">
              <a:buNone/>
            </a:pPr>
            <a:r>
              <a:rPr lang="en-US" sz="2000" dirty="0"/>
              <a:t>   The U.S. Small Business Administration and the U.S. Postal Service bring you Delivering </a:t>
            </a:r>
          </a:p>
          <a:p>
            <a:pPr marL="457200" lvl="2" indent="0">
              <a:buNone/>
            </a:pPr>
            <a:r>
              <a:rPr lang="en-US" sz="2000" dirty="0"/>
              <a:t>   Success—video interviews with successful entrepreneurs who share the lessons they’ve </a:t>
            </a:r>
          </a:p>
          <a:p>
            <a:pPr marL="457200" lvl="2" indent="0">
              <a:buNone/>
            </a:pPr>
            <a:r>
              <a:rPr lang="en-US" sz="2000" dirty="0"/>
              <a:t>   learned about owning a small business.</a:t>
            </a:r>
          </a:p>
          <a:p>
            <a:pPr marL="457200" lvl="2" indent="0">
              <a:buNone/>
            </a:pPr>
            <a:r>
              <a:rPr lang="en-US" sz="2000" dirty="0"/>
              <a:t>   http://youtu.be/YUoKi8DQxv4</a:t>
            </a:r>
          </a:p>
        </p:txBody>
      </p:sp>
    </p:spTree>
    <p:extLst>
      <p:ext uri="{BB962C8B-B14F-4D97-AF65-F5344CB8AC3E}">
        <p14:creationId xmlns:p14="http://schemas.microsoft.com/office/powerpoint/2010/main" val="78090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Marketing</a:t>
            </a:r>
          </a:p>
        </p:txBody>
      </p:sp>
      <p:pic>
        <p:nvPicPr>
          <p:cNvPr id="6" name="Content Placeholder 4">
            <a:extLst>
              <a:ext uri="{FF2B5EF4-FFF2-40B4-BE49-F238E27FC236}">
                <a16:creationId xmlns:a16="http://schemas.microsoft.com/office/drawing/2014/main" id="{15174209-9704-4C1D-9C03-1EA8945657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6720" y="1531550"/>
            <a:ext cx="5979160" cy="3988100"/>
          </a:xfr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Travel Promotion</a:t>
            </a:r>
          </a:p>
        </p:txBody>
      </p:sp>
      <p:pic>
        <p:nvPicPr>
          <p:cNvPr id="6" name="Content Placeholder 4">
            <a:extLst>
              <a:ext uri="{FF2B5EF4-FFF2-40B4-BE49-F238E27FC236}">
                <a16:creationId xmlns:a16="http://schemas.microsoft.com/office/drawing/2014/main" id="{F967BD29-A46B-4C95-85CD-256A2410F281}"/>
              </a:ext>
            </a:extLst>
          </p:cNvPr>
          <p:cNvPicPr>
            <a:picLocks noGrp="1" noChangeAspect="1"/>
          </p:cNvPicPr>
          <p:nvPr>
            <p:ph idx="1"/>
          </p:nvPr>
        </p:nvPicPr>
        <p:blipFill rotWithShape="1">
          <a:blip r:embed="rId3"/>
          <a:srcRect l="8094" t="14205" r="22015" b="7665"/>
          <a:stretch/>
        </p:blipFill>
        <p:spPr>
          <a:xfrm>
            <a:off x="3026117" y="1827611"/>
            <a:ext cx="6139766" cy="4118134"/>
          </a:xfrm>
          <a:prstGeom prst="rect">
            <a:avLst/>
          </a:prstGeom>
        </p:spPr>
      </p:pic>
    </p:spTree>
    <p:extLst>
      <p:ext uri="{BB962C8B-B14F-4D97-AF65-F5344CB8AC3E}">
        <p14:creationId xmlns:p14="http://schemas.microsoft.com/office/powerpoint/2010/main" val="94758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Market Research</a:t>
            </a:r>
          </a:p>
          <a:p>
            <a:pPr lvl="1"/>
            <a:r>
              <a:rPr lang="en-US" dirty="0"/>
              <a:t>Set Goals and Objectives</a:t>
            </a:r>
          </a:p>
          <a:p>
            <a:pPr lvl="1"/>
            <a:r>
              <a:rPr lang="en-US" dirty="0"/>
              <a:t>Develop Strategies</a:t>
            </a:r>
          </a:p>
          <a:p>
            <a:pPr lvl="1"/>
            <a:r>
              <a:rPr lang="en-US" dirty="0"/>
              <a:t>Evaluate the Plan</a:t>
            </a:r>
          </a:p>
          <a:p>
            <a:pPr lvl="1"/>
            <a:endParaRPr lang="en-US" dirty="0"/>
          </a:p>
        </p:txBody>
      </p:sp>
      <p:pic>
        <p:nvPicPr>
          <p:cNvPr id="4" name="Picture 3">
            <a:extLst>
              <a:ext uri="{FF2B5EF4-FFF2-40B4-BE49-F238E27FC236}">
                <a16:creationId xmlns:a16="http://schemas.microsoft.com/office/drawing/2014/main" id="{DE7027F3-C198-44DD-A8F1-8A04BD8E6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293" y="2014488"/>
            <a:ext cx="4569823" cy="3546182"/>
          </a:xfrm>
          <a:prstGeom prst="rect">
            <a:avLst/>
          </a:prstGeom>
        </p:spPr>
      </p:pic>
    </p:spTree>
    <p:extLst>
      <p:ext uri="{BB962C8B-B14F-4D97-AF65-F5344CB8AC3E}">
        <p14:creationId xmlns:p14="http://schemas.microsoft.com/office/powerpoint/2010/main" val="281168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Market Research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Helps you to: </a:t>
            </a:r>
          </a:p>
          <a:p>
            <a:pPr lvl="2"/>
            <a:r>
              <a:rPr lang="en-US" sz="2400" dirty="0"/>
              <a:t>Decide how to segment the market</a:t>
            </a:r>
          </a:p>
          <a:p>
            <a:pPr lvl="2"/>
            <a:r>
              <a:rPr lang="en-US" sz="2400" dirty="0"/>
              <a:t>Focus on a target market</a:t>
            </a:r>
          </a:p>
          <a:p>
            <a:pPr lvl="2"/>
            <a:r>
              <a:rPr lang="en-US" sz="2400" dirty="0"/>
              <a:t>Study the competition</a:t>
            </a:r>
          </a:p>
          <a:p>
            <a:pPr lvl="2"/>
            <a:r>
              <a:rPr lang="en-US" sz="2400" dirty="0"/>
              <a:t>Understand the market</a:t>
            </a:r>
          </a:p>
        </p:txBody>
      </p:sp>
      <p:pic>
        <p:nvPicPr>
          <p:cNvPr id="4" name="Content Placeholder 6">
            <a:extLst>
              <a:ext uri="{FF2B5EF4-FFF2-40B4-BE49-F238E27FC236}">
                <a16:creationId xmlns:a16="http://schemas.microsoft.com/office/drawing/2014/main" id="{4F2EA670-A16D-46F0-97BC-5BB6E986422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11" b="94335" l="546" r="99591">
                        <a14:foregroundMark x1="23602" y1="16995" x2="23602" y2="16995"/>
                        <a14:foregroundMark x1="23874" y1="33990" x2="23874" y2="33990"/>
                        <a14:foregroundMark x1="27831" y1="20936" x2="27831" y2="20936"/>
                        <a14:foregroundMark x1="17872" y1="20197" x2="17872" y2="20197"/>
                        <a14:foregroundMark x1="31924" y1="20936" x2="31924" y2="20936"/>
                        <a14:foregroundMark x1="17735" y1="13793" x2="17735" y2="13793"/>
                        <a14:foregroundMark x1="31378" y1="15271" x2="31378" y2="15271"/>
                        <a14:foregroundMark x1="30014" y1="11823" x2="30014" y2="11823"/>
                        <a14:foregroundMark x1="32606" y1="38424" x2="32606" y2="38424"/>
                        <a14:foregroundMark x1="28513" y1="42365" x2="28513" y2="42365"/>
                        <a14:foregroundMark x1="25512" y1="39163" x2="25512" y2="39163"/>
                        <a14:foregroundMark x1="19918" y1="39901" x2="19918" y2="39901"/>
                        <a14:foregroundMark x1="17190" y1="39901" x2="17190" y2="39901"/>
                        <a14:foregroundMark x1="9413" y1="40640" x2="9413" y2="40640"/>
                        <a14:foregroundMark x1="14734" y1="40640" x2="14734" y2="40640"/>
                        <a14:foregroundMark x1="17735" y1="58128" x2="17735" y2="58128"/>
                        <a14:foregroundMark x1="25648" y1="59852" x2="25648" y2="59852"/>
                        <a14:foregroundMark x1="19509" y1="63300" x2="19509" y2="63300"/>
                        <a14:foregroundMark x1="31378" y1="59606" x2="31378" y2="59606"/>
                        <a14:foregroundMark x1="27285" y1="62315" x2="27285" y2="62315"/>
                        <a14:foregroundMark x1="31378" y1="76355" x2="31378" y2="76355"/>
                        <a14:foregroundMark x1="23192" y1="82020" x2="23192" y2="82020"/>
                        <a14:foregroundMark x1="18827" y1="84483" x2="18827" y2="84483"/>
                        <a14:foregroundMark x1="13097" y1="82759" x2="13097" y2="82759"/>
                        <a14:foregroundMark x1="6958" y1="82512" x2="6958" y2="82512"/>
                        <a14:foregroundMark x1="12142" y1="80296" x2="12142" y2="80296"/>
                        <a14:foregroundMark x1="63029" y1="80049" x2="63029" y2="80049"/>
                        <a14:foregroundMark x1="72033" y1="83498" x2="72033" y2="83498"/>
                        <a14:foregroundMark x1="76126" y1="81281" x2="76126" y2="81281"/>
                        <a14:foregroundMark x1="81992" y1="80296" x2="81992" y2="80296"/>
                        <a14:foregroundMark x1="74079" y1="88916" x2="74079" y2="88916"/>
                        <a14:foregroundMark x1="66712" y1="85714" x2="66712" y2="85714"/>
                        <a14:foregroundMark x1="62756" y1="66010" x2="62756" y2="66010"/>
                        <a14:foregroundMark x1="70668" y1="62069" x2="70668" y2="62069"/>
                        <a14:foregroundMark x1="79536" y1="60099" x2="79536" y2="60099"/>
                        <a14:foregroundMark x1="86221" y1="60591" x2="86221" y2="60591"/>
                        <a14:foregroundMark x1="93452" y1="60099" x2="93452" y2="60099"/>
                        <a14:foregroundMark x1="77080" y1="42611" x2="77080" y2="42611"/>
                        <a14:foregroundMark x1="70805" y1="42118" x2="70805" y2="42118"/>
                        <a14:foregroundMark x1="64666" y1="46305" x2="64666" y2="46305"/>
                        <a14:foregroundMark x1="63302" y1="22660" x2="63302" y2="22660"/>
                        <a14:foregroundMark x1="72033" y1="20443" x2="72033" y2="20443"/>
                        <a14:foregroundMark x1="79127" y1="20197" x2="79127" y2="20197"/>
                        <a14:foregroundMark x1="85266" y1="20197" x2="85266" y2="20197"/>
                        <a14:foregroundMark x1="73806" y1="16995" x2="73806" y2="16995"/>
                      </a14:backgroundRemoval>
                    </a14:imgEffect>
                  </a14:imgLayer>
                </a14:imgProps>
              </a:ext>
              <a:ext uri="{28A0092B-C50C-407E-A947-70E740481C1C}">
                <a14:useLocalDpi xmlns:a14="http://schemas.microsoft.com/office/drawing/2010/main" val="0"/>
              </a:ext>
            </a:extLst>
          </a:blip>
          <a:stretch>
            <a:fillRect/>
          </a:stretch>
        </p:blipFill>
        <p:spPr>
          <a:xfrm>
            <a:off x="6335486" y="2148385"/>
            <a:ext cx="4680858" cy="3860632"/>
          </a:xfrm>
          <a:prstGeom prst="rect">
            <a:avLst/>
          </a:prstGeom>
        </p:spPr>
      </p:pic>
    </p:spTree>
    <p:extLst>
      <p:ext uri="{BB962C8B-B14F-4D97-AF65-F5344CB8AC3E}">
        <p14:creationId xmlns:p14="http://schemas.microsoft.com/office/powerpoint/2010/main" val="28823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Develop specific goals</a:t>
            </a:r>
          </a:p>
          <a:p>
            <a:pPr lvl="1"/>
            <a:r>
              <a:rPr lang="en-US" dirty="0"/>
              <a:t>For example:</a:t>
            </a:r>
          </a:p>
          <a:p>
            <a:pPr lvl="2"/>
            <a:r>
              <a:rPr lang="en-US" sz="2400" dirty="0"/>
              <a:t>Advertise on social media (goal)</a:t>
            </a:r>
          </a:p>
          <a:p>
            <a:pPr lvl="2"/>
            <a:r>
              <a:rPr lang="en-US" sz="2400" dirty="0"/>
              <a:t>Increase customer travel (objective)</a:t>
            </a:r>
          </a:p>
          <a:p>
            <a:pPr lvl="1"/>
            <a:r>
              <a:rPr lang="en-US" dirty="0"/>
              <a:t>Set timelines</a:t>
            </a:r>
          </a:p>
        </p:txBody>
      </p:sp>
    </p:spTree>
    <p:extLst>
      <p:ext uri="{BB962C8B-B14F-4D97-AF65-F5344CB8AC3E}">
        <p14:creationId xmlns:p14="http://schemas.microsoft.com/office/powerpoint/2010/main" val="193887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dirty="0"/>
            </a:br>
            <a:r>
              <a:rPr lang="en-US" dirty="0"/>
              <a:t>Strategies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heart of the marketing plan</a:t>
            </a:r>
          </a:p>
          <a:p>
            <a:pPr lvl="2"/>
            <a:r>
              <a:rPr lang="en-US" sz="2400" dirty="0"/>
              <a:t>Marketing budget is set</a:t>
            </a:r>
          </a:p>
          <a:p>
            <a:pPr lvl="2"/>
            <a:r>
              <a:rPr lang="en-US" sz="2400" dirty="0"/>
              <a:t>Plan is detailed</a:t>
            </a:r>
          </a:p>
          <a:p>
            <a:pPr lvl="2"/>
            <a:r>
              <a:rPr lang="en-US" sz="2400" dirty="0"/>
              <a:t>Staff is assigned</a:t>
            </a:r>
          </a:p>
        </p:txBody>
      </p:sp>
      <p:pic>
        <p:nvPicPr>
          <p:cNvPr id="4" name="Content Placeholder 5">
            <a:extLst>
              <a:ext uri="{FF2B5EF4-FFF2-40B4-BE49-F238E27FC236}">
                <a16:creationId xmlns:a16="http://schemas.microsoft.com/office/drawing/2014/main" id="{3A694887-DB9C-4CDB-9082-8A6BF5087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068" y="1980404"/>
            <a:ext cx="3908231" cy="3614349"/>
          </a:xfrm>
          <a:prstGeom prst="rect">
            <a:avLst/>
          </a:prstGeom>
        </p:spPr>
      </p:pic>
    </p:spTree>
    <p:extLst>
      <p:ext uri="{BB962C8B-B14F-4D97-AF65-F5344CB8AC3E}">
        <p14:creationId xmlns:p14="http://schemas.microsoft.com/office/powerpoint/2010/main" val="336586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Questions to consider:</a:t>
            </a:r>
          </a:p>
          <a:p>
            <a:pPr lvl="2"/>
            <a:r>
              <a:rPr lang="en-US" sz="2400" dirty="0"/>
              <a:t>Did the market plan work?</a:t>
            </a:r>
          </a:p>
          <a:p>
            <a:pPr lvl="2"/>
            <a:r>
              <a:rPr lang="en-US" sz="2400" dirty="0"/>
              <a:t>Do changes need to be made?</a:t>
            </a:r>
          </a:p>
          <a:p>
            <a:pPr lvl="2"/>
            <a:r>
              <a:rPr lang="en-US" sz="2400" dirty="0"/>
              <a:t>How can we improve?</a:t>
            </a:r>
          </a:p>
          <a:p>
            <a:pPr lvl="2"/>
            <a:r>
              <a:rPr lang="en-US" sz="2400" dirty="0"/>
              <a:t>What can be done better?</a:t>
            </a:r>
          </a:p>
          <a:p>
            <a:pPr lvl="1"/>
            <a:endParaRPr lang="en-US" dirty="0"/>
          </a:p>
        </p:txBody>
      </p:sp>
      <p:pic>
        <p:nvPicPr>
          <p:cNvPr id="4" name="Content Placeholder 5">
            <a:extLst>
              <a:ext uri="{FF2B5EF4-FFF2-40B4-BE49-F238E27FC236}">
                <a16:creationId xmlns:a16="http://schemas.microsoft.com/office/drawing/2014/main" id="{E00A5CE1-BB26-4E04-B423-47A6C8525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639" y="2955953"/>
            <a:ext cx="3659777" cy="3093031"/>
          </a:xfrm>
          <a:prstGeom prst="rect">
            <a:avLst/>
          </a:prstGeom>
        </p:spPr>
      </p:pic>
    </p:spTree>
    <p:extLst>
      <p:ext uri="{BB962C8B-B14F-4D97-AF65-F5344CB8AC3E}">
        <p14:creationId xmlns:p14="http://schemas.microsoft.com/office/powerpoint/2010/main" val="320932653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
    <ds:schemaRef ds:uri="http://purl.org/dc/elements/1.1/"/>
    <ds:schemaRef ds:uri="05d88611-e516-4d1a-b12e-39107e78b3d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90</TotalTime>
  <Words>1407</Words>
  <Application>Microsoft Office PowerPoint</Application>
  <PresentationFormat>Widescreen</PresentationFormat>
  <Paragraphs>238</Paragraphs>
  <Slides>25</Slides>
  <Notes>24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.AppleSystemUIFont</vt:lpstr>
      <vt:lpstr>Arial</vt:lpstr>
      <vt:lpstr>Calibri</vt:lpstr>
      <vt:lpstr>Open Sans</vt:lpstr>
      <vt:lpstr>Open Sans SemiBold</vt:lpstr>
      <vt:lpstr>2_Office Theme</vt:lpstr>
      <vt:lpstr>3_Office Theme</vt:lpstr>
      <vt:lpstr>Marketing Fundamentals</vt:lpstr>
      <vt:lpstr>PowerPoint Presentation</vt:lpstr>
      <vt:lpstr>Marketing</vt:lpstr>
      <vt:lpstr>Travel Promotion</vt:lpstr>
      <vt:lpstr>Steps</vt:lpstr>
      <vt:lpstr>Market Research</vt:lpstr>
      <vt:lpstr>Goals and Objectives</vt:lpstr>
      <vt:lpstr> Strategies</vt:lpstr>
      <vt:lpstr>Evaluate</vt:lpstr>
      <vt:lpstr>4 P’s of Marketing</vt:lpstr>
      <vt:lpstr>Products</vt:lpstr>
      <vt:lpstr>Place</vt:lpstr>
      <vt:lpstr>Price</vt:lpstr>
      <vt:lpstr>Promotion</vt:lpstr>
      <vt:lpstr>Advertising</vt:lpstr>
      <vt:lpstr>Advertising</vt:lpstr>
      <vt:lpstr>Public Relations</vt:lpstr>
      <vt:lpstr>Sales</vt:lpstr>
      <vt:lpstr>Sales Promotion</vt:lpstr>
      <vt:lpstr>SBA Delivering Success: Marketing 101</vt:lpstr>
      <vt:lpstr>PowerPoint Presentation</vt:lpstr>
      <vt:lpstr>Let’s Review!</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2017-11-22T17:26:10Z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