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19"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168"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a0QtkVEL6H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0QtkVEL6H0" TargetMode="External"/><Relationship Id="rId2" Type="http://schemas.openxmlformats.org/officeDocument/2006/relationships/hyperlink" Target="https://www.sba.gov/tools/sba-learning-center/training/competitive-advantag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spc="-150" dirty="0">
                <a:solidFill>
                  <a:schemeClr val="bg2"/>
                </a:solidFill>
              </a:rPr>
              <a:t>Marketing </a:t>
            </a:r>
            <a:r>
              <a:rPr lang="en-US" sz="6000" spc="-145" dirty="0">
                <a:solidFill>
                  <a:schemeClr val="bg2"/>
                </a:solidFill>
              </a:rPr>
              <a:t>Strategies </a:t>
            </a:r>
            <a:r>
              <a:rPr lang="en-US" sz="6000" dirty="0">
                <a:solidFill>
                  <a:schemeClr val="bg2"/>
                </a:solidFill>
              </a:rPr>
              <a:t>for </a:t>
            </a:r>
            <a:r>
              <a:rPr lang="en-US" sz="6000" spc="-185" dirty="0">
                <a:solidFill>
                  <a:schemeClr val="bg2"/>
                </a:solidFill>
              </a:rPr>
              <a:t>Your</a:t>
            </a:r>
            <a:r>
              <a:rPr lang="en-US" sz="6000" spc="-15" dirty="0">
                <a:solidFill>
                  <a:schemeClr val="bg2"/>
                </a:solidFill>
              </a:rPr>
              <a:t> </a:t>
            </a:r>
            <a:r>
              <a:rPr lang="en-US" sz="6000" spc="-95" dirty="0">
                <a:solidFill>
                  <a:schemeClr val="bg2"/>
                </a:solidFill>
              </a:rPr>
              <a:t>Restaurant</a:t>
            </a:r>
            <a:endParaRPr lang="en-US" sz="6000" dirty="0">
              <a:solidFill>
                <a:schemeClr val="bg2"/>
              </a:solidFill>
            </a:endParaRP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DA0D-BB6F-4762-9719-1BDA849204B3}"/>
              </a:ext>
            </a:extLst>
          </p:cNvPr>
          <p:cNvSpPr>
            <a:spLocks noGrp="1"/>
          </p:cNvSpPr>
          <p:nvPr>
            <p:ph type="title"/>
          </p:nvPr>
        </p:nvSpPr>
        <p:spPr/>
        <p:txBody>
          <a:bodyPr/>
          <a:lstStyle/>
          <a:p>
            <a:r>
              <a:rPr lang="en-US" spc="-50" dirty="0"/>
              <a:t>Competition</a:t>
            </a:r>
            <a:endParaRPr lang="en-US" dirty="0"/>
          </a:p>
        </p:txBody>
      </p:sp>
      <p:sp>
        <p:nvSpPr>
          <p:cNvPr id="3" name="Content Placeholder 2">
            <a:extLst>
              <a:ext uri="{FF2B5EF4-FFF2-40B4-BE49-F238E27FC236}">
                <a16:creationId xmlns:a16="http://schemas.microsoft.com/office/drawing/2014/main" id="{175D3AEA-D0FE-4903-A91F-7FD44C45BD4E}"/>
              </a:ext>
            </a:extLst>
          </p:cNvPr>
          <p:cNvSpPr>
            <a:spLocks noGrp="1"/>
          </p:cNvSpPr>
          <p:nvPr>
            <p:ph sz="half" idx="1"/>
          </p:nvPr>
        </p:nvSpPr>
        <p:spPr>
          <a:xfrm>
            <a:off x="740664" y="1420420"/>
            <a:ext cx="5355336" cy="4734318"/>
          </a:xfrm>
        </p:spPr>
        <p:txBody>
          <a:bodyPr/>
          <a:lstStyle/>
          <a:p>
            <a:pPr marL="12700">
              <a:spcBef>
                <a:spcPts val="810"/>
              </a:spcBef>
              <a:buClr>
                <a:srgbClr val="AB936B"/>
              </a:buClr>
              <a:buSzPct val="114583"/>
              <a:tabLst>
                <a:tab pos="299085" algn="l"/>
                <a:tab pos="299720" algn="l"/>
              </a:tabLst>
            </a:pP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Know </a:t>
            </a: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competitors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a:spcBef>
                <a:spcPts val="1180"/>
              </a:spcBef>
              <a:buClr>
                <a:srgbClr val="AB936B"/>
              </a:buClr>
              <a:buSzPct val="114583"/>
              <a:tabLst>
                <a:tab pos="299085" algn="l"/>
                <a:tab pos="299720" algn="l"/>
              </a:tabLst>
            </a:pP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Find</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out: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1120"/>
              </a:spcBef>
              <a:buSzPct val="115000"/>
              <a:buFont typeface="Open Sans" panose="020B0606030504020204" pitchFamily="34" charset="0"/>
              <a:buChar char="&gt;"/>
              <a:tabLst>
                <a:tab pos="756285" algn="l"/>
                <a:tab pos="756920" algn="l"/>
              </a:tabLst>
            </a:pP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How </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close </a:t>
            </a:r>
            <a:r>
              <a:rPr lang="en-US"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they</a:t>
            </a:r>
            <a:r>
              <a:rPr lang="en-US" spc="14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are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1080"/>
              </a:spcBef>
              <a:buSzPct val="115000"/>
              <a:buFont typeface="Open Sans" panose="020B0606030504020204" pitchFamily="34" charset="0"/>
              <a:buChar char="&gt;"/>
              <a:tabLst>
                <a:tab pos="756285" algn="l"/>
                <a:tab pos="756920" algn="l"/>
              </a:tabLst>
            </a:pP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How </a:t>
            </a:r>
            <a:r>
              <a:rPr lang="en-US"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many </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there</a:t>
            </a:r>
            <a:r>
              <a:rPr lang="en-US" spc="13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are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marR="5080" lvl="1" indent="-457200">
              <a:spcBef>
                <a:spcPts val="1085"/>
              </a:spcBef>
              <a:buSzPct val="115000"/>
              <a:buFont typeface="Open Sans" panose="020B0606030504020204" pitchFamily="34" charset="0"/>
              <a:buChar char="&gt;"/>
              <a:tabLst>
                <a:tab pos="756285" algn="l"/>
                <a:tab pos="756920" algn="l"/>
              </a:tabLst>
            </a:pP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How </a:t>
            </a:r>
            <a:r>
              <a:rPr lang="en-US"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you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can </a:t>
            </a:r>
            <a:r>
              <a:rPr lang="en-US"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make </a:t>
            </a:r>
            <a:r>
              <a:rPr lang="en-US"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your </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venue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stand</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out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F6285F94-6892-4C3B-8DA1-3D25EECC0F73}"/>
              </a:ext>
            </a:extLst>
          </p:cNvPr>
          <p:cNvSpPr/>
          <p:nvPr/>
        </p:nvSpPr>
        <p:spPr>
          <a:xfrm>
            <a:off x="5770390" y="1869392"/>
            <a:ext cx="6068568" cy="383637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7463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7964-8DEB-42CE-8991-084CB3A74AAF}"/>
              </a:ext>
            </a:extLst>
          </p:cNvPr>
          <p:cNvSpPr>
            <a:spLocks noGrp="1"/>
          </p:cNvSpPr>
          <p:nvPr>
            <p:ph type="title"/>
          </p:nvPr>
        </p:nvSpPr>
        <p:spPr/>
        <p:txBody>
          <a:bodyPr/>
          <a:lstStyle/>
          <a:p>
            <a:r>
              <a:rPr lang="en-US" spc="-220" dirty="0"/>
              <a:t>T</a:t>
            </a:r>
            <a:r>
              <a:rPr lang="en-US" spc="-45" dirty="0"/>
              <a:t>rends</a:t>
            </a:r>
            <a:endParaRPr lang="en-US" dirty="0"/>
          </a:p>
        </p:txBody>
      </p:sp>
      <p:sp>
        <p:nvSpPr>
          <p:cNvPr id="3" name="Content Placeholder 2">
            <a:extLst>
              <a:ext uri="{FF2B5EF4-FFF2-40B4-BE49-F238E27FC236}">
                <a16:creationId xmlns:a16="http://schemas.microsoft.com/office/drawing/2014/main" id="{A18FAF90-437B-4316-9B55-6F287F9EAF72}"/>
              </a:ext>
            </a:extLst>
          </p:cNvPr>
          <p:cNvSpPr>
            <a:spLocks noGrp="1"/>
          </p:cNvSpPr>
          <p:nvPr>
            <p:ph sz="half" idx="1"/>
          </p:nvPr>
        </p:nvSpPr>
        <p:spPr>
          <a:xfrm>
            <a:off x="740664" y="1420420"/>
            <a:ext cx="4615107" cy="4734318"/>
          </a:xfrm>
        </p:spPr>
        <p:txBody>
          <a:bodyPr/>
          <a:lstStyle/>
          <a:p>
            <a:pPr marL="469900" indent="-457200">
              <a:spcBef>
                <a:spcPts val="810"/>
              </a:spcBef>
              <a:buClr>
                <a:schemeClr val="accent1"/>
              </a:buClr>
              <a:buSzPct val="114583"/>
              <a:buFont typeface="Open Sans" panose="020B0606030504020204" pitchFamily="34" charset="0"/>
              <a:buChar char="&gt;"/>
              <a:tabLst>
                <a:tab pos="299085" algn="l"/>
                <a:tab pos="299720" algn="l"/>
              </a:tabLst>
            </a:pP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Keep </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the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future </a:t>
            </a:r>
            <a:r>
              <a:rPr lang="en-US"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in</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mind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80"/>
              </a:spcBef>
              <a:buClr>
                <a:schemeClr val="accent1"/>
              </a:buClr>
              <a:buSzPct val="114583"/>
              <a:buFont typeface="Open Sans" panose="020B0606030504020204" pitchFamily="34" charset="0"/>
              <a:buChar char="&gt;"/>
              <a:tabLst>
                <a:tab pos="299085" algn="l"/>
                <a:tab pos="299720" algn="l"/>
              </a:tabLst>
            </a:pP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Keep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up </a:t>
            </a:r>
            <a:r>
              <a:rPr lang="en-US"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with</a:t>
            </a:r>
            <a:r>
              <a:rPr lang="en-US"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trends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75"/>
              </a:spcBef>
              <a:buClr>
                <a:schemeClr val="accent1"/>
              </a:buClr>
              <a:buSzPct val="114583"/>
              <a:buFont typeface="Open Sans" panose="020B0606030504020204" pitchFamily="34" charset="0"/>
              <a:buChar char="&gt;"/>
              <a:tabLst>
                <a:tab pos="299085" algn="l"/>
                <a:tab pos="299720" algn="l"/>
              </a:tabLst>
            </a:pPr>
            <a:r>
              <a:rPr lang="en-US" spc="-100" dirty="0">
                <a:solidFill>
                  <a:srgbClr val="252525"/>
                </a:solidFill>
                <a:latin typeface="Open Sans" panose="020B0606030504020204" pitchFamily="34" charset="0"/>
                <a:ea typeface="Open Sans" panose="020B0606030504020204" pitchFamily="34" charset="0"/>
                <a:cs typeface="Open Sans" panose="020B0606030504020204" pitchFamily="34" charset="0"/>
              </a:rPr>
              <a:t>Make </a:t>
            </a:r>
            <a:r>
              <a:rPr lang="en-US"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changes </a:t>
            </a:r>
            <a:r>
              <a:rPr lang="en-US" spc="-75" dirty="0">
                <a:solidFill>
                  <a:srgbClr val="252525"/>
                </a:solidFill>
                <a:latin typeface="Open Sans" panose="020B0606030504020204" pitchFamily="34" charset="0"/>
                <a:ea typeface="Open Sans" panose="020B0606030504020204" pitchFamily="34" charset="0"/>
                <a:cs typeface="Open Sans" panose="020B0606030504020204" pitchFamily="34" charset="0"/>
              </a:rPr>
              <a:t>if</a:t>
            </a:r>
            <a:r>
              <a:rPr lang="en-US" spc="3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needed</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FF1E6311-64D9-4C2E-B76F-B0943441B27B}"/>
              </a:ext>
            </a:extLst>
          </p:cNvPr>
          <p:cNvSpPr/>
          <p:nvPr/>
        </p:nvSpPr>
        <p:spPr>
          <a:xfrm>
            <a:off x="5999644" y="1660849"/>
            <a:ext cx="5318387" cy="40785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3217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D474-88E2-4835-933D-877263733474}"/>
              </a:ext>
            </a:extLst>
          </p:cNvPr>
          <p:cNvSpPr>
            <a:spLocks noGrp="1"/>
          </p:cNvSpPr>
          <p:nvPr>
            <p:ph type="title"/>
          </p:nvPr>
        </p:nvSpPr>
        <p:spPr>
          <a:xfrm>
            <a:off x="837148" y="864409"/>
            <a:ext cx="10059452" cy="876300"/>
          </a:xfrm>
        </p:spPr>
        <p:txBody>
          <a:bodyPr/>
          <a:lstStyle/>
          <a:p>
            <a:pPr algn="ctr"/>
            <a:r>
              <a:rPr lang="en-US" u="heavy" spc="-30" dirty="0">
                <a:solidFill>
                  <a:srgbClr val="85714D"/>
                </a:solidFill>
                <a:uFill>
                  <a:solidFill>
                    <a:srgbClr val="85714D"/>
                  </a:solidFill>
                </a:uFill>
                <a:hlinkClick r:id="rId2"/>
              </a:rPr>
              <a:t>Fuego </a:t>
            </a:r>
            <a:r>
              <a:rPr lang="en-US" u="heavy" spc="-45" dirty="0">
                <a:solidFill>
                  <a:srgbClr val="85714D"/>
                </a:solidFill>
                <a:uFill>
                  <a:solidFill>
                    <a:srgbClr val="85714D"/>
                  </a:solidFill>
                </a:uFill>
                <a:hlinkClick r:id="rId2"/>
              </a:rPr>
              <a:t>Mundo: </a:t>
            </a:r>
            <a:r>
              <a:rPr lang="en-US" u="heavy" spc="-15" dirty="0">
                <a:solidFill>
                  <a:srgbClr val="85714D"/>
                </a:solidFill>
                <a:uFill>
                  <a:solidFill>
                    <a:srgbClr val="85714D"/>
                  </a:solidFill>
                </a:uFill>
                <a:hlinkClick r:id="rId2"/>
              </a:rPr>
              <a:t>Interact </a:t>
            </a:r>
            <a:r>
              <a:rPr lang="en-US" u="heavy" spc="-55" dirty="0">
                <a:solidFill>
                  <a:srgbClr val="85714D"/>
                </a:solidFill>
                <a:uFill>
                  <a:solidFill>
                    <a:srgbClr val="85714D"/>
                  </a:solidFill>
                </a:uFill>
                <a:hlinkClick r:id="rId2"/>
              </a:rPr>
              <a:t>with </a:t>
            </a:r>
            <a:r>
              <a:rPr lang="en-US" u="heavy" spc="-95" dirty="0">
                <a:solidFill>
                  <a:srgbClr val="85714D"/>
                </a:solidFill>
                <a:uFill>
                  <a:solidFill>
                    <a:srgbClr val="85714D"/>
                  </a:solidFill>
                </a:uFill>
                <a:hlinkClick r:id="rId2"/>
              </a:rPr>
              <a:t>Your </a:t>
            </a:r>
            <a:r>
              <a:rPr lang="en-US" u="heavy" spc="-55" dirty="0">
                <a:solidFill>
                  <a:srgbClr val="85714D"/>
                </a:solidFill>
                <a:uFill>
                  <a:solidFill>
                    <a:srgbClr val="85714D"/>
                  </a:solidFill>
                </a:uFill>
                <a:hlinkClick r:id="rId2"/>
              </a:rPr>
              <a:t>Community </a:t>
            </a:r>
            <a:r>
              <a:rPr lang="en-US" u="heavy" spc="-70" dirty="0">
                <a:solidFill>
                  <a:srgbClr val="85714D"/>
                </a:solidFill>
                <a:uFill>
                  <a:solidFill>
                    <a:srgbClr val="85714D"/>
                  </a:solidFill>
                </a:uFill>
                <a:hlinkClick r:id="rId2"/>
              </a:rPr>
              <a:t>using </a:t>
            </a:r>
            <a:r>
              <a:rPr lang="en-US" u="heavy" spc="-45" dirty="0">
                <a:solidFill>
                  <a:srgbClr val="85714D"/>
                </a:solidFill>
                <a:uFill>
                  <a:solidFill>
                    <a:srgbClr val="85714D"/>
                  </a:solidFill>
                </a:uFill>
                <a:hlinkClick r:id="rId2"/>
              </a:rPr>
              <a:t>Free</a:t>
            </a:r>
            <a:r>
              <a:rPr lang="en-US" u="heavy" spc="150" dirty="0">
                <a:solidFill>
                  <a:srgbClr val="85714D"/>
                </a:solidFill>
                <a:uFill>
                  <a:solidFill>
                    <a:srgbClr val="85714D"/>
                  </a:solidFill>
                </a:uFill>
                <a:hlinkClick r:id="rId2"/>
              </a:rPr>
              <a:t> </a:t>
            </a:r>
            <a:r>
              <a:rPr lang="en-US" u="heavy" spc="-75" dirty="0">
                <a:solidFill>
                  <a:srgbClr val="85714D"/>
                </a:solidFill>
                <a:uFill>
                  <a:solidFill>
                    <a:srgbClr val="85714D"/>
                  </a:solidFill>
                </a:uFill>
                <a:hlinkClick r:id="rId2"/>
              </a:rPr>
              <a:t>Marketing</a:t>
            </a:r>
            <a:endParaRPr lang="en-US" dirty="0"/>
          </a:p>
        </p:txBody>
      </p:sp>
      <p:sp>
        <p:nvSpPr>
          <p:cNvPr id="4" name="object 5">
            <a:extLst>
              <a:ext uri="{FF2B5EF4-FFF2-40B4-BE49-F238E27FC236}">
                <a16:creationId xmlns:a16="http://schemas.microsoft.com/office/drawing/2014/main" id="{964158F5-7FC5-4ECF-9246-92DA14D0584F}"/>
              </a:ext>
            </a:extLst>
          </p:cNvPr>
          <p:cNvSpPr/>
          <p:nvPr/>
        </p:nvSpPr>
        <p:spPr>
          <a:xfrm>
            <a:off x="1295400" y="2206751"/>
            <a:ext cx="9601200" cy="4017264"/>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4085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093243D-C1E2-4B0E-BD33-BF6CFA28D2D1}"/>
              </a:ext>
            </a:extLst>
          </p:cNvPr>
          <p:cNvSpPr/>
          <p:nvPr/>
        </p:nvSpPr>
        <p:spPr>
          <a:xfrm>
            <a:off x="3158598" y="640702"/>
            <a:ext cx="5874803" cy="557659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1655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95A4-DE01-4C84-B392-C64925BA2067}"/>
              </a:ext>
            </a:extLst>
          </p:cNvPr>
          <p:cNvSpPr>
            <a:spLocks noGrp="1"/>
          </p:cNvSpPr>
          <p:nvPr>
            <p:ph type="title"/>
          </p:nvPr>
        </p:nvSpPr>
        <p:spPr/>
        <p:txBody>
          <a:bodyPr/>
          <a:lstStyle/>
          <a:p>
            <a:r>
              <a:rPr lang="en-US" spc="-114" dirty="0"/>
              <a:t>References </a:t>
            </a:r>
            <a:r>
              <a:rPr lang="en-US" spc="-55" dirty="0"/>
              <a:t>and</a:t>
            </a:r>
            <a:r>
              <a:rPr lang="en-US" spc="200" dirty="0"/>
              <a:t> </a:t>
            </a:r>
            <a:r>
              <a:rPr lang="en-US" spc="-105" dirty="0"/>
              <a:t>Resources</a:t>
            </a:r>
            <a:endParaRPr lang="en-US" dirty="0"/>
          </a:p>
        </p:txBody>
      </p:sp>
      <p:sp>
        <p:nvSpPr>
          <p:cNvPr id="3" name="Content Placeholder 2">
            <a:extLst>
              <a:ext uri="{FF2B5EF4-FFF2-40B4-BE49-F238E27FC236}">
                <a16:creationId xmlns:a16="http://schemas.microsoft.com/office/drawing/2014/main" id="{ACBDB6C1-8735-4D6A-9DE6-27A17DABF980}"/>
              </a:ext>
            </a:extLst>
          </p:cNvPr>
          <p:cNvSpPr>
            <a:spLocks noGrp="1"/>
          </p:cNvSpPr>
          <p:nvPr>
            <p:ph sz="half" idx="1"/>
          </p:nvPr>
        </p:nvSpPr>
        <p:spPr>
          <a:xfrm>
            <a:off x="740664" y="1420420"/>
            <a:ext cx="11055750" cy="4280584"/>
          </a:xfrm>
        </p:spPr>
        <p:txBody>
          <a:bodyPr/>
          <a:lstStyle/>
          <a:p>
            <a:pPr marL="12700">
              <a:spcBef>
                <a:spcPts val="430"/>
              </a:spcBef>
            </a:pPr>
            <a:r>
              <a:rPr lang="en-US" sz="1400" spc="-30" dirty="0">
                <a:latin typeface="Open Sans" panose="020B0606030504020204" pitchFamily="34" charset="0"/>
                <a:ea typeface="Open Sans" panose="020B0606030504020204" pitchFamily="34" charset="0"/>
                <a:cs typeface="Open Sans" panose="020B0606030504020204" pitchFamily="34" charset="0"/>
              </a:rPr>
              <a:t>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3723004" indent="-285750">
              <a:lnSpc>
                <a:spcPct val="103600"/>
              </a:lnSpc>
              <a:spcBef>
                <a:spcPts val="505"/>
              </a:spcBef>
              <a:buClr>
                <a:schemeClr val="accent1"/>
              </a:buClr>
              <a:buSzPct val="113636"/>
              <a:buFont typeface="Open Sans" panose="020B0606030504020204" pitchFamily="34" charset="0"/>
              <a:buChar char="&gt;"/>
              <a:tabLst>
                <a:tab pos="299085" algn="l"/>
                <a:tab pos="299720" algn="l"/>
              </a:tabLst>
            </a:pPr>
            <a:r>
              <a:rPr lang="en-US" sz="1400" spc="-15" dirty="0">
                <a:latin typeface="Open Sans" panose="020B0606030504020204" pitchFamily="34" charset="0"/>
                <a:ea typeface="Open Sans" panose="020B0606030504020204" pitchFamily="34" charset="0"/>
                <a:cs typeface="Open Sans" panose="020B0606030504020204" pitchFamily="34" charset="0"/>
              </a:rPr>
              <a:t>Shutterstock™ </a:t>
            </a:r>
            <a:r>
              <a:rPr lang="en-US" sz="1400" spc="-35" dirty="0">
                <a:latin typeface="Open Sans" panose="020B0606030504020204" pitchFamily="34" charset="0"/>
                <a:ea typeface="Open Sans" panose="020B0606030504020204" pitchFamily="34" charset="0"/>
                <a:cs typeface="Open Sans" panose="020B0606030504020204" pitchFamily="34" charset="0"/>
              </a:rPr>
              <a:t>images. </a:t>
            </a:r>
            <a:r>
              <a:rPr lang="en-US" sz="1400" spc="-5" dirty="0">
                <a:latin typeface="Open Sans" panose="020B0606030504020204" pitchFamily="34" charset="0"/>
                <a:ea typeface="Open Sans" panose="020B0606030504020204" pitchFamily="34" charset="0"/>
                <a:cs typeface="Open Sans" panose="020B0606030504020204" pitchFamily="34" charset="0"/>
              </a:rPr>
              <a:t>Photos </a:t>
            </a:r>
            <a:r>
              <a:rPr lang="en-US" sz="1400" spc="-15" dirty="0">
                <a:latin typeface="Open Sans" panose="020B0606030504020204" pitchFamily="34" charset="0"/>
                <a:ea typeface="Open Sans" panose="020B0606030504020204" pitchFamily="34" charset="0"/>
                <a:cs typeface="Open Sans" panose="020B0606030504020204" pitchFamily="34" charset="0"/>
              </a:rPr>
              <a:t>obtained </a:t>
            </a:r>
            <a:r>
              <a:rPr lang="en-US" sz="1400" spc="-25" dirty="0">
                <a:latin typeface="Open Sans" panose="020B0606030504020204" pitchFamily="34" charset="0"/>
                <a:ea typeface="Open Sans" panose="020B0606030504020204" pitchFamily="34" charset="0"/>
                <a:cs typeface="Open Sans" panose="020B0606030504020204" pitchFamily="34" charset="0"/>
              </a:rPr>
              <a:t>with </a:t>
            </a:r>
            <a:r>
              <a:rPr lang="en-US" sz="1400" spc="-20" dirty="0">
                <a:latin typeface="Open Sans" panose="020B0606030504020204" pitchFamily="34" charset="0"/>
                <a:ea typeface="Open Sans" panose="020B0606030504020204" pitchFamily="34" charset="0"/>
                <a:cs typeface="Open Sans" panose="020B0606030504020204" pitchFamily="34" charset="0"/>
              </a:rPr>
              <a:t>subscription. </a:t>
            </a:r>
            <a:r>
              <a:rPr lang="en-US" sz="1400" spc="-45" dirty="0">
                <a:latin typeface="Open Sans" panose="020B0606030504020204" pitchFamily="34" charset="0"/>
                <a:ea typeface="Open Sans" panose="020B0606030504020204" pitchFamily="34" charset="0"/>
                <a:cs typeface="Open Sans" panose="020B0606030504020204" pitchFamily="34" charset="0"/>
              </a:rPr>
              <a:t>(Slides </a:t>
            </a:r>
            <a:r>
              <a:rPr lang="en-US" sz="1400" spc="-35" dirty="0">
                <a:latin typeface="Open Sans" panose="020B0606030504020204" pitchFamily="34" charset="0"/>
                <a:ea typeface="Open Sans" panose="020B0606030504020204" pitchFamily="34" charset="0"/>
                <a:cs typeface="Open Sans" panose="020B0606030504020204" pitchFamily="34" charset="0"/>
              </a:rPr>
              <a:t>1, 3, 4, 5, 7, 8, 9, </a:t>
            </a:r>
            <a:r>
              <a:rPr lang="en-US" sz="1400" spc="-30" dirty="0">
                <a:latin typeface="Open Sans" panose="020B0606030504020204" pitchFamily="34" charset="0"/>
                <a:ea typeface="Open Sans" panose="020B0606030504020204" pitchFamily="34" charset="0"/>
                <a:cs typeface="Open Sans" panose="020B0606030504020204" pitchFamily="34" charset="0"/>
              </a:rPr>
              <a:t>10, 11, 12, </a:t>
            </a:r>
            <a:r>
              <a:rPr lang="en-US" sz="1400" spc="-35" dirty="0">
                <a:latin typeface="Open Sans" panose="020B0606030504020204" pitchFamily="34" charset="0"/>
                <a:ea typeface="Open Sans" panose="020B0606030504020204" pitchFamily="34" charset="0"/>
                <a:cs typeface="Open Sans" panose="020B0606030504020204" pitchFamily="34" charset="0"/>
              </a:rPr>
              <a:t>14)  </a:t>
            </a:r>
            <a:r>
              <a:rPr lang="en-US" sz="1400" spc="-30" dirty="0">
                <a:latin typeface="Open Sans" panose="020B0606030504020204" pitchFamily="34" charset="0"/>
                <a:ea typeface="Open Sans" panose="020B0606030504020204" pitchFamily="34" charset="0"/>
                <a:cs typeface="Open Sans" panose="020B0606030504020204" pitchFamily="34" charset="0"/>
              </a:rPr>
              <a:t>Textbook(s):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lvl="1" indent="-285750">
              <a:spcBef>
                <a:spcPts val="555"/>
              </a:spcBef>
              <a:buSzPct val="113636"/>
              <a:buFont typeface="Open Sans" panose="020B0606030504020204" pitchFamily="34" charset="0"/>
              <a:buChar char="&gt;"/>
              <a:tabLst>
                <a:tab pos="296545" algn="l"/>
              </a:tabLst>
            </a:pPr>
            <a:r>
              <a:rPr lang="en-US" sz="1400" i="1" spc="-80" dirty="0">
                <a:latin typeface="Open Sans" panose="020B0606030504020204" pitchFamily="34" charset="0"/>
                <a:ea typeface="Open Sans" panose="020B0606030504020204" pitchFamily="34" charset="0"/>
                <a:cs typeface="Open Sans" panose="020B0606030504020204" pitchFamily="34" charset="0"/>
              </a:rPr>
              <a:t>Culinary </a:t>
            </a:r>
            <a:r>
              <a:rPr lang="en-US" sz="1400" i="1" spc="-75" dirty="0">
                <a:latin typeface="Open Sans" panose="020B0606030504020204" pitchFamily="34" charset="0"/>
                <a:ea typeface="Open Sans" panose="020B0606030504020204" pitchFamily="34" charset="0"/>
                <a:cs typeface="Open Sans" panose="020B0606030504020204" pitchFamily="34" charset="0"/>
              </a:rPr>
              <a:t>essentials</a:t>
            </a:r>
            <a:r>
              <a:rPr lang="en-US" sz="1400" spc="-75" dirty="0">
                <a:latin typeface="Open Sans" panose="020B0606030504020204" pitchFamily="34" charset="0"/>
                <a:ea typeface="Open Sans" panose="020B0606030504020204" pitchFamily="34" charset="0"/>
                <a:cs typeface="Open Sans" panose="020B0606030504020204" pitchFamily="34" charset="0"/>
              </a:rPr>
              <a:t>.(2010). </a:t>
            </a:r>
            <a:r>
              <a:rPr lang="en-US" sz="1400" spc="-20" dirty="0">
                <a:latin typeface="Open Sans" panose="020B0606030504020204" pitchFamily="34" charset="0"/>
                <a:ea typeface="Open Sans" panose="020B0606030504020204" pitchFamily="34" charset="0"/>
                <a:cs typeface="Open Sans" panose="020B0606030504020204" pitchFamily="34" charset="0"/>
              </a:rPr>
              <a:t>Woodland </a:t>
            </a:r>
            <a:r>
              <a:rPr lang="en-US" sz="1400" spc="-30" dirty="0">
                <a:latin typeface="Open Sans" panose="020B0606030504020204" pitchFamily="34" charset="0"/>
                <a:ea typeface="Open Sans" panose="020B0606030504020204" pitchFamily="34" charset="0"/>
                <a:cs typeface="Open Sans" panose="020B0606030504020204" pitchFamily="34" charset="0"/>
              </a:rPr>
              <a:t>Hills, </a:t>
            </a:r>
            <a:r>
              <a:rPr lang="en-US" sz="1400" spc="-55" dirty="0">
                <a:latin typeface="Open Sans" panose="020B0606030504020204" pitchFamily="34" charset="0"/>
                <a:ea typeface="Open Sans" panose="020B0606030504020204" pitchFamily="34" charset="0"/>
                <a:cs typeface="Open Sans" panose="020B0606030504020204" pitchFamily="34" charset="0"/>
              </a:rPr>
              <a:t>CA:</a:t>
            </a:r>
            <a:r>
              <a:rPr lang="en-US" sz="1400" spc="-125"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Glencoe/McGraw-Hill.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lvl="1" indent="-285750">
              <a:buSzPct val="113636"/>
              <a:buFont typeface="Open Sans" panose="020B0606030504020204" pitchFamily="34" charset="0"/>
              <a:buChar char="&gt;"/>
              <a:tabLst>
                <a:tab pos="296545" algn="l"/>
              </a:tabLst>
            </a:pPr>
            <a:r>
              <a:rPr lang="en-US" sz="1400" i="1" spc="-90" dirty="0">
                <a:latin typeface="Open Sans" panose="020B0606030504020204" pitchFamily="34" charset="0"/>
                <a:ea typeface="Open Sans" panose="020B0606030504020204" pitchFamily="34" charset="0"/>
                <a:cs typeface="Open Sans" panose="020B0606030504020204" pitchFamily="34" charset="0"/>
              </a:rPr>
              <a:t>Foundations </a:t>
            </a:r>
            <a:r>
              <a:rPr lang="en-US" sz="1400" i="1" spc="-120" dirty="0">
                <a:latin typeface="Open Sans" panose="020B0606030504020204" pitchFamily="34" charset="0"/>
                <a:ea typeface="Open Sans" panose="020B0606030504020204" pitchFamily="34" charset="0"/>
                <a:cs typeface="Open Sans" panose="020B0606030504020204" pitchFamily="34" charset="0"/>
              </a:rPr>
              <a:t>of </a:t>
            </a:r>
            <a:r>
              <a:rPr lang="en-US" sz="1400" i="1" spc="-90" dirty="0">
                <a:latin typeface="Open Sans" panose="020B0606030504020204" pitchFamily="34" charset="0"/>
                <a:ea typeface="Open Sans" panose="020B0606030504020204" pitchFamily="34" charset="0"/>
                <a:cs typeface="Open Sans" panose="020B0606030504020204" pitchFamily="34" charset="0"/>
              </a:rPr>
              <a:t>restaurant </a:t>
            </a:r>
            <a:r>
              <a:rPr lang="en-US" sz="1400" i="1" spc="-114" dirty="0">
                <a:latin typeface="Open Sans" panose="020B0606030504020204" pitchFamily="34" charset="0"/>
                <a:ea typeface="Open Sans" panose="020B0606030504020204" pitchFamily="34" charset="0"/>
                <a:cs typeface="Open Sans" panose="020B0606030504020204" pitchFamily="34" charset="0"/>
              </a:rPr>
              <a:t>management </a:t>
            </a:r>
            <a:r>
              <a:rPr lang="en-US" sz="1400" i="1" spc="140" dirty="0">
                <a:latin typeface="Open Sans" panose="020B0606030504020204" pitchFamily="34" charset="0"/>
                <a:ea typeface="Open Sans" panose="020B0606030504020204" pitchFamily="34" charset="0"/>
                <a:cs typeface="Open Sans" panose="020B0606030504020204" pitchFamily="34" charset="0"/>
              </a:rPr>
              <a:t>&amp; </a:t>
            </a:r>
            <a:r>
              <a:rPr lang="en-US" sz="1400" i="1" spc="-100" dirty="0">
                <a:latin typeface="Open Sans" panose="020B0606030504020204" pitchFamily="34" charset="0"/>
                <a:ea typeface="Open Sans" panose="020B0606030504020204" pitchFamily="34" charset="0"/>
                <a:cs typeface="Open Sans" panose="020B0606030504020204" pitchFamily="34" charset="0"/>
              </a:rPr>
              <a:t>culinary </a:t>
            </a:r>
            <a:r>
              <a:rPr lang="en-US" sz="1400" i="1" spc="-70" dirty="0">
                <a:latin typeface="Open Sans" panose="020B0606030504020204" pitchFamily="34" charset="0"/>
                <a:ea typeface="Open Sans" panose="020B0606030504020204" pitchFamily="34" charset="0"/>
                <a:cs typeface="Open Sans" panose="020B0606030504020204" pitchFamily="34" charset="0"/>
              </a:rPr>
              <a:t>arts</a:t>
            </a:r>
            <a:r>
              <a:rPr lang="en-US" sz="1400" spc="-70" dirty="0">
                <a:latin typeface="Open Sans" panose="020B0606030504020204" pitchFamily="34" charset="0"/>
                <a:ea typeface="Open Sans" panose="020B0606030504020204" pitchFamily="34" charset="0"/>
                <a:cs typeface="Open Sans" panose="020B0606030504020204" pitchFamily="34" charset="0"/>
              </a:rPr>
              <a:t>. </a:t>
            </a:r>
            <a:r>
              <a:rPr lang="en-US" sz="1400" spc="-40" dirty="0">
                <a:latin typeface="Open Sans" panose="020B0606030504020204" pitchFamily="34" charset="0"/>
                <a:ea typeface="Open Sans" panose="020B0606030504020204" pitchFamily="34" charset="0"/>
                <a:cs typeface="Open Sans" panose="020B0606030504020204" pitchFamily="34" charset="0"/>
              </a:rPr>
              <a:t>(2011). </a:t>
            </a:r>
            <a:r>
              <a:rPr lang="en-US" sz="1400" spc="-20" dirty="0">
                <a:latin typeface="Open Sans" panose="020B0606030504020204" pitchFamily="34" charset="0"/>
                <a:ea typeface="Open Sans" panose="020B0606030504020204" pitchFamily="34" charset="0"/>
                <a:cs typeface="Open Sans" panose="020B0606030504020204" pitchFamily="34" charset="0"/>
              </a:rPr>
              <a:t>Boston, </a:t>
            </a:r>
            <a:r>
              <a:rPr lang="en-US" sz="1400" spc="-65" dirty="0">
                <a:latin typeface="Open Sans" panose="020B0606030504020204" pitchFamily="34" charset="0"/>
                <a:ea typeface="Open Sans" panose="020B0606030504020204" pitchFamily="34" charset="0"/>
                <a:cs typeface="Open Sans" panose="020B0606030504020204" pitchFamily="34" charset="0"/>
              </a:rPr>
              <a:t>MA: </a:t>
            </a:r>
            <a:r>
              <a:rPr lang="en-US" sz="1400" spc="-20" dirty="0">
                <a:latin typeface="Open Sans" panose="020B0606030504020204" pitchFamily="34" charset="0"/>
                <a:ea typeface="Open Sans" panose="020B0606030504020204" pitchFamily="34" charset="0"/>
                <a:cs typeface="Open Sans" panose="020B0606030504020204" pitchFamily="34" charset="0"/>
              </a:rPr>
              <a:t>Prentice</a:t>
            </a:r>
            <a:r>
              <a:rPr lang="en-US" sz="1400" spc="-15" dirty="0">
                <a:latin typeface="Open Sans" panose="020B0606030504020204" pitchFamily="34" charset="0"/>
                <a:ea typeface="Open Sans" panose="020B0606030504020204" pitchFamily="34" charset="0"/>
                <a:cs typeface="Open Sans" panose="020B0606030504020204" pitchFamily="34" charset="0"/>
              </a:rPr>
              <a:t> </a:t>
            </a:r>
            <a:r>
              <a:rPr lang="en-US" sz="1400" spc="-25" dirty="0">
                <a:latin typeface="Open Sans" panose="020B0606030504020204" pitchFamily="34" charset="0"/>
                <a:ea typeface="Open Sans" panose="020B0606030504020204" pitchFamily="34" charset="0"/>
                <a:cs typeface="Open Sans" panose="020B0606030504020204" pitchFamily="34" charset="0"/>
              </a:rPr>
              <a:t>Hall.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3499485" lvl="1" indent="-285750">
              <a:buSzPct val="113636"/>
              <a:buFont typeface="Open Sans" panose="020B0606030504020204" pitchFamily="34" charset="0"/>
              <a:buChar char="&gt;"/>
              <a:tabLst>
                <a:tab pos="296545" algn="l"/>
              </a:tabLst>
            </a:pPr>
            <a:r>
              <a:rPr lang="en-US" sz="1400" spc="-35" dirty="0">
                <a:latin typeface="Open Sans" panose="020B0606030504020204" pitchFamily="34" charset="0"/>
                <a:ea typeface="Open Sans" panose="020B0606030504020204" pitchFamily="34" charset="0"/>
                <a:cs typeface="Open Sans" panose="020B0606030504020204" pitchFamily="34" charset="0"/>
              </a:rPr>
              <a:t>Reynolds, </a:t>
            </a:r>
            <a:r>
              <a:rPr lang="en-US" sz="1400" spc="-55" dirty="0">
                <a:latin typeface="Open Sans" panose="020B0606030504020204" pitchFamily="34" charset="0"/>
                <a:ea typeface="Open Sans" panose="020B0606030504020204" pitchFamily="34" charset="0"/>
                <a:cs typeface="Open Sans" panose="020B0606030504020204" pitchFamily="34" charset="0"/>
              </a:rPr>
              <a:t>J. </a:t>
            </a:r>
            <a:r>
              <a:rPr lang="en-US" sz="1400" spc="-60" dirty="0">
                <a:latin typeface="Open Sans" panose="020B0606030504020204" pitchFamily="34" charset="0"/>
                <a:ea typeface="Open Sans" panose="020B0606030504020204" pitchFamily="34" charset="0"/>
                <a:cs typeface="Open Sans" panose="020B0606030504020204" pitchFamily="34" charset="0"/>
              </a:rPr>
              <a:t>S. </a:t>
            </a:r>
            <a:r>
              <a:rPr lang="en-US" sz="1400" spc="-40" dirty="0">
                <a:latin typeface="Open Sans" panose="020B0606030504020204" pitchFamily="34" charset="0"/>
                <a:ea typeface="Open Sans" panose="020B0606030504020204" pitchFamily="34" charset="0"/>
                <a:cs typeface="Open Sans" panose="020B0606030504020204" pitchFamily="34" charset="0"/>
              </a:rPr>
              <a:t>(2010). </a:t>
            </a:r>
            <a:r>
              <a:rPr lang="en-US" sz="1400" i="1" spc="-70" dirty="0">
                <a:latin typeface="Open Sans" panose="020B0606030504020204" pitchFamily="34" charset="0"/>
                <a:ea typeface="Open Sans" panose="020B0606030504020204" pitchFamily="34" charset="0"/>
                <a:cs typeface="Open Sans" panose="020B0606030504020204" pitchFamily="34" charset="0"/>
              </a:rPr>
              <a:t>Hospitality </a:t>
            </a:r>
            <a:r>
              <a:rPr lang="en-US" sz="1400" i="1" spc="-130" dirty="0">
                <a:latin typeface="Open Sans" panose="020B0606030504020204" pitchFamily="34" charset="0"/>
                <a:ea typeface="Open Sans" panose="020B0606030504020204" pitchFamily="34" charset="0"/>
                <a:cs typeface="Open Sans" panose="020B0606030504020204" pitchFamily="34" charset="0"/>
              </a:rPr>
              <a:t>services: </a:t>
            </a:r>
            <a:r>
              <a:rPr lang="en-US" sz="1400" i="1" spc="-125" dirty="0">
                <a:latin typeface="Open Sans" panose="020B0606030504020204" pitchFamily="34" charset="0"/>
                <a:ea typeface="Open Sans" panose="020B0606030504020204" pitchFamily="34" charset="0"/>
                <a:cs typeface="Open Sans" panose="020B0606030504020204" pitchFamily="34" charset="0"/>
              </a:rPr>
              <a:t>Food </a:t>
            </a:r>
            <a:r>
              <a:rPr lang="en-US" sz="1400" i="1" spc="140" dirty="0">
                <a:latin typeface="Open Sans" panose="020B0606030504020204" pitchFamily="34" charset="0"/>
                <a:ea typeface="Open Sans" panose="020B0606030504020204" pitchFamily="34" charset="0"/>
                <a:cs typeface="Open Sans" panose="020B0606030504020204" pitchFamily="34" charset="0"/>
              </a:rPr>
              <a:t>&amp; </a:t>
            </a:r>
            <a:r>
              <a:rPr lang="en-US" sz="1400" i="1" spc="-110" dirty="0">
                <a:latin typeface="Open Sans" panose="020B0606030504020204" pitchFamily="34" charset="0"/>
                <a:ea typeface="Open Sans" panose="020B0606030504020204" pitchFamily="34" charset="0"/>
                <a:cs typeface="Open Sans" panose="020B0606030504020204" pitchFamily="34" charset="0"/>
              </a:rPr>
              <a:t>lodging</a:t>
            </a:r>
            <a:r>
              <a:rPr lang="en-US" sz="1400" spc="-110" dirty="0">
                <a:latin typeface="Open Sans" panose="020B0606030504020204" pitchFamily="34" charset="0"/>
                <a:ea typeface="Open Sans" panose="020B0606030504020204" pitchFamily="34" charset="0"/>
                <a:cs typeface="Open Sans" panose="020B0606030504020204" pitchFamily="34" charset="0"/>
              </a:rPr>
              <a:t>. </a:t>
            </a:r>
            <a:r>
              <a:rPr lang="en-US" sz="1400" spc="-40" dirty="0">
                <a:latin typeface="Open Sans" panose="020B0606030504020204" pitchFamily="34" charset="0"/>
                <a:ea typeface="Open Sans" panose="020B0606030504020204" pitchFamily="34" charset="0"/>
                <a:cs typeface="Open Sans" panose="020B0606030504020204" pitchFamily="34" charset="0"/>
              </a:rPr>
              <a:t>Tinley </a:t>
            </a:r>
            <a:r>
              <a:rPr lang="en-US" sz="1400" spc="-20" dirty="0">
                <a:latin typeface="Open Sans" panose="020B0606030504020204" pitchFamily="34" charset="0"/>
                <a:ea typeface="Open Sans" panose="020B0606030504020204" pitchFamily="34" charset="0"/>
                <a:cs typeface="Open Sans" panose="020B0606030504020204" pitchFamily="34" charset="0"/>
              </a:rPr>
              <a:t>Park. </a:t>
            </a:r>
            <a:r>
              <a:rPr lang="en-US" sz="1400" spc="-35" dirty="0">
                <a:latin typeface="Open Sans" panose="020B0606030504020204" pitchFamily="34" charset="0"/>
                <a:ea typeface="Open Sans" panose="020B0606030504020204" pitchFamily="34" charset="0"/>
                <a:cs typeface="Open Sans" panose="020B0606030504020204" pitchFamily="34" charset="0"/>
              </a:rPr>
              <a:t>IL: </a:t>
            </a:r>
            <a:r>
              <a:rPr lang="en-US" sz="1400" spc="-20" dirty="0" err="1">
                <a:latin typeface="Open Sans" panose="020B0606030504020204" pitchFamily="34" charset="0"/>
                <a:ea typeface="Open Sans" panose="020B0606030504020204" pitchFamily="34" charset="0"/>
                <a:cs typeface="Open Sans" panose="020B0606030504020204" pitchFamily="34" charset="0"/>
              </a:rPr>
              <a:t>Goodheart</a:t>
            </a:r>
            <a:r>
              <a:rPr lang="en-US" sz="1400" spc="-20" dirty="0">
                <a:latin typeface="Open Sans" panose="020B0606030504020204" pitchFamily="34" charset="0"/>
                <a:ea typeface="Open Sans" panose="020B0606030504020204" pitchFamily="34" charset="0"/>
                <a:cs typeface="Open Sans" panose="020B0606030504020204" pitchFamily="34" charset="0"/>
              </a:rPr>
              <a:t>-Willcox </a:t>
            </a:r>
            <a:r>
              <a:rPr lang="en-US" sz="1400" spc="-30" dirty="0">
                <a:latin typeface="Open Sans" panose="020B0606030504020204" pitchFamily="34" charset="0"/>
                <a:ea typeface="Open Sans" panose="020B0606030504020204" pitchFamily="34" charset="0"/>
                <a:cs typeface="Open Sans" panose="020B0606030504020204" pitchFamily="34" charset="0"/>
              </a:rPr>
              <a:t>Company.  </a:t>
            </a:r>
            <a:r>
              <a:rPr lang="en-US" sz="1400" spc="-40" dirty="0">
                <a:latin typeface="Open Sans" panose="020B0606030504020204" pitchFamily="34" charset="0"/>
                <a:ea typeface="Open Sans" panose="020B0606030504020204" pitchFamily="34" charset="0"/>
                <a:cs typeface="Open Sans" panose="020B0606030504020204" pitchFamily="34" charset="0"/>
              </a:rPr>
              <a:t>Website(s):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SzPct val="113636"/>
              <a:buFont typeface="Open Sans" panose="020B0606030504020204" pitchFamily="34" charset="0"/>
              <a:buChar char="&gt;"/>
              <a:tabLst>
                <a:tab pos="299085" algn="l"/>
                <a:tab pos="299720" algn="l"/>
              </a:tabLst>
            </a:pPr>
            <a:r>
              <a:rPr lang="en-US" sz="1400" spc="-50" dirty="0">
                <a:latin typeface="Open Sans" panose="020B0606030504020204" pitchFamily="34" charset="0"/>
                <a:ea typeface="Open Sans" panose="020B0606030504020204" pitchFamily="34" charset="0"/>
                <a:cs typeface="Open Sans" panose="020B0606030504020204" pitchFamily="34" charset="0"/>
              </a:rPr>
              <a:t>Small </a:t>
            </a:r>
            <a:r>
              <a:rPr lang="en-US" sz="1400" spc="-30" dirty="0">
                <a:latin typeface="Open Sans" panose="020B0606030504020204" pitchFamily="34" charset="0"/>
                <a:ea typeface="Open Sans" panose="020B0606030504020204" pitchFamily="34" charset="0"/>
                <a:cs typeface="Open Sans" panose="020B0606030504020204" pitchFamily="34" charset="0"/>
              </a:rPr>
              <a:t>Business </a:t>
            </a:r>
            <a:r>
              <a:rPr lang="en-US" sz="1400" spc="-25" dirty="0">
                <a:latin typeface="Open Sans" panose="020B0606030504020204" pitchFamily="34" charset="0"/>
                <a:ea typeface="Open Sans" panose="020B0606030504020204" pitchFamily="34" charset="0"/>
                <a:cs typeface="Open Sans" panose="020B0606030504020204" pitchFamily="34" charset="0"/>
              </a:rPr>
              <a:t>Association </a:t>
            </a:r>
            <a:r>
              <a:rPr lang="en-US" sz="1400" spc="-30" dirty="0">
                <a:latin typeface="Open Sans" panose="020B0606030504020204" pitchFamily="34" charset="0"/>
                <a:ea typeface="Open Sans" panose="020B0606030504020204" pitchFamily="34" charset="0"/>
                <a:cs typeface="Open Sans" panose="020B0606030504020204" pitchFamily="34" charset="0"/>
              </a:rPr>
              <a:t>Learning</a:t>
            </a:r>
            <a:r>
              <a:rPr lang="en-US" sz="1400" spc="35" dirty="0">
                <a:latin typeface="Open Sans" panose="020B0606030504020204" pitchFamily="34" charset="0"/>
                <a:ea typeface="Open Sans" panose="020B0606030504020204" pitchFamily="34" charset="0"/>
                <a:cs typeface="Open Sans" panose="020B0606030504020204" pitchFamily="34" charset="0"/>
              </a:rPr>
              <a:t> </a:t>
            </a:r>
            <a:r>
              <a:rPr lang="en-US" sz="1400" spc="-20" dirty="0">
                <a:latin typeface="Open Sans" panose="020B0606030504020204" pitchFamily="34" charset="0"/>
                <a:ea typeface="Open Sans" panose="020B0606030504020204" pitchFamily="34" charset="0"/>
                <a:cs typeface="Open Sans" panose="020B0606030504020204" pitchFamily="34" charset="0"/>
              </a:rPr>
              <a:t>Center</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spc="-25" dirty="0">
                <a:latin typeface="Open Sans" panose="020B0606030504020204" pitchFamily="34" charset="0"/>
                <a:ea typeface="Open Sans" panose="020B0606030504020204" pitchFamily="34" charset="0"/>
                <a:cs typeface="Open Sans" panose="020B0606030504020204" pitchFamily="34" charset="0"/>
              </a:rPr>
              <a:t>Competitive</a:t>
            </a:r>
            <a:r>
              <a:rPr lang="en-US" sz="1400" spc="30" dirty="0">
                <a:latin typeface="Open Sans" panose="020B0606030504020204" pitchFamily="34" charset="0"/>
                <a:ea typeface="Open Sans" panose="020B0606030504020204" pitchFamily="34" charset="0"/>
                <a:cs typeface="Open Sans" panose="020B0606030504020204" pitchFamily="34" charset="0"/>
              </a:rPr>
              <a:t> </a:t>
            </a:r>
            <a:r>
              <a:rPr lang="en-US" sz="1400" spc="-25" dirty="0">
                <a:latin typeface="Open Sans" panose="020B0606030504020204" pitchFamily="34" charset="0"/>
                <a:ea typeface="Open Sans" panose="020B0606030504020204" pitchFamily="34" charset="0"/>
                <a:cs typeface="Open Sans" panose="020B0606030504020204" pitchFamily="34" charset="0"/>
              </a:rPr>
              <a:t>Advantage</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spc="-20" dirty="0">
                <a:latin typeface="Open Sans" panose="020B0606030504020204" pitchFamily="34" charset="0"/>
                <a:ea typeface="Open Sans" panose="020B0606030504020204" pitchFamily="34" charset="0"/>
                <a:cs typeface="Open Sans" panose="020B0606030504020204" pitchFamily="34" charset="0"/>
              </a:rPr>
              <a:t>What sets </a:t>
            </a:r>
            <a:r>
              <a:rPr lang="en-US" sz="1400" spc="-40" dirty="0">
                <a:latin typeface="Open Sans" panose="020B0606030504020204" pitchFamily="34" charset="0"/>
                <a:ea typeface="Open Sans" panose="020B0606030504020204" pitchFamily="34" charset="0"/>
                <a:cs typeface="Open Sans" panose="020B0606030504020204" pitchFamily="34" charset="0"/>
              </a:rPr>
              <a:t>you </a:t>
            </a:r>
            <a:r>
              <a:rPr lang="en-US" sz="1400" spc="-15" dirty="0">
                <a:latin typeface="Open Sans" panose="020B0606030504020204" pitchFamily="34" charset="0"/>
                <a:ea typeface="Open Sans" panose="020B0606030504020204" pitchFamily="34" charset="0"/>
                <a:cs typeface="Open Sans" panose="020B0606030504020204" pitchFamily="34" charset="0"/>
              </a:rPr>
              <a:t>apart </a:t>
            </a:r>
            <a:r>
              <a:rPr lang="en-US" sz="1400" spc="-10" dirty="0">
                <a:latin typeface="Open Sans" panose="020B0606030504020204" pitchFamily="34" charset="0"/>
                <a:ea typeface="Open Sans" panose="020B0606030504020204" pitchFamily="34" charset="0"/>
                <a:cs typeface="Open Sans" panose="020B0606030504020204" pitchFamily="34" charset="0"/>
              </a:rPr>
              <a:t>from </a:t>
            </a:r>
            <a:r>
              <a:rPr lang="en-US" sz="1400" spc="-25" dirty="0">
                <a:latin typeface="Open Sans" panose="020B0606030504020204" pitchFamily="34" charset="0"/>
                <a:ea typeface="Open Sans" panose="020B0606030504020204" pitchFamily="34" charset="0"/>
                <a:cs typeface="Open Sans" panose="020B0606030504020204" pitchFamily="34" charset="0"/>
              </a:rPr>
              <a:t>your competition? Learn how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25" dirty="0">
                <a:latin typeface="Open Sans" panose="020B0606030504020204" pitchFamily="34" charset="0"/>
                <a:ea typeface="Open Sans" panose="020B0606030504020204" pitchFamily="34" charset="0"/>
                <a:cs typeface="Open Sans" panose="020B0606030504020204" pitchFamily="34" charset="0"/>
              </a:rPr>
              <a:t>get </a:t>
            </a:r>
            <a:r>
              <a:rPr lang="en-US" sz="1400" spc="-40" dirty="0">
                <a:latin typeface="Open Sans" panose="020B0606030504020204" pitchFamily="34" charset="0"/>
                <a:ea typeface="Open Sans" panose="020B0606030504020204" pitchFamily="34" charset="0"/>
                <a:cs typeface="Open Sans" panose="020B0606030504020204" pitchFamily="34" charset="0"/>
              </a:rPr>
              <a:t>a </a:t>
            </a:r>
            <a:r>
              <a:rPr lang="en-US" sz="1400" spc="-25" dirty="0">
                <a:latin typeface="Open Sans" panose="020B0606030504020204" pitchFamily="34" charset="0"/>
                <a:ea typeface="Open Sans" panose="020B0606030504020204" pitchFamily="34" charset="0"/>
                <a:cs typeface="Open Sans" panose="020B0606030504020204" pitchFamily="34" charset="0"/>
              </a:rPr>
              <a:t>competitive advantage with </a:t>
            </a:r>
            <a:r>
              <a:rPr lang="en-US" sz="1400" spc="-20" dirty="0">
                <a:latin typeface="Open Sans" panose="020B0606030504020204" pitchFamily="34" charset="0"/>
                <a:ea typeface="Open Sans" panose="020B0606030504020204" pitchFamily="34" charset="0"/>
                <a:cs typeface="Open Sans" panose="020B0606030504020204" pitchFamily="34" charset="0"/>
              </a:rPr>
              <a:t>this course. </a:t>
            </a:r>
            <a:r>
              <a:rPr lang="en-US" sz="1400" spc="-25" dirty="0">
                <a:latin typeface="Open Sans" panose="020B0606030504020204" pitchFamily="34" charset="0"/>
                <a:ea typeface="Open Sans" panose="020B0606030504020204" pitchFamily="34" charset="0"/>
                <a:cs typeface="Open Sans" panose="020B0606030504020204" pitchFamily="34" charset="0"/>
              </a:rPr>
              <a:t>Learn how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15" dirty="0">
                <a:latin typeface="Open Sans" panose="020B0606030504020204" pitchFamily="34" charset="0"/>
                <a:ea typeface="Open Sans" panose="020B0606030504020204" pitchFamily="34" charset="0"/>
                <a:cs typeface="Open Sans" panose="020B0606030504020204" pitchFamily="34" charset="0"/>
              </a:rPr>
              <a:t>brand, </a:t>
            </a:r>
            <a:r>
              <a:rPr lang="en-US" sz="1400" spc="-10" dirty="0">
                <a:latin typeface="Open Sans" panose="020B0606030504020204" pitchFamily="34" charset="0"/>
                <a:ea typeface="Open Sans" panose="020B0606030504020204" pitchFamily="34" charset="0"/>
                <a:cs typeface="Open Sans" panose="020B0606030504020204" pitchFamily="34" charset="0"/>
              </a:rPr>
              <a:t>study </a:t>
            </a:r>
            <a:r>
              <a:rPr lang="en-US" sz="1400" spc="-25" dirty="0">
                <a:latin typeface="Open Sans" panose="020B0606030504020204" pitchFamily="34" charset="0"/>
                <a:ea typeface="Open Sans" panose="020B0606030504020204" pitchFamily="34" charset="0"/>
                <a:cs typeface="Open Sans" panose="020B0606030504020204" pitchFamily="34" charset="0"/>
              </a:rPr>
              <a:t>your </a:t>
            </a:r>
            <a:r>
              <a:rPr lang="en-US" sz="1400" spc="-20" dirty="0">
                <a:latin typeface="Open Sans" panose="020B0606030504020204" pitchFamily="34" charset="0"/>
                <a:ea typeface="Open Sans" panose="020B0606030504020204" pitchFamily="34" charset="0"/>
                <a:cs typeface="Open Sans" panose="020B0606030504020204" pitchFamily="34" charset="0"/>
              </a:rPr>
              <a:t>competition, </a:t>
            </a:r>
            <a:r>
              <a:rPr lang="en-US" sz="1400" spc="-30" dirty="0">
                <a:latin typeface="Open Sans" panose="020B0606030504020204" pitchFamily="34" charset="0"/>
                <a:ea typeface="Open Sans" panose="020B0606030504020204" pitchFamily="34" charset="0"/>
                <a:cs typeface="Open Sans" panose="020B0606030504020204" pitchFamily="34" charset="0"/>
              </a:rPr>
              <a:t>identify  </a:t>
            </a:r>
            <a:r>
              <a:rPr lang="en-US" sz="1400" spc="-20" dirty="0">
                <a:latin typeface="Open Sans" panose="020B0606030504020204" pitchFamily="34" charset="0"/>
                <a:ea typeface="Open Sans" panose="020B0606030504020204" pitchFamily="34" charset="0"/>
                <a:cs typeface="Open Sans" panose="020B0606030504020204" pitchFamily="34" charset="0"/>
              </a:rPr>
              <a:t>customers </a:t>
            </a:r>
            <a:r>
              <a:rPr lang="en-US" sz="1400" spc="-15" dirty="0">
                <a:latin typeface="Open Sans" panose="020B0606030504020204" pitchFamily="34" charset="0"/>
                <a:ea typeface="Open Sans" panose="020B0606030504020204" pitchFamily="34" charset="0"/>
                <a:cs typeface="Open Sans" panose="020B0606030504020204" pitchFamily="34" charset="0"/>
              </a:rPr>
              <a:t>and their </a:t>
            </a:r>
            <a:r>
              <a:rPr lang="en-US" sz="1400" spc="-25" dirty="0">
                <a:latin typeface="Open Sans" panose="020B0606030504020204" pitchFamily="34" charset="0"/>
                <a:ea typeface="Open Sans" panose="020B0606030504020204" pitchFamily="34" charset="0"/>
                <a:cs typeface="Open Sans" panose="020B0606030504020204" pitchFamily="34" charset="0"/>
              </a:rPr>
              <a:t>preferences, create </a:t>
            </a:r>
            <a:r>
              <a:rPr lang="en-US" sz="1400" spc="-30" dirty="0">
                <a:latin typeface="Open Sans" panose="020B0606030504020204" pitchFamily="34" charset="0"/>
                <a:ea typeface="Open Sans" panose="020B0606030504020204" pitchFamily="34" charset="0"/>
                <a:cs typeface="Open Sans" panose="020B0606030504020204" pitchFamily="34" charset="0"/>
              </a:rPr>
              <a:t>pricing </a:t>
            </a:r>
            <a:r>
              <a:rPr lang="en-US" sz="1400" spc="-25" dirty="0">
                <a:latin typeface="Open Sans" panose="020B0606030504020204" pitchFamily="34" charset="0"/>
                <a:ea typeface="Open Sans" panose="020B0606030504020204" pitchFamily="34" charset="0"/>
                <a:cs typeface="Open Sans" panose="020B0606030504020204" pitchFamily="34" charset="0"/>
              </a:rPr>
              <a:t>strategies </a:t>
            </a:r>
            <a:r>
              <a:rPr lang="en-US" sz="1400" spc="-15" dirty="0">
                <a:latin typeface="Open Sans" panose="020B0606030504020204" pitchFamily="34" charset="0"/>
                <a:ea typeface="Open Sans" panose="020B0606030504020204" pitchFamily="34" charset="0"/>
                <a:cs typeface="Open Sans" panose="020B0606030504020204" pitchFamily="34" charset="0"/>
              </a:rPr>
              <a:t>and </a:t>
            </a:r>
            <a:r>
              <a:rPr lang="en-US" sz="1400" spc="-10" dirty="0">
                <a:latin typeface="Open Sans" panose="020B0606030504020204" pitchFamily="34" charset="0"/>
                <a:ea typeface="Open Sans" panose="020B0606030504020204" pitchFamily="34" charset="0"/>
                <a:cs typeface="Open Sans" panose="020B0606030504020204" pitchFamily="34" charset="0"/>
              </a:rPr>
              <a:t>much </a:t>
            </a:r>
            <a:r>
              <a:rPr lang="en-US" sz="1400" spc="-20" dirty="0">
                <a:latin typeface="Open Sans" panose="020B0606030504020204" pitchFamily="34" charset="0"/>
                <a:ea typeface="Open Sans" panose="020B0606030504020204" pitchFamily="34" charset="0"/>
                <a:cs typeface="Open Sans" panose="020B0606030504020204" pitchFamily="34" charset="0"/>
              </a:rPr>
              <a:t>more. </a:t>
            </a:r>
            <a:r>
              <a:rPr lang="en-US" sz="1400" spc="-35" dirty="0">
                <a:latin typeface="Open Sans" panose="020B0606030504020204" pitchFamily="34" charset="0"/>
                <a:ea typeface="Open Sans" panose="020B0606030504020204" pitchFamily="34" charset="0"/>
                <a:cs typeface="Open Sans" panose="020B0606030504020204" pitchFamily="34" charset="0"/>
              </a:rPr>
              <a:t>Leverage </a:t>
            </a:r>
            <a:r>
              <a:rPr lang="en-US" sz="1400" spc="-10" dirty="0">
                <a:latin typeface="Open Sans" panose="020B0606030504020204" pitchFamily="34" charset="0"/>
                <a:ea typeface="Open Sans" panose="020B0606030504020204" pitchFamily="34" charset="0"/>
                <a:cs typeface="Open Sans" panose="020B0606030504020204" pitchFamily="34" charset="0"/>
              </a:rPr>
              <a:t>the </a:t>
            </a:r>
            <a:r>
              <a:rPr lang="en-US" sz="1400" spc="-20" dirty="0">
                <a:latin typeface="Open Sans" panose="020B0606030504020204" pitchFamily="34" charset="0"/>
                <a:ea typeface="Open Sans" panose="020B0606030504020204" pitchFamily="34" charset="0"/>
                <a:cs typeface="Open Sans" panose="020B0606030504020204" pitchFamily="34" charset="0"/>
              </a:rPr>
              <a:t>uniqueness </a:t>
            </a:r>
            <a:r>
              <a:rPr lang="en-US" sz="1400" spc="-10" dirty="0">
                <a:latin typeface="Open Sans" panose="020B0606030504020204" pitchFamily="34" charset="0"/>
                <a:ea typeface="Open Sans" panose="020B0606030504020204" pitchFamily="34" charset="0"/>
                <a:cs typeface="Open Sans" panose="020B0606030504020204" pitchFamily="34" charset="0"/>
              </a:rPr>
              <a:t>of </a:t>
            </a:r>
            <a:r>
              <a:rPr lang="en-US" sz="1400" spc="-25" dirty="0">
                <a:latin typeface="Open Sans" panose="020B0606030504020204" pitchFamily="34" charset="0"/>
                <a:ea typeface="Open Sans" panose="020B0606030504020204" pitchFamily="34" charset="0"/>
                <a:cs typeface="Open Sans" panose="020B0606030504020204" pitchFamily="34" charset="0"/>
              </a:rPr>
              <a:t>your </a:t>
            </a:r>
            <a:r>
              <a:rPr lang="en-US" sz="1400" spc="-20" dirty="0">
                <a:latin typeface="Open Sans" panose="020B0606030504020204" pitchFamily="34" charset="0"/>
                <a:ea typeface="Open Sans" panose="020B0606030504020204" pitchFamily="34" charset="0"/>
                <a:cs typeface="Open Sans" panose="020B0606030504020204" pitchFamily="34" charset="0"/>
              </a:rPr>
              <a:t>business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25" dirty="0">
                <a:latin typeface="Open Sans" panose="020B0606030504020204" pitchFamily="34" charset="0"/>
                <a:ea typeface="Open Sans" panose="020B0606030504020204" pitchFamily="34" charset="0"/>
                <a:cs typeface="Open Sans" panose="020B0606030504020204" pitchFamily="34" charset="0"/>
              </a:rPr>
              <a:t>create </a:t>
            </a:r>
            <a:r>
              <a:rPr lang="en-US" sz="1400" spc="-40" dirty="0">
                <a:latin typeface="Open Sans" panose="020B0606030504020204" pitchFamily="34" charset="0"/>
                <a:ea typeface="Open Sans" panose="020B0606030504020204" pitchFamily="34" charset="0"/>
                <a:cs typeface="Open Sans" panose="020B0606030504020204" pitchFamily="34" charset="0"/>
              </a:rPr>
              <a:t>a </a:t>
            </a:r>
            <a:r>
              <a:rPr lang="en-US" sz="1400" spc="-35" dirty="0">
                <a:latin typeface="Open Sans" panose="020B0606030504020204" pitchFamily="34" charset="0"/>
                <a:ea typeface="Open Sans" panose="020B0606030504020204" pitchFamily="34" charset="0"/>
                <a:cs typeface="Open Sans" panose="020B0606030504020204" pitchFamily="34" charset="0"/>
              </a:rPr>
              <a:t>real </a:t>
            </a:r>
            <a:r>
              <a:rPr lang="en-US" sz="1400" spc="-25" dirty="0">
                <a:latin typeface="Open Sans" panose="020B0606030504020204" pitchFamily="34" charset="0"/>
                <a:ea typeface="Open Sans" panose="020B0606030504020204" pitchFamily="34" charset="0"/>
                <a:cs typeface="Open Sans" panose="020B0606030504020204" pitchFamily="34" charset="0"/>
              </a:rPr>
              <a:t>competitive advantage.  </a:t>
            </a:r>
            <a:r>
              <a:rPr lang="en-US" sz="1400" u="sng" spc="-5" dirty="0">
                <a:uFill>
                  <a:solidFill>
                    <a:srgbClr val="85714D"/>
                  </a:solidFill>
                </a:uFill>
                <a:latin typeface="Open Sans" panose="020B0606030504020204" pitchFamily="34" charset="0"/>
                <a:ea typeface="Open Sans" panose="020B0606030504020204" pitchFamily="34" charset="0"/>
                <a:cs typeface="Open Sans" panose="020B0606030504020204" pitchFamily="34" charset="0"/>
                <a:hlinkClick r:id="rId2"/>
              </a:rPr>
              <a:t>https://www.sba.gov/tools/sba-learning-center/training/competitive-advantage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spc="-20" dirty="0">
                <a:latin typeface="Open Sans" panose="020B0606030504020204" pitchFamily="34" charset="0"/>
                <a:ea typeface="Open Sans" panose="020B0606030504020204" pitchFamily="34" charset="0"/>
                <a:cs typeface="Open Sans" panose="020B0606030504020204" pitchFamily="34" charset="0"/>
              </a:rPr>
              <a:t>YouTube™: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SzPct val="113636"/>
              <a:buFont typeface="Open Sans" panose="020B0606030504020204" pitchFamily="34" charset="0"/>
              <a:buChar char="&gt;"/>
              <a:tabLst>
                <a:tab pos="299085" algn="l"/>
                <a:tab pos="299720" algn="l"/>
              </a:tabLst>
            </a:pPr>
            <a:r>
              <a:rPr lang="en-US" sz="1400" spc="-15" dirty="0">
                <a:latin typeface="Open Sans" panose="020B0606030504020204" pitchFamily="34" charset="0"/>
                <a:ea typeface="Open Sans" panose="020B0606030504020204" pitchFamily="34" charset="0"/>
                <a:cs typeface="Open Sans" panose="020B0606030504020204" pitchFamily="34" charset="0"/>
              </a:rPr>
              <a:t>Fuego </a:t>
            </a:r>
            <a:r>
              <a:rPr lang="en-US" sz="1400" spc="-25" dirty="0">
                <a:latin typeface="Open Sans" panose="020B0606030504020204" pitchFamily="34" charset="0"/>
                <a:ea typeface="Open Sans" panose="020B0606030504020204" pitchFamily="34" charset="0"/>
                <a:cs typeface="Open Sans" panose="020B0606030504020204" pitchFamily="34" charset="0"/>
              </a:rPr>
              <a:t>Mundo: </a:t>
            </a:r>
            <a:r>
              <a:rPr lang="en-US" sz="1400" spc="-10" dirty="0">
                <a:latin typeface="Open Sans" panose="020B0606030504020204" pitchFamily="34" charset="0"/>
                <a:ea typeface="Open Sans" panose="020B0606030504020204" pitchFamily="34" charset="0"/>
                <a:cs typeface="Open Sans" panose="020B0606030504020204" pitchFamily="34" charset="0"/>
              </a:rPr>
              <a:t>Interact </a:t>
            </a:r>
            <a:r>
              <a:rPr lang="en-US" sz="1400" spc="-25" dirty="0">
                <a:latin typeface="Open Sans" panose="020B0606030504020204" pitchFamily="34" charset="0"/>
                <a:ea typeface="Open Sans" panose="020B0606030504020204" pitchFamily="34" charset="0"/>
                <a:cs typeface="Open Sans" panose="020B0606030504020204" pitchFamily="34" charset="0"/>
              </a:rPr>
              <a:t>with your Community </a:t>
            </a:r>
            <a:r>
              <a:rPr lang="en-US" sz="1400" spc="-30" dirty="0">
                <a:latin typeface="Open Sans" panose="020B0606030504020204" pitchFamily="34" charset="0"/>
                <a:ea typeface="Open Sans" panose="020B0606030504020204" pitchFamily="34" charset="0"/>
                <a:cs typeface="Open Sans" panose="020B0606030504020204" pitchFamily="34" charset="0"/>
              </a:rPr>
              <a:t>using </a:t>
            </a:r>
            <a:r>
              <a:rPr lang="en-US" sz="1400" spc="-15" dirty="0">
                <a:latin typeface="Open Sans" panose="020B0606030504020204" pitchFamily="34" charset="0"/>
                <a:ea typeface="Open Sans" panose="020B0606030504020204" pitchFamily="34" charset="0"/>
                <a:cs typeface="Open Sans" panose="020B0606030504020204" pitchFamily="34" charset="0"/>
              </a:rPr>
              <a:t>Free</a:t>
            </a:r>
            <a:r>
              <a:rPr lang="en-US" sz="1400" spc="155" dirty="0">
                <a:latin typeface="Open Sans" panose="020B0606030504020204" pitchFamily="34" charset="0"/>
                <a:ea typeface="Open Sans" panose="020B0606030504020204" pitchFamily="34" charset="0"/>
                <a:cs typeface="Open Sans" panose="020B0606030504020204" pitchFamily="34" charset="0"/>
              </a:rPr>
              <a:t> </a:t>
            </a:r>
            <a:r>
              <a:rPr lang="en-US" sz="1400" spc="-35" dirty="0">
                <a:latin typeface="Open Sans" panose="020B0606030504020204" pitchFamily="34" charset="0"/>
                <a:ea typeface="Open Sans" panose="020B0606030504020204" pitchFamily="34" charset="0"/>
                <a:cs typeface="Open Sans" panose="020B0606030504020204" pitchFamily="34" charset="0"/>
              </a:rPr>
              <a:t>Marketing</a:t>
            </a:r>
            <a:r>
              <a:rPr lang="en-US" sz="1400" dirty="0">
                <a:latin typeface="Open Sans" panose="020B0606030504020204" pitchFamily="34" charset="0"/>
                <a:ea typeface="Open Sans" panose="020B0606030504020204" pitchFamily="34" charset="0"/>
                <a:cs typeface="Open Sans" panose="020B0606030504020204" pitchFamily="34" charset="0"/>
              </a:rPr>
              <a:t> - </a:t>
            </a:r>
            <a:r>
              <a:rPr lang="en-US" sz="1400" spc="-15" dirty="0">
                <a:latin typeface="Open Sans" panose="020B0606030504020204" pitchFamily="34" charset="0"/>
                <a:ea typeface="Open Sans" panose="020B0606030504020204" pitchFamily="34" charset="0"/>
                <a:cs typeface="Open Sans" panose="020B0606030504020204" pitchFamily="34" charset="0"/>
              </a:rPr>
              <a:t>Fuego Mundo </a:t>
            </a:r>
            <a:r>
              <a:rPr lang="en-US" sz="1400" spc="-25" dirty="0">
                <a:latin typeface="Open Sans" panose="020B0606030504020204" pitchFamily="34" charset="0"/>
                <a:ea typeface="Open Sans" panose="020B0606030504020204" pitchFamily="34" charset="0"/>
                <a:cs typeface="Open Sans" panose="020B0606030504020204" pitchFamily="34" charset="0"/>
              </a:rPr>
              <a:t>creates </a:t>
            </a:r>
            <a:r>
              <a:rPr lang="en-US" sz="1400" spc="-40" dirty="0">
                <a:latin typeface="Open Sans" panose="020B0606030504020204" pitchFamily="34" charset="0"/>
                <a:ea typeface="Open Sans" panose="020B0606030504020204" pitchFamily="34" charset="0"/>
                <a:cs typeface="Open Sans" panose="020B0606030504020204" pitchFamily="34" charset="0"/>
              </a:rPr>
              <a:t>a </a:t>
            </a:r>
            <a:r>
              <a:rPr lang="en-US" sz="1400" spc="-15" dirty="0">
                <a:latin typeface="Open Sans" panose="020B0606030504020204" pitchFamily="34" charset="0"/>
                <a:ea typeface="Open Sans" panose="020B0606030504020204" pitchFamily="34" charset="0"/>
                <a:cs typeface="Open Sans" panose="020B0606030504020204" pitchFamily="34" charset="0"/>
              </a:rPr>
              <a:t>unique </a:t>
            </a:r>
            <a:r>
              <a:rPr lang="en-US" sz="1400" spc="-30" dirty="0">
                <a:latin typeface="Open Sans" panose="020B0606030504020204" pitchFamily="34" charset="0"/>
                <a:ea typeface="Open Sans" panose="020B0606030504020204" pitchFamily="34" charset="0"/>
                <a:cs typeface="Open Sans" panose="020B0606030504020204" pitchFamily="34" charset="0"/>
              </a:rPr>
              <a:t>dining experience </a:t>
            </a:r>
            <a:r>
              <a:rPr lang="en-US" sz="1400" spc="-50" dirty="0">
                <a:latin typeface="Open Sans" panose="020B0606030504020204" pitchFamily="34" charset="0"/>
                <a:ea typeface="Open Sans" panose="020B0606030504020204" pitchFamily="34" charset="0"/>
                <a:cs typeface="Open Sans" panose="020B0606030504020204" pitchFamily="34" charset="0"/>
              </a:rPr>
              <a:t>by </a:t>
            </a:r>
            <a:r>
              <a:rPr lang="en-US" sz="1400" spc="-30" dirty="0">
                <a:latin typeface="Open Sans" panose="020B0606030504020204" pitchFamily="34" charset="0"/>
                <a:ea typeface="Open Sans" panose="020B0606030504020204" pitchFamily="34" charset="0"/>
                <a:cs typeface="Open Sans" panose="020B0606030504020204" pitchFamily="34" charset="0"/>
              </a:rPr>
              <a:t>bringing </a:t>
            </a:r>
            <a:r>
              <a:rPr lang="en-US" sz="1400" spc="-10" dirty="0">
                <a:latin typeface="Open Sans" panose="020B0606030504020204" pitchFamily="34" charset="0"/>
                <a:ea typeface="Open Sans" panose="020B0606030504020204" pitchFamily="34" charset="0"/>
                <a:cs typeface="Open Sans" panose="020B0606030504020204" pitchFamily="34" charset="0"/>
              </a:rPr>
              <a:t>the </a:t>
            </a:r>
            <a:r>
              <a:rPr lang="en-US" sz="1400" spc="-25" dirty="0">
                <a:latin typeface="Open Sans" panose="020B0606030504020204" pitchFamily="34" charset="0"/>
                <a:ea typeface="Open Sans" panose="020B0606030504020204" pitchFamily="34" charset="0"/>
                <a:cs typeface="Open Sans" panose="020B0606030504020204" pitchFamily="34" charset="0"/>
              </a:rPr>
              <a:t>flavors, </a:t>
            </a:r>
            <a:r>
              <a:rPr lang="en-US" sz="1400" spc="-30" dirty="0">
                <a:latin typeface="Open Sans" panose="020B0606030504020204" pitchFamily="34" charset="0"/>
                <a:ea typeface="Open Sans" panose="020B0606030504020204" pitchFamily="34" charset="0"/>
                <a:cs typeface="Open Sans" panose="020B0606030504020204" pitchFamily="34" charset="0"/>
              </a:rPr>
              <a:t>spices, </a:t>
            </a:r>
            <a:r>
              <a:rPr lang="en-US" sz="1400" spc="-15" dirty="0">
                <a:latin typeface="Open Sans" panose="020B0606030504020204" pitchFamily="34" charset="0"/>
                <a:ea typeface="Open Sans" panose="020B0606030504020204" pitchFamily="34" charset="0"/>
                <a:cs typeface="Open Sans" panose="020B0606030504020204" pitchFamily="34" charset="0"/>
              </a:rPr>
              <a:t>and </a:t>
            </a:r>
            <a:r>
              <a:rPr lang="en-US" sz="1400" spc="-20" dirty="0">
                <a:latin typeface="Open Sans" panose="020B0606030504020204" pitchFamily="34" charset="0"/>
                <a:ea typeface="Open Sans" panose="020B0606030504020204" pitchFamily="34" charset="0"/>
                <a:cs typeface="Open Sans" panose="020B0606030504020204" pitchFamily="34" charset="0"/>
              </a:rPr>
              <a:t>culture </a:t>
            </a:r>
            <a:r>
              <a:rPr lang="en-US" sz="1400" spc="-10" dirty="0">
                <a:latin typeface="Open Sans" panose="020B0606030504020204" pitchFamily="34" charset="0"/>
                <a:ea typeface="Open Sans" panose="020B0606030504020204" pitchFamily="34" charset="0"/>
                <a:cs typeface="Open Sans" panose="020B0606030504020204" pitchFamily="34" charset="0"/>
              </a:rPr>
              <a:t>of </a:t>
            </a:r>
            <a:r>
              <a:rPr lang="en-US" sz="1400" spc="-15" dirty="0">
                <a:latin typeface="Open Sans" panose="020B0606030504020204" pitchFamily="34" charset="0"/>
                <a:ea typeface="Open Sans" panose="020B0606030504020204" pitchFamily="34" charset="0"/>
                <a:cs typeface="Open Sans" panose="020B0606030504020204" pitchFamily="34" charset="0"/>
              </a:rPr>
              <a:t>South </a:t>
            </a:r>
            <a:r>
              <a:rPr lang="en-US" sz="1400" spc="-35" dirty="0">
                <a:latin typeface="Open Sans" panose="020B0606030504020204" pitchFamily="34" charset="0"/>
                <a:ea typeface="Open Sans" panose="020B0606030504020204" pitchFamily="34" charset="0"/>
                <a:cs typeface="Open Sans" panose="020B0606030504020204" pitchFamily="34" charset="0"/>
              </a:rPr>
              <a:t>America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45" dirty="0">
                <a:latin typeface="Open Sans" panose="020B0606030504020204" pitchFamily="34" charset="0"/>
                <a:ea typeface="Open Sans" panose="020B0606030504020204" pitchFamily="34" charset="0"/>
                <a:cs typeface="Open Sans" panose="020B0606030504020204" pitchFamily="34" charset="0"/>
              </a:rPr>
              <a:t>Sandy </a:t>
            </a:r>
            <a:r>
              <a:rPr lang="en-US" sz="1400" spc="-35" dirty="0">
                <a:latin typeface="Open Sans" panose="020B0606030504020204" pitchFamily="34" charset="0"/>
                <a:ea typeface="Open Sans" panose="020B0606030504020204" pitchFamily="34" charset="0"/>
                <a:cs typeface="Open Sans" panose="020B0606030504020204" pitchFamily="34" charset="0"/>
              </a:rPr>
              <a:t>Springs, </a:t>
            </a:r>
            <a:r>
              <a:rPr lang="en-US" sz="1400" spc="-15" dirty="0">
                <a:latin typeface="Open Sans" panose="020B0606030504020204" pitchFamily="34" charset="0"/>
                <a:ea typeface="Open Sans" panose="020B0606030504020204" pitchFamily="34" charset="0"/>
                <a:cs typeface="Open Sans" panose="020B0606030504020204" pitchFamily="34" charset="0"/>
              </a:rPr>
              <a:t>GA. The </a:t>
            </a:r>
            <a:r>
              <a:rPr lang="en-US" sz="1400" spc="-10" dirty="0">
                <a:latin typeface="Open Sans" panose="020B0606030504020204" pitchFamily="34" charset="0"/>
                <a:ea typeface="Open Sans" panose="020B0606030504020204" pitchFamily="34" charset="0"/>
                <a:cs typeface="Open Sans" panose="020B0606030504020204" pitchFamily="34" charset="0"/>
              </a:rPr>
              <a:t>restaurant </a:t>
            </a:r>
            <a:r>
              <a:rPr lang="en-US" sz="1400" spc="-25" dirty="0">
                <a:latin typeface="Open Sans" panose="020B0606030504020204" pitchFamily="34" charset="0"/>
                <a:ea typeface="Open Sans" panose="020B0606030504020204" pitchFamily="34" charset="0"/>
                <a:cs typeface="Open Sans" panose="020B0606030504020204" pitchFamily="34" charset="0"/>
              </a:rPr>
              <a:t>uses </a:t>
            </a:r>
            <a:r>
              <a:rPr lang="en-US" sz="1400" spc="-35" dirty="0">
                <a:latin typeface="Open Sans" panose="020B0606030504020204" pitchFamily="34" charset="0"/>
                <a:ea typeface="Open Sans" panose="020B0606030504020204" pitchFamily="34" charset="0"/>
                <a:cs typeface="Open Sans" panose="020B0606030504020204" pitchFamily="34" charset="0"/>
              </a:rPr>
              <a:t>social </a:t>
            </a:r>
            <a:r>
              <a:rPr lang="en-US" sz="1400" spc="-30" dirty="0">
                <a:latin typeface="Open Sans" panose="020B0606030504020204" pitchFamily="34" charset="0"/>
                <a:ea typeface="Open Sans" panose="020B0606030504020204" pitchFamily="34" charset="0"/>
                <a:cs typeface="Open Sans" panose="020B0606030504020204" pitchFamily="34" charset="0"/>
              </a:rPr>
              <a:t>media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15" dirty="0">
                <a:latin typeface="Open Sans" panose="020B0606030504020204" pitchFamily="34" charset="0"/>
                <a:ea typeface="Open Sans" panose="020B0606030504020204" pitchFamily="34" charset="0"/>
                <a:cs typeface="Open Sans" panose="020B0606030504020204" pitchFamily="34" charset="0"/>
              </a:rPr>
              <a:t>request </a:t>
            </a:r>
            <a:r>
              <a:rPr lang="en-US" sz="1400" spc="-25" dirty="0">
                <a:latin typeface="Open Sans" panose="020B0606030504020204" pitchFamily="34" charset="0"/>
                <a:ea typeface="Open Sans" panose="020B0606030504020204" pitchFamily="34" charset="0"/>
                <a:cs typeface="Open Sans" panose="020B0606030504020204" pitchFamily="34" charset="0"/>
              </a:rPr>
              <a:t>feedback </a:t>
            </a:r>
            <a:r>
              <a:rPr lang="en-US" sz="1400" spc="-10" dirty="0">
                <a:latin typeface="Open Sans" panose="020B0606030504020204" pitchFamily="34" charset="0"/>
                <a:ea typeface="Open Sans" panose="020B0606030504020204" pitchFamily="34" charset="0"/>
                <a:cs typeface="Open Sans" panose="020B0606030504020204" pitchFamily="34" charset="0"/>
              </a:rPr>
              <a:t>from </a:t>
            </a:r>
            <a:r>
              <a:rPr lang="en-US" sz="1400" spc="-25" dirty="0">
                <a:latin typeface="Open Sans" panose="020B0606030504020204" pitchFamily="34" charset="0"/>
                <a:ea typeface="Open Sans" panose="020B0606030504020204" pitchFamily="34" charset="0"/>
                <a:cs typeface="Open Sans" panose="020B0606030504020204" pitchFamily="34" charset="0"/>
              </a:rPr>
              <a:t>its </a:t>
            </a:r>
            <a:r>
              <a:rPr lang="en-US" sz="1400" spc="-20" dirty="0">
                <a:latin typeface="Open Sans" panose="020B0606030504020204" pitchFamily="34" charset="0"/>
                <a:ea typeface="Open Sans" panose="020B0606030504020204" pitchFamily="34" charset="0"/>
                <a:cs typeface="Open Sans" panose="020B0606030504020204" pitchFamily="34" charset="0"/>
              </a:rPr>
              <a:t>customers </a:t>
            </a:r>
            <a:r>
              <a:rPr lang="en-US" sz="1400" spc="-5" dirty="0">
                <a:latin typeface="Open Sans" panose="020B0606030504020204" pitchFamily="34" charset="0"/>
                <a:ea typeface="Open Sans" panose="020B0606030504020204" pitchFamily="34" charset="0"/>
                <a:cs typeface="Open Sans" panose="020B0606030504020204" pitchFamily="34" charset="0"/>
              </a:rPr>
              <a:t>for </a:t>
            </a:r>
            <a:r>
              <a:rPr lang="en-US" sz="1400" spc="-20" dirty="0">
                <a:latin typeface="Open Sans" panose="020B0606030504020204" pitchFamily="34" charset="0"/>
                <a:ea typeface="Open Sans" panose="020B0606030504020204" pitchFamily="34" charset="0"/>
                <a:cs typeface="Open Sans" panose="020B0606030504020204" pitchFamily="34" charset="0"/>
              </a:rPr>
              <a:t>improvement. </a:t>
            </a:r>
            <a:r>
              <a:rPr lang="en-US" sz="1400" dirty="0">
                <a:latin typeface="Open Sans" panose="020B0606030504020204" pitchFamily="34" charset="0"/>
                <a:ea typeface="Open Sans" panose="020B0606030504020204" pitchFamily="34" charset="0"/>
                <a:cs typeface="Open Sans" panose="020B0606030504020204" pitchFamily="34" charset="0"/>
              </a:rPr>
              <a:t>Even </a:t>
            </a:r>
            <a:r>
              <a:rPr lang="en-US" sz="1400" spc="-25" dirty="0">
                <a:latin typeface="Open Sans" panose="020B0606030504020204" pitchFamily="34" charset="0"/>
                <a:ea typeface="Open Sans" panose="020B0606030504020204" pitchFamily="34" charset="0"/>
                <a:cs typeface="Open Sans" panose="020B0606030504020204" pitchFamily="34" charset="0"/>
              </a:rPr>
              <a:t>its name </a:t>
            </a:r>
            <a:r>
              <a:rPr lang="en-US" sz="1400" spc="-40" dirty="0">
                <a:latin typeface="Open Sans" panose="020B0606030504020204" pitchFamily="34" charset="0"/>
                <a:ea typeface="Open Sans" panose="020B0606030504020204" pitchFamily="34" charset="0"/>
                <a:cs typeface="Open Sans" panose="020B0606030504020204" pitchFamily="34" charset="0"/>
              </a:rPr>
              <a:t>was </a:t>
            </a:r>
            <a:r>
              <a:rPr lang="en-US" sz="1400" spc="-25" dirty="0">
                <a:latin typeface="Open Sans" panose="020B0606030504020204" pitchFamily="34" charset="0"/>
                <a:ea typeface="Open Sans" panose="020B0606030504020204" pitchFamily="34" charset="0"/>
                <a:cs typeface="Open Sans" panose="020B0606030504020204" pitchFamily="34" charset="0"/>
              </a:rPr>
              <a:t>decided </a:t>
            </a:r>
            <a:r>
              <a:rPr lang="en-US" sz="1400" spc="5" dirty="0">
                <a:latin typeface="Open Sans" panose="020B0606030504020204" pitchFamily="34" charset="0"/>
                <a:ea typeface="Open Sans" panose="020B0606030504020204" pitchFamily="34" charset="0"/>
                <a:cs typeface="Open Sans" panose="020B0606030504020204" pitchFamily="34" charset="0"/>
              </a:rPr>
              <a:t>on</a:t>
            </a:r>
            <a:r>
              <a:rPr lang="en-US" sz="1400" spc="35" dirty="0">
                <a:latin typeface="Open Sans" panose="020B0606030504020204" pitchFamily="34" charset="0"/>
                <a:ea typeface="Open Sans" panose="020B0606030504020204" pitchFamily="34" charset="0"/>
                <a:cs typeface="Open Sans" panose="020B0606030504020204" pitchFamily="34" charset="0"/>
              </a:rPr>
              <a:t> </a:t>
            </a:r>
            <a:r>
              <a:rPr lang="en-US" sz="1400" spc="-40" dirty="0">
                <a:latin typeface="Open Sans" panose="020B0606030504020204" pitchFamily="34" charset="0"/>
                <a:ea typeface="Open Sans" panose="020B0606030504020204" pitchFamily="34" charset="0"/>
                <a:cs typeface="Open Sans" panose="020B0606030504020204" pitchFamily="34" charset="0"/>
              </a:rPr>
              <a:t>a </a:t>
            </a:r>
            <a:r>
              <a:rPr lang="en-US" sz="1400" spc="-35" dirty="0">
                <a:latin typeface="Open Sans" panose="020B0606030504020204" pitchFamily="34" charset="0"/>
                <a:ea typeface="Open Sans" panose="020B0606030504020204" pitchFamily="34" charset="0"/>
                <a:cs typeface="Open Sans" panose="020B0606030504020204" pitchFamily="34" charset="0"/>
              </a:rPr>
              <a:t>social network! </a:t>
            </a:r>
            <a:r>
              <a:rPr lang="en-US" sz="1400" u="sng" dirty="0">
                <a:uFill>
                  <a:solidFill>
                    <a:srgbClr val="85714D"/>
                  </a:solidFill>
                </a:uFill>
                <a:latin typeface="Open Sans" panose="020B0606030504020204" pitchFamily="34" charset="0"/>
                <a:ea typeface="Open Sans" panose="020B0606030504020204" pitchFamily="34" charset="0"/>
                <a:cs typeface="Open Sans" panose="020B0606030504020204" pitchFamily="34" charset="0"/>
                <a:hlinkClick r:id="rId3"/>
              </a:rPr>
              <a:t>https://www.youtube.com/watch?v=a0QtkVEL6H0</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11906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2598-0611-4F26-B9F6-D8FC481FEB5A}"/>
              </a:ext>
            </a:extLst>
          </p:cNvPr>
          <p:cNvSpPr>
            <a:spLocks noGrp="1"/>
          </p:cNvSpPr>
          <p:nvPr>
            <p:ph type="title"/>
          </p:nvPr>
        </p:nvSpPr>
        <p:spPr/>
        <p:txBody>
          <a:bodyPr/>
          <a:lstStyle/>
          <a:p>
            <a:r>
              <a:rPr lang="en-US" dirty="0"/>
              <a:t>Marketing</a:t>
            </a:r>
          </a:p>
        </p:txBody>
      </p:sp>
      <p:sp>
        <p:nvSpPr>
          <p:cNvPr id="3" name="Content Placeholder 2">
            <a:extLst>
              <a:ext uri="{FF2B5EF4-FFF2-40B4-BE49-F238E27FC236}">
                <a16:creationId xmlns:a16="http://schemas.microsoft.com/office/drawing/2014/main" id="{9BC1F450-81F4-4864-B10B-CFE918D4C241}"/>
              </a:ext>
            </a:extLst>
          </p:cNvPr>
          <p:cNvSpPr>
            <a:spLocks noGrp="1"/>
          </p:cNvSpPr>
          <p:nvPr>
            <p:ph sz="half" idx="1"/>
          </p:nvPr>
        </p:nvSpPr>
        <p:spPr>
          <a:xfrm>
            <a:off x="740664" y="1420420"/>
            <a:ext cx="11055750" cy="968217"/>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action or business of promoting and selling products or services, including market research and advertising</a:t>
            </a:r>
          </a:p>
          <a:p>
            <a:endParaRPr lang="en-US" dirty="0"/>
          </a:p>
        </p:txBody>
      </p:sp>
      <p:sp>
        <p:nvSpPr>
          <p:cNvPr id="4" name="object 5">
            <a:extLst>
              <a:ext uri="{FF2B5EF4-FFF2-40B4-BE49-F238E27FC236}">
                <a16:creationId xmlns:a16="http://schemas.microsoft.com/office/drawing/2014/main" id="{8CA093C4-D827-4AB8-BCC3-B2FB85C483DC}"/>
              </a:ext>
            </a:extLst>
          </p:cNvPr>
          <p:cNvSpPr/>
          <p:nvPr/>
        </p:nvSpPr>
        <p:spPr>
          <a:xfrm>
            <a:off x="2188791" y="2715518"/>
            <a:ext cx="8159496" cy="28285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0455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2A9-A446-4C04-8677-D83DBED08B06}"/>
              </a:ext>
            </a:extLst>
          </p:cNvPr>
          <p:cNvSpPr>
            <a:spLocks noGrp="1"/>
          </p:cNvSpPr>
          <p:nvPr>
            <p:ph type="title"/>
          </p:nvPr>
        </p:nvSpPr>
        <p:spPr/>
        <p:txBody>
          <a:bodyPr/>
          <a:lstStyle/>
          <a:p>
            <a:r>
              <a:rPr lang="en-US" dirty="0"/>
              <a:t>Market Segmentation and Target Market</a:t>
            </a:r>
          </a:p>
        </p:txBody>
      </p:sp>
      <p:sp>
        <p:nvSpPr>
          <p:cNvPr id="4" name="object 5">
            <a:extLst>
              <a:ext uri="{FF2B5EF4-FFF2-40B4-BE49-F238E27FC236}">
                <a16:creationId xmlns:a16="http://schemas.microsoft.com/office/drawing/2014/main" id="{5D6D2F6E-C90E-425B-B65D-88DA08CE432A}"/>
              </a:ext>
            </a:extLst>
          </p:cNvPr>
          <p:cNvSpPr/>
          <p:nvPr/>
        </p:nvSpPr>
        <p:spPr>
          <a:xfrm>
            <a:off x="1687161" y="1521667"/>
            <a:ext cx="8817677" cy="350753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500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6FD5-5B58-4188-A1CB-536DD95F3104}"/>
              </a:ext>
            </a:extLst>
          </p:cNvPr>
          <p:cNvSpPr>
            <a:spLocks noGrp="1"/>
          </p:cNvSpPr>
          <p:nvPr>
            <p:ph type="title"/>
          </p:nvPr>
        </p:nvSpPr>
        <p:spPr/>
        <p:txBody>
          <a:bodyPr/>
          <a:lstStyle/>
          <a:p>
            <a:r>
              <a:rPr lang="en-US" spc="-114" dirty="0"/>
              <a:t>Market</a:t>
            </a:r>
            <a:r>
              <a:rPr lang="en-US" spc="-55" dirty="0"/>
              <a:t> </a:t>
            </a:r>
            <a:r>
              <a:rPr lang="en-US" spc="-130" dirty="0"/>
              <a:t>Research</a:t>
            </a:r>
            <a:endParaRPr lang="en-US" dirty="0"/>
          </a:p>
        </p:txBody>
      </p:sp>
      <p:sp>
        <p:nvSpPr>
          <p:cNvPr id="3" name="Content Placeholder 2">
            <a:extLst>
              <a:ext uri="{FF2B5EF4-FFF2-40B4-BE49-F238E27FC236}">
                <a16:creationId xmlns:a16="http://schemas.microsoft.com/office/drawing/2014/main" id="{590DDA00-094E-4A2C-82BA-31787FAA84F3}"/>
              </a:ext>
            </a:extLst>
          </p:cNvPr>
          <p:cNvSpPr>
            <a:spLocks noGrp="1"/>
          </p:cNvSpPr>
          <p:nvPr>
            <p:ph sz="half" idx="1"/>
          </p:nvPr>
        </p:nvSpPr>
        <p:spPr>
          <a:xfrm>
            <a:off x="740664" y="1420420"/>
            <a:ext cx="5128291" cy="4734318"/>
          </a:xfrm>
        </p:spPr>
        <p:txBody>
          <a:bodyPr/>
          <a:lstStyle/>
          <a:p>
            <a:pPr marL="12700">
              <a:spcBef>
                <a:spcPts val="880"/>
              </a:spcBef>
            </a:pP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Helps </a:t>
            </a:r>
            <a:r>
              <a:rPr lang="en-US" spc="-80" dirty="0">
                <a:solidFill>
                  <a:srgbClr val="252525"/>
                </a:solidFill>
                <a:latin typeface="Open Sans" panose="020B0606030504020204" pitchFamily="34" charset="0"/>
                <a:ea typeface="Open Sans" panose="020B0606030504020204" pitchFamily="34" charset="0"/>
                <a:cs typeface="Open Sans" panose="020B0606030504020204" pitchFamily="34" charset="0"/>
              </a:rPr>
              <a:t>you</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to:</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62000" indent="-457200">
              <a:spcBef>
                <a:spcPts val="1135"/>
              </a:spcBef>
              <a:buClr>
                <a:schemeClr val="accent1"/>
              </a:buClr>
              <a:buSzPct val="113636"/>
              <a:buFont typeface="Open Sans" panose="020B0606030504020204" pitchFamily="34" charset="0"/>
              <a:buChar char="&gt;"/>
              <a:tabLst>
                <a:tab pos="534670" algn="l"/>
              </a:tabLst>
            </a:pP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Decide </a:t>
            </a:r>
            <a:r>
              <a:rPr lang="en-US"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how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to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segment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the</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62000" indent="-457200">
              <a:spcBef>
                <a:spcPts val="1130"/>
              </a:spcBef>
              <a:buClr>
                <a:schemeClr val="accent1"/>
              </a:buClr>
              <a:buSzPct val="113636"/>
              <a:buFont typeface="Open Sans" panose="020B0606030504020204" pitchFamily="34" charset="0"/>
              <a:buChar char="&gt;"/>
              <a:tabLst>
                <a:tab pos="534670" algn="l"/>
              </a:tabLst>
            </a:pP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Focus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on </a:t>
            </a:r>
            <a:r>
              <a:rPr lang="en-US" spc="-80" dirty="0">
                <a:solidFill>
                  <a:srgbClr val="252525"/>
                </a:solidFill>
                <a:latin typeface="Open Sans" panose="020B0606030504020204" pitchFamily="34" charset="0"/>
                <a:ea typeface="Open Sans" panose="020B0606030504020204" pitchFamily="34" charset="0"/>
                <a:cs typeface="Open Sans" panose="020B0606030504020204" pitchFamily="34" charset="0"/>
              </a:rPr>
              <a:t>a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target</a:t>
            </a: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62000" indent="-457200">
              <a:spcBef>
                <a:spcPts val="1130"/>
              </a:spcBef>
              <a:buClr>
                <a:schemeClr val="accent1"/>
              </a:buClr>
              <a:buSzPct val="113636"/>
              <a:buFont typeface="Open Sans" panose="020B0606030504020204" pitchFamily="34" charset="0"/>
              <a:buChar char="&gt;"/>
              <a:tabLst>
                <a:tab pos="534670" algn="l"/>
              </a:tabLst>
            </a:pPr>
            <a:r>
              <a:rPr lang="en-US"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Study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the</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competition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762000" indent="-457200">
              <a:spcBef>
                <a:spcPts val="1130"/>
              </a:spcBef>
              <a:buClr>
                <a:schemeClr val="accent1"/>
              </a:buClr>
              <a:buSzPct val="113636"/>
              <a:buFont typeface="Open Sans" panose="020B0606030504020204" pitchFamily="34" charset="0"/>
              <a:buChar char="&gt;"/>
              <a:tabLst>
                <a:tab pos="534670" algn="l"/>
              </a:tabLst>
            </a:pP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Understand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the</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AFDD39DF-7950-4ECC-BE58-19B513AFE0AA}"/>
              </a:ext>
            </a:extLst>
          </p:cNvPr>
          <p:cNvSpPr/>
          <p:nvPr/>
        </p:nvSpPr>
        <p:spPr>
          <a:xfrm>
            <a:off x="6096000" y="1726163"/>
            <a:ext cx="5863918" cy="37846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8747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1F25-15EA-49D7-922D-E1CBF6065F83}"/>
              </a:ext>
            </a:extLst>
          </p:cNvPr>
          <p:cNvSpPr>
            <a:spLocks noGrp="1"/>
          </p:cNvSpPr>
          <p:nvPr>
            <p:ph type="title"/>
          </p:nvPr>
        </p:nvSpPr>
        <p:spPr/>
        <p:txBody>
          <a:bodyPr/>
          <a:lstStyle/>
          <a:p>
            <a:r>
              <a:rPr lang="en-US" spc="-114" dirty="0"/>
              <a:t>Market</a:t>
            </a:r>
            <a:r>
              <a:rPr lang="en-US" spc="-65" dirty="0"/>
              <a:t> </a:t>
            </a:r>
            <a:r>
              <a:rPr lang="en-US" spc="-90" dirty="0"/>
              <a:t>Segmentation</a:t>
            </a:r>
            <a:endParaRPr lang="en-US" dirty="0"/>
          </a:p>
        </p:txBody>
      </p:sp>
      <p:sp>
        <p:nvSpPr>
          <p:cNvPr id="3" name="Content Placeholder 2">
            <a:extLst>
              <a:ext uri="{FF2B5EF4-FFF2-40B4-BE49-F238E27FC236}">
                <a16:creationId xmlns:a16="http://schemas.microsoft.com/office/drawing/2014/main" id="{012F92FC-A328-4D66-9274-EF2624B69021}"/>
              </a:ext>
            </a:extLst>
          </p:cNvPr>
          <p:cNvSpPr>
            <a:spLocks noGrp="1"/>
          </p:cNvSpPr>
          <p:nvPr>
            <p:ph sz="half" idx="1"/>
          </p:nvPr>
        </p:nvSpPr>
        <p:spPr>
          <a:xfrm>
            <a:off x="740664" y="1420420"/>
            <a:ext cx="4624438" cy="4734318"/>
          </a:xfrm>
        </p:spPr>
        <p:txBody>
          <a:bodyPr/>
          <a:lstStyle/>
          <a:p>
            <a:pPr marL="12700">
              <a:spcBef>
                <a:spcPts val="810"/>
              </a:spcBef>
              <a:buClr>
                <a:srgbClr val="AB936B"/>
              </a:buClr>
              <a:buSzPct val="114583"/>
              <a:tabLst>
                <a:tab pos="299085" algn="l"/>
                <a:tab pos="299720" algn="l"/>
              </a:tabLst>
            </a:pPr>
            <a:r>
              <a:rPr lang="en-US" spc="-110" dirty="0">
                <a:solidFill>
                  <a:srgbClr val="252525"/>
                </a:solidFill>
                <a:latin typeface="Open Sans" panose="020B0606030504020204" pitchFamily="34" charset="0"/>
                <a:ea typeface="Open Sans" panose="020B0606030504020204" pitchFamily="34" charset="0"/>
                <a:cs typeface="Open Sans" panose="020B0606030504020204" pitchFamily="34" charset="0"/>
              </a:rPr>
              <a:t>A </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subgroup </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of </a:t>
            </a:r>
            <a:r>
              <a:rPr lang="en-US" spc="-95" dirty="0">
                <a:solidFill>
                  <a:srgbClr val="252525"/>
                </a:solidFill>
                <a:latin typeface="Open Sans" panose="020B0606030504020204" pitchFamily="34" charset="0"/>
                <a:ea typeface="Open Sans" panose="020B0606030504020204" pitchFamily="34" charset="0"/>
                <a:cs typeface="Open Sans" panose="020B0606030504020204" pitchFamily="34" charset="0"/>
              </a:rPr>
              <a:t>a </a:t>
            </a: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larger</a:t>
            </a:r>
            <a:r>
              <a:rPr lang="en-US" spc="-14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a:spcBef>
                <a:spcPts val="1180"/>
              </a:spcBef>
              <a:buClr>
                <a:srgbClr val="AB936B"/>
              </a:buClr>
              <a:buSzPct val="114583"/>
              <a:tabLst>
                <a:tab pos="299085" algn="l"/>
                <a:tab pos="299720" algn="l"/>
              </a:tabLst>
            </a:pPr>
            <a:r>
              <a:rPr lang="en-US" spc="-155" dirty="0">
                <a:solidFill>
                  <a:srgbClr val="252525"/>
                </a:solidFill>
                <a:latin typeface="Open Sans" panose="020B0606030504020204" pitchFamily="34" charset="0"/>
                <a:ea typeface="Open Sans" panose="020B0606030504020204" pitchFamily="34" charset="0"/>
                <a:cs typeface="Open Sans" panose="020B0606030504020204" pitchFamily="34" charset="0"/>
              </a:rPr>
              <a:t>May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be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segmented</a:t>
            </a:r>
            <a:r>
              <a:rPr lang="en-US" spc="-29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114" dirty="0">
                <a:solidFill>
                  <a:srgbClr val="252525"/>
                </a:solidFill>
                <a:latin typeface="Open Sans" panose="020B0606030504020204" pitchFamily="34" charset="0"/>
                <a:ea typeface="Open Sans" panose="020B0606030504020204" pitchFamily="34" charset="0"/>
                <a:cs typeface="Open Sans" panose="020B0606030504020204" pitchFamily="34" charset="0"/>
              </a:rPr>
              <a:t>by: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765"/>
              </a:spcBef>
              <a:buClr>
                <a:schemeClr val="accent1"/>
              </a:buClr>
              <a:buSzPct val="115000"/>
              <a:buFont typeface="Open Sans" panose="020B0606030504020204" pitchFamily="34" charset="0"/>
              <a:buChar char="&gt;"/>
              <a:tabLst>
                <a:tab pos="299085" algn="l"/>
                <a:tab pos="299720" algn="l"/>
              </a:tabLst>
            </a:pPr>
            <a:r>
              <a:rPr lang="en-US" spc="-85" dirty="0">
                <a:solidFill>
                  <a:srgbClr val="252525"/>
                </a:solidFill>
                <a:latin typeface="Open Sans" panose="020B0606030504020204" pitchFamily="34" charset="0"/>
                <a:ea typeface="Open Sans" panose="020B0606030504020204" pitchFamily="34" charset="0"/>
                <a:cs typeface="Open Sans" panose="020B0606030504020204" pitchFamily="34" charset="0"/>
              </a:rPr>
              <a:t>Age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85"/>
              </a:spcBef>
              <a:buClr>
                <a:schemeClr val="accent1"/>
              </a:buClr>
              <a:buSzPct val="115000"/>
              <a:buFont typeface="Open Sans" panose="020B0606030504020204" pitchFamily="34" charset="0"/>
              <a:buChar char="&gt;"/>
              <a:tabLst>
                <a:tab pos="299085" algn="l"/>
                <a:tab pos="299720" algn="l"/>
              </a:tabLst>
            </a:pPr>
            <a:r>
              <a:rPr lang="en-US" spc="-85" dirty="0">
                <a:solidFill>
                  <a:srgbClr val="252525"/>
                </a:solidFill>
                <a:latin typeface="Open Sans" panose="020B0606030504020204" pitchFamily="34" charset="0"/>
                <a:ea typeface="Open Sans" panose="020B0606030504020204" pitchFamily="34" charset="0"/>
                <a:cs typeface="Open Sans" panose="020B0606030504020204" pitchFamily="34" charset="0"/>
              </a:rPr>
              <a:t>Family</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size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80"/>
              </a:spcBef>
              <a:buClr>
                <a:schemeClr val="accent1"/>
              </a:buClr>
              <a:buSzPct val="115000"/>
              <a:buFont typeface="Open Sans" panose="020B0606030504020204" pitchFamily="34" charset="0"/>
              <a:buChar char="&gt;"/>
              <a:tabLst>
                <a:tab pos="299085" algn="l"/>
                <a:tab pos="299720" algn="l"/>
              </a:tabLst>
            </a:pP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Income</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80" dirty="0">
                <a:solidFill>
                  <a:srgbClr val="252525"/>
                </a:solidFill>
                <a:latin typeface="Open Sans" panose="020B0606030504020204" pitchFamily="34" charset="0"/>
                <a:ea typeface="Open Sans" panose="020B0606030504020204" pitchFamily="34" charset="0"/>
                <a:cs typeface="Open Sans" panose="020B0606030504020204" pitchFamily="34" charset="0"/>
              </a:rPr>
              <a:t>levels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object 5">
            <a:extLst>
              <a:ext uri="{FF2B5EF4-FFF2-40B4-BE49-F238E27FC236}">
                <a16:creationId xmlns:a16="http://schemas.microsoft.com/office/drawing/2014/main" id="{34032D05-9D7C-4AA9-89D1-D5165BBDCE5B}"/>
              </a:ext>
            </a:extLst>
          </p:cNvPr>
          <p:cNvSpPr/>
          <p:nvPr/>
        </p:nvSpPr>
        <p:spPr>
          <a:xfrm>
            <a:off x="8334756" y="3311839"/>
            <a:ext cx="414655" cy="1337310"/>
          </a:xfrm>
          <a:custGeom>
            <a:avLst/>
            <a:gdLst/>
            <a:ahLst/>
            <a:cxnLst/>
            <a:rect l="l" t="t" r="r" b="b"/>
            <a:pathLst>
              <a:path w="414654" h="1337310">
                <a:moveTo>
                  <a:pt x="0" y="0"/>
                </a:moveTo>
                <a:lnTo>
                  <a:pt x="207391" y="0"/>
                </a:lnTo>
                <a:lnTo>
                  <a:pt x="207391" y="1337310"/>
                </a:lnTo>
                <a:lnTo>
                  <a:pt x="414654" y="1337310"/>
                </a:lnTo>
              </a:path>
            </a:pathLst>
          </a:custGeom>
          <a:ln w="15240">
            <a:solidFill>
              <a:srgbClr val="DD8B3B"/>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6">
            <a:extLst>
              <a:ext uri="{FF2B5EF4-FFF2-40B4-BE49-F238E27FC236}">
                <a16:creationId xmlns:a16="http://schemas.microsoft.com/office/drawing/2014/main" id="{CFEC99EB-6DA1-4CC0-9C41-4E27448ABAC1}"/>
              </a:ext>
            </a:extLst>
          </p:cNvPr>
          <p:cNvSpPr/>
          <p:nvPr/>
        </p:nvSpPr>
        <p:spPr>
          <a:xfrm>
            <a:off x="8334756" y="3311839"/>
            <a:ext cx="414655" cy="445770"/>
          </a:xfrm>
          <a:custGeom>
            <a:avLst/>
            <a:gdLst/>
            <a:ahLst/>
            <a:cxnLst/>
            <a:rect l="l" t="t" r="r" b="b"/>
            <a:pathLst>
              <a:path w="414654" h="445770">
                <a:moveTo>
                  <a:pt x="0" y="0"/>
                </a:moveTo>
                <a:lnTo>
                  <a:pt x="207391" y="0"/>
                </a:lnTo>
                <a:lnTo>
                  <a:pt x="207391" y="445770"/>
                </a:lnTo>
                <a:lnTo>
                  <a:pt x="414654" y="445770"/>
                </a:lnTo>
              </a:path>
            </a:pathLst>
          </a:custGeom>
          <a:ln w="15240">
            <a:solidFill>
              <a:srgbClr val="DD8B3B"/>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7">
            <a:extLst>
              <a:ext uri="{FF2B5EF4-FFF2-40B4-BE49-F238E27FC236}">
                <a16:creationId xmlns:a16="http://schemas.microsoft.com/office/drawing/2014/main" id="{DD550BEE-CC1E-48CE-9A96-9645B9A5C056}"/>
              </a:ext>
            </a:extLst>
          </p:cNvPr>
          <p:cNvSpPr/>
          <p:nvPr/>
        </p:nvSpPr>
        <p:spPr>
          <a:xfrm>
            <a:off x="8334756" y="2866831"/>
            <a:ext cx="414655" cy="445770"/>
          </a:xfrm>
          <a:custGeom>
            <a:avLst/>
            <a:gdLst/>
            <a:ahLst/>
            <a:cxnLst/>
            <a:rect l="l" t="t" r="r" b="b"/>
            <a:pathLst>
              <a:path w="414654" h="445770">
                <a:moveTo>
                  <a:pt x="0" y="445769"/>
                </a:moveTo>
                <a:lnTo>
                  <a:pt x="207391" y="445769"/>
                </a:lnTo>
                <a:lnTo>
                  <a:pt x="207391" y="0"/>
                </a:lnTo>
                <a:lnTo>
                  <a:pt x="414654" y="0"/>
                </a:lnTo>
              </a:path>
            </a:pathLst>
          </a:custGeom>
          <a:ln w="15240">
            <a:solidFill>
              <a:srgbClr val="DD8B3B"/>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8">
            <a:extLst>
              <a:ext uri="{FF2B5EF4-FFF2-40B4-BE49-F238E27FC236}">
                <a16:creationId xmlns:a16="http://schemas.microsoft.com/office/drawing/2014/main" id="{45660CC8-60C5-4183-9724-751BC500377B}"/>
              </a:ext>
            </a:extLst>
          </p:cNvPr>
          <p:cNvSpPr/>
          <p:nvPr/>
        </p:nvSpPr>
        <p:spPr>
          <a:xfrm>
            <a:off x="8334756" y="1973766"/>
            <a:ext cx="414655" cy="1337310"/>
          </a:xfrm>
          <a:custGeom>
            <a:avLst/>
            <a:gdLst/>
            <a:ahLst/>
            <a:cxnLst/>
            <a:rect l="l" t="t" r="r" b="b"/>
            <a:pathLst>
              <a:path w="414654" h="1337310">
                <a:moveTo>
                  <a:pt x="0" y="1337309"/>
                </a:moveTo>
                <a:lnTo>
                  <a:pt x="207391" y="1337309"/>
                </a:lnTo>
                <a:lnTo>
                  <a:pt x="207391" y="0"/>
                </a:lnTo>
                <a:lnTo>
                  <a:pt x="414654" y="0"/>
                </a:lnTo>
              </a:path>
            </a:pathLst>
          </a:custGeom>
          <a:ln w="15240">
            <a:solidFill>
              <a:srgbClr val="DD8B3B"/>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9">
            <a:extLst>
              <a:ext uri="{FF2B5EF4-FFF2-40B4-BE49-F238E27FC236}">
                <a16:creationId xmlns:a16="http://schemas.microsoft.com/office/drawing/2014/main" id="{C2799369-02E2-4D14-958D-532A519A87E4}"/>
              </a:ext>
            </a:extLst>
          </p:cNvPr>
          <p:cNvSpPr/>
          <p:nvPr/>
        </p:nvSpPr>
        <p:spPr>
          <a:xfrm>
            <a:off x="6262115" y="2994846"/>
            <a:ext cx="2072639" cy="634365"/>
          </a:xfrm>
          <a:custGeom>
            <a:avLst/>
            <a:gdLst/>
            <a:ahLst/>
            <a:cxnLst/>
            <a:rect l="l" t="t" r="r" b="b"/>
            <a:pathLst>
              <a:path w="2072640" h="634364">
                <a:moveTo>
                  <a:pt x="0" y="633984"/>
                </a:moveTo>
                <a:lnTo>
                  <a:pt x="2072639" y="633984"/>
                </a:lnTo>
                <a:lnTo>
                  <a:pt x="2072639" y="0"/>
                </a:lnTo>
                <a:lnTo>
                  <a:pt x="0" y="0"/>
                </a:lnTo>
                <a:lnTo>
                  <a:pt x="0" y="633984"/>
                </a:lnTo>
                <a:close/>
              </a:path>
            </a:pathLst>
          </a:custGeom>
          <a:solidFill>
            <a:srgbClr val="00AF50"/>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10">
            <a:extLst>
              <a:ext uri="{FF2B5EF4-FFF2-40B4-BE49-F238E27FC236}">
                <a16:creationId xmlns:a16="http://schemas.microsoft.com/office/drawing/2014/main" id="{F6516E59-E3FD-438F-B740-8E4AFE2A1E1A}"/>
              </a:ext>
            </a:extLst>
          </p:cNvPr>
          <p:cNvSpPr/>
          <p:nvPr/>
        </p:nvSpPr>
        <p:spPr>
          <a:xfrm>
            <a:off x="6262115" y="2994846"/>
            <a:ext cx="2072639" cy="634365"/>
          </a:xfrm>
          <a:custGeom>
            <a:avLst/>
            <a:gdLst/>
            <a:ahLst/>
            <a:cxnLst/>
            <a:rect l="l" t="t" r="r" b="b"/>
            <a:pathLst>
              <a:path w="2072640" h="634364">
                <a:moveTo>
                  <a:pt x="0" y="633984"/>
                </a:moveTo>
                <a:lnTo>
                  <a:pt x="2072639" y="633984"/>
                </a:lnTo>
                <a:lnTo>
                  <a:pt x="2072639" y="0"/>
                </a:lnTo>
                <a:lnTo>
                  <a:pt x="0" y="0"/>
                </a:lnTo>
                <a:lnTo>
                  <a:pt x="0" y="633984"/>
                </a:lnTo>
                <a:close/>
              </a:path>
            </a:pathLst>
          </a:custGeom>
          <a:ln w="1524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1">
            <a:extLst>
              <a:ext uri="{FF2B5EF4-FFF2-40B4-BE49-F238E27FC236}">
                <a16:creationId xmlns:a16="http://schemas.microsoft.com/office/drawing/2014/main" id="{8F75B75C-DB0E-4C70-8EB5-750131ED3848}"/>
              </a:ext>
            </a:extLst>
          </p:cNvPr>
          <p:cNvSpPr txBox="1"/>
          <p:nvPr/>
        </p:nvSpPr>
        <p:spPr>
          <a:xfrm>
            <a:off x="6262115" y="3015421"/>
            <a:ext cx="2072639" cy="482600"/>
          </a:xfrm>
          <a:prstGeom prst="rect">
            <a:avLst/>
          </a:prstGeom>
        </p:spPr>
        <p:txBody>
          <a:bodyPr vert="horz" wrap="square" lIns="0" tIns="12700" rIns="0" bIns="0" rtlCol="0">
            <a:spAutoFit/>
          </a:bodyPr>
          <a:lstStyle/>
          <a:p>
            <a:pPr algn="ctr">
              <a:lnSpc>
                <a:spcPct val="100000"/>
              </a:lnSpc>
              <a:spcBef>
                <a:spcPts val="100"/>
              </a:spcBef>
            </a:pPr>
            <a:r>
              <a:rPr sz="3000" spc="-110" dirty="0">
                <a:solidFill>
                  <a:srgbClr val="FFFFFF"/>
                </a:solidFill>
                <a:latin typeface="Open Sans" panose="020B0606030504020204" pitchFamily="34" charset="0"/>
                <a:ea typeface="Open Sans" panose="020B0606030504020204" pitchFamily="34" charset="0"/>
                <a:cs typeface="Open Sans" panose="020B0606030504020204" pitchFamily="34" charset="0"/>
              </a:rPr>
              <a:t>Age</a:t>
            </a:r>
            <a:endParaRPr sz="3000">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2">
            <a:extLst>
              <a:ext uri="{FF2B5EF4-FFF2-40B4-BE49-F238E27FC236}">
                <a16:creationId xmlns:a16="http://schemas.microsoft.com/office/drawing/2014/main" id="{D59D8468-2B7C-4FD4-99B9-D6F791353E10}"/>
              </a:ext>
            </a:extLst>
          </p:cNvPr>
          <p:cNvSpPr/>
          <p:nvPr/>
        </p:nvSpPr>
        <p:spPr>
          <a:xfrm>
            <a:off x="8749283" y="1659823"/>
            <a:ext cx="2072639" cy="631190"/>
          </a:xfrm>
          <a:custGeom>
            <a:avLst/>
            <a:gdLst/>
            <a:ahLst/>
            <a:cxnLst/>
            <a:rect l="l" t="t" r="r" b="b"/>
            <a:pathLst>
              <a:path w="2072640" h="631189">
                <a:moveTo>
                  <a:pt x="0" y="630936"/>
                </a:moveTo>
                <a:lnTo>
                  <a:pt x="2072639" y="630936"/>
                </a:lnTo>
                <a:lnTo>
                  <a:pt x="2072639" y="0"/>
                </a:lnTo>
                <a:lnTo>
                  <a:pt x="0" y="0"/>
                </a:lnTo>
                <a:lnTo>
                  <a:pt x="0" y="630936"/>
                </a:lnTo>
                <a:close/>
              </a:path>
            </a:pathLst>
          </a:custGeom>
          <a:solidFill>
            <a:srgbClr val="00AFE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3">
            <a:extLst>
              <a:ext uri="{FF2B5EF4-FFF2-40B4-BE49-F238E27FC236}">
                <a16:creationId xmlns:a16="http://schemas.microsoft.com/office/drawing/2014/main" id="{73604869-9DC4-4331-9F0E-9AD7B62CF8CA}"/>
              </a:ext>
            </a:extLst>
          </p:cNvPr>
          <p:cNvSpPr/>
          <p:nvPr/>
        </p:nvSpPr>
        <p:spPr>
          <a:xfrm>
            <a:off x="8749283" y="1659823"/>
            <a:ext cx="2072639" cy="631190"/>
          </a:xfrm>
          <a:custGeom>
            <a:avLst/>
            <a:gdLst/>
            <a:ahLst/>
            <a:cxnLst/>
            <a:rect l="l" t="t" r="r" b="b"/>
            <a:pathLst>
              <a:path w="2072640" h="631189">
                <a:moveTo>
                  <a:pt x="0" y="630936"/>
                </a:moveTo>
                <a:lnTo>
                  <a:pt x="2072639" y="630936"/>
                </a:lnTo>
                <a:lnTo>
                  <a:pt x="2072639" y="0"/>
                </a:lnTo>
                <a:lnTo>
                  <a:pt x="0" y="0"/>
                </a:lnTo>
                <a:lnTo>
                  <a:pt x="0" y="630936"/>
                </a:lnTo>
                <a:close/>
              </a:path>
            </a:pathLst>
          </a:custGeom>
          <a:ln w="1524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4">
            <a:extLst>
              <a:ext uri="{FF2B5EF4-FFF2-40B4-BE49-F238E27FC236}">
                <a16:creationId xmlns:a16="http://schemas.microsoft.com/office/drawing/2014/main" id="{D765771E-EDE5-47F8-8B41-FBFE05E74FA8}"/>
              </a:ext>
            </a:extLst>
          </p:cNvPr>
          <p:cNvSpPr txBox="1"/>
          <p:nvPr/>
        </p:nvSpPr>
        <p:spPr>
          <a:xfrm>
            <a:off x="8749283" y="1677602"/>
            <a:ext cx="2072639" cy="482600"/>
          </a:xfrm>
          <a:prstGeom prst="rect">
            <a:avLst/>
          </a:prstGeom>
        </p:spPr>
        <p:txBody>
          <a:bodyPr vert="horz" wrap="square" lIns="0" tIns="12700" rIns="0" bIns="0" rtlCol="0">
            <a:spAutoFit/>
          </a:bodyPr>
          <a:lstStyle/>
          <a:p>
            <a:pPr marL="394970">
              <a:lnSpc>
                <a:spcPct val="100000"/>
              </a:lnSpc>
              <a:spcBef>
                <a:spcPts val="100"/>
              </a:spcBef>
            </a:pPr>
            <a:r>
              <a:rPr sz="3000"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Children</a:t>
            </a:r>
            <a:endParaRPr sz="3000">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5">
            <a:extLst>
              <a:ext uri="{FF2B5EF4-FFF2-40B4-BE49-F238E27FC236}">
                <a16:creationId xmlns:a16="http://schemas.microsoft.com/office/drawing/2014/main" id="{6EF7375B-2A60-4D6B-8216-D0D4C5EE8D49}"/>
              </a:ext>
            </a:extLst>
          </p:cNvPr>
          <p:cNvSpPr/>
          <p:nvPr/>
        </p:nvSpPr>
        <p:spPr>
          <a:xfrm>
            <a:off x="8749283" y="2549839"/>
            <a:ext cx="2072639" cy="634365"/>
          </a:xfrm>
          <a:custGeom>
            <a:avLst/>
            <a:gdLst/>
            <a:ahLst/>
            <a:cxnLst/>
            <a:rect l="l" t="t" r="r" b="b"/>
            <a:pathLst>
              <a:path w="2072640" h="634364">
                <a:moveTo>
                  <a:pt x="0" y="633983"/>
                </a:moveTo>
                <a:lnTo>
                  <a:pt x="2072639" y="633983"/>
                </a:lnTo>
                <a:lnTo>
                  <a:pt x="2072639" y="0"/>
                </a:lnTo>
                <a:lnTo>
                  <a:pt x="0" y="0"/>
                </a:lnTo>
                <a:lnTo>
                  <a:pt x="0" y="633983"/>
                </a:lnTo>
                <a:close/>
              </a:path>
            </a:pathLst>
          </a:custGeom>
          <a:solidFill>
            <a:srgbClr val="FF0000"/>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6">
            <a:extLst>
              <a:ext uri="{FF2B5EF4-FFF2-40B4-BE49-F238E27FC236}">
                <a16:creationId xmlns:a16="http://schemas.microsoft.com/office/drawing/2014/main" id="{DD678CF5-FB34-49C2-A9F7-5261763FEB91}"/>
              </a:ext>
            </a:extLst>
          </p:cNvPr>
          <p:cNvSpPr/>
          <p:nvPr/>
        </p:nvSpPr>
        <p:spPr>
          <a:xfrm>
            <a:off x="8749283" y="2549839"/>
            <a:ext cx="2072639" cy="634365"/>
          </a:xfrm>
          <a:custGeom>
            <a:avLst/>
            <a:gdLst/>
            <a:ahLst/>
            <a:cxnLst/>
            <a:rect l="l" t="t" r="r" b="b"/>
            <a:pathLst>
              <a:path w="2072640" h="634364">
                <a:moveTo>
                  <a:pt x="0" y="633983"/>
                </a:moveTo>
                <a:lnTo>
                  <a:pt x="2072639" y="633983"/>
                </a:lnTo>
                <a:lnTo>
                  <a:pt x="2072639" y="0"/>
                </a:lnTo>
                <a:lnTo>
                  <a:pt x="0" y="0"/>
                </a:lnTo>
                <a:lnTo>
                  <a:pt x="0" y="633983"/>
                </a:lnTo>
                <a:close/>
              </a:path>
            </a:pathLst>
          </a:custGeom>
          <a:ln w="1524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7">
            <a:extLst>
              <a:ext uri="{FF2B5EF4-FFF2-40B4-BE49-F238E27FC236}">
                <a16:creationId xmlns:a16="http://schemas.microsoft.com/office/drawing/2014/main" id="{9317E6D3-17C7-4B9A-BD8B-91BFC3A7E017}"/>
              </a:ext>
            </a:extLst>
          </p:cNvPr>
          <p:cNvSpPr txBox="1"/>
          <p:nvPr/>
        </p:nvSpPr>
        <p:spPr>
          <a:xfrm>
            <a:off x="8749283" y="2569397"/>
            <a:ext cx="2072639" cy="482600"/>
          </a:xfrm>
          <a:prstGeom prst="rect">
            <a:avLst/>
          </a:prstGeom>
        </p:spPr>
        <p:txBody>
          <a:bodyPr vert="horz" wrap="square" lIns="0" tIns="12700" rIns="0" bIns="0" rtlCol="0">
            <a:spAutoFit/>
          </a:bodyPr>
          <a:lstStyle/>
          <a:p>
            <a:pPr marL="605155">
              <a:lnSpc>
                <a:spcPct val="100000"/>
              </a:lnSpc>
              <a:spcBef>
                <a:spcPts val="100"/>
              </a:spcBef>
            </a:pPr>
            <a:r>
              <a:rPr sz="3000" spc="-75" dirty="0">
                <a:solidFill>
                  <a:srgbClr val="FFFFFF"/>
                </a:solidFill>
                <a:latin typeface="Open Sans" panose="020B0606030504020204" pitchFamily="34" charset="0"/>
                <a:ea typeface="Open Sans" panose="020B0606030504020204" pitchFamily="34" charset="0"/>
                <a:cs typeface="Open Sans" panose="020B0606030504020204" pitchFamily="34" charset="0"/>
              </a:rPr>
              <a:t>Teens</a:t>
            </a:r>
            <a:endParaRPr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8">
            <a:extLst>
              <a:ext uri="{FF2B5EF4-FFF2-40B4-BE49-F238E27FC236}">
                <a16:creationId xmlns:a16="http://schemas.microsoft.com/office/drawing/2014/main" id="{59602292-A277-42CA-8C99-62936F326488}"/>
              </a:ext>
            </a:extLst>
          </p:cNvPr>
          <p:cNvSpPr/>
          <p:nvPr/>
        </p:nvSpPr>
        <p:spPr>
          <a:xfrm>
            <a:off x="8749283" y="3442902"/>
            <a:ext cx="2072639" cy="631190"/>
          </a:xfrm>
          <a:custGeom>
            <a:avLst/>
            <a:gdLst/>
            <a:ahLst/>
            <a:cxnLst/>
            <a:rect l="l" t="t" r="r" b="b"/>
            <a:pathLst>
              <a:path w="2072640" h="631189">
                <a:moveTo>
                  <a:pt x="0" y="630935"/>
                </a:moveTo>
                <a:lnTo>
                  <a:pt x="2072639" y="630935"/>
                </a:lnTo>
                <a:lnTo>
                  <a:pt x="2072639" y="0"/>
                </a:lnTo>
                <a:lnTo>
                  <a:pt x="0" y="0"/>
                </a:lnTo>
                <a:lnTo>
                  <a:pt x="0" y="630935"/>
                </a:lnTo>
                <a:close/>
              </a:path>
            </a:pathLst>
          </a:custGeom>
          <a:solidFill>
            <a:srgbClr val="006FC0"/>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9">
            <a:extLst>
              <a:ext uri="{FF2B5EF4-FFF2-40B4-BE49-F238E27FC236}">
                <a16:creationId xmlns:a16="http://schemas.microsoft.com/office/drawing/2014/main" id="{4EB59E1C-7388-4325-AF96-3BE960CAF64F}"/>
              </a:ext>
            </a:extLst>
          </p:cNvPr>
          <p:cNvSpPr/>
          <p:nvPr/>
        </p:nvSpPr>
        <p:spPr>
          <a:xfrm>
            <a:off x="8749283" y="3442902"/>
            <a:ext cx="2072639" cy="631190"/>
          </a:xfrm>
          <a:custGeom>
            <a:avLst/>
            <a:gdLst/>
            <a:ahLst/>
            <a:cxnLst/>
            <a:rect l="l" t="t" r="r" b="b"/>
            <a:pathLst>
              <a:path w="2072640" h="631189">
                <a:moveTo>
                  <a:pt x="0" y="630935"/>
                </a:moveTo>
                <a:lnTo>
                  <a:pt x="2072639" y="630935"/>
                </a:lnTo>
                <a:lnTo>
                  <a:pt x="2072639" y="0"/>
                </a:lnTo>
                <a:lnTo>
                  <a:pt x="0" y="0"/>
                </a:lnTo>
                <a:lnTo>
                  <a:pt x="0" y="630935"/>
                </a:lnTo>
                <a:close/>
              </a:path>
            </a:pathLst>
          </a:custGeom>
          <a:ln w="1524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20">
            <a:extLst>
              <a:ext uri="{FF2B5EF4-FFF2-40B4-BE49-F238E27FC236}">
                <a16:creationId xmlns:a16="http://schemas.microsoft.com/office/drawing/2014/main" id="{92859FAF-1C23-41F0-AC43-3ACBFC7737A1}"/>
              </a:ext>
            </a:extLst>
          </p:cNvPr>
          <p:cNvSpPr txBox="1"/>
          <p:nvPr/>
        </p:nvSpPr>
        <p:spPr>
          <a:xfrm>
            <a:off x="8749283" y="3461317"/>
            <a:ext cx="2072639" cy="482600"/>
          </a:xfrm>
          <a:prstGeom prst="rect">
            <a:avLst/>
          </a:prstGeom>
        </p:spPr>
        <p:txBody>
          <a:bodyPr vert="horz" wrap="square" lIns="0" tIns="12700" rIns="0" bIns="0" rtlCol="0">
            <a:spAutoFit/>
          </a:bodyPr>
          <a:lstStyle/>
          <a:p>
            <a:pPr marL="549910">
              <a:lnSpc>
                <a:spcPct val="100000"/>
              </a:lnSpc>
              <a:spcBef>
                <a:spcPts val="100"/>
              </a:spcBef>
            </a:pPr>
            <a:r>
              <a:rPr sz="3000" spc="-60" dirty="0">
                <a:solidFill>
                  <a:srgbClr val="FFFFFF"/>
                </a:solidFill>
                <a:latin typeface="Open Sans" panose="020B0606030504020204" pitchFamily="34" charset="0"/>
                <a:ea typeface="Open Sans" panose="020B0606030504020204" pitchFamily="34" charset="0"/>
                <a:cs typeface="Open Sans" panose="020B0606030504020204" pitchFamily="34" charset="0"/>
              </a:rPr>
              <a:t>Adults</a:t>
            </a:r>
            <a:endParaRPr sz="3000">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1">
            <a:extLst>
              <a:ext uri="{FF2B5EF4-FFF2-40B4-BE49-F238E27FC236}">
                <a16:creationId xmlns:a16="http://schemas.microsoft.com/office/drawing/2014/main" id="{7DC7B9D0-50B2-4BC7-A8CF-C0AC51637C2E}"/>
              </a:ext>
            </a:extLst>
          </p:cNvPr>
          <p:cNvSpPr/>
          <p:nvPr/>
        </p:nvSpPr>
        <p:spPr>
          <a:xfrm>
            <a:off x="8749283" y="4332919"/>
            <a:ext cx="2298162" cy="634365"/>
          </a:xfrm>
          <a:custGeom>
            <a:avLst/>
            <a:gdLst/>
            <a:ahLst/>
            <a:cxnLst/>
            <a:rect l="l" t="t" r="r" b="b"/>
            <a:pathLst>
              <a:path w="2072640" h="634364">
                <a:moveTo>
                  <a:pt x="0" y="633984"/>
                </a:moveTo>
                <a:lnTo>
                  <a:pt x="2072639" y="633984"/>
                </a:lnTo>
                <a:lnTo>
                  <a:pt x="2072639" y="0"/>
                </a:lnTo>
                <a:lnTo>
                  <a:pt x="0" y="0"/>
                </a:lnTo>
                <a:lnTo>
                  <a:pt x="0" y="633984"/>
                </a:lnTo>
                <a:close/>
              </a:path>
            </a:pathLst>
          </a:custGeom>
          <a:solidFill>
            <a:srgbClr val="6F2F9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3">
            <a:extLst>
              <a:ext uri="{FF2B5EF4-FFF2-40B4-BE49-F238E27FC236}">
                <a16:creationId xmlns:a16="http://schemas.microsoft.com/office/drawing/2014/main" id="{DF6A4D21-CBB4-46B9-AE66-05B04A5F46A5}"/>
              </a:ext>
            </a:extLst>
          </p:cNvPr>
          <p:cNvSpPr txBox="1"/>
          <p:nvPr/>
        </p:nvSpPr>
        <p:spPr>
          <a:xfrm>
            <a:off x="8749283" y="4352832"/>
            <a:ext cx="2391468" cy="474489"/>
          </a:xfrm>
          <a:prstGeom prst="rect">
            <a:avLst/>
          </a:prstGeom>
        </p:spPr>
        <p:txBody>
          <a:bodyPr vert="horz" wrap="square" lIns="0" tIns="12700" rIns="0" bIns="0" rtlCol="0">
            <a:spAutoFit/>
          </a:bodyPr>
          <a:lstStyle/>
          <a:p>
            <a:pPr marL="38100">
              <a:lnSpc>
                <a:spcPct val="100000"/>
              </a:lnSpc>
              <a:spcBef>
                <a:spcPts val="100"/>
              </a:spcBef>
            </a:pPr>
            <a:r>
              <a:rPr sz="3000" spc="-70" dirty="0">
                <a:solidFill>
                  <a:srgbClr val="FFFFFF"/>
                </a:solidFill>
                <a:latin typeface="Open Sans" panose="020B0606030504020204" pitchFamily="34" charset="0"/>
                <a:ea typeface="Open Sans" panose="020B0606030504020204" pitchFamily="34" charset="0"/>
                <a:cs typeface="Open Sans" panose="020B0606030504020204" pitchFamily="34" charset="0"/>
              </a:rPr>
              <a:t>Senior</a:t>
            </a:r>
            <a:r>
              <a:rPr sz="30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 citizen</a:t>
            </a:r>
            <a:endParaRPr sz="3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906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8757-F41B-49E0-B671-7EBD7F360F74}"/>
              </a:ext>
            </a:extLst>
          </p:cNvPr>
          <p:cNvSpPr>
            <a:spLocks noGrp="1"/>
          </p:cNvSpPr>
          <p:nvPr>
            <p:ph type="title"/>
          </p:nvPr>
        </p:nvSpPr>
        <p:spPr/>
        <p:txBody>
          <a:bodyPr/>
          <a:lstStyle/>
          <a:p>
            <a:r>
              <a:rPr lang="en-US" spc="-105" dirty="0"/>
              <a:t>Target</a:t>
            </a:r>
            <a:r>
              <a:rPr lang="en-US" spc="-45" dirty="0"/>
              <a:t> </a:t>
            </a:r>
            <a:r>
              <a:rPr lang="en-US" spc="-114" dirty="0"/>
              <a:t>Market</a:t>
            </a:r>
            <a:endParaRPr lang="en-US" dirty="0"/>
          </a:p>
        </p:txBody>
      </p:sp>
      <p:sp>
        <p:nvSpPr>
          <p:cNvPr id="3" name="Content Placeholder 2">
            <a:extLst>
              <a:ext uri="{FF2B5EF4-FFF2-40B4-BE49-F238E27FC236}">
                <a16:creationId xmlns:a16="http://schemas.microsoft.com/office/drawing/2014/main" id="{1D876BE8-77A9-40E9-9960-DB5B0CD8E5F1}"/>
              </a:ext>
            </a:extLst>
          </p:cNvPr>
          <p:cNvSpPr>
            <a:spLocks noGrp="1"/>
          </p:cNvSpPr>
          <p:nvPr>
            <p:ph sz="half" idx="1"/>
          </p:nvPr>
        </p:nvSpPr>
        <p:spPr>
          <a:xfrm>
            <a:off x="740664" y="1420420"/>
            <a:ext cx="5355336" cy="4734318"/>
          </a:xfrm>
        </p:spPr>
        <p:txBody>
          <a:bodyPr/>
          <a:lstStyle/>
          <a:p>
            <a:pPr marL="12700">
              <a:spcBef>
                <a:spcPts val="950"/>
              </a:spcBef>
              <a:buClr>
                <a:srgbClr val="AB936B"/>
              </a:buClr>
              <a:buSzPct val="114583"/>
              <a:tabLst>
                <a:tab pos="299085" algn="l"/>
                <a:tab pos="299720" algn="l"/>
              </a:tabLst>
            </a:pP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A good target market is: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25"/>
              </a:spcBef>
              <a:buSzPct val="115000"/>
              <a:buFont typeface="Open Sans" panose="020B0606030504020204" pitchFamily="34" charset="0"/>
              <a:buChar char="&gt;"/>
              <a:tabLst>
                <a:tab pos="927100" algn="l"/>
                <a:tab pos="927735" algn="l"/>
              </a:tabLst>
            </a:pP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Easy to identify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720"/>
              </a:spcBef>
              <a:buSzPct val="115000"/>
              <a:buFont typeface="Open Sans" panose="020B0606030504020204" pitchFamily="34" charset="0"/>
              <a:buChar char="&gt;"/>
              <a:tabLst>
                <a:tab pos="927100" algn="l"/>
                <a:tab pos="927735" algn="l"/>
              </a:tabLst>
            </a:pP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Large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720"/>
              </a:spcBef>
              <a:buSzPct val="115000"/>
              <a:buFont typeface="Open Sans" panose="020B0606030504020204" pitchFamily="34" charset="0"/>
              <a:buChar char="&gt;"/>
              <a:tabLst>
                <a:tab pos="927100" algn="l"/>
                <a:tab pos="927735" algn="l"/>
              </a:tabLst>
            </a:pP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Able to afford your product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720"/>
              </a:spcBef>
              <a:buSzPct val="115000"/>
              <a:buFont typeface="Open Sans" panose="020B0606030504020204" pitchFamily="34" charset="0"/>
              <a:buChar char="&gt;"/>
              <a:tabLst>
                <a:tab pos="927100" algn="l"/>
                <a:tab pos="927735" algn="l"/>
              </a:tabLst>
            </a:pP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Willing to buy your product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5C067CDB-0299-40BC-AC16-03EBEF7C9E92}"/>
              </a:ext>
            </a:extLst>
          </p:cNvPr>
          <p:cNvSpPr/>
          <p:nvPr/>
        </p:nvSpPr>
        <p:spPr>
          <a:xfrm>
            <a:off x="6096000" y="1707502"/>
            <a:ext cx="5512961" cy="357934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6932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6BDD-3BB4-45D9-A45F-1E8D5298F7CB}"/>
              </a:ext>
            </a:extLst>
          </p:cNvPr>
          <p:cNvSpPr>
            <a:spLocks noGrp="1"/>
          </p:cNvSpPr>
          <p:nvPr>
            <p:ph type="title"/>
          </p:nvPr>
        </p:nvSpPr>
        <p:spPr/>
        <p:txBody>
          <a:bodyPr/>
          <a:lstStyle/>
          <a:p>
            <a:r>
              <a:rPr lang="en-US" spc="-125" dirty="0"/>
              <a:t>Marketing</a:t>
            </a:r>
            <a:r>
              <a:rPr lang="en-US" spc="5" dirty="0"/>
              <a:t> </a:t>
            </a:r>
            <a:r>
              <a:rPr lang="en-US" spc="-125" dirty="0"/>
              <a:t>Strategy</a:t>
            </a:r>
            <a:endParaRPr lang="en-US" dirty="0"/>
          </a:p>
        </p:txBody>
      </p:sp>
      <p:sp>
        <p:nvSpPr>
          <p:cNvPr id="3" name="Content Placeholder 2">
            <a:extLst>
              <a:ext uri="{FF2B5EF4-FFF2-40B4-BE49-F238E27FC236}">
                <a16:creationId xmlns:a16="http://schemas.microsoft.com/office/drawing/2014/main" id="{02A5D01A-1371-4251-B82E-D9292882BEA4}"/>
              </a:ext>
            </a:extLst>
          </p:cNvPr>
          <p:cNvSpPr>
            <a:spLocks noGrp="1"/>
          </p:cNvSpPr>
          <p:nvPr>
            <p:ph sz="half" idx="1"/>
          </p:nvPr>
        </p:nvSpPr>
        <p:spPr>
          <a:xfrm>
            <a:off x="740664" y="1420420"/>
            <a:ext cx="4932348" cy="4734318"/>
          </a:xfrm>
        </p:spPr>
        <p:txBody>
          <a:bodyPr/>
          <a:lstStyle/>
          <a:p>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The </a:t>
            </a: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goal </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of </a:t>
            </a:r>
            <a:r>
              <a:rPr lang="en-US"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increasing </a:t>
            </a:r>
            <a:r>
              <a:rPr lang="en-US" spc="-80" dirty="0">
                <a:solidFill>
                  <a:srgbClr val="252525"/>
                </a:solidFill>
                <a:latin typeface="Open Sans" panose="020B0606030504020204" pitchFamily="34" charset="0"/>
                <a:ea typeface="Open Sans" panose="020B0606030504020204" pitchFamily="34" charset="0"/>
                <a:cs typeface="Open Sans" panose="020B0606030504020204" pitchFamily="34" charset="0"/>
              </a:rPr>
              <a:t>sales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and </a:t>
            </a:r>
            <a:r>
              <a:rPr lang="en-US"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achieving </a:t>
            </a:r>
            <a:r>
              <a:rPr lang="en-US" spc="-95" dirty="0">
                <a:solidFill>
                  <a:srgbClr val="252525"/>
                </a:solidFill>
                <a:latin typeface="Open Sans" panose="020B0606030504020204" pitchFamily="34" charset="0"/>
                <a:ea typeface="Open Sans" panose="020B0606030504020204" pitchFamily="34" charset="0"/>
                <a:cs typeface="Open Sans" panose="020B0606030504020204" pitchFamily="34" charset="0"/>
              </a:rPr>
              <a:t>a </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sustainable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competitive</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advantage</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AFEBB6F6-78F5-4913-B8F2-0CA2CBB72FEA}"/>
              </a:ext>
            </a:extLst>
          </p:cNvPr>
          <p:cNvSpPr/>
          <p:nvPr/>
        </p:nvSpPr>
        <p:spPr>
          <a:xfrm>
            <a:off x="4967990" y="2258009"/>
            <a:ext cx="6247405" cy="35705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176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0296-03DF-4732-95DC-21D7B144E8B9}"/>
              </a:ext>
            </a:extLst>
          </p:cNvPr>
          <p:cNvSpPr>
            <a:spLocks noGrp="1"/>
          </p:cNvSpPr>
          <p:nvPr>
            <p:ph type="title"/>
          </p:nvPr>
        </p:nvSpPr>
        <p:spPr/>
        <p:txBody>
          <a:bodyPr/>
          <a:lstStyle/>
          <a:p>
            <a:r>
              <a:rPr lang="en-US" spc="-110" dirty="0"/>
              <a:t>Loc</a:t>
            </a:r>
            <a:r>
              <a:rPr lang="en-US" spc="-114" dirty="0"/>
              <a:t>a</a:t>
            </a:r>
            <a:r>
              <a:rPr lang="en-US" spc="-35" dirty="0"/>
              <a:t>ti</a:t>
            </a:r>
            <a:r>
              <a:rPr lang="en-US" spc="-80" dirty="0"/>
              <a:t>o</a:t>
            </a:r>
            <a:r>
              <a:rPr lang="en-US" spc="40" dirty="0"/>
              <a:t>n</a:t>
            </a:r>
            <a:endParaRPr lang="en-US" dirty="0"/>
          </a:p>
        </p:txBody>
      </p:sp>
      <p:sp>
        <p:nvSpPr>
          <p:cNvPr id="3" name="Content Placeholder 2">
            <a:extLst>
              <a:ext uri="{FF2B5EF4-FFF2-40B4-BE49-F238E27FC236}">
                <a16:creationId xmlns:a16="http://schemas.microsoft.com/office/drawing/2014/main" id="{86526192-72DA-405A-A020-5F8B2FE0243D}"/>
              </a:ext>
            </a:extLst>
          </p:cNvPr>
          <p:cNvSpPr>
            <a:spLocks noGrp="1"/>
          </p:cNvSpPr>
          <p:nvPr>
            <p:ph sz="half" idx="1"/>
          </p:nvPr>
        </p:nvSpPr>
        <p:spPr>
          <a:xfrm>
            <a:off x="740664" y="1420420"/>
            <a:ext cx="5548169" cy="4734318"/>
          </a:xfrm>
        </p:spPr>
        <p:txBody>
          <a:bodyPr/>
          <a:lstStyle/>
          <a:p>
            <a:pPr marL="12700">
              <a:spcBef>
                <a:spcPts val="585"/>
              </a:spcBef>
              <a:buClr>
                <a:srgbClr val="AB936B"/>
              </a:buClr>
              <a:buSzPct val="113636"/>
              <a:tabLst>
                <a:tab pos="299085" algn="l"/>
                <a:tab pos="299720" algn="l"/>
              </a:tabLst>
            </a:pP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Most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important</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decision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a:spcBef>
                <a:spcPts val="865"/>
              </a:spcBef>
              <a:buClr>
                <a:srgbClr val="AB936B"/>
              </a:buClr>
              <a:buSzPct val="113636"/>
              <a:tabLst>
                <a:tab pos="299085" algn="l"/>
                <a:tab pos="299720" algn="l"/>
              </a:tabLst>
            </a:pP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Check</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for:</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50"/>
              </a:spcBef>
              <a:buSzPct val="113157"/>
              <a:buFont typeface="Open Sans" panose="020B0606030504020204" pitchFamily="34" charset="0"/>
              <a:buChar char="&gt;"/>
              <a:tabLst>
                <a:tab pos="756285" algn="l"/>
                <a:tab pos="756920" algn="l"/>
              </a:tabLst>
            </a:pP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Access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45"/>
              </a:spcBef>
              <a:buSzPct val="113157"/>
              <a:buFont typeface="Open Sans" panose="020B0606030504020204" pitchFamily="34" charset="0"/>
              <a:buChar char="&gt;"/>
              <a:tabLst>
                <a:tab pos="756285" algn="l"/>
                <a:tab pos="756920" algn="l"/>
              </a:tabLst>
            </a:pP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Parking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15"/>
              </a:spcBef>
              <a:buSzPct val="113157"/>
              <a:buFont typeface="Open Sans" panose="020B0606030504020204" pitchFamily="34" charset="0"/>
              <a:buChar char="&gt;"/>
              <a:tabLst>
                <a:tab pos="756285" algn="l"/>
                <a:tab pos="756920" algn="l"/>
              </a:tabLst>
            </a:pPr>
            <a:r>
              <a:rPr lang="en-US"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Traffic</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patterns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a:spcBef>
                <a:spcPts val="855"/>
              </a:spcBef>
              <a:buClr>
                <a:srgbClr val="AB936B"/>
              </a:buClr>
              <a:buSzPct val="113636"/>
              <a:tabLst>
                <a:tab pos="299085" algn="l"/>
                <a:tab pos="299720" algn="l"/>
              </a:tabLst>
            </a:pP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Keep </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in</a:t>
            </a:r>
            <a:r>
              <a:rPr lang="en-US" spc="-1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mind: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50"/>
              </a:spcBef>
              <a:buSzPct val="113157"/>
              <a:buFont typeface="Open Sans" panose="020B0606030504020204" pitchFamily="34" charset="0"/>
              <a:buChar char="&gt;"/>
              <a:tabLst>
                <a:tab pos="756285" algn="l"/>
                <a:tab pos="756920" algn="l"/>
              </a:tabLst>
            </a:pP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How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much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money </a:t>
            </a:r>
            <a:r>
              <a:rPr lang="en-US" spc="-75" dirty="0">
                <a:solidFill>
                  <a:srgbClr val="252525"/>
                </a:solidFill>
                <a:latin typeface="Open Sans" panose="020B0606030504020204" pitchFamily="34" charset="0"/>
                <a:ea typeface="Open Sans" panose="020B0606030504020204" pitchFamily="34" charset="0"/>
                <a:cs typeface="Open Sans" panose="020B0606030504020204" pitchFamily="34" charset="0"/>
              </a:rPr>
              <a:t>is</a:t>
            </a: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needed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819"/>
              </a:spcBef>
              <a:buSzPct val="113157"/>
              <a:buFont typeface="Open Sans" panose="020B0606030504020204" pitchFamily="34" charset="0"/>
              <a:buChar char="&gt;"/>
              <a:tabLst>
                <a:tab pos="756285" algn="l"/>
                <a:tab pos="756920" algn="l"/>
              </a:tabLst>
            </a:pPr>
            <a:r>
              <a:rPr lang="en-US"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What can </a:t>
            </a:r>
            <a:r>
              <a:rPr lang="en-US"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you</a:t>
            </a:r>
            <a:r>
              <a:rPr lang="en-US" spc="9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afford</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26A37C0F-DA54-4E5A-BF18-6796FC8F9C37}"/>
              </a:ext>
            </a:extLst>
          </p:cNvPr>
          <p:cNvSpPr/>
          <p:nvPr/>
        </p:nvSpPr>
        <p:spPr>
          <a:xfrm>
            <a:off x="6181344" y="1726163"/>
            <a:ext cx="5668534" cy="3946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605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45EA-4C3C-4F27-8510-24BDF492C8C5}"/>
              </a:ext>
            </a:extLst>
          </p:cNvPr>
          <p:cNvSpPr>
            <a:spLocks noGrp="1"/>
          </p:cNvSpPr>
          <p:nvPr>
            <p:ph type="title"/>
          </p:nvPr>
        </p:nvSpPr>
        <p:spPr/>
        <p:txBody>
          <a:bodyPr/>
          <a:lstStyle/>
          <a:p>
            <a:r>
              <a:rPr lang="en-US" spc="-65" dirty="0"/>
              <a:t>Customers</a:t>
            </a:r>
            <a:endParaRPr lang="en-US" dirty="0"/>
          </a:p>
        </p:txBody>
      </p:sp>
      <p:sp>
        <p:nvSpPr>
          <p:cNvPr id="3" name="Content Placeholder 2">
            <a:extLst>
              <a:ext uri="{FF2B5EF4-FFF2-40B4-BE49-F238E27FC236}">
                <a16:creationId xmlns:a16="http://schemas.microsoft.com/office/drawing/2014/main" id="{CBAEC882-1103-4896-87D6-A7B336C0EC92}"/>
              </a:ext>
            </a:extLst>
          </p:cNvPr>
          <p:cNvSpPr>
            <a:spLocks noGrp="1"/>
          </p:cNvSpPr>
          <p:nvPr>
            <p:ph sz="half" idx="1"/>
          </p:nvPr>
        </p:nvSpPr>
        <p:spPr>
          <a:xfrm>
            <a:off x="740664" y="1420420"/>
            <a:ext cx="5473524" cy="4734318"/>
          </a:xfrm>
        </p:spPr>
        <p:txBody>
          <a:bodyPr/>
          <a:lstStyle/>
          <a:p>
            <a:pPr marL="469900" indent="-457200">
              <a:spcBef>
                <a:spcPts val="810"/>
              </a:spcBef>
              <a:buClr>
                <a:schemeClr val="accent1"/>
              </a:buClr>
              <a:buSzPct val="114583"/>
              <a:buFont typeface="Open Sans" panose="020B0606030504020204" pitchFamily="34" charset="0"/>
              <a:buChar char="&gt;"/>
              <a:tabLst>
                <a:tab pos="299085" algn="l"/>
                <a:tab pos="299720" algn="l"/>
              </a:tabLst>
            </a:pPr>
            <a:r>
              <a:rPr lang="en-US" spc="-85" dirty="0">
                <a:solidFill>
                  <a:srgbClr val="252525"/>
                </a:solidFill>
                <a:latin typeface="Open Sans" panose="020B0606030504020204" pitchFamily="34" charset="0"/>
                <a:ea typeface="Open Sans" panose="020B0606030504020204" pitchFamily="34" charset="0"/>
                <a:cs typeface="Open Sans" panose="020B0606030504020204" pitchFamily="34" charset="0"/>
              </a:rPr>
              <a:t>Analyze </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the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target</a:t>
            </a:r>
            <a:r>
              <a:rPr lang="en-US" spc="1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80"/>
              </a:spcBef>
              <a:buClr>
                <a:schemeClr val="accent1"/>
              </a:buClr>
              <a:buSzPct val="114583"/>
              <a:buFont typeface="Open Sans" panose="020B0606030504020204" pitchFamily="34" charset="0"/>
              <a:buChar char="&gt;"/>
              <a:tabLst>
                <a:tab pos="299085" algn="l"/>
                <a:tab pos="299720" algn="l"/>
              </a:tabLst>
            </a:pPr>
            <a:r>
              <a:rPr lang="en-US"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Focus </a:t>
            </a:r>
            <a:r>
              <a:rPr lang="en-US" spc="20" dirty="0">
                <a:solidFill>
                  <a:srgbClr val="252525"/>
                </a:solidFill>
                <a:latin typeface="Open Sans" panose="020B0606030504020204" pitchFamily="34" charset="0"/>
                <a:ea typeface="Open Sans" panose="020B0606030504020204" pitchFamily="34" charset="0"/>
                <a:cs typeface="Open Sans" panose="020B0606030504020204" pitchFamily="34" charset="0"/>
              </a:rPr>
              <a:t>on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this</a:t>
            </a:r>
            <a:r>
              <a:rPr lang="en-US" spc="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clientele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75"/>
              </a:spcBef>
              <a:buClr>
                <a:schemeClr val="accent1"/>
              </a:buClr>
              <a:buSzPct val="114583"/>
              <a:buFont typeface="Open Sans" panose="020B0606030504020204" pitchFamily="34" charset="0"/>
              <a:buChar char="&gt;"/>
              <a:tabLst>
                <a:tab pos="299085" algn="l"/>
                <a:tab pos="299720" algn="l"/>
              </a:tabLst>
            </a:pPr>
            <a:r>
              <a:rPr lang="en-US"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Market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and </a:t>
            </a:r>
            <a:r>
              <a:rPr lang="en-US"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advertise </a:t>
            </a:r>
            <a:r>
              <a:rPr lang="en-US"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pc="114"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these</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potential</a:t>
            </a:r>
            <a:r>
              <a:rPr lang="en-US"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customers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02B1899F-A1D2-4AA2-8818-17B2A7501FBE}"/>
              </a:ext>
            </a:extLst>
          </p:cNvPr>
          <p:cNvSpPr/>
          <p:nvPr/>
        </p:nvSpPr>
        <p:spPr>
          <a:xfrm>
            <a:off x="6096000" y="1694513"/>
            <a:ext cx="5741623" cy="37430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369217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http://schemas.microsoft.com/office/2006/documentManagement/types"/>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05d88611-e516-4d1a-b12e-39107e78b3d0"/>
    <ds:schemaRef ds:uri="56ea17bb-c96d-4826-b465-01eec0dd23dd"/>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50</TotalTime>
  <Words>453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Marketing Strategies for Your Restaurant</vt:lpstr>
      <vt:lpstr>Marketing</vt:lpstr>
      <vt:lpstr>Market Segmentation and Target Market</vt:lpstr>
      <vt:lpstr>Market Research</vt:lpstr>
      <vt:lpstr>Market Segmentation</vt:lpstr>
      <vt:lpstr>Target Market</vt:lpstr>
      <vt:lpstr>Marketing Strategy</vt:lpstr>
      <vt:lpstr>Location</vt:lpstr>
      <vt:lpstr>Customers</vt:lpstr>
      <vt:lpstr>Competition</vt:lpstr>
      <vt:lpstr>Trends</vt:lpstr>
      <vt:lpstr>Fuego Mundo: Interact with Your Community using Free Marketing</vt:lpstr>
      <vt:lpstr>PowerPoint Presentation</vt:lpstr>
      <vt:lpstr>References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2018-01-15T17:26:11Z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