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handoutMasterIdLst>
    <p:handoutMasterId r:id="rId19"/>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5137" autoAdjust="0"/>
  </p:normalViewPr>
  <p:slideViewPr>
    <p:cSldViewPr snapToGrid="0">
      <p:cViewPr varScale="1">
        <p:scale>
          <a:sx n="63" d="100"/>
          <a:sy n="63" d="100"/>
        </p:scale>
        <p:origin x="820" y="6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09-Dec-17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09-Dec-17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47010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647747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235423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132536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180667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139941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146045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30487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42544365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pPr marL="12700" marR="5080">
              <a:lnSpc>
                <a:spcPct val="100000"/>
              </a:lnSpc>
              <a:spcBef>
                <a:spcPts val="95"/>
              </a:spcBef>
            </a:pPr>
            <a:r>
              <a:rPr lang="en-US" spc="-5" dirty="0">
                <a:solidFill>
                  <a:srgbClr val="FFFFFF"/>
                </a:solidFill>
                <a:cs typeface="Arial"/>
              </a:rPr>
              <a:t>Transportation, Distribution  </a:t>
            </a:r>
            <a:r>
              <a:rPr lang="en-US" dirty="0">
                <a:solidFill>
                  <a:srgbClr val="FFFFFF"/>
                </a:solidFill>
                <a:cs typeface="Arial"/>
              </a:rPr>
              <a:t>and</a:t>
            </a:r>
            <a:r>
              <a:rPr lang="en-US" spc="-20" dirty="0">
                <a:solidFill>
                  <a:srgbClr val="FFFFFF"/>
                </a:solidFill>
                <a:cs typeface="Arial"/>
              </a:rPr>
              <a:t> </a:t>
            </a:r>
            <a:r>
              <a:rPr lang="en-US" dirty="0">
                <a:solidFill>
                  <a:srgbClr val="FFFFFF"/>
                </a:solidFill>
                <a:cs typeface="Arial"/>
              </a:rPr>
              <a:t>Logistics</a:t>
            </a:r>
            <a:endParaRPr lang="en-US" dirty="0">
              <a:cs typeface="Arial"/>
            </a:endParaRPr>
          </a:p>
        </p:txBody>
      </p:sp>
      <p:sp>
        <p:nvSpPr>
          <p:cNvPr id="2" name="Rectangle 1">
            <a:extLst>
              <a:ext uri="{FF2B5EF4-FFF2-40B4-BE49-F238E27FC236}">
                <a16:creationId xmlns:a16="http://schemas.microsoft.com/office/drawing/2014/main" id="{3090A009-DC29-49BB-9A49-3DD134B821CE}"/>
              </a:ext>
            </a:extLst>
          </p:cNvPr>
          <p:cNvSpPr/>
          <p:nvPr/>
        </p:nvSpPr>
        <p:spPr>
          <a:xfrm>
            <a:off x="4596932" y="4575294"/>
            <a:ext cx="6020879" cy="769441"/>
          </a:xfrm>
          <a:prstGeom prst="rect">
            <a:avLst/>
          </a:prstGeom>
        </p:spPr>
        <p:txBody>
          <a:bodyPr wrap="none">
            <a:spAutoFit/>
          </a:bodyPr>
          <a:lstStyle/>
          <a:p>
            <a:pPr marL="12700">
              <a:lnSpc>
                <a:spcPct val="100000"/>
              </a:lnSpc>
              <a:spcBef>
                <a:spcPts val="100"/>
              </a:spcBef>
            </a:pPr>
            <a:r>
              <a:rPr lang="en-US" sz="4400" dirty="0">
                <a:solidFill>
                  <a:schemeClr val="accent2">
                    <a:lumMod val="60000"/>
                    <a:lumOff val="40000"/>
                  </a:schemeClr>
                </a:solidFill>
                <a:latin typeface="Open Sans"/>
                <a:cs typeface="Arial"/>
              </a:rPr>
              <a:t>The </a:t>
            </a:r>
            <a:r>
              <a:rPr lang="en-US" sz="4400" spc="-5" dirty="0">
                <a:solidFill>
                  <a:schemeClr val="accent2">
                    <a:lumMod val="60000"/>
                    <a:lumOff val="40000"/>
                  </a:schemeClr>
                </a:solidFill>
                <a:latin typeface="Open Sans"/>
                <a:cs typeface="Arial"/>
              </a:rPr>
              <a:t>Retail Supply</a:t>
            </a:r>
            <a:r>
              <a:rPr lang="en-US" sz="4400" spc="-40" dirty="0">
                <a:solidFill>
                  <a:schemeClr val="accent2">
                    <a:lumMod val="60000"/>
                    <a:lumOff val="40000"/>
                  </a:schemeClr>
                </a:solidFill>
                <a:latin typeface="Open Sans"/>
                <a:cs typeface="Arial"/>
              </a:rPr>
              <a:t> </a:t>
            </a:r>
            <a:r>
              <a:rPr lang="en-US" sz="4400" spc="-5" dirty="0">
                <a:solidFill>
                  <a:schemeClr val="accent2">
                    <a:lumMod val="60000"/>
                    <a:lumOff val="40000"/>
                  </a:schemeClr>
                </a:solidFill>
                <a:latin typeface="Open Sans"/>
                <a:cs typeface="Arial"/>
              </a:rPr>
              <a:t>Chain</a:t>
            </a:r>
            <a:endParaRPr lang="en-US" sz="4400" dirty="0">
              <a:solidFill>
                <a:schemeClr val="accent2">
                  <a:lumMod val="60000"/>
                  <a:lumOff val="40000"/>
                </a:schemeClr>
              </a:solidFill>
              <a:latin typeface="Open Sans"/>
              <a:cs typeface="Arial"/>
            </a:endParaRP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5" dirty="0"/>
              <a:t>Summary</a:t>
            </a:r>
            <a:endParaRPr lang="en-US" dirty="0"/>
          </a:p>
        </p:txBody>
      </p:sp>
      <p:sp>
        <p:nvSpPr>
          <p:cNvPr id="6" name="object 2">
            <a:extLst>
              <a:ext uri="{FF2B5EF4-FFF2-40B4-BE49-F238E27FC236}">
                <a16:creationId xmlns:a16="http://schemas.microsoft.com/office/drawing/2014/main" id="{A92A5FE4-B6CB-4FB9-9904-3D01EFD6EC59}"/>
              </a:ext>
            </a:extLst>
          </p:cNvPr>
          <p:cNvSpPr/>
          <p:nvPr/>
        </p:nvSpPr>
        <p:spPr>
          <a:xfrm>
            <a:off x="2600709" y="1554480"/>
            <a:ext cx="6990581" cy="480567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261449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Wal-Mart</a:t>
            </a:r>
            <a:r>
              <a:rPr lang="en-US" spc="-65" dirty="0"/>
              <a:t> </a:t>
            </a:r>
            <a:r>
              <a:rPr lang="en-US" spc="-5" dirty="0"/>
              <a:t>24/7/365</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5111496" cy="4734318"/>
          </a:xfrm>
        </p:spPr>
        <p:txBody>
          <a:bodyPr/>
          <a:lstStyle/>
          <a:p>
            <a:pPr lvl="1"/>
            <a:r>
              <a:rPr lang="en-US"/>
              <a:t>Delivery</a:t>
            </a:r>
          </a:p>
          <a:p>
            <a:pPr lvl="1"/>
            <a:r>
              <a:rPr lang="en-US"/>
              <a:t>Sorting</a:t>
            </a:r>
          </a:p>
          <a:p>
            <a:pPr lvl="1"/>
            <a:r>
              <a:rPr lang="en-US"/>
              <a:t>Packing</a:t>
            </a:r>
          </a:p>
          <a:p>
            <a:pPr lvl="1"/>
            <a:r>
              <a:rPr lang="en-US"/>
              <a:t>Distribution</a:t>
            </a:r>
          </a:p>
          <a:p>
            <a:pPr lvl="1"/>
            <a:r>
              <a:rPr lang="en-US"/>
              <a:t>Buying</a:t>
            </a:r>
            <a:endParaRPr lang="en-US" dirty="0"/>
          </a:p>
        </p:txBody>
      </p:sp>
      <p:sp>
        <p:nvSpPr>
          <p:cNvPr id="5" name="Rectangle 4">
            <a:extLst>
              <a:ext uri="{FF2B5EF4-FFF2-40B4-BE49-F238E27FC236}">
                <a16:creationId xmlns:a16="http://schemas.microsoft.com/office/drawing/2014/main" id="{944C6C3B-7A39-471B-A0A3-F48074DB9A7A}"/>
              </a:ext>
            </a:extLst>
          </p:cNvPr>
          <p:cNvSpPr/>
          <p:nvPr/>
        </p:nvSpPr>
        <p:spPr>
          <a:xfrm>
            <a:off x="6482080" y="1283509"/>
            <a:ext cx="6096000" cy="3134191"/>
          </a:xfrm>
          <a:prstGeom prst="rect">
            <a:avLst/>
          </a:prstGeom>
        </p:spPr>
        <p:txBody>
          <a:bodyPr>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Manufacturing</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Reordering</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Delivery</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Sorting</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Packaging</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a:t>
            </a:r>
          </a:p>
        </p:txBody>
      </p:sp>
    </p:spTree>
    <p:extLst>
      <p:ext uri="{BB962C8B-B14F-4D97-AF65-F5344CB8AC3E}">
        <p14:creationId xmlns:p14="http://schemas.microsoft.com/office/powerpoint/2010/main" val="3708552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Lin</a:t>
            </a:r>
            <a:r>
              <a:rPr lang="en-US" spc="-5" dirty="0"/>
              <a:t>k</a:t>
            </a:r>
            <a:r>
              <a:rPr lang="en-US" dirty="0"/>
              <a: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u="heavy" dirty="0">
                <a:solidFill>
                  <a:srgbClr val="996565"/>
                </a:solidFill>
                <a:uFill>
                  <a:solidFill>
                    <a:srgbClr val="996565"/>
                  </a:solidFill>
                </a:uFill>
                <a:cs typeface="Arial"/>
              </a:rPr>
              <a:t>A </a:t>
            </a:r>
            <a:r>
              <a:rPr lang="en-US" u="heavy" spc="-5" dirty="0">
                <a:solidFill>
                  <a:srgbClr val="996565"/>
                </a:solidFill>
                <a:uFill>
                  <a:solidFill>
                    <a:srgbClr val="996565"/>
                  </a:solidFill>
                </a:uFill>
                <a:cs typeface="Arial"/>
              </a:rPr>
              <a:t>Distribution</a:t>
            </a:r>
            <a:r>
              <a:rPr lang="en-US" u="heavy" spc="-15" dirty="0">
                <a:solidFill>
                  <a:srgbClr val="996565"/>
                </a:solidFill>
                <a:uFill>
                  <a:solidFill>
                    <a:srgbClr val="996565"/>
                  </a:solidFill>
                </a:uFill>
                <a:cs typeface="Arial"/>
              </a:rPr>
              <a:t> </a:t>
            </a:r>
            <a:r>
              <a:rPr lang="en-US" u="heavy" spc="-5" dirty="0">
                <a:solidFill>
                  <a:srgbClr val="996565"/>
                </a:solidFill>
                <a:uFill>
                  <a:solidFill>
                    <a:srgbClr val="996565"/>
                  </a:solidFill>
                </a:uFill>
                <a:cs typeface="Arial"/>
              </a:rPr>
              <a:t>Center</a:t>
            </a:r>
            <a:endParaRPr lang="en-US" dirty="0">
              <a:cs typeface="Arial"/>
            </a:endParaRPr>
          </a:p>
          <a:p>
            <a:pPr lvl="1"/>
            <a:r>
              <a:rPr lang="en-US" u="heavy" spc="-5" dirty="0">
                <a:solidFill>
                  <a:srgbClr val="996565"/>
                </a:solidFill>
                <a:uFill>
                  <a:solidFill>
                    <a:srgbClr val="996565"/>
                  </a:solidFill>
                </a:uFill>
                <a:cs typeface="Arial"/>
              </a:rPr>
              <a:t>Wal-Mart Distribution</a:t>
            </a:r>
            <a:r>
              <a:rPr lang="en-US" spc="-5" dirty="0">
                <a:solidFill>
                  <a:srgbClr val="996565"/>
                </a:solidFill>
                <a:cs typeface="Arial"/>
              </a:rPr>
              <a:t> </a:t>
            </a:r>
            <a:r>
              <a:rPr lang="en-US" spc="-5" dirty="0">
                <a:cs typeface="Arial"/>
              </a:rPr>
              <a:t>Type </a:t>
            </a:r>
            <a:r>
              <a:rPr lang="en-US" dirty="0">
                <a:cs typeface="Arial"/>
              </a:rPr>
              <a:t>“logistics” in </a:t>
            </a:r>
            <a:r>
              <a:rPr lang="en-US" spc="-5" dirty="0">
                <a:cs typeface="Arial"/>
              </a:rPr>
              <a:t>Video  Search, click </a:t>
            </a:r>
            <a:r>
              <a:rPr lang="en-US" dirty="0">
                <a:cs typeface="Arial"/>
              </a:rPr>
              <a:t>on </a:t>
            </a:r>
            <a:r>
              <a:rPr lang="en-US" spc="-5" dirty="0">
                <a:cs typeface="Arial"/>
              </a:rPr>
              <a:t>third </a:t>
            </a:r>
            <a:r>
              <a:rPr lang="en-US" dirty="0">
                <a:cs typeface="Arial"/>
              </a:rPr>
              <a:t>video </a:t>
            </a:r>
            <a:r>
              <a:rPr lang="en-US" spc="-5" dirty="0">
                <a:cs typeface="Arial"/>
              </a:rPr>
              <a:t>“Wal-Mart  Distribution Centers”</a:t>
            </a:r>
            <a:endParaRPr lang="en-US" dirty="0">
              <a:cs typeface="Arial"/>
            </a:endParaRPr>
          </a:p>
          <a:p>
            <a:pPr lvl="1"/>
            <a:r>
              <a:rPr lang="en-US" u="heavy" spc="-5" dirty="0">
                <a:solidFill>
                  <a:srgbClr val="996565"/>
                </a:solidFill>
                <a:uFill>
                  <a:solidFill>
                    <a:srgbClr val="996565"/>
                  </a:solidFill>
                </a:uFill>
                <a:cs typeface="Arial"/>
              </a:rPr>
              <a:t>Wal-Mart Sustainability</a:t>
            </a:r>
            <a:r>
              <a:rPr lang="en-US" spc="-5" dirty="0">
                <a:solidFill>
                  <a:srgbClr val="996565"/>
                </a:solidFill>
                <a:cs typeface="Arial"/>
              </a:rPr>
              <a:t> </a:t>
            </a:r>
            <a:r>
              <a:rPr lang="en-US" spc="-5" dirty="0">
                <a:cs typeface="Arial"/>
              </a:rPr>
              <a:t>Type “logistics” </a:t>
            </a:r>
            <a:r>
              <a:rPr lang="en-US" dirty="0">
                <a:cs typeface="Arial"/>
              </a:rPr>
              <a:t>in  </a:t>
            </a:r>
            <a:r>
              <a:rPr lang="en-US" spc="-5" dirty="0">
                <a:cs typeface="Arial"/>
              </a:rPr>
              <a:t>Video Search, click </a:t>
            </a:r>
            <a:r>
              <a:rPr lang="en-US" dirty="0">
                <a:cs typeface="Arial"/>
              </a:rPr>
              <a:t>on </a:t>
            </a:r>
            <a:r>
              <a:rPr lang="en-US" spc="-5" dirty="0">
                <a:cs typeface="Arial"/>
              </a:rPr>
              <a:t>second </a:t>
            </a:r>
            <a:r>
              <a:rPr lang="en-US" dirty="0">
                <a:cs typeface="Arial"/>
              </a:rPr>
              <a:t>video  </a:t>
            </a:r>
            <a:r>
              <a:rPr lang="en-US" spc="-5" dirty="0">
                <a:cs typeface="Arial"/>
              </a:rPr>
              <a:t>“Sustainability”</a:t>
            </a:r>
            <a:endParaRPr lang="en-US" dirty="0">
              <a:cs typeface="Arial"/>
            </a:endParaRPr>
          </a:p>
          <a:p>
            <a:pPr lvl="1"/>
            <a:r>
              <a:rPr lang="en-US" u="heavy" spc="-5" dirty="0">
                <a:solidFill>
                  <a:srgbClr val="996565"/>
                </a:solidFill>
                <a:uFill>
                  <a:solidFill>
                    <a:srgbClr val="996565"/>
                  </a:solidFill>
                </a:uFill>
                <a:cs typeface="Arial"/>
              </a:rPr>
              <a:t>Wal-Mart </a:t>
            </a:r>
            <a:r>
              <a:rPr lang="en-US" u="heavy" dirty="0">
                <a:solidFill>
                  <a:srgbClr val="996565"/>
                </a:solidFill>
                <a:uFill>
                  <a:solidFill>
                    <a:srgbClr val="996565"/>
                  </a:solidFill>
                </a:uFill>
                <a:cs typeface="Arial"/>
              </a:rPr>
              <a:t>Logistics</a:t>
            </a:r>
            <a:r>
              <a:rPr lang="en-US" dirty="0">
                <a:solidFill>
                  <a:srgbClr val="996565"/>
                </a:solidFill>
                <a:cs typeface="Arial"/>
              </a:rPr>
              <a:t> </a:t>
            </a:r>
            <a:r>
              <a:rPr lang="en-US" spc="-5" dirty="0">
                <a:cs typeface="Arial"/>
              </a:rPr>
              <a:t>Type </a:t>
            </a:r>
            <a:r>
              <a:rPr lang="en-US" dirty="0">
                <a:cs typeface="Arial"/>
              </a:rPr>
              <a:t>“logistics” in </a:t>
            </a:r>
            <a:r>
              <a:rPr lang="en-US" spc="-5" dirty="0">
                <a:cs typeface="Arial"/>
              </a:rPr>
              <a:t>Video  Search, click </a:t>
            </a:r>
            <a:r>
              <a:rPr lang="en-US" dirty="0">
                <a:cs typeface="Arial"/>
              </a:rPr>
              <a:t>on </a:t>
            </a:r>
            <a:r>
              <a:rPr lang="en-US" spc="-5" dirty="0">
                <a:cs typeface="Arial"/>
              </a:rPr>
              <a:t>first </a:t>
            </a:r>
            <a:r>
              <a:rPr lang="en-US" dirty="0">
                <a:cs typeface="Arial"/>
              </a:rPr>
              <a:t>video </a:t>
            </a:r>
            <a:r>
              <a:rPr lang="en-US" spc="-5" dirty="0">
                <a:cs typeface="Arial"/>
              </a:rPr>
              <a:t>“Wal-Mart  </a:t>
            </a:r>
            <a:r>
              <a:rPr lang="en-US" dirty="0">
                <a:cs typeface="Arial"/>
              </a:rPr>
              <a:t>Logistics”</a:t>
            </a:r>
          </a:p>
          <a:p>
            <a:pPr lvl="1"/>
            <a:endParaRPr lang="en-US" dirty="0"/>
          </a:p>
          <a:p>
            <a:endParaRPr lang="en-US" dirty="0"/>
          </a:p>
        </p:txBody>
      </p:sp>
    </p:spTree>
    <p:extLst>
      <p:ext uri="{BB962C8B-B14F-4D97-AF65-F5344CB8AC3E}">
        <p14:creationId xmlns:p14="http://schemas.microsoft.com/office/powerpoint/2010/main" val="192102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Supply chains </a:t>
            </a:r>
            <a:r>
              <a:rPr lang="en-US" spc="-5" dirty="0"/>
              <a:t>and </a:t>
            </a:r>
            <a:r>
              <a:rPr lang="en-US" dirty="0"/>
              <a:t>the</a:t>
            </a:r>
            <a:r>
              <a:rPr lang="en-US" spc="-100" dirty="0"/>
              <a:t> </a:t>
            </a:r>
            <a:r>
              <a:rPr lang="en-US" dirty="0"/>
              <a:t>consumer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We love supply chains, they  deliver us the goods</a:t>
            </a:r>
          </a:p>
          <a:p>
            <a:pPr lvl="1"/>
            <a:r>
              <a:rPr lang="en-US" dirty="0"/>
              <a:t>Supply chaining is a method of  collaborating horizontally – among  suppliers, retailers, and customers – to  create value</a:t>
            </a:r>
          </a:p>
          <a:p>
            <a:pPr lvl="1"/>
            <a:r>
              <a:rPr lang="en-US" dirty="0"/>
              <a:t>Today’s cutting edge technology allows  the chain to move quickly and efficiently</a:t>
            </a:r>
          </a:p>
          <a:p>
            <a:pPr lvl="1"/>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5" dirty="0"/>
              <a:t>Step</a:t>
            </a:r>
            <a:r>
              <a:rPr lang="en-US" spc="-85" dirty="0"/>
              <a:t> </a:t>
            </a:r>
            <a:r>
              <a:rPr lang="en-US" dirty="0"/>
              <a:t>1</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Raw materials or partially  completed components arrive at  manufacturing plant</a:t>
            </a:r>
          </a:p>
        </p:txBody>
      </p:sp>
    </p:spTree>
    <p:extLst>
      <p:ext uri="{BB962C8B-B14F-4D97-AF65-F5344CB8AC3E}">
        <p14:creationId xmlns:p14="http://schemas.microsoft.com/office/powerpoint/2010/main" val="3826116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5" dirty="0"/>
              <a:t>Step</a:t>
            </a:r>
            <a:r>
              <a:rPr lang="en-US" spc="-85" dirty="0"/>
              <a:t> </a:t>
            </a:r>
            <a:r>
              <a:rPr lang="en-US" dirty="0"/>
              <a:t>2</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Final completed product is  shipped to warehouse for  storage until distribution to  retailer</a:t>
            </a:r>
          </a:p>
        </p:txBody>
      </p:sp>
    </p:spTree>
    <p:extLst>
      <p:ext uri="{BB962C8B-B14F-4D97-AF65-F5344CB8AC3E}">
        <p14:creationId xmlns:p14="http://schemas.microsoft.com/office/powerpoint/2010/main" val="3299284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5" dirty="0"/>
              <a:t>Steps </a:t>
            </a:r>
            <a:r>
              <a:rPr lang="en-US" dirty="0"/>
              <a:t>2 and</a:t>
            </a:r>
            <a:r>
              <a:rPr lang="en-US" spc="-85" dirty="0"/>
              <a:t> </a:t>
            </a:r>
            <a:r>
              <a:rPr lang="en-US" dirty="0"/>
              <a:t>3</a:t>
            </a:r>
          </a:p>
        </p:txBody>
      </p:sp>
      <p:sp>
        <p:nvSpPr>
          <p:cNvPr id="6" name="object 3">
            <a:extLst>
              <a:ext uri="{FF2B5EF4-FFF2-40B4-BE49-F238E27FC236}">
                <a16:creationId xmlns:a16="http://schemas.microsoft.com/office/drawing/2014/main" id="{B8F75FC3-59CE-4B0C-8134-19F0FDA202DA}"/>
              </a:ext>
            </a:extLst>
          </p:cNvPr>
          <p:cNvSpPr/>
          <p:nvPr/>
        </p:nvSpPr>
        <p:spPr>
          <a:xfrm>
            <a:off x="1813045" y="1556511"/>
            <a:ext cx="8810243" cy="459790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27617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5" dirty="0"/>
              <a:t>Step</a:t>
            </a:r>
            <a:r>
              <a:rPr lang="en-US" spc="-85" dirty="0"/>
              <a:t> </a:t>
            </a:r>
            <a:r>
              <a:rPr lang="en-US" dirty="0"/>
              <a:t>3</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Order from retailer is received  and item is transported to retail  store</a:t>
            </a:r>
          </a:p>
        </p:txBody>
      </p:sp>
    </p:spTree>
    <p:extLst>
      <p:ext uri="{BB962C8B-B14F-4D97-AF65-F5344CB8AC3E}">
        <p14:creationId xmlns:p14="http://schemas.microsoft.com/office/powerpoint/2010/main" val="3720171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60ADF69F-6902-4673-98B7-9751C33EA4FE}"/>
              </a:ext>
            </a:extLst>
          </p:cNvPr>
          <p:cNvSpPr/>
          <p:nvPr/>
        </p:nvSpPr>
        <p:spPr>
          <a:xfrm>
            <a:off x="2934716" y="619761"/>
            <a:ext cx="6322567" cy="5421052"/>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28361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5" dirty="0"/>
              <a:t>Step</a:t>
            </a:r>
            <a:r>
              <a:rPr lang="en-US" spc="-85" dirty="0"/>
              <a:t> </a:t>
            </a:r>
            <a:r>
              <a:rPr lang="en-US" dirty="0"/>
              <a:t>4</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Product is placed on display  awaiting consumer purchase</a:t>
            </a:r>
          </a:p>
        </p:txBody>
      </p:sp>
    </p:spTree>
    <p:extLst>
      <p:ext uri="{BB962C8B-B14F-4D97-AF65-F5344CB8AC3E}">
        <p14:creationId xmlns:p14="http://schemas.microsoft.com/office/powerpoint/2010/main" val="46765511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terms/"/>
    <ds:schemaRef ds:uri="http://schemas.microsoft.com/office/2006/documentManagement/types"/>
    <ds:schemaRef ds:uri="56ea17bb-c96d-4826-b465-01eec0dd23dd"/>
    <ds:schemaRef ds:uri="http://purl.org/dc/elements/1.1/"/>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72</TotalTime>
  <Words>194</Words>
  <Application>Microsoft Office PowerPoint</Application>
  <PresentationFormat>Widescreen</PresentationFormat>
  <Paragraphs>44</Paragraphs>
  <Slides>12</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Transportation, Distribution  and Logistics</vt:lpstr>
      <vt:lpstr>PowerPoint Presentation</vt:lpstr>
      <vt:lpstr>Supply chains and the consumer</vt:lpstr>
      <vt:lpstr>Step 1</vt:lpstr>
      <vt:lpstr>Step 2</vt:lpstr>
      <vt:lpstr>Steps 2 and 3</vt:lpstr>
      <vt:lpstr>Step 3</vt:lpstr>
      <vt:lpstr>PowerPoint Presentation</vt:lpstr>
      <vt:lpstr>Step 4</vt:lpstr>
      <vt:lpstr>Summary</vt:lpstr>
      <vt:lpstr>Wal-Mart 24/7/365</vt:lpstr>
      <vt:lpstr>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8</cp:revision>
  <cp:lastPrinted>2017-07-07T16:17:37Z</cp:lastPrinted>
  <dcterms:created xsi:type="dcterms:W3CDTF">2017-07-11T23:58:30Z</dcterms:created>
  <dcterms:modified xsi:type="dcterms:W3CDTF">2017-12-08T21:20:10Z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