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22"/>
  </p:notesMasterIdLst>
  <p:handoutMasterIdLst>
    <p:handoutMasterId r:id="rId23"/>
  </p:handoutMasterIdLst>
  <p:sldIdLst>
    <p:sldId id="322" r:id="rId6"/>
    <p:sldId id="319" r:id="rId7"/>
    <p:sldId id="323" r:id="rId8"/>
    <p:sldId id="324" r:id="rId9"/>
    <p:sldId id="325" r:id="rId10"/>
    <p:sldId id="326" r:id="rId11"/>
    <p:sldId id="327" r:id="rId12"/>
    <p:sldId id="328" r:id="rId13"/>
    <p:sldId id="329" r:id="rId14"/>
    <p:sldId id="330" r:id="rId15"/>
    <p:sldId id="331" r:id="rId16"/>
    <p:sldId id="332" r:id="rId17"/>
    <p:sldId id="333" r:id="rId18"/>
    <p:sldId id="334" r:id="rId19"/>
    <p:sldId id="335" r:id="rId20"/>
    <p:sldId id="336" r:id="rId2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82728" autoAdjust="0"/>
  </p:normalViewPr>
  <p:slideViewPr>
    <p:cSldViewPr snapToGrid="0">
      <p:cViewPr varScale="1">
        <p:scale>
          <a:sx n="71" d="100"/>
          <a:sy n="71" d="100"/>
        </p:scale>
        <p:origin x="1157" y="53"/>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4" d="100"/>
          <a:sy n="64" d="100"/>
        </p:scale>
        <p:origin x="2395" y="8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BD71F2-3544-4B36-85D0-42FBB28DD43C}" type="doc">
      <dgm:prSet loTypeId="urn:microsoft.com/office/officeart/2005/8/layout/venn1" loCatId="relationship" qsTypeId="urn:microsoft.com/office/officeart/2005/8/quickstyle/simple1" qsCatId="simple" csTypeId="urn:microsoft.com/office/officeart/2005/8/colors/colorful1" csCatId="colorful" phldr="1"/>
      <dgm:spPr/>
    </dgm:pt>
    <dgm:pt modelId="{17A10E97-2D53-4EB1-90A5-82EABEF1E0C3}">
      <dgm:prSet phldrT="[Text]"/>
      <dgm:spPr/>
      <dgm:t>
        <a:bodyPr/>
        <a:lstStyle/>
        <a:p>
          <a:pPr algn="ctr"/>
          <a:r>
            <a:rPr lang="en-US" b="1" dirty="0">
              <a:latin typeface="Arial" panose="020B0604020202020204" pitchFamily="34" charset="0"/>
              <a:cs typeface="Arial" panose="020B0604020202020204" pitchFamily="34" charset="0"/>
            </a:rPr>
            <a:t>Formula</a:t>
          </a:r>
        </a:p>
      </dgm:t>
    </dgm:pt>
    <dgm:pt modelId="{24FC5833-B4D9-45F9-A16A-725ABC5DFEBB}" type="parTrans" cxnId="{BB8F344F-A7FE-4C85-8038-149E7FE74C66}">
      <dgm:prSet/>
      <dgm:spPr/>
      <dgm:t>
        <a:bodyPr/>
        <a:lstStyle/>
        <a:p>
          <a:endParaRPr lang="en-US"/>
        </a:p>
      </dgm:t>
    </dgm:pt>
    <dgm:pt modelId="{49BF81B5-514E-441F-9A88-127E3B63690B}" type="sibTrans" cxnId="{BB8F344F-A7FE-4C85-8038-149E7FE74C66}">
      <dgm:prSet/>
      <dgm:spPr/>
      <dgm:t>
        <a:bodyPr/>
        <a:lstStyle/>
        <a:p>
          <a:endParaRPr lang="en-US"/>
        </a:p>
      </dgm:t>
    </dgm:pt>
    <dgm:pt modelId="{E215F45B-BE54-49DB-93A6-4A573AC24E38}">
      <dgm:prSet phldrT="[Text]"/>
      <dgm:spPr/>
      <dgm:t>
        <a:bodyPr/>
        <a:lstStyle/>
        <a:p>
          <a:pPr algn="ctr"/>
          <a:r>
            <a:rPr lang="en-US" b="1" dirty="0">
              <a:latin typeface="Arial" panose="020B0604020202020204" pitchFamily="34" charset="0"/>
              <a:cs typeface="Arial" panose="020B0604020202020204" pitchFamily="34" charset="0"/>
            </a:rPr>
            <a:t>Recipe</a:t>
          </a:r>
        </a:p>
      </dgm:t>
    </dgm:pt>
    <dgm:pt modelId="{BA7F2658-6F47-4E2E-A418-8B4FB784D7D3}" type="parTrans" cxnId="{8AD6094F-8E1A-454C-A01C-4A9F98B7043E}">
      <dgm:prSet/>
      <dgm:spPr/>
      <dgm:t>
        <a:bodyPr/>
        <a:lstStyle/>
        <a:p>
          <a:endParaRPr lang="en-US"/>
        </a:p>
      </dgm:t>
    </dgm:pt>
    <dgm:pt modelId="{99EF6EF3-B871-4C7C-B0B1-425C2BD2A855}" type="sibTrans" cxnId="{8AD6094F-8E1A-454C-A01C-4A9F98B7043E}">
      <dgm:prSet/>
      <dgm:spPr/>
      <dgm:t>
        <a:bodyPr/>
        <a:lstStyle/>
        <a:p>
          <a:endParaRPr lang="en-US"/>
        </a:p>
      </dgm:t>
    </dgm:pt>
    <dgm:pt modelId="{349B30CB-8BF4-43AB-92FB-7EEEDC0A7561}">
      <dgm:prSet phldrT="[Text]"/>
      <dgm:spPr/>
      <dgm:t>
        <a:bodyPr/>
        <a:lstStyle/>
        <a:p>
          <a:pPr algn="l"/>
          <a:r>
            <a:rPr lang="en-US" dirty="0">
              <a:latin typeface="Arial" panose="020B0604020202020204" pitchFamily="34" charset="0"/>
              <a:cs typeface="Arial" panose="020B0604020202020204" pitchFamily="34" charset="0"/>
            </a:rPr>
            <a:t>Ingredients listed by decreasing weight</a:t>
          </a:r>
        </a:p>
      </dgm:t>
    </dgm:pt>
    <dgm:pt modelId="{D275C9E2-0195-4A9A-B3E1-CAE9A34B18D9}" type="parTrans" cxnId="{0A376A2C-5435-4E68-B497-8B383778730E}">
      <dgm:prSet/>
      <dgm:spPr/>
      <dgm:t>
        <a:bodyPr/>
        <a:lstStyle/>
        <a:p>
          <a:endParaRPr lang="en-US"/>
        </a:p>
      </dgm:t>
    </dgm:pt>
    <dgm:pt modelId="{1A874F28-6D47-44AF-8C72-4B95FF9E9639}" type="sibTrans" cxnId="{0A376A2C-5435-4E68-B497-8B383778730E}">
      <dgm:prSet/>
      <dgm:spPr/>
      <dgm:t>
        <a:bodyPr/>
        <a:lstStyle/>
        <a:p>
          <a:endParaRPr lang="en-US"/>
        </a:p>
      </dgm:t>
    </dgm:pt>
    <dgm:pt modelId="{30983BD0-53A3-4394-8ED0-BA9B1AC78EF8}">
      <dgm:prSet phldrT="[Text]"/>
      <dgm:spPr/>
      <dgm:t>
        <a:bodyPr/>
        <a:lstStyle/>
        <a:p>
          <a:pPr algn="l"/>
          <a:r>
            <a:rPr lang="en-US" dirty="0">
              <a:latin typeface="Arial" panose="020B0604020202020204" pitchFamily="34" charset="0"/>
              <a:cs typeface="Arial" panose="020B0604020202020204" pitchFamily="34" charset="0"/>
            </a:rPr>
            <a:t>Precise weight measurements are used</a:t>
          </a:r>
        </a:p>
      </dgm:t>
    </dgm:pt>
    <dgm:pt modelId="{776A8B0E-4E21-4518-844D-7603CEAABF19}" type="parTrans" cxnId="{31DEBE07-FAF8-4445-9F95-5701FC687851}">
      <dgm:prSet/>
      <dgm:spPr/>
      <dgm:t>
        <a:bodyPr/>
        <a:lstStyle/>
        <a:p>
          <a:endParaRPr lang="en-US"/>
        </a:p>
      </dgm:t>
    </dgm:pt>
    <dgm:pt modelId="{FC5DAD22-749A-4678-AE81-9978865F3ED4}" type="sibTrans" cxnId="{31DEBE07-FAF8-4445-9F95-5701FC687851}">
      <dgm:prSet/>
      <dgm:spPr/>
      <dgm:t>
        <a:bodyPr/>
        <a:lstStyle/>
        <a:p>
          <a:endParaRPr lang="en-US"/>
        </a:p>
      </dgm:t>
    </dgm:pt>
    <dgm:pt modelId="{5972DC18-0340-43EC-8B09-028DDB41725C}">
      <dgm:prSet phldrT="[Text]"/>
      <dgm:spPr/>
      <dgm:t>
        <a:bodyPr/>
        <a:lstStyle/>
        <a:p>
          <a:pPr algn="l"/>
          <a:r>
            <a:rPr lang="en-US" dirty="0">
              <a:latin typeface="Arial" panose="020B0604020202020204" pitchFamily="34" charset="0"/>
              <a:cs typeface="Arial" panose="020B0604020202020204" pitchFamily="34" charset="0"/>
            </a:rPr>
            <a:t>Instructions not always included</a:t>
          </a:r>
        </a:p>
      </dgm:t>
    </dgm:pt>
    <dgm:pt modelId="{7858EB7F-0444-4632-8A95-62293DA328B6}" type="parTrans" cxnId="{0AE5100C-260B-49AC-80AF-E2611012FC0A}">
      <dgm:prSet/>
      <dgm:spPr/>
      <dgm:t>
        <a:bodyPr/>
        <a:lstStyle/>
        <a:p>
          <a:endParaRPr lang="en-US"/>
        </a:p>
      </dgm:t>
    </dgm:pt>
    <dgm:pt modelId="{D9720594-C5A4-4820-837F-70E3121C679B}" type="sibTrans" cxnId="{0AE5100C-260B-49AC-80AF-E2611012FC0A}">
      <dgm:prSet/>
      <dgm:spPr/>
      <dgm:t>
        <a:bodyPr/>
        <a:lstStyle/>
        <a:p>
          <a:endParaRPr lang="en-US"/>
        </a:p>
      </dgm:t>
    </dgm:pt>
    <dgm:pt modelId="{2E1160CB-3BD1-4502-81CB-E00A0C5DFD81}">
      <dgm:prSet phldrT="[Text]"/>
      <dgm:spPr/>
      <dgm:t>
        <a:bodyPr/>
        <a:lstStyle/>
        <a:p>
          <a:pPr algn="l"/>
          <a:r>
            <a:rPr lang="en-US" dirty="0">
              <a:latin typeface="Arial" panose="020B0604020202020204" pitchFamily="34" charset="0"/>
              <a:cs typeface="Arial" panose="020B0604020202020204" pitchFamily="34" charset="0"/>
            </a:rPr>
            <a:t>Ingredients listed in order of use</a:t>
          </a:r>
        </a:p>
      </dgm:t>
    </dgm:pt>
    <dgm:pt modelId="{E49269CA-F120-4201-B2B6-70C4A4A5EE53}" type="parTrans" cxnId="{02FBC761-0C78-49A1-ADA8-C4D9F2610084}">
      <dgm:prSet/>
      <dgm:spPr/>
      <dgm:t>
        <a:bodyPr/>
        <a:lstStyle/>
        <a:p>
          <a:endParaRPr lang="en-US"/>
        </a:p>
      </dgm:t>
    </dgm:pt>
    <dgm:pt modelId="{B64B1444-B5B7-42A2-8CDC-FA260CC9493F}" type="sibTrans" cxnId="{02FBC761-0C78-49A1-ADA8-C4D9F2610084}">
      <dgm:prSet/>
      <dgm:spPr/>
      <dgm:t>
        <a:bodyPr/>
        <a:lstStyle/>
        <a:p>
          <a:endParaRPr lang="en-US"/>
        </a:p>
      </dgm:t>
    </dgm:pt>
    <dgm:pt modelId="{C9105C8A-5A40-455A-AFF7-DED2C5288F01}">
      <dgm:prSet phldrT="[Text]"/>
      <dgm:spPr/>
      <dgm:t>
        <a:bodyPr/>
        <a:lstStyle/>
        <a:p>
          <a:pPr algn="l"/>
          <a:r>
            <a:rPr lang="en-US" dirty="0">
              <a:latin typeface="Arial" panose="020B0604020202020204" pitchFamily="34" charset="0"/>
              <a:cs typeface="Arial" panose="020B0604020202020204" pitchFamily="34" charset="0"/>
            </a:rPr>
            <a:t>Followed by procedures for successful results</a:t>
          </a:r>
        </a:p>
      </dgm:t>
    </dgm:pt>
    <dgm:pt modelId="{0B7604CC-B0B6-4AB6-B804-24E172A17310}" type="parTrans" cxnId="{0E7A2521-6C81-4FB3-92E8-39C35CC87106}">
      <dgm:prSet/>
      <dgm:spPr/>
      <dgm:t>
        <a:bodyPr/>
        <a:lstStyle/>
        <a:p>
          <a:endParaRPr lang="en-US"/>
        </a:p>
      </dgm:t>
    </dgm:pt>
    <dgm:pt modelId="{139A5519-6080-4CE6-959B-12D81557508F}" type="sibTrans" cxnId="{0E7A2521-6C81-4FB3-92E8-39C35CC87106}">
      <dgm:prSet/>
      <dgm:spPr/>
      <dgm:t>
        <a:bodyPr/>
        <a:lstStyle/>
        <a:p>
          <a:endParaRPr lang="en-US"/>
        </a:p>
      </dgm:t>
    </dgm:pt>
    <dgm:pt modelId="{4F0F269D-EA23-4443-9D8D-3FC587E32270}">
      <dgm:prSet phldrT="[Text]"/>
      <dgm:spPr/>
      <dgm:t>
        <a:bodyPr/>
        <a:lstStyle/>
        <a:p>
          <a:pPr algn="ctr"/>
          <a:r>
            <a:rPr lang="en-US" dirty="0"/>
            <a:t> </a:t>
          </a:r>
          <a:endParaRPr lang="en-US" dirty="0">
            <a:latin typeface="Arial" panose="020B0604020202020204" pitchFamily="34" charset="0"/>
            <a:cs typeface="Arial" panose="020B0604020202020204" pitchFamily="34" charset="0"/>
          </a:endParaRPr>
        </a:p>
      </dgm:t>
    </dgm:pt>
    <dgm:pt modelId="{C18E4BC6-7B26-4C44-97D3-2C462B4E93A7}" type="parTrans" cxnId="{20FDAAB1-75EA-4402-B73A-67321142045E}">
      <dgm:prSet/>
      <dgm:spPr/>
      <dgm:t>
        <a:bodyPr/>
        <a:lstStyle/>
        <a:p>
          <a:endParaRPr lang="en-US"/>
        </a:p>
      </dgm:t>
    </dgm:pt>
    <dgm:pt modelId="{76134655-299D-4079-A451-9FA65F7FE702}" type="sibTrans" cxnId="{20FDAAB1-75EA-4402-B73A-67321142045E}">
      <dgm:prSet/>
      <dgm:spPr/>
      <dgm:t>
        <a:bodyPr/>
        <a:lstStyle/>
        <a:p>
          <a:endParaRPr lang="en-US"/>
        </a:p>
      </dgm:t>
    </dgm:pt>
    <dgm:pt modelId="{7E44A851-3B1E-4938-887A-1E3668F06CFF}">
      <dgm:prSet phldrT="[Text]"/>
      <dgm:spPr/>
      <dgm:t>
        <a:bodyPr/>
        <a:lstStyle/>
        <a:p>
          <a:pPr algn="ctr"/>
          <a:endParaRPr lang="en-US" dirty="0">
            <a:latin typeface="Arial" panose="020B0604020202020204" pitchFamily="34" charset="0"/>
            <a:cs typeface="Arial" panose="020B0604020202020204" pitchFamily="34" charset="0"/>
          </a:endParaRPr>
        </a:p>
      </dgm:t>
    </dgm:pt>
    <dgm:pt modelId="{AA68A057-3573-4F40-8057-F6292F04246A}" type="parTrans" cxnId="{CAEFDA6D-7ABD-460F-82D3-9FE193A2BBD9}">
      <dgm:prSet/>
      <dgm:spPr/>
      <dgm:t>
        <a:bodyPr/>
        <a:lstStyle/>
        <a:p>
          <a:endParaRPr lang="en-US"/>
        </a:p>
      </dgm:t>
    </dgm:pt>
    <dgm:pt modelId="{396DAF99-8006-4E88-8787-EFAAF8BD9913}" type="sibTrans" cxnId="{CAEFDA6D-7ABD-460F-82D3-9FE193A2BBD9}">
      <dgm:prSet/>
      <dgm:spPr/>
      <dgm:t>
        <a:bodyPr/>
        <a:lstStyle/>
        <a:p>
          <a:endParaRPr lang="en-US"/>
        </a:p>
      </dgm:t>
    </dgm:pt>
    <dgm:pt modelId="{D5BF4DA5-B9DD-4C6C-841A-BD74799B8384}" type="pres">
      <dgm:prSet presAssocID="{6BBD71F2-3544-4B36-85D0-42FBB28DD43C}" presName="compositeShape" presStyleCnt="0">
        <dgm:presLayoutVars>
          <dgm:chMax val="7"/>
          <dgm:dir/>
          <dgm:resizeHandles val="exact"/>
        </dgm:presLayoutVars>
      </dgm:prSet>
      <dgm:spPr/>
    </dgm:pt>
    <dgm:pt modelId="{E857D76F-9B97-4A19-B270-09673A8B93B5}" type="pres">
      <dgm:prSet presAssocID="{17A10E97-2D53-4EB1-90A5-82EABEF1E0C3}" presName="circ1" presStyleLbl="vennNode1" presStyleIdx="0" presStyleCnt="2"/>
      <dgm:spPr/>
    </dgm:pt>
    <dgm:pt modelId="{96252FB9-AC9D-48C2-ABEF-D08CE07983B4}" type="pres">
      <dgm:prSet presAssocID="{17A10E97-2D53-4EB1-90A5-82EABEF1E0C3}" presName="circ1Tx" presStyleLbl="revTx" presStyleIdx="0" presStyleCnt="0">
        <dgm:presLayoutVars>
          <dgm:chMax val="0"/>
          <dgm:chPref val="0"/>
          <dgm:bulletEnabled val="1"/>
        </dgm:presLayoutVars>
      </dgm:prSet>
      <dgm:spPr/>
    </dgm:pt>
    <dgm:pt modelId="{80610927-649E-4764-8333-D5AA89500B73}" type="pres">
      <dgm:prSet presAssocID="{E215F45B-BE54-49DB-93A6-4A573AC24E38}" presName="circ2" presStyleLbl="vennNode1" presStyleIdx="1" presStyleCnt="2"/>
      <dgm:spPr/>
    </dgm:pt>
    <dgm:pt modelId="{C338AD36-871F-4999-BFF7-8845B8DCDF4E}" type="pres">
      <dgm:prSet presAssocID="{E215F45B-BE54-49DB-93A6-4A573AC24E38}" presName="circ2Tx" presStyleLbl="revTx" presStyleIdx="0" presStyleCnt="0">
        <dgm:presLayoutVars>
          <dgm:chMax val="0"/>
          <dgm:chPref val="0"/>
          <dgm:bulletEnabled val="1"/>
        </dgm:presLayoutVars>
      </dgm:prSet>
      <dgm:spPr/>
    </dgm:pt>
  </dgm:ptLst>
  <dgm:cxnLst>
    <dgm:cxn modelId="{31DEBE07-FAF8-4445-9F95-5701FC687851}" srcId="{17A10E97-2D53-4EB1-90A5-82EABEF1E0C3}" destId="{30983BD0-53A3-4394-8ED0-BA9B1AC78EF8}" srcOrd="1" destOrd="0" parTransId="{776A8B0E-4E21-4518-844D-7603CEAABF19}" sibTransId="{FC5DAD22-749A-4678-AE81-9978865F3ED4}"/>
    <dgm:cxn modelId="{0AE5100C-260B-49AC-80AF-E2611012FC0A}" srcId="{17A10E97-2D53-4EB1-90A5-82EABEF1E0C3}" destId="{5972DC18-0340-43EC-8B09-028DDB41725C}" srcOrd="2" destOrd="0" parTransId="{7858EB7F-0444-4632-8A95-62293DA328B6}" sibTransId="{D9720594-C5A4-4820-837F-70E3121C679B}"/>
    <dgm:cxn modelId="{0E7A2521-6C81-4FB3-92E8-39C35CC87106}" srcId="{E215F45B-BE54-49DB-93A6-4A573AC24E38}" destId="{C9105C8A-5A40-455A-AFF7-DED2C5288F01}" srcOrd="1" destOrd="0" parTransId="{0B7604CC-B0B6-4AB6-B804-24E172A17310}" sibTransId="{139A5519-6080-4CE6-959B-12D81557508F}"/>
    <dgm:cxn modelId="{73104727-81F1-4373-97D6-63B825D93BC2}" type="presOf" srcId="{4F0F269D-EA23-4443-9D8D-3FC587E32270}" destId="{C338AD36-871F-4999-BFF7-8845B8DCDF4E}" srcOrd="1" destOrd="4" presId="urn:microsoft.com/office/officeart/2005/8/layout/venn1"/>
    <dgm:cxn modelId="{0A376A2C-5435-4E68-B497-8B383778730E}" srcId="{17A10E97-2D53-4EB1-90A5-82EABEF1E0C3}" destId="{349B30CB-8BF4-43AB-92FB-7EEEDC0A7561}" srcOrd="0" destOrd="0" parTransId="{D275C9E2-0195-4A9A-B3E1-CAE9A34B18D9}" sibTransId="{1A874F28-6D47-44AF-8C72-4B95FF9E9639}"/>
    <dgm:cxn modelId="{E5C3922E-FC4E-4A10-98F2-F626C9E9D88A}" type="presOf" srcId="{2E1160CB-3BD1-4502-81CB-E00A0C5DFD81}" destId="{80610927-649E-4764-8333-D5AA89500B73}" srcOrd="0" destOrd="1" presId="urn:microsoft.com/office/officeart/2005/8/layout/venn1"/>
    <dgm:cxn modelId="{02FBC761-0C78-49A1-ADA8-C4D9F2610084}" srcId="{E215F45B-BE54-49DB-93A6-4A573AC24E38}" destId="{2E1160CB-3BD1-4502-81CB-E00A0C5DFD81}" srcOrd="0" destOrd="0" parTransId="{E49269CA-F120-4201-B2B6-70C4A4A5EE53}" sibTransId="{B64B1444-B5B7-42A2-8CDC-FA260CC9493F}"/>
    <dgm:cxn modelId="{95B65C6A-7813-46D1-A551-F96A0CD9B4D9}" type="presOf" srcId="{30983BD0-53A3-4394-8ED0-BA9B1AC78EF8}" destId="{96252FB9-AC9D-48C2-ABEF-D08CE07983B4}" srcOrd="1" destOrd="2" presId="urn:microsoft.com/office/officeart/2005/8/layout/venn1"/>
    <dgm:cxn modelId="{EDAD0D6D-C578-4BD6-8C82-A834AA94694E}" type="presOf" srcId="{E215F45B-BE54-49DB-93A6-4A573AC24E38}" destId="{80610927-649E-4764-8333-D5AA89500B73}" srcOrd="0" destOrd="0" presId="urn:microsoft.com/office/officeart/2005/8/layout/venn1"/>
    <dgm:cxn modelId="{CAEFDA6D-7ABD-460F-82D3-9FE193A2BBD9}" srcId="{E215F45B-BE54-49DB-93A6-4A573AC24E38}" destId="{7E44A851-3B1E-4938-887A-1E3668F06CFF}" srcOrd="2" destOrd="0" parTransId="{AA68A057-3573-4F40-8057-F6292F04246A}" sibTransId="{396DAF99-8006-4E88-8787-EFAAF8BD9913}"/>
    <dgm:cxn modelId="{8AD6094F-8E1A-454C-A01C-4A9F98B7043E}" srcId="{6BBD71F2-3544-4B36-85D0-42FBB28DD43C}" destId="{E215F45B-BE54-49DB-93A6-4A573AC24E38}" srcOrd="1" destOrd="0" parTransId="{BA7F2658-6F47-4E2E-A418-8B4FB784D7D3}" sibTransId="{99EF6EF3-B871-4C7C-B0B1-425C2BD2A855}"/>
    <dgm:cxn modelId="{BB8F344F-A7FE-4C85-8038-149E7FE74C66}" srcId="{6BBD71F2-3544-4B36-85D0-42FBB28DD43C}" destId="{17A10E97-2D53-4EB1-90A5-82EABEF1E0C3}" srcOrd="0" destOrd="0" parTransId="{24FC5833-B4D9-45F9-A16A-725ABC5DFEBB}" sibTransId="{49BF81B5-514E-441F-9A88-127E3B63690B}"/>
    <dgm:cxn modelId="{20E3B171-B873-4099-87A7-2E658AB9799E}" type="presOf" srcId="{2E1160CB-3BD1-4502-81CB-E00A0C5DFD81}" destId="{C338AD36-871F-4999-BFF7-8845B8DCDF4E}" srcOrd="1" destOrd="1" presId="urn:microsoft.com/office/officeart/2005/8/layout/venn1"/>
    <dgm:cxn modelId="{5D8D0855-4DF8-4BE0-BE38-F6478388A10E}" type="presOf" srcId="{5972DC18-0340-43EC-8B09-028DDB41725C}" destId="{E857D76F-9B97-4A19-B270-09673A8B93B5}" srcOrd="0" destOrd="3" presId="urn:microsoft.com/office/officeart/2005/8/layout/venn1"/>
    <dgm:cxn modelId="{D5334477-8EA5-46D3-84A2-ECB65DCE85CD}" type="presOf" srcId="{4F0F269D-EA23-4443-9D8D-3FC587E32270}" destId="{80610927-649E-4764-8333-D5AA89500B73}" srcOrd="0" destOrd="4" presId="urn:microsoft.com/office/officeart/2005/8/layout/venn1"/>
    <dgm:cxn modelId="{EA0E9E7C-E467-436D-88F3-6A49C163EC80}" type="presOf" srcId="{E215F45B-BE54-49DB-93A6-4A573AC24E38}" destId="{C338AD36-871F-4999-BFF7-8845B8DCDF4E}" srcOrd="1" destOrd="0" presId="urn:microsoft.com/office/officeart/2005/8/layout/venn1"/>
    <dgm:cxn modelId="{13B4B97D-F5D0-4CCF-B28A-4E78BFF88C6E}" type="presOf" srcId="{349B30CB-8BF4-43AB-92FB-7EEEDC0A7561}" destId="{96252FB9-AC9D-48C2-ABEF-D08CE07983B4}" srcOrd="1" destOrd="1" presId="urn:microsoft.com/office/officeart/2005/8/layout/venn1"/>
    <dgm:cxn modelId="{0ACFB88C-C3AA-4071-9289-AF9F5080143D}" type="presOf" srcId="{C9105C8A-5A40-455A-AFF7-DED2C5288F01}" destId="{C338AD36-871F-4999-BFF7-8845B8DCDF4E}" srcOrd="1" destOrd="2" presId="urn:microsoft.com/office/officeart/2005/8/layout/venn1"/>
    <dgm:cxn modelId="{7AA048A0-44E9-4225-93CB-6D3BC2C64055}" type="presOf" srcId="{7E44A851-3B1E-4938-887A-1E3668F06CFF}" destId="{C338AD36-871F-4999-BFF7-8845B8DCDF4E}" srcOrd="1" destOrd="3" presId="urn:microsoft.com/office/officeart/2005/8/layout/venn1"/>
    <dgm:cxn modelId="{7759EEA4-6653-4BAE-BBF0-F6929016A2C8}" type="presOf" srcId="{30983BD0-53A3-4394-8ED0-BA9B1AC78EF8}" destId="{E857D76F-9B97-4A19-B270-09673A8B93B5}" srcOrd="0" destOrd="2" presId="urn:microsoft.com/office/officeart/2005/8/layout/venn1"/>
    <dgm:cxn modelId="{1E4EEBAB-1BD0-4B63-A9A4-993FAD0EC63E}" type="presOf" srcId="{C9105C8A-5A40-455A-AFF7-DED2C5288F01}" destId="{80610927-649E-4764-8333-D5AA89500B73}" srcOrd="0" destOrd="2" presId="urn:microsoft.com/office/officeart/2005/8/layout/venn1"/>
    <dgm:cxn modelId="{20FDAAB1-75EA-4402-B73A-67321142045E}" srcId="{E215F45B-BE54-49DB-93A6-4A573AC24E38}" destId="{4F0F269D-EA23-4443-9D8D-3FC587E32270}" srcOrd="3" destOrd="0" parTransId="{C18E4BC6-7B26-4C44-97D3-2C462B4E93A7}" sibTransId="{76134655-299D-4079-A451-9FA65F7FE702}"/>
    <dgm:cxn modelId="{103924C5-C22E-4AD2-AE7D-9FBE5B03A16C}" type="presOf" srcId="{17A10E97-2D53-4EB1-90A5-82EABEF1E0C3}" destId="{96252FB9-AC9D-48C2-ABEF-D08CE07983B4}" srcOrd="1" destOrd="0" presId="urn:microsoft.com/office/officeart/2005/8/layout/venn1"/>
    <dgm:cxn modelId="{7EE19FCB-8A6D-4A87-93FB-CA98772D6AA2}" type="presOf" srcId="{17A10E97-2D53-4EB1-90A5-82EABEF1E0C3}" destId="{E857D76F-9B97-4A19-B270-09673A8B93B5}" srcOrd="0" destOrd="0" presId="urn:microsoft.com/office/officeart/2005/8/layout/venn1"/>
    <dgm:cxn modelId="{BDEBF1E2-0E85-4922-A8AC-40F1C4750DE2}" type="presOf" srcId="{5972DC18-0340-43EC-8B09-028DDB41725C}" destId="{96252FB9-AC9D-48C2-ABEF-D08CE07983B4}" srcOrd="1" destOrd="3" presId="urn:microsoft.com/office/officeart/2005/8/layout/venn1"/>
    <dgm:cxn modelId="{E21547E5-B7BD-4777-804C-4C11B185E58C}" type="presOf" srcId="{6BBD71F2-3544-4B36-85D0-42FBB28DD43C}" destId="{D5BF4DA5-B9DD-4C6C-841A-BD74799B8384}" srcOrd="0" destOrd="0" presId="urn:microsoft.com/office/officeart/2005/8/layout/venn1"/>
    <dgm:cxn modelId="{ADD287EE-A861-4863-86E4-E41011401E7B}" type="presOf" srcId="{349B30CB-8BF4-43AB-92FB-7EEEDC0A7561}" destId="{E857D76F-9B97-4A19-B270-09673A8B93B5}" srcOrd="0" destOrd="1" presId="urn:microsoft.com/office/officeart/2005/8/layout/venn1"/>
    <dgm:cxn modelId="{731795F6-082D-4692-B729-8E2B0245524D}" type="presOf" srcId="{7E44A851-3B1E-4938-887A-1E3668F06CFF}" destId="{80610927-649E-4764-8333-D5AA89500B73}" srcOrd="0" destOrd="3" presId="urn:microsoft.com/office/officeart/2005/8/layout/venn1"/>
    <dgm:cxn modelId="{846E8600-3882-4549-BB20-EF9D19F71EA0}" type="presParOf" srcId="{D5BF4DA5-B9DD-4C6C-841A-BD74799B8384}" destId="{E857D76F-9B97-4A19-B270-09673A8B93B5}" srcOrd="0" destOrd="0" presId="urn:microsoft.com/office/officeart/2005/8/layout/venn1"/>
    <dgm:cxn modelId="{9E9C4E93-5041-4F9E-BC29-0021678D68B7}" type="presParOf" srcId="{D5BF4DA5-B9DD-4C6C-841A-BD74799B8384}" destId="{96252FB9-AC9D-48C2-ABEF-D08CE07983B4}" srcOrd="1" destOrd="0" presId="urn:microsoft.com/office/officeart/2005/8/layout/venn1"/>
    <dgm:cxn modelId="{47EF0CFE-FC39-4E24-BBD8-F84466E0EFED}" type="presParOf" srcId="{D5BF4DA5-B9DD-4C6C-841A-BD74799B8384}" destId="{80610927-649E-4764-8333-D5AA89500B73}" srcOrd="2" destOrd="0" presId="urn:microsoft.com/office/officeart/2005/8/layout/venn1"/>
    <dgm:cxn modelId="{6F90B848-466B-46A5-86B8-7335EB72C142}" type="presParOf" srcId="{D5BF4DA5-B9DD-4C6C-841A-BD74799B8384}" destId="{C338AD36-871F-4999-BFF7-8845B8DCDF4E}"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57D76F-9B97-4A19-B270-09673A8B93B5}">
      <dsp:nvSpPr>
        <dsp:cNvPr id="0" name=""/>
        <dsp:cNvSpPr/>
      </dsp:nvSpPr>
      <dsp:spPr>
        <a:xfrm>
          <a:off x="1045207" y="12524"/>
          <a:ext cx="4579408" cy="4579408"/>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ctr" defTabSz="1422400">
            <a:lnSpc>
              <a:spcPct val="90000"/>
            </a:lnSpc>
            <a:spcBef>
              <a:spcPct val="0"/>
            </a:spcBef>
            <a:spcAft>
              <a:spcPct val="35000"/>
            </a:spcAft>
            <a:buNone/>
          </a:pPr>
          <a:r>
            <a:rPr lang="en-US" sz="3200" b="1" kern="1200" dirty="0">
              <a:latin typeface="Arial" panose="020B0604020202020204" pitchFamily="34" charset="0"/>
              <a:cs typeface="Arial" panose="020B0604020202020204" pitchFamily="34" charset="0"/>
            </a:rPr>
            <a:t>Formula</a:t>
          </a:r>
        </a:p>
        <a:p>
          <a:pPr marL="228600" lvl="1" indent="-228600" algn="l" defTabSz="1111250">
            <a:lnSpc>
              <a:spcPct val="90000"/>
            </a:lnSpc>
            <a:spcBef>
              <a:spcPct val="0"/>
            </a:spcBef>
            <a:spcAft>
              <a:spcPct val="15000"/>
            </a:spcAft>
            <a:buChar char="•"/>
          </a:pPr>
          <a:r>
            <a:rPr lang="en-US" sz="2500" kern="1200" dirty="0">
              <a:latin typeface="Arial" panose="020B0604020202020204" pitchFamily="34" charset="0"/>
              <a:cs typeface="Arial" panose="020B0604020202020204" pitchFamily="34" charset="0"/>
            </a:rPr>
            <a:t>Ingredients listed by decreasing weight</a:t>
          </a:r>
        </a:p>
        <a:p>
          <a:pPr marL="228600" lvl="1" indent="-228600" algn="l" defTabSz="1111250">
            <a:lnSpc>
              <a:spcPct val="90000"/>
            </a:lnSpc>
            <a:spcBef>
              <a:spcPct val="0"/>
            </a:spcBef>
            <a:spcAft>
              <a:spcPct val="15000"/>
            </a:spcAft>
            <a:buChar char="•"/>
          </a:pPr>
          <a:r>
            <a:rPr lang="en-US" sz="2500" kern="1200" dirty="0">
              <a:latin typeface="Arial" panose="020B0604020202020204" pitchFamily="34" charset="0"/>
              <a:cs typeface="Arial" panose="020B0604020202020204" pitchFamily="34" charset="0"/>
            </a:rPr>
            <a:t>Precise weight measurements are used</a:t>
          </a:r>
        </a:p>
        <a:p>
          <a:pPr marL="228600" lvl="1" indent="-228600" algn="l" defTabSz="1111250">
            <a:lnSpc>
              <a:spcPct val="90000"/>
            </a:lnSpc>
            <a:spcBef>
              <a:spcPct val="0"/>
            </a:spcBef>
            <a:spcAft>
              <a:spcPct val="15000"/>
            </a:spcAft>
            <a:buChar char="•"/>
          </a:pPr>
          <a:r>
            <a:rPr lang="en-US" sz="2500" kern="1200" dirty="0">
              <a:latin typeface="Arial" panose="020B0604020202020204" pitchFamily="34" charset="0"/>
              <a:cs typeface="Arial" panose="020B0604020202020204" pitchFamily="34" charset="0"/>
            </a:rPr>
            <a:t>Instructions not always included</a:t>
          </a:r>
        </a:p>
      </dsp:txBody>
      <dsp:txXfrm>
        <a:off x="1684674" y="552534"/>
        <a:ext cx="2640379" cy="3499387"/>
      </dsp:txXfrm>
    </dsp:sp>
    <dsp:sp modelId="{80610927-649E-4764-8333-D5AA89500B73}">
      <dsp:nvSpPr>
        <dsp:cNvPr id="0" name=""/>
        <dsp:cNvSpPr/>
      </dsp:nvSpPr>
      <dsp:spPr>
        <a:xfrm>
          <a:off x="4345682" y="12524"/>
          <a:ext cx="4579408" cy="4579408"/>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ctr" defTabSz="1422400">
            <a:lnSpc>
              <a:spcPct val="90000"/>
            </a:lnSpc>
            <a:spcBef>
              <a:spcPct val="0"/>
            </a:spcBef>
            <a:spcAft>
              <a:spcPct val="35000"/>
            </a:spcAft>
            <a:buNone/>
          </a:pPr>
          <a:r>
            <a:rPr lang="en-US" sz="3200" b="1" kern="1200" dirty="0">
              <a:latin typeface="Arial" panose="020B0604020202020204" pitchFamily="34" charset="0"/>
              <a:cs typeface="Arial" panose="020B0604020202020204" pitchFamily="34" charset="0"/>
            </a:rPr>
            <a:t>Recipe</a:t>
          </a:r>
        </a:p>
        <a:p>
          <a:pPr marL="228600" lvl="1" indent="-228600" algn="l" defTabSz="1111250">
            <a:lnSpc>
              <a:spcPct val="90000"/>
            </a:lnSpc>
            <a:spcBef>
              <a:spcPct val="0"/>
            </a:spcBef>
            <a:spcAft>
              <a:spcPct val="15000"/>
            </a:spcAft>
            <a:buChar char="•"/>
          </a:pPr>
          <a:r>
            <a:rPr lang="en-US" sz="2500" kern="1200" dirty="0">
              <a:latin typeface="Arial" panose="020B0604020202020204" pitchFamily="34" charset="0"/>
              <a:cs typeface="Arial" panose="020B0604020202020204" pitchFamily="34" charset="0"/>
            </a:rPr>
            <a:t>Ingredients listed in order of use</a:t>
          </a:r>
        </a:p>
        <a:p>
          <a:pPr marL="228600" lvl="1" indent="-228600" algn="l" defTabSz="1111250">
            <a:lnSpc>
              <a:spcPct val="90000"/>
            </a:lnSpc>
            <a:spcBef>
              <a:spcPct val="0"/>
            </a:spcBef>
            <a:spcAft>
              <a:spcPct val="15000"/>
            </a:spcAft>
            <a:buChar char="•"/>
          </a:pPr>
          <a:r>
            <a:rPr lang="en-US" sz="2500" kern="1200" dirty="0">
              <a:latin typeface="Arial" panose="020B0604020202020204" pitchFamily="34" charset="0"/>
              <a:cs typeface="Arial" panose="020B0604020202020204" pitchFamily="34" charset="0"/>
            </a:rPr>
            <a:t>Followed by procedures for successful results</a:t>
          </a:r>
        </a:p>
        <a:p>
          <a:pPr marL="228600" lvl="1" indent="-228600" algn="ctr" defTabSz="1111250">
            <a:lnSpc>
              <a:spcPct val="90000"/>
            </a:lnSpc>
            <a:spcBef>
              <a:spcPct val="0"/>
            </a:spcBef>
            <a:spcAft>
              <a:spcPct val="15000"/>
            </a:spcAft>
            <a:buChar char="•"/>
          </a:pPr>
          <a:endParaRPr lang="en-US" sz="2500" kern="1200" dirty="0">
            <a:latin typeface="Arial" panose="020B0604020202020204" pitchFamily="34" charset="0"/>
            <a:cs typeface="Arial" panose="020B0604020202020204" pitchFamily="34" charset="0"/>
          </a:endParaRPr>
        </a:p>
        <a:p>
          <a:pPr marL="228600" lvl="1" indent="-228600" algn="ctr" defTabSz="1111250">
            <a:lnSpc>
              <a:spcPct val="90000"/>
            </a:lnSpc>
            <a:spcBef>
              <a:spcPct val="0"/>
            </a:spcBef>
            <a:spcAft>
              <a:spcPct val="15000"/>
            </a:spcAft>
            <a:buChar char="•"/>
          </a:pPr>
          <a:r>
            <a:rPr lang="en-US" sz="2500" kern="1200" dirty="0"/>
            <a:t> </a:t>
          </a:r>
          <a:endParaRPr lang="en-US" sz="2500" kern="1200" dirty="0">
            <a:latin typeface="Arial" panose="020B0604020202020204" pitchFamily="34" charset="0"/>
            <a:cs typeface="Arial" panose="020B0604020202020204" pitchFamily="34" charset="0"/>
          </a:endParaRPr>
        </a:p>
      </dsp:txBody>
      <dsp:txXfrm>
        <a:off x="5645243" y="552534"/>
        <a:ext cx="2640379" cy="3499387"/>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B77C31-8667-4DE4-AD05-C5951A7DBCD9}"/>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6F31A9-37CE-4598-85C2-C7A1286AE8F2}"/>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D8E2FD8-9EED-478F-BC83-18EDD001AAB5}" type="datetimeFigureOut">
              <a:rPr lang="en-US" smtClean="0"/>
              <a:t>11/17/2017</a:t>
            </a:fld>
            <a:endParaRPr lang="en-US"/>
          </a:p>
        </p:txBody>
      </p:sp>
      <p:sp>
        <p:nvSpPr>
          <p:cNvPr id="4" name="Footer Placeholder 3">
            <a:extLst>
              <a:ext uri="{FF2B5EF4-FFF2-40B4-BE49-F238E27FC236}">
                <a16:creationId xmlns:a16="http://schemas.microsoft.com/office/drawing/2014/main" id="{90E9A851-F312-43DC-8602-0CAC696EB8E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1E00B58-DF0B-4F7F-87D4-2A167E04E303}"/>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2886685-1DF0-4F10-A68E-3F2F3AEC1B21}" type="slidenum">
              <a:rPr lang="en-US" smtClean="0"/>
              <a:t>‹#›</a:t>
            </a:fld>
            <a:endParaRPr lang="en-US"/>
          </a:p>
        </p:txBody>
      </p:sp>
    </p:spTree>
    <p:extLst>
      <p:ext uri="{BB962C8B-B14F-4D97-AF65-F5344CB8AC3E}">
        <p14:creationId xmlns:p14="http://schemas.microsoft.com/office/powerpoint/2010/main" val="1291184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11/17/2017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a:t>
            </a:fld>
            <a:endParaRPr lang="en-US"/>
          </a:p>
        </p:txBody>
      </p:sp>
    </p:spTree>
    <p:extLst>
      <p:ext uri="{BB962C8B-B14F-4D97-AF65-F5344CB8AC3E}">
        <p14:creationId xmlns:p14="http://schemas.microsoft.com/office/powerpoint/2010/main" val="18847313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recipes</a:t>
            </a:r>
            <a:r>
              <a:rPr lang="en-US" baseline="0" dirty="0"/>
              <a:t> may not always include instructions needed to prepare the product. </a:t>
            </a:r>
          </a:p>
          <a:p>
            <a:endParaRPr lang="en-US" baseline="0" dirty="0"/>
          </a:p>
          <a:p>
            <a:r>
              <a:rPr lang="en-US" dirty="0"/>
              <a:t>A</a:t>
            </a:r>
            <a:r>
              <a:rPr lang="en-US" baseline="0" dirty="0"/>
              <a:t> s</a:t>
            </a:r>
            <a:r>
              <a:rPr lang="en-US" dirty="0"/>
              <a:t>tandardized recipe</a:t>
            </a:r>
            <a:r>
              <a:rPr lang="en-US" baseline="0" dirty="0"/>
              <a:t> includes w</a:t>
            </a:r>
            <a:r>
              <a:rPr lang="en-US" dirty="0"/>
              <a:t>ritten procedures to prepare a known quantity and quality of a certain food.</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10</a:t>
            </a:fld>
            <a:endParaRPr lang="en-US"/>
          </a:p>
        </p:txBody>
      </p:sp>
    </p:spTree>
    <p:extLst>
      <p:ext uri="{BB962C8B-B14F-4D97-AF65-F5344CB8AC3E}">
        <p14:creationId xmlns:p14="http://schemas.microsoft.com/office/powerpoint/2010/main" val="18599290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Baker’s percentage -</a:t>
            </a:r>
            <a:r>
              <a:rPr lang="en-US" baseline="0" dirty="0"/>
              <a:t> </a:t>
            </a:r>
            <a:r>
              <a:rPr lang="en-US" dirty="0"/>
              <a:t>each ingredient in a formula is expressed as a percentage of the flour weight, and the flour weight is always expressed as 100%.</a:t>
            </a:r>
          </a:p>
          <a:p>
            <a:endParaRPr lang="en-US" dirty="0"/>
          </a:p>
          <a:p>
            <a:r>
              <a:rPr lang="en-US" dirty="0"/>
              <a:t>We will practice calculating the baker’s percentage</a:t>
            </a:r>
            <a:r>
              <a:rPr lang="en-US" baseline="0" dirty="0"/>
              <a:t> in the Guided Practice section. </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11</a:t>
            </a:fld>
            <a:endParaRPr lang="en-US"/>
          </a:p>
        </p:txBody>
      </p:sp>
    </p:spTree>
    <p:extLst>
      <p:ext uri="{BB962C8B-B14F-4D97-AF65-F5344CB8AC3E}">
        <p14:creationId xmlns:p14="http://schemas.microsoft.com/office/powerpoint/2010/main" val="1955419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on hyperlink to view video:</a:t>
            </a:r>
          </a:p>
          <a:p>
            <a:r>
              <a:rPr lang="en-US" b="1" dirty="0"/>
              <a:t>Baker’s Percentage</a:t>
            </a:r>
          </a:p>
          <a:p>
            <a:r>
              <a:rPr lang="en-US" dirty="0"/>
              <a:t>This measuring system is commonly used when a formula contains flour.</a:t>
            </a:r>
          </a:p>
          <a:p>
            <a:r>
              <a:rPr lang="en-US" dirty="0"/>
              <a:t>https://youtu.be/xJqe5_g22kU</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12</a:t>
            </a:fld>
            <a:endParaRPr lang="en-US"/>
          </a:p>
        </p:txBody>
      </p:sp>
    </p:spTree>
    <p:extLst>
      <p:ext uri="{BB962C8B-B14F-4D97-AF65-F5344CB8AC3E}">
        <p14:creationId xmlns:p14="http://schemas.microsoft.com/office/powerpoint/2010/main" val="13232190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What</a:t>
            </a:r>
            <a:r>
              <a:rPr lang="en-US" baseline="0" dirty="0"/>
              <a:t> does this quote mean to you?</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13</a:t>
            </a:fld>
            <a:endParaRPr lang="en-US"/>
          </a:p>
        </p:txBody>
      </p:sp>
    </p:spTree>
    <p:extLst>
      <p:ext uri="{BB962C8B-B14F-4D97-AF65-F5344CB8AC3E}">
        <p14:creationId xmlns:p14="http://schemas.microsoft.com/office/powerpoint/2010/main" val="16510803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Answers</a:t>
            </a:r>
            <a:r>
              <a:rPr lang="en-US" baseline="0" dirty="0"/>
              <a:t> to the questions are found within the slide presentation or may vary with class discussion.</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14</a:t>
            </a:fld>
            <a:endParaRPr lang="en-US"/>
          </a:p>
        </p:txBody>
      </p:sp>
    </p:spTree>
    <p:extLst>
      <p:ext uri="{BB962C8B-B14F-4D97-AF65-F5344CB8AC3E}">
        <p14:creationId xmlns:p14="http://schemas.microsoft.com/office/powerpoint/2010/main" val="3487606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a:t>
            </a:fld>
            <a:endParaRPr lang="en-US"/>
          </a:p>
        </p:txBody>
      </p:sp>
    </p:spTree>
    <p:extLst>
      <p:ext uri="{BB962C8B-B14F-4D97-AF65-F5344CB8AC3E}">
        <p14:creationId xmlns:p14="http://schemas.microsoft.com/office/powerpoint/2010/main" val="3709029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What is quality?</a:t>
            </a:r>
          </a:p>
          <a:p>
            <a:r>
              <a:rPr lang="en-US" dirty="0">
                <a:effectLst/>
              </a:rPr>
              <a:t>Quality is</a:t>
            </a:r>
            <a:r>
              <a:rPr lang="en-US" baseline="0" dirty="0">
                <a:effectLst/>
              </a:rPr>
              <a:t> </a:t>
            </a:r>
            <a:r>
              <a:rPr lang="en-US" dirty="0">
                <a:effectLst/>
              </a:rPr>
              <a:t>a high level of value or excellence.</a:t>
            </a:r>
          </a:p>
          <a:p>
            <a:endParaRPr lang="en-US" dirty="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a:t>Quality</a:t>
            </a:r>
            <a:r>
              <a:rPr lang="en-US" baseline="0" dirty="0"/>
              <a:t> control is a system that ensures that everything will meet the foodservice establishment’s standards. </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a:t>
            </a:fld>
            <a:endParaRPr lang="en-US"/>
          </a:p>
        </p:txBody>
      </p:sp>
    </p:spTree>
    <p:extLst>
      <p:ext uri="{BB962C8B-B14F-4D97-AF65-F5344CB8AC3E}">
        <p14:creationId xmlns:p14="http://schemas.microsoft.com/office/powerpoint/2010/main" val="3520662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demand for high quality</a:t>
            </a:r>
            <a:r>
              <a:rPr lang="en-US" baseline="0" dirty="0"/>
              <a:t> standards reduces food costs.</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3853486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of these elements in the</a:t>
            </a:r>
            <a:r>
              <a:rPr lang="en-US" baseline="0" dirty="0"/>
              <a:t> foodservice industry help to ensure quality standards.</a:t>
            </a:r>
          </a:p>
          <a:p>
            <a:endParaRPr lang="en-US" baseline="0" dirty="0"/>
          </a:p>
          <a:p>
            <a:r>
              <a:rPr lang="en-US" baseline="0" dirty="0"/>
              <a:t>Customers will receive the quality foods at each visit and multiple locations of the same venue. </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3329004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Taking inventory</a:t>
            </a:r>
            <a:r>
              <a:rPr lang="en-US" baseline="0" dirty="0"/>
              <a:t> ensures quality standards will serve as a cost-control measure. </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15365521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Allows for</a:t>
            </a:r>
            <a:r>
              <a:rPr lang="en-US" baseline="0" dirty="0"/>
              <a:t> quality standards to be implemented and reduces costs in all aspects of the food venue. </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3515913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Baking</a:t>
            </a:r>
            <a:r>
              <a:rPr lang="en-US" baseline="0" dirty="0"/>
              <a:t> is different from cooking in that it involves math and science. </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400455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formula is a special type of recipe that is used in baking.</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9</a:t>
            </a:fld>
            <a:endParaRPr lang="en-US"/>
          </a:p>
        </p:txBody>
      </p:sp>
    </p:spTree>
    <p:extLst>
      <p:ext uri="{BB962C8B-B14F-4D97-AF65-F5344CB8AC3E}">
        <p14:creationId xmlns:p14="http://schemas.microsoft.com/office/powerpoint/2010/main" val="30372055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65361"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9C40A44-36AE-481E-B090-1CC6ADC1BFB3}"/>
              </a:ext>
            </a:extLst>
          </p:cNvPr>
          <p:cNvSpPr>
            <a:spLocks noGrp="1"/>
          </p:cNvSpPr>
          <p:nvPr>
            <p:ph type="title"/>
          </p:nvPr>
        </p:nvSpPr>
        <p:spPr>
          <a:xfrm>
            <a:off x="4525346" y="477093"/>
            <a:ext cx="7462935" cy="3413772"/>
          </a:xfrm>
        </p:spPr>
        <p:txBody>
          <a:bodyPr>
            <a:normAutofit/>
          </a:bodyPr>
          <a:lstStyle>
            <a:lvl1pPr>
              <a:defRPr sz="7200">
                <a:solidFill>
                  <a:schemeClr val="bg1"/>
                </a:solidFill>
              </a:defRPr>
            </a:lvl1pPr>
          </a:lstStyle>
          <a:p>
            <a:r>
              <a:rPr lang="en-US" dirty="0"/>
              <a:t>Click to edit Master title style</a:t>
            </a:r>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l">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video" Target="https://www.youtube.com/embed/xJqe5_g22kU" TargetMode="External"/><Relationship Id="rId5" Type="http://schemas.openxmlformats.org/officeDocument/2006/relationships/image" Target="../media/image14.jpeg"/><Relationship Id="rId4" Type="http://schemas.openxmlformats.org/officeDocument/2006/relationships/hyperlink" Target="https://youtu.be/xJqe5_g22kU"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www.nfsmi.org/Default.aspx" TargetMode="External"/><Relationship Id="rId2" Type="http://schemas.openxmlformats.org/officeDocument/2006/relationships/hyperlink" Target="http://fbg.nfsmi.org/Default.aspx" TargetMode="External"/><Relationship Id="rId1" Type="http://schemas.openxmlformats.org/officeDocument/2006/relationships/slideLayout" Target="../slideLayouts/slideLayout3.xml"/><Relationship Id="rId4" Type="http://schemas.openxmlformats.org/officeDocument/2006/relationships/hyperlink" Target="https://youtu.be/xJqe5_g22kU"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D23808-E336-4296-8521-6F80DB5018F3}"/>
              </a:ext>
            </a:extLst>
          </p:cNvPr>
          <p:cNvSpPr>
            <a:spLocks noGrp="1"/>
          </p:cNvSpPr>
          <p:nvPr>
            <p:ph type="title"/>
          </p:nvPr>
        </p:nvSpPr>
        <p:spPr>
          <a:xfrm>
            <a:off x="4536104" y="1348462"/>
            <a:ext cx="7462935" cy="3413772"/>
          </a:xfrm>
        </p:spPr>
        <p:txBody>
          <a:bodyPr>
            <a:normAutofit/>
          </a:bodyPr>
          <a:lstStyle/>
          <a:p>
            <a:r>
              <a:rPr lang="en-US" sz="6000" dirty="0"/>
              <a:t>Math + Science =</a:t>
            </a:r>
            <a:br>
              <a:rPr lang="en-US" sz="6000" dirty="0"/>
            </a:br>
            <a:r>
              <a:rPr lang="en-US" sz="6000" dirty="0"/>
              <a:t>Quality Food</a:t>
            </a:r>
          </a:p>
        </p:txBody>
      </p:sp>
    </p:spTree>
    <p:extLst>
      <p:ext uri="{BB962C8B-B14F-4D97-AF65-F5344CB8AC3E}">
        <p14:creationId xmlns:p14="http://schemas.microsoft.com/office/powerpoint/2010/main" val="668198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D568F-1ECB-426C-9304-522943BBF8BA}"/>
              </a:ext>
            </a:extLst>
          </p:cNvPr>
          <p:cNvSpPr>
            <a:spLocks noGrp="1"/>
          </p:cNvSpPr>
          <p:nvPr>
            <p:ph type="title"/>
          </p:nvPr>
        </p:nvSpPr>
        <p:spPr/>
        <p:txBody>
          <a:bodyPr/>
          <a:lstStyle/>
          <a:p>
            <a:r>
              <a:rPr lang="en-US" dirty="0"/>
              <a:t>Standardized Recipes for Baking</a:t>
            </a:r>
          </a:p>
        </p:txBody>
      </p:sp>
      <p:sp>
        <p:nvSpPr>
          <p:cNvPr id="3" name="Content Placeholder 2">
            <a:extLst>
              <a:ext uri="{FF2B5EF4-FFF2-40B4-BE49-F238E27FC236}">
                <a16:creationId xmlns:a16="http://schemas.microsoft.com/office/drawing/2014/main" id="{A215661A-4E3C-4508-BDE7-D4258FB48DEA}"/>
              </a:ext>
            </a:extLst>
          </p:cNvPr>
          <p:cNvSpPr>
            <a:spLocks noGrp="1"/>
          </p:cNvSpPr>
          <p:nvPr>
            <p:ph sz="half" idx="1"/>
          </p:nvPr>
        </p:nvSpPr>
        <p:spPr>
          <a:xfrm>
            <a:off x="740664" y="1420420"/>
            <a:ext cx="5176042" cy="4734318"/>
          </a:xfrm>
        </p:spPr>
        <p:txBody>
          <a:bodyPr/>
          <a:lstStyle/>
          <a:p>
            <a:pPr marL="342900" indent="-342900">
              <a:buClr>
                <a:schemeClr val="accent1"/>
              </a:buClr>
              <a:buFont typeface="Wingdings" panose="05000000000000000000" pitchFamily="2" charset="2"/>
              <a:buChar char="Ø"/>
            </a:pPr>
            <a:r>
              <a:rPr lang="en-US" sz="2400" dirty="0"/>
              <a:t>An exact science that requires precise measuring and accuracy</a:t>
            </a:r>
          </a:p>
          <a:p>
            <a:pPr marL="342900" indent="-342900">
              <a:buClr>
                <a:schemeClr val="accent1"/>
              </a:buClr>
              <a:buFont typeface="Wingdings" panose="05000000000000000000" pitchFamily="2" charset="2"/>
              <a:buChar char="Ø"/>
            </a:pPr>
            <a:r>
              <a:rPr lang="en-US" sz="2400" dirty="0"/>
              <a:t>Recipe includes the exact amount of each ingredient</a:t>
            </a:r>
          </a:p>
          <a:p>
            <a:pPr marL="342900" indent="-342900">
              <a:buClr>
                <a:schemeClr val="accent1"/>
              </a:buClr>
              <a:buFont typeface="Wingdings" panose="05000000000000000000" pitchFamily="2" charset="2"/>
              <a:buChar char="Ø"/>
            </a:pPr>
            <a:r>
              <a:rPr lang="en-US" sz="2400" dirty="0"/>
              <a:t>Often listed in percentages</a:t>
            </a:r>
          </a:p>
          <a:p>
            <a:endParaRPr lang="en-US" dirty="0"/>
          </a:p>
        </p:txBody>
      </p:sp>
      <p:pic>
        <p:nvPicPr>
          <p:cNvPr id="4" name="Content Placeholder 5">
            <a:extLst>
              <a:ext uri="{FF2B5EF4-FFF2-40B4-BE49-F238E27FC236}">
                <a16:creationId xmlns:a16="http://schemas.microsoft.com/office/drawing/2014/main" id="{A7567F46-FEEA-44D8-BF12-7A1099D253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75296" y="1629715"/>
            <a:ext cx="5131724" cy="4032701"/>
          </a:xfrm>
          <a:prstGeom prst="rect">
            <a:avLst/>
          </a:prstGeom>
        </p:spPr>
      </p:pic>
    </p:spTree>
    <p:extLst>
      <p:ext uri="{BB962C8B-B14F-4D97-AF65-F5344CB8AC3E}">
        <p14:creationId xmlns:p14="http://schemas.microsoft.com/office/powerpoint/2010/main" val="517075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ED7A1-0810-4C32-837F-01B54966863F}"/>
              </a:ext>
            </a:extLst>
          </p:cNvPr>
          <p:cNvSpPr>
            <a:spLocks noGrp="1"/>
          </p:cNvSpPr>
          <p:nvPr>
            <p:ph type="title"/>
          </p:nvPr>
        </p:nvSpPr>
        <p:spPr/>
        <p:txBody>
          <a:bodyPr/>
          <a:lstStyle/>
          <a:p>
            <a:r>
              <a:rPr lang="en-US" dirty="0"/>
              <a:t>Baker’s Percentage</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F5037BA9-9F16-4883-8753-D4E1B4FA8881}"/>
                  </a:ext>
                </a:extLst>
              </p:cNvPr>
              <p:cNvSpPr>
                <a:spLocks noGrp="1"/>
              </p:cNvSpPr>
              <p:nvPr>
                <p:ph sz="half" idx="1"/>
              </p:nvPr>
            </p:nvSpPr>
            <p:spPr>
              <a:xfrm>
                <a:off x="737880" y="1420420"/>
                <a:ext cx="7125959" cy="4734318"/>
              </a:xfrm>
            </p:spPr>
            <p:txBody>
              <a:bodyPr/>
              <a:lstStyle/>
              <a:p>
                <a:pPr marL="109728"/>
                <a:r>
                  <a:rPr lang="en-US" sz="2800" dirty="0"/>
                  <a:t>Compares the weight of each ingredient to flour</a:t>
                </a:r>
              </a:p>
              <a:p>
                <a:endParaRPr lang="en-US" dirty="0"/>
              </a:p>
              <a:p>
                <a:endParaRPr lang="en-US" dirty="0"/>
              </a:p>
              <a:p>
                <a:pPr marL="109728" algn="ctr"/>
                <a14:m>
                  <m:oMath xmlns:m="http://schemas.openxmlformats.org/officeDocument/2006/math">
                    <m:f>
                      <m:fPr>
                        <m:ctrlPr>
                          <a:rPr lang="en-US" sz="2800" i="1">
                            <a:latin typeface="Cambria Math" panose="02040503050406030204" pitchFamily="18" charset="0"/>
                          </a:rPr>
                        </m:ctrlPr>
                      </m:fPr>
                      <m:num>
                        <m:r>
                          <a:rPr lang="en-US" sz="2800" i="1">
                            <a:latin typeface="Cambria Math" panose="02040503050406030204" pitchFamily="18" charset="0"/>
                          </a:rPr>
                          <m:t>𝑤𝑒𝑖𝑔h𝑡</m:t>
                        </m:r>
                        <m:r>
                          <a:rPr lang="en-US" sz="2800" i="1">
                            <a:latin typeface="Cambria Math" panose="02040503050406030204" pitchFamily="18" charset="0"/>
                          </a:rPr>
                          <m:t> </m:t>
                        </m:r>
                        <m:r>
                          <a:rPr lang="en-US" sz="2800" i="1">
                            <a:latin typeface="Cambria Math" panose="02040503050406030204" pitchFamily="18" charset="0"/>
                          </a:rPr>
                          <m:t>𝑜𝑓</m:t>
                        </m:r>
                        <m:r>
                          <a:rPr lang="en-US" sz="2800" i="1">
                            <a:latin typeface="Cambria Math" panose="02040503050406030204" pitchFamily="18" charset="0"/>
                          </a:rPr>
                          <m:t> </m:t>
                        </m:r>
                        <m:r>
                          <a:rPr lang="en-US" sz="2800" i="1">
                            <a:latin typeface="Cambria Math" panose="02040503050406030204" pitchFamily="18" charset="0"/>
                          </a:rPr>
                          <m:t>𝑖𝑛𝑔𝑟𝑒𝑑𝑖𝑒𝑛𝑡</m:t>
                        </m:r>
                      </m:num>
                      <m:den>
                        <m:r>
                          <a:rPr lang="en-US" sz="2800" i="1">
                            <a:latin typeface="Cambria Math" panose="02040503050406030204" pitchFamily="18" charset="0"/>
                          </a:rPr>
                          <m:t>𝑤𝑒𝑖𝑔h𝑡</m:t>
                        </m:r>
                        <m:r>
                          <a:rPr lang="en-US" sz="2800" i="1">
                            <a:latin typeface="Cambria Math" panose="02040503050406030204" pitchFamily="18" charset="0"/>
                          </a:rPr>
                          <m:t> </m:t>
                        </m:r>
                        <m:r>
                          <a:rPr lang="en-US" sz="2800" i="1">
                            <a:latin typeface="Cambria Math" panose="02040503050406030204" pitchFamily="18" charset="0"/>
                          </a:rPr>
                          <m:t>𝑜𝑓</m:t>
                        </m:r>
                        <m:r>
                          <a:rPr lang="en-US" sz="2800" i="1">
                            <a:latin typeface="Cambria Math" panose="02040503050406030204" pitchFamily="18" charset="0"/>
                          </a:rPr>
                          <m:t> </m:t>
                        </m:r>
                        <m:r>
                          <a:rPr lang="en-US" sz="2800" i="1">
                            <a:latin typeface="Cambria Math" panose="02040503050406030204" pitchFamily="18" charset="0"/>
                          </a:rPr>
                          <m:t>𝑓𝑙𝑜𝑢𝑟</m:t>
                        </m:r>
                      </m:den>
                    </m:f>
                  </m:oMath>
                </a14:m>
                <a:r>
                  <a:rPr lang="en-US" sz="2800" dirty="0"/>
                  <a:t> x 100% = % of ingredient</a:t>
                </a:r>
              </a:p>
              <a:p>
                <a:endParaRPr lang="en-US" dirty="0"/>
              </a:p>
            </p:txBody>
          </p:sp>
        </mc:Choice>
        <mc:Fallback>
          <p:sp>
            <p:nvSpPr>
              <p:cNvPr id="3" name="Content Placeholder 2">
                <a:extLst>
                  <a:ext uri="{FF2B5EF4-FFF2-40B4-BE49-F238E27FC236}">
                    <a16:creationId xmlns:a16="http://schemas.microsoft.com/office/drawing/2014/main" id="{F5037BA9-9F16-4883-8753-D4E1B4FA8881}"/>
                  </a:ext>
                </a:extLst>
              </p:cNvPr>
              <p:cNvSpPr>
                <a:spLocks noGrp="1" noRot="1" noChangeAspect="1" noMove="1" noResize="1" noEditPoints="1" noAdjustHandles="1" noChangeArrowheads="1" noChangeShapeType="1" noTextEdit="1"/>
              </p:cNvSpPr>
              <p:nvPr>
                <p:ph sz="half" idx="1"/>
              </p:nvPr>
            </p:nvSpPr>
            <p:spPr>
              <a:xfrm>
                <a:off x="737880" y="1420420"/>
                <a:ext cx="7125959" cy="4734318"/>
              </a:xfrm>
              <a:blipFill>
                <a:blip r:embed="rId3"/>
                <a:stretch>
                  <a:fillRect l="-1454" t="-2317" r="-2224"/>
                </a:stretch>
              </a:blipFill>
            </p:spPr>
            <p:txBody>
              <a:bodyPr/>
              <a:lstStyle/>
              <a:p>
                <a:r>
                  <a:rPr lang="en-US">
                    <a:noFill/>
                  </a:rPr>
                  <a:t> </a:t>
                </a:r>
              </a:p>
            </p:txBody>
          </p:sp>
        </mc:Fallback>
      </mc:AlternateContent>
      <p:pic>
        <p:nvPicPr>
          <p:cNvPr id="4" name="Content Placeholder 6">
            <a:extLst>
              <a:ext uri="{FF2B5EF4-FFF2-40B4-BE49-F238E27FC236}">
                <a16:creationId xmlns:a16="http://schemas.microsoft.com/office/drawing/2014/main" id="{DB8096ED-6895-4231-803A-E2982228AB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190826" y="1656678"/>
            <a:ext cx="3609267" cy="4190101"/>
          </a:xfrm>
          <a:prstGeom prst="rect">
            <a:avLst/>
          </a:prstGeom>
        </p:spPr>
      </p:pic>
    </p:spTree>
    <p:extLst>
      <p:ext uri="{BB962C8B-B14F-4D97-AF65-F5344CB8AC3E}">
        <p14:creationId xmlns:p14="http://schemas.microsoft.com/office/powerpoint/2010/main" val="9164184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F3A86-458E-40D0-8233-AC9CEF854FA6}"/>
              </a:ext>
            </a:extLst>
          </p:cNvPr>
          <p:cNvSpPr>
            <a:spLocks noGrp="1"/>
          </p:cNvSpPr>
          <p:nvPr>
            <p:ph type="title"/>
          </p:nvPr>
        </p:nvSpPr>
        <p:spPr/>
        <p:txBody>
          <a:bodyPr/>
          <a:lstStyle/>
          <a:p>
            <a:r>
              <a:rPr lang="en-US" dirty="0">
                <a:hlinkClick r:id="rId4"/>
              </a:rPr>
              <a:t>Baker's Percentage</a:t>
            </a:r>
            <a:endParaRPr lang="en-US" dirty="0"/>
          </a:p>
        </p:txBody>
      </p:sp>
      <p:pic>
        <p:nvPicPr>
          <p:cNvPr id="4" name="xJqe5_g22kU">
            <a:extLst>
              <a:ext uri="{FF2B5EF4-FFF2-40B4-BE49-F238E27FC236}">
                <a16:creationId xmlns:a16="http://schemas.microsoft.com/office/drawing/2014/main" id="{43B3FE71-216E-49C4-8F7C-7E6E891C6E1E}"/>
              </a:ext>
            </a:extLst>
          </p:cNvPr>
          <p:cNvPicPr>
            <a:picLocks noGrp="1" noRot="1" noChangeAspect="1"/>
          </p:cNvPicPr>
          <p:nvPr>
            <p:ph idx="1"/>
            <a:videoFile r:link="rId1"/>
          </p:nvPr>
        </p:nvPicPr>
        <p:blipFill rotWithShape="1">
          <a:blip r:embed="rId5"/>
          <a:srcRect l="3670" t="7786" r="5433" b="7464"/>
          <a:stretch/>
        </p:blipFill>
        <p:spPr>
          <a:xfrm>
            <a:off x="1601753" y="1570617"/>
            <a:ext cx="8988494" cy="4714074"/>
          </a:xfrm>
          <a:prstGeom prst="rect">
            <a:avLst/>
          </a:prstGeom>
        </p:spPr>
      </p:pic>
    </p:spTree>
    <p:extLst>
      <p:ext uri="{BB962C8B-B14F-4D97-AF65-F5344CB8AC3E}">
        <p14:creationId xmlns:p14="http://schemas.microsoft.com/office/powerpoint/2010/main" val="27063672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D81B5C-63A1-45B9-8069-197A788747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6656" y="301214"/>
            <a:ext cx="8878688" cy="5922085"/>
          </a:xfrm>
          <a:prstGeom prst="rect">
            <a:avLst/>
          </a:prstGeom>
        </p:spPr>
      </p:pic>
    </p:spTree>
    <p:extLst>
      <p:ext uri="{BB962C8B-B14F-4D97-AF65-F5344CB8AC3E}">
        <p14:creationId xmlns:p14="http://schemas.microsoft.com/office/powerpoint/2010/main" val="13647778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20290-D64F-4232-AE78-D186ABAAE9F7}"/>
              </a:ext>
            </a:extLst>
          </p:cNvPr>
          <p:cNvSpPr>
            <a:spLocks noGrp="1"/>
          </p:cNvSpPr>
          <p:nvPr>
            <p:ph type="title"/>
          </p:nvPr>
        </p:nvSpPr>
        <p:spPr/>
        <p:txBody>
          <a:bodyPr/>
          <a:lstStyle/>
          <a:p>
            <a:r>
              <a:rPr lang="en-US" dirty="0"/>
              <a:t>Let’s Review!</a:t>
            </a:r>
          </a:p>
        </p:txBody>
      </p:sp>
      <p:sp>
        <p:nvSpPr>
          <p:cNvPr id="3" name="Content Placeholder 2">
            <a:extLst>
              <a:ext uri="{FF2B5EF4-FFF2-40B4-BE49-F238E27FC236}">
                <a16:creationId xmlns:a16="http://schemas.microsoft.com/office/drawing/2014/main" id="{820B2495-BE1F-41CD-AFEE-0F9B79C5A8BA}"/>
              </a:ext>
            </a:extLst>
          </p:cNvPr>
          <p:cNvSpPr>
            <a:spLocks noGrp="1"/>
          </p:cNvSpPr>
          <p:nvPr>
            <p:ph sz="half" idx="1"/>
          </p:nvPr>
        </p:nvSpPr>
        <p:spPr/>
        <p:txBody>
          <a:bodyPr/>
          <a:lstStyle/>
          <a:p>
            <a:pPr marL="624078" indent="-514350">
              <a:buFont typeface="+mj-lt"/>
              <a:buAutoNum type="arabicPeriod"/>
            </a:pPr>
            <a:r>
              <a:rPr lang="en-US" dirty="0"/>
              <a:t>What is quality control?</a:t>
            </a:r>
          </a:p>
          <a:p>
            <a:pPr marL="624078" indent="-514350">
              <a:buFont typeface="+mj-lt"/>
              <a:buAutoNum type="arabicPeriod"/>
            </a:pPr>
            <a:r>
              <a:rPr lang="en-US" dirty="0"/>
              <a:t>What are the three standards the foodservice industry uses to control costs?</a:t>
            </a:r>
          </a:p>
          <a:p>
            <a:pPr marL="624078" indent="-514350">
              <a:buFont typeface="+mj-lt"/>
              <a:buAutoNum type="arabicPeriod"/>
            </a:pPr>
            <a:r>
              <a:rPr lang="en-US" dirty="0"/>
              <a:t>What the three elements in food production to ensure quality standards?</a:t>
            </a:r>
          </a:p>
          <a:p>
            <a:pPr marL="624078" indent="-514350">
              <a:buFont typeface="+mj-lt"/>
              <a:buAutoNum type="arabicPeriod"/>
            </a:pPr>
            <a:r>
              <a:rPr lang="en-US" dirty="0"/>
              <a:t>What is FIFO?</a:t>
            </a:r>
          </a:p>
          <a:p>
            <a:pPr marL="624078" indent="-514350">
              <a:buFont typeface="+mj-lt"/>
              <a:buAutoNum type="arabicPeriod"/>
            </a:pPr>
            <a:r>
              <a:rPr lang="en-US" dirty="0"/>
              <a:t>How is science involved in baking?</a:t>
            </a:r>
          </a:p>
          <a:p>
            <a:pPr marL="624078" indent="-514350">
              <a:buFont typeface="+mj-lt"/>
              <a:buAutoNum type="arabicPeriod"/>
            </a:pPr>
            <a:r>
              <a:rPr lang="en-US" dirty="0"/>
              <a:t>How is math involved in baking?</a:t>
            </a:r>
          </a:p>
          <a:p>
            <a:endParaRPr lang="en-US" dirty="0"/>
          </a:p>
        </p:txBody>
      </p:sp>
    </p:spTree>
    <p:extLst>
      <p:ext uri="{BB962C8B-B14F-4D97-AF65-F5344CB8AC3E}">
        <p14:creationId xmlns:p14="http://schemas.microsoft.com/office/powerpoint/2010/main" val="2358179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9A24222-D87B-48DC-965A-17757A14B9C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55406" y="942077"/>
            <a:ext cx="5306129" cy="5306129"/>
          </a:xfrm>
          <a:prstGeom prst="rect">
            <a:avLst/>
          </a:prstGeom>
        </p:spPr>
      </p:pic>
    </p:spTree>
    <p:extLst>
      <p:ext uri="{BB962C8B-B14F-4D97-AF65-F5344CB8AC3E}">
        <p14:creationId xmlns:p14="http://schemas.microsoft.com/office/powerpoint/2010/main" val="2764302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5EF85-355E-4A50-89E0-2881C906B40E}"/>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5E5D82CD-9152-45B6-9CA0-B4E75FC4B514}"/>
              </a:ext>
            </a:extLst>
          </p:cNvPr>
          <p:cNvSpPr>
            <a:spLocks noGrp="1"/>
          </p:cNvSpPr>
          <p:nvPr>
            <p:ph sz="half" idx="1"/>
          </p:nvPr>
        </p:nvSpPr>
        <p:spPr/>
        <p:txBody>
          <a:bodyPr/>
          <a:lstStyle/>
          <a:p>
            <a:r>
              <a:rPr lang="en-US" sz="1100" dirty="0"/>
              <a:t>Images:</a:t>
            </a:r>
          </a:p>
          <a:p>
            <a:r>
              <a:rPr lang="en-US" sz="1100" dirty="0"/>
              <a:t>Shutterstock™ images. Photos obtained with subscription. (Slides 1, 3, 4, 5, 6, 7, 10, 11, 13, 15)</a:t>
            </a:r>
          </a:p>
          <a:p>
            <a:r>
              <a:rPr lang="en-US" sz="1100" dirty="0"/>
              <a:t>Textbooks:</a:t>
            </a:r>
          </a:p>
          <a:p>
            <a:r>
              <a:rPr lang="en-US" sz="1100" i="1" dirty="0"/>
              <a:t>Culinary essentials</a:t>
            </a:r>
            <a:r>
              <a:rPr lang="en-US" sz="1100" dirty="0"/>
              <a:t>. (2010). Woodland Hills, CA: Glencoe/McGraw-Hill.</a:t>
            </a:r>
            <a:endParaRPr lang="en-US" sz="1100" i="1" dirty="0"/>
          </a:p>
          <a:p>
            <a:r>
              <a:rPr lang="en-US" sz="1100" i="1" dirty="0"/>
              <a:t>Foundations of restaurant management &amp; culinary arts: Level 2</a:t>
            </a:r>
            <a:r>
              <a:rPr lang="en-US" sz="1100" dirty="0"/>
              <a:t>. (2011). Boston, MA: Prentice Hall.</a:t>
            </a:r>
          </a:p>
          <a:p>
            <a:pPr marL="109728"/>
            <a:r>
              <a:rPr lang="en-US" sz="1100" dirty="0"/>
              <a:t>Websites:</a:t>
            </a:r>
          </a:p>
          <a:p>
            <a:r>
              <a:rPr lang="en-US" sz="1100" dirty="0"/>
              <a:t>Food Buying Guide</a:t>
            </a:r>
          </a:p>
          <a:p>
            <a:pPr marL="109538" indent="238125"/>
            <a:r>
              <a:rPr lang="en-US" sz="1100" dirty="0"/>
              <a:t>Calculator for Child Nutrition Programs</a:t>
            </a:r>
          </a:p>
          <a:p>
            <a:pPr marL="109538" indent="238125"/>
            <a:r>
              <a:rPr lang="en-US" sz="1100" dirty="0">
                <a:hlinkClick r:id="rId2"/>
              </a:rPr>
              <a:t>http://fbg.nfsmi.org/Default.aspx</a:t>
            </a:r>
            <a:endParaRPr lang="en-US" sz="1100" dirty="0"/>
          </a:p>
          <a:p>
            <a:r>
              <a:rPr lang="en-US" sz="1100" dirty="0"/>
              <a:t>National Food Service Management Institute</a:t>
            </a:r>
          </a:p>
          <a:p>
            <a:pPr marL="347663"/>
            <a:r>
              <a:rPr lang="en-US" sz="1100" dirty="0"/>
              <a:t>Part of the School of Applied Science at The University of Mississippi, is the only federally funded national center dedicated to applied research, education and training, and technical assistance for child nutrition programs. The Institute was established by Congress in the Child Nutrition and WIC Reauthorization Act of 1989. It is funded by a grant administered through the United States Department of Agriculture (USDA), Food and Nutrition Service (FNS). </a:t>
            </a:r>
          </a:p>
          <a:p>
            <a:pPr marL="109538" indent="238125"/>
            <a:r>
              <a:rPr lang="en-US" sz="1100" dirty="0">
                <a:hlinkClick r:id="rId3"/>
              </a:rPr>
              <a:t>http://www.nfsmi.org/Default.aspx</a:t>
            </a:r>
            <a:endParaRPr lang="en-US" sz="1100" dirty="0"/>
          </a:p>
          <a:p>
            <a:pPr marL="109728"/>
            <a:r>
              <a:rPr lang="en-US" sz="1100" dirty="0"/>
              <a:t>YouTube™:</a:t>
            </a:r>
          </a:p>
          <a:p>
            <a:r>
              <a:rPr lang="en-US" sz="1100" dirty="0"/>
              <a:t>Baker’s Percentage</a:t>
            </a:r>
          </a:p>
          <a:p>
            <a:pPr marL="109538" indent="241300"/>
            <a:r>
              <a:rPr lang="en-US" sz="1100" dirty="0"/>
              <a:t>This measuring system is commonly used when a formula contains flour.</a:t>
            </a:r>
          </a:p>
          <a:p>
            <a:pPr marL="109538" indent="241300"/>
            <a:r>
              <a:rPr lang="en-US" sz="1100" dirty="0">
                <a:hlinkClick r:id="rId4"/>
              </a:rPr>
              <a:t>https://youtu.be/xJqe5_g22kU</a:t>
            </a:r>
            <a:endParaRPr lang="en-US" sz="1100" dirty="0"/>
          </a:p>
          <a:p>
            <a:endParaRPr lang="en-US" sz="1100" dirty="0"/>
          </a:p>
        </p:txBody>
      </p:sp>
    </p:spTree>
    <p:extLst>
      <p:ext uri="{BB962C8B-B14F-4D97-AF65-F5344CB8AC3E}">
        <p14:creationId xmlns:p14="http://schemas.microsoft.com/office/powerpoint/2010/main" val="2653296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67B2E-C8EE-4FEB-807C-76CB870891A5}"/>
              </a:ext>
            </a:extLst>
          </p:cNvPr>
          <p:cNvSpPr>
            <a:spLocks noGrp="1"/>
          </p:cNvSpPr>
          <p:nvPr>
            <p:ph type="title"/>
          </p:nvPr>
        </p:nvSpPr>
        <p:spPr/>
        <p:txBody>
          <a:bodyPr/>
          <a:lstStyle/>
          <a:p>
            <a:r>
              <a:rPr lang="en-US" dirty="0"/>
              <a:t>Quality Control</a:t>
            </a:r>
          </a:p>
        </p:txBody>
      </p:sp>
      <p:pic>
        <p:nvPicPr>
          <p:cNvPr id="4" name="Content Placeholder 3">
            <a:extLst>
              <a:ext uri="{FF2B5EF4-FFF2-40B4-BE49-F238E27FC236}">
                <a16:creationId xmlns:a16="http://schemas.microsoft.com/office/drawing/2014/main" id="{109BA24D-0A87-4E8A-AFAD-95F60C240CFB}"/>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248841" y="1516827"/>
            <a:ext cx="9285584" cy="4699879"/>
          </a:xfrm>
        </p:spPr>
      </p:pic>
    </p:spTree>
    <p:extLst>
      <p:ext uri="{BB962C8B-B14F-4D97-AF65-F5344CB8AC3E}">
        <p14:creationId xmlns:p14="http://schemas.microsoft.com/office/powerpoint/2010/main" val="3907562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2AECB-487D-4422-A10E-CE647280C966}"/>
              </a:ext>
            </a:extLst>
          </p:cNvPr>
          <p:cNvSpPr>
            <a:spLocks noGrp="1"/>
          </p:cNvSpPr>
          <p:nvPr>
            <p:ph type="title"/>
          </p:nvPr>
        </p:nvSpPr>
        <p:spPr/>
        <p:txBody>
          <a:bodyPr/>
          <a:lstStyle/>
          <a:p>
            <a:r>
              <a:rPr lang="en-US" dirty="0"/>
              <a:t>Standards</a:t>
            </a:r>
          </a:p>
        </p:txBody>
      </p:sp>
      <p:sp>
        <p:nvSpPr>
          <p:cNvPr id="3" name="Content Placeholder 2">
            <a:extLst>
              <a:ext uri="{FF2B5EF4-FFF2-40B4-BE49-F238E27FC236}">
                <a16:creationId xmlns:a16="http://schemas.microsoft.com/office/drawing/2014/main" id="{1C7AF644-6071-4D93-BCB4-43808A806B36}"/>
              </a:ext>
            </a:extLst>
          </p:cNvPr>
          <p:cNvSpPr>
            <a:spLocks noGrp="1"/>
          </p:cNvSpPr>
          <p:nvPr>
            <p:ph sz="half" idx="1"/>
          </p:nvPr>
        </p:nvSpPr>
        <p:spPr>
          <a:xfrm>
            <a:off x="737881" y="1420420"/>
            <a:ext cx="3973968" cy="4734318"/>
          </a:xfrm>
        </p:spPr>
        <p:txBody>
          <a:bodyPr/>
          <a:lstStyle/>
          <a:p>
            <a:pPr marL="342900" indent="-342900">
              <a:buClr>
                <a:schemeClr val="accent1"/>
              </a:buClr>
              <a:buFont typeface="Wingdings" panose="05000000000000000000" pitchFamily="2" charset="2"/>
              <a:buChar char="Ø"/>
            </a:pPr>
            <a:r>
              <a:rPr lang="en-US" sz="2400" dirty="0"/>
              <a:t>Food Production and Service</a:t>
            </a:r>
          </a:p>
          <a:p>
            <a:pPr marL="342900" indent="-342900">
              <a:buClr>
                <a:schemeClr val="accent1"/>
              </a:buClr>
              <a:buFont typeface="Wingdings" panose="05000000000000000000" pitchFamily="2" charset="2"/>
              <a:buChar char="Ø"/>
            </a:pPr>
            <a:endParaRPr lang="en-US" sz="2400" dirty="0"/>
          </a:p>
          <a:p>
            <a:pPr marL="342900" indent="-342900">
              <a:buClr>
                <a:schemeClr val="accent1"/>
              </a:buClr>
              <a:buFont typeface="Wingdings" panose="05000000000000000000" pitchFamily="2" charset="2"/>
              <a:buChar char="Ø"/>
            </a:pPr>
            <a:r>
              <a:rPr lang="en-US" sz="2400" dirty="0"/>
              <a:t>Inventory</a:t>
            </a:r>
          </a:p>
          <a:p>
            <a:pPr marL="342900" indent="-342900">
              <a:buClr>
                <a:schemeClr val="accent1"/>
              </a:buClr>
              <a:buFont typeface="Wingdings" panose="05000000000000000000" pitchFamily="2" charset="2"/>
              <a:buChar char="Ø"/>
            </a:pPr>
            <a:endParaRPr lang="en-US" sz="2400" dirty="0"/>
          </a:p>
          <a:p>
            <a:pPr marL="342900" indent="-342900">
              <a:buClr>
                <a:schemeClr val="accent1"/>
              </a:buClr>
              <a:buFont typeface="Wingdings" panose="05000000000000000000" pitchFamily="2" charset="2"/>
              <a:buChar char="Ø"/>
            </a:pPr>
            <a:r>
              <a:rPr lang="en-US" sz="2400" dirty="0"/>
              <a:t>Purchasing, Receiving and Storing</a:t>
            </a:r>
          </a:p>
          <a:p>
            <a:endParaRPr lang="en-US" dirty="0"/>
          </a:p>
        </p:txBody>
      </p:sp>
      <p:pic>
        <p:nvPicPr>
          <p:cNvPr id="4" name="Content Placeholder 6">
            <a:extLst>
              <a:ext uri="{FF2B5EF4-FFF2-40B4-BE49-F238E27FC236}">
                <a16:creationId xmlns:a16="http://schemas.microsoft.com/office/drawing/2014/main" id="{10169250-7316-45EC-A36F-F9945847C8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8417" y="1283509"/>
            <a:ext cx="6251923" cy="4820233"/>
          </a:xfrm>
          <a:prstGeom prst="rect">
            <a:avLst/>
          </a:prstGeom>
        </p:spPr>
      </p:pic>
    </p:spTree>
    <p:extLst>
      <p:ext uri="{BB962C8B-B14F-4D97-AF65-F5344CB8AC3E}">
        <p14:creationId xmlns:p14="http://schemas.microsoft.com/office/powerpoint/2010/main" val="3430772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88427-DF80-4577-B538-A107C5159892}"/>
              </a:ext>
            </a:extLst>
          </p:cNvPr>
          <p:cNvSpPr>
            <a:spLocks noGrp="1"/>
          </p:cNvSpPr>
          <p:nvPr>
            <p:ph type="title"/>
          </p:nvPr>
        </p:nvSpPr>
        <p:spPr/>
        <p:txBody>
          <a:bodyPr/>
          <a:lstStyle/>
          <a:p>
            <a:r>
              <a:rPr lang="en-US" dirty="0"/>
              <a:t>Food Production and Service</a:t>
            </a:r>
          </a:p>
        </p:txBody>
      </p:sp>
      <p:sp>
        <p:nvSpPr>
          <p:cNvPr id="3" name="Content Placeholder 2">
            <a:extLst>
              <a:ext uri="{FF2B5EF4-FFF2-40B4-BE49-F238E27FC236}">
                <a16:creationId xmlns:a16="http://schemas.microsoft.com/office/drawing/2014/main" id="{EC6CC8BC-3BF4-4631-B7C3-40B055E70147}"/>
              </a:ext>
            </a:extLst>
          </p:cNvPr>
          <p:cNvSpPr>
            <a:spLocks noGrp="1"/>
          </p:cNvSpPr>
          <p:nvPr>
            <p:ph sz="half" idx="1"/>
          </p:nvPr>
        </p:nvSpPr>
        <p:spPr>
          <a:xfrm>
            <a:off x="737881" y="1420420"/>
            <a:ext cx="5354944" cy="2215665"/>
          </a:xfrm>
        </p:spPr>
        <p:txBody>
          <a:bodyPr/>
          <a:lstStyle/>
          <a:p>
            <a:pPr marL="109728"/>
            <a:r>
              <a:rPr lang="en-US" sz="2400" dirty="0"/>
              <a:t>Standard:</a:t>
            </a:r>
          </a:p>
          <a:p>
            <a:pPr marL="342900" indent="-342900">
              <a:buClr>
                <a:schemeClr val="accent1"/>
              </a:buClr>
              <a:buFont typeface="Wingdings" panose="05000000000000000000" pitchFamily="2" charset="2"/>
              <a:buChar char="Ø"/>
            </a:pPr>
            <a:r>
              <a:rPr lang="en-US" sz="2400" dirty="0"/>
              <a:t>Portion sizes</a:t>
            </a:r>
          </a:p>
          <a:p>
            <a:pPr marL="342900" indent="-342900">
              <a:buClr>
                <a:schemeClr val="accent1"/>
              </a:buClr>
              <a:buFont typeface="Wingdings" panose="05000000000000000000" pitchFamily="2" charset="2"/>
              <a:buChar char="Ø"/>
            </a:pPr>
            <a:r>
              <a:rPr lang="en-US" sz="2400" dirty="0"/>
              <a:t>Portion costs </a:t>
            </a:r>
          </a:p>
          <a:p>
            <a:pPr marL="342900" indent="-342900">
              <a:buClr>
                <a:schemeClr val="accent1"/>
              </a:buClr>
              <a:buFont typeface="Wingdings" panose="05000000000000000000" pitchFamily="2" charset="2"/>
              <a:buChar char="Ø"/>
            </a:pPr>
            <a:r>
              <a:rPr lang="en-US" sz="2400" dirty="0"/>
              <a:t>Recipes</a:t>
            </a:r>
          </a:p>
          <a:p>
            <a:endParaRPr lang="en-US" dirty="0"/>
          </a:p>
        </p:txBody>
      </p:sp>
      <p:pic>
        <p:nvPicPr>
          <p:cNvPr id="4" name="Content Placeholder 6">
            <a:extLst>
              <a:ext uri="{FF2B5EF4-FFF2-40B4-BE49-F238E27FC236}">
                <a16:creationId xmlns:a16="http://schemas.microsoft.com/office/drawing/2014/main" id="{D871CE32-CDDC-4D14-8873-EF165A8235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1224" y="1708908"/>
            <a:ext cx="6232895" cy="4157341"/>
          </a:xfrm>
          <a:prstGeom prst="rect">
            <a:avLst/>
          </a:prstGeom>
        </p:spPr>
      </p:pic>
    </p:spTree>
    <p:extLst>
      <p:ext uri="{BB962C8B-B14F-4D97-AF65-F5344CB8AC3E}">
        <p14:creationId xmlns:p14="http://schemas.microsoft.com/office/powerpoint/2010/main" val="3789432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0FA2F-2079-40E3-AC78-414C856E8D89}"/>
              </a:ext>
            </a:extLst>
          </p:cNvPr>
          <p:cNvSpPr>
            <a:spLocks noGrp="1"/>
          </p:cNvSpPr>
          <p:nvPr>
            <p:ph type="title"/>
          </p:nvPr>
        </p:nvSpPr>
        <p:spPr/>
        <p:txBody>
          <a:bodyPr/>
          <a:lstStyle/>
          <a:p>
            <a:r>
              <a:rPr lang="en-US" dirty="0"/>
              <a:t>Inventory</a:t>
            </a:r>
          </a:p>
        </p:txBody>
      </p:sp>
      <p:sp>
        <p:nvSpPr>
          <p:cNvPr id="3" name="Content Placeholder 2">
            <a:extLst>
              <a:ext uri="{FF2B5EF4-FFF2-40B4-BE49-F238E27FC236}">
                <a16:creationId xmlns:a16="http://schemas.microsoft.com/office/drawing/2014/main" id="{2810BDC0-5C5B-4533-9904-7C397BA1F04C}"/>
              </a:ext>
            </a:extLst>
          </p:cNvPr>
          <p:cNvSpPr>
            <a:spLocks noGrp="1"/>
          </p:cNvSpPr>
          <p:nvPr>
            <p:ph sz="half" idx="1"/>
          </p:nvPr>
        </p:nvSpPr>
        <p:spPr/>
        <p:txBody>
          <a:bodyPr/>
          <a:lstStyle/>
          <a:p>
            <a:pPr marL="457200" indent="-457200">
              <a:buClr>
                <a:schemeClr val="accent1"/>
              </a:buClr>
              <a:buFont typeface="Wingdings" panose="05000000000000000000" pitchFamily="2" charset="2"/>
              <a:buChar char="Ø"/>
            </a:pPr>
            <a:r>
              <a:rPr lang="en-US" sz="2800" dirty="0"/>
              <a:t>Physical inventory</a:t>
            </a:r>
          </a:p>
          <a:p>
            <a:pPr marL="457200" indent="-457200">
              <a:buClr>
                <a:schemeClr val="accent1"/>
              </a:buClr>
              <a:buFont typeface="Wingdings" panose="05000000000000000000" pitchFamily="2" charset="2"/>
              <a:buChar char="Ø"/>
            </a:pPr>
            <a:r>
              <a:rPr lang="en-US" sz="2800" dirty="0"/>
              <a:t>Calculate cost</a:t>
            </a:r>
          </a:p>
          <a:p>
            <a:pPr marL="868680" lvl="1" indent="-457200">
              <a:buFont typeface="+mj-lt"/>
              <a:buAutoNum type="arabicPeriod"/>
            </a:pPr>
            <a:r>
              <a:rPr lang="en-US" sz="2400" dirty="0"/>
              <a:t>Latest purchase price (FIFO)</a:t>
            </a:r>
          </a:p>
          <a:p>
            <a:pPr marL="868680" lvl="1" indent="-457200">
              <a:buFont typeface="+mj-lt"/>
              <a:buAutoNum type="arabicPeriod"/>
            </a:pPr>
            <a:r>
              <a:rPr lang="en-US" sz="2400" dirty="0"/>
              <a:t>Actual purchase price</a:t>
            </a:r>
          </a:p>
          <a:p>
            <a:pPr marL="868680" lvl="1" indent="-457200">
              <a:buFont typeface="+mj-lt"/>
              <a:buAutoNum type="arabicPeriod"/>
            </a:pPr>
            <a:r>
              <a:rPr lang="en-US" sz="2400" dirty="0"/>
              <a:t>Weighted average purchase price</a:t>
            </a:r>
          </a:p>
          <a:p>
            <a:pPr marL="868680" lvl="1" indent="-457200">
              <a:buFont typeface="+mj-lt"/>
              <a:buAutoNum type="arabicPeriod"/>
            </a:pPr>
            <a:r>
              <a:rPr lang="en-US" sz="2400" dirty="0"/>
              <a:t>Last in, first out (LIFO)</a:t>
            </a:r>
          </a:p>
          <a:p>
            <a:endParaRPr lang="en-US" dirty="0"/>
          </a:p>
        </p:txBody>
      </p:sp>
      <p:pic>
        <p:nvPicPr>
          <p:cNvPr id="4" name="Content Placeholder 7">
            <a:extLst>
              <a:ext uri="{FF2B5EF4-FFF2-40B4-BE49-F238E27FC236}">
                <a16:creationId xmlns:a16="http://schemas.microsoft.com/office/drawing/2014/main" id="{8D0392B3-1125-4D58-9D2A-B84B920765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9177" y="1078454"/>
            <a:ext cx="5124383" cy="4875212"/>
          </a:xfrm>
          <a:prstGeom prst="rect">
            <a:avLst/>
          </a:prstGeom>
        </p:spPr>
      </p:pic>
    </p:spTree>
    <p:extLst>
      <p:ext uri="{BB962C8B-B14F-4D97-AF65-F5344CB8AC3E}">
        <p14:creationId xmlns:p14="http://schemas.microsoft.com/office/powerpoint/2010/main" val="3078098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F6457-57BF-4B0F-B3AF-0EF728B468F0}"/>
              </a:ext>
            </a:extLst>
          </p:cNvPr>
          <p:cNvSpPr>
            <a:spLocks noGrp="1"/>
          </p:cNvSpPr>
          <p:nvPr>
            <p:ph type="title"/>
          </p:nvPr>
        </p:nvSpPr>
        <p:spPr/>
        <p:txBody>
          <a:bodyPr/>
          <a:lstStyle/>
          <a:p>
            <a:r>
              <a:rPr lang="en-US" dirty="0"/>
              <a:t>Purchasing, Receiving, and Storing</a:t>
            </a:r>
          </a:p>
        </p:txBody>
      </p:sp>
      <p:sp>
        <p:nvSpPr>
          <p:cNvPr id="3" name="Content Placeholder 2">
            <a:extLst>
              <a:ext uri="{FF2B5EF4-FFF2-40B4-BE49-F238E27FC236}">
                <a16:creationId xmlns:a16="http://schemas.microsoft.com/office/drawing/2014/main" id="{88E533F0-105E-4EFD-A2D7-D6700C18FA8E}"/>
              </a:ext>
            </a:extLst>
          </p:cNvPr>
          <p:cNvSpPr>
            <a:spLocks noGrp="1"/>
          </p:cNvSpPr>
          <p:nvPr>
            <p:ph sz="half" idx="1"/>
          </p:nvPr>
        </p:nvSpPr>
        <p:spPr/>
        <p:txBody>
          <a:bodyPr/>
          <a:lstStyle/>
          <a:p>
            <a:pPr marL="566928" indent="-457200">
              <a:buClr>
                <a:schemeClr val="accent1"/>
              </a:buClr>
              <a:buFont typeface="Wingdings" panose="05000000000000000000" pitchFamily="2" charset="2"/>
              <a:buChar char="Ø"/>
            </a:pPr>
            <a:r>
              <a:rPr lang="en-US" sz="3200" dirty="0"/>
              <a:t>Purchasing</a:t>
            </a:r>
          </a:p>
          <a:p>
            <a:pPr marL="1143000" lvl="2" indent="-457200">
              <a:buFont typeface="Wingdings" panose="05000000000000000000" pitchFamily="2" charset="2"/>
              <a:buChar char="Ø"/>
            </a:pPr>
            <a:r>
              <a:rPr lang="en-US" sz="2600" dirty="0"/>
              <a:t>Choose from credible suppliers</a:t>
            </a:r>
          </a:p>
          <a:p>
            <a:pPr marL="566928" indent="-457200">
              <a:buClr>
                <a:schemeClr val="accent1"/>
              </a:buClr>
              <a:buFont typeface="Wingdings" panose="05000000000000000000" pitchFamily="2" charset="2"/>
              <a:buChar char="Ø"/>
            </a:pPr>
            <a:r>
              <a:rPr lang="en-US" sz="3200" dirty="0"/>
              <a:t>Receiving</a:t>
            </a:r>
          </a:p>
          <a:p>
            <a:pPr marL="1143000" lvl="2" indent="-457200">
              <a:buFont typeface="Wingdings" panose="05000000000000000000" pitchFamily="2" charset="2"/>
              <a:buChar char="Ø"/>
            </a:pPr>
            <a:r>
              <a:rPr lang="en-US" sz="2600" dirty="0"/>
              <a:t>Receive items efficiently</a:t>
            </a:r>
          </a:p>
          <a:p>
            <a:pPr marL="566928" indent="-457200">
              <a:buClr>
                <a:schemeClr val="accent1"/>
              </a:buClr>
              <a:buFont typeface="Wingdings" panose="05000000000000000000" pitchFamily="2" charset="2"/>
              <a:buChar char="Ø"/>
            </a:pPr>
            <a:r>
              <a:rPr lang="en-US" sz="3200" dirty="0"/>
              <a:t>Storing</a:t>
            </a:r>
          </a:p>
          <a:p>
            <a:pPr marL="1143000" lvl="2" indent="-457200">
              <a:buFont typeface="Wingdings" panose="05000000000000000000" pitchFamily="2" charset="2"/>
              <a:buChar char="Ø"/>
            </a:pPr>
            <a:r>
              <a:rPr lang="en-US" sz="2600" dirty="0"/>
              <a:t>Store items safely</a:t>
            </a:r>
          </a:p>
          <a:p>
            <a:endParaRPr lang="en-US" dirty="0"/>
          </a:p>
        </p:txBody>
      </p:sp>
      <p:pic>
        <p:nvPicPr>
          <p:cNvPr id="4" name="Content Placeholder 4">
            <a:extLst>
              <a:ext uri="{FF2B5EF4-FFF2-40B4-BE49-F238E27FC236}">
                <a16:creationId xmlns:a16="http://schemas.microsoft.com/office/drawing/2014/main" id="{2509D953-577C-498C-865D-4E10B45984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9177" y="1799298"/>
            <a:ext cx="5141715" cy="3976562"/>
          </a:xfrm>
          <a:prstGeom prst="rect">
            <a:avLst/>
          </a:prstGeom>
        </p:spPr>
      </p:pic>
    </p:spTree>
    <p:extLst>
      <p:ext uri="{BB962C8B-B14F-4D97-AF65-F5344CB8AC3E}">
        <p14:creationId xmlns:p14="http://schemas.microsoft.com/office/powerpoint/2010/main" val="8434431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0C27F-2150-4DD5-8A24-86FE2483331E}"/>
              </a:ext>
            </a:extLst>
          </p:cNvPr>
          <p:cNvSpPr>
            <a:spLocks noGrp="1"/>
          </p:cNvSpPr>
          <p:nvPr>
            <p:ph type="title"/>
          </p:nvPr>
        </p:nvSpPr>
        <p:spPr/>
        <p:txBody>
          <a:bodyPr/>
          <a:lstStyle/>
          <a:p>
            <a:r>
              <a:rPr lang="en-US" dirty="0"/>
              <a:t>Math and Science in Baking</a:t>
            </a:r>
          </a:p>
        </p:txBody>
      </p:sp>
      <p:pic>
        <p:nvPicPr>
          <p:cNvPr id="4" name="Picture 3">
            <a:extLst>
              <a:ext uri="{FF2B5EF4-FFF2-40B4-BE49-F238E27FC236}">
                <a16:creationId xmlns:a16="http://schemas.microsoft.com/office/drawing/2014/main" id="{4B5C1C1E-07FD-428D-A667-4873BBCF93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13379" y="1484554"/>
            <a:ext cx="8565242" cy="4535469"/>
          </a:xfrm>
          <a:prstGeom prst="rect">
            <a:avLst/>
          </a:prstGeom>
        </p:spPr>
      </p:pic>
    </p:spTree>
    <p:extLst>
      <p:ext uri="{BB962C8B-B14F-4D97-AF65-F5344CB8AC3E}">
        <p14:creationId xmlns:p14="http://schemas.microsoft.com/office/powerpoint/2010/main" val="13730331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FD8B7-EA4F-4D00-BADE-40F4D048DAD8}"/>
              </a:ext>
            </a:extLst>
          </p:cNvPr>
          <p:cNvSpPr>
            <a:spLocks noGrp="1"/>
          </p:cNvSpPr>
          <p:nvPr>
            <p:ph type="title"/>
          </p:nvPr>
        </p:nvSpPr>
        <p:spPr/>
        <p:txBody>
          <a:bodyPr/>
          <a:lstStyle/>
          <a:p>
            <a:r>
              <a:rPr lang="en-US" dirty="0"/>
              <a:t>Science of Baking</a:t>
            </a:r>
          </a:p>
        </p:txBody>
      </p:sp>
      <p:graphicFrame>
        <p:nvGraphicFramePr>
          <p:cNvPr id="4" name="Diagram 3">
            <a:extLst>
              <a:ext uri="{FF2B5EF4-FFF2-40B4-BE49-F238E27FC236}">
                <a16:creationId xmlns:a16="http://schemas.microsoft.com/office/drawing/2014/main" id="{2C4AE566-383D-4E97-A70D-EDC91DBC9283}"/>
              </a:ext>
            </a:extLst>
          </p:cNvPr>
          <p:cNvGraphicFramePr/>
          <p:nvPr>
            <p:extLst>
              <p:ext uri="{D42A27DB-BD31-4B8C-83A1-F6EECF244321}">
                <p14:modId xmlns:p14="http://schemas.microsoft.com/office/powerpoint/2010/main" val="1622471314"/>
              </p:ext>
            </p:extLst>
          </p:nvPr>
        </p:nvGraphicFramePr>
        <p:xfrm>
          <a:off x="860613" y="1559859"/>
          <a:ext cx="9970298" cy="46044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21468177"/>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Props1.xml><?xml version="1.0" encoding="utf-8"?>
<ds:datastoreItem xmlns:ds="http://schemas.openxmlformats.org/officeDocument/2006/customXml" ds:itemID="{E510B6C6-E837-483C-A857-03CE8FC2D022}">
  <ds:schemaRefs>
    <ds:schemaRef ds:uri="http://schemas.microsoft.com/sharepoint/v3/contenttype/forms"/>
  </ds:schemaRefs>
</ds:datastoreItem>
</file>

<file path=customXml/itemProps2.xml><?xml version="1.0" encoding="utf-8"?>
<ds:datastoreItem xmlns:ds="http://schemas.openxmlformats.org/officeDocument/2006/customXml" ds:itemID="{03DCA1A3-838F-4DE4-BC5B-8F48DBF5CD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71B5C7F-2497-4FAB-9E2E-E6A7EB669C3E}">
  <ds:schemaRefs>
    <ds:schemaRef ds:uri="05d88611-e516-4d1a-b12e-39107e78b3d0"/>
    <ds:schemaRef ds:uri="http://purl.org/dc/dcmitype/"/>
    <ds:schemaRef ds:uri="http://www.w3.org/XML/1998/namespace"/>
    <ds:schemaRef ds:uri="56ea17bb-c96d-4826-b465-01eec0dd23dd"/>
    <ds:schemaRef ds:uri="http://purl.org/dc/terms/"/>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http://schemas.microsoft.com/sharepoint/v3"/>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52</TotalTime>
  <Words>690</Words>
  <Application>Microsoft Office PowerPoint</Application>
  <PresentationFormat>Widescreen</PresentationFormat>
  <Paragraphs>109</Paragraphs>
  <Slides>16</Slides>
  <Notes>14</Notes>
  <HiddenSlides>0</HiddenSlides>
  <MMClips>1</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16</vt:i4>
      </vt:variant>
    </vt:vector>
  </HeadingPairs>
  <TitlesOfParts>
    <vt:vector size="25" baseType="lpstr">
      <vt:lpstr>.AppleSystemUIFont</vt:lpstr>
      <vt:lpstr>Arial</vt:lpstr>
      <vt:lpstr>Calibri</vt:lpstr>
      <vt:lpstr>Cambria Math</vt:lpstr>
      <vt:lpstr>Open Sans</vt:lpstr>
      <vt:lpstr>Open Sans SemiBold</vt:lpstr>
      <vt:lpstr>Wingdings</vt:lpstr>
      <vt:lpstr>2_Office Theme</vt:lpstr>
      <vt:lpstr>3_Office Theme</vt:lpstr>
      <vt:lpstr>Math + Science = Quality Food</vt:lpstr>
      <vt:lpstr>PowerPoint Presentation</vt:lpstr>
      <vt:lpstr>Quality Control</vt:lpstr>
      <vt:lpstr>Standards</vt:lpstr>
      <vt:lpstr>Food Production and Service</vt:lpstr>
      <vt:lpstr>Inventory</vt:lpstr>
      <vt:lpstr>Purchasing, Receiving, and Storing</vt:lpstr>
      <vt:lpstr>Math and Science in Baking</vt:lpstr>
      <vt:lpstr>Science of Baking</vt:lpstr>
      <vt:lpstr>Standardized Recipes for Baking</vt:lpstr>
      <vt:lpstr>Baker’s Percentage</vt:lpstr>
      <vt:lpstr>Baker's Percentage</vt:lpstr>
      <vt:lpstr>PowerPoint Presentation</vt:lpstr>
      <vt:lpstr>Let’s Review!</vt:lpstr>
      <vt:lpstr>PowerPoint Presentation</vt:lpstr>
      <vt:lpstr>References and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Caroline Bentley</cp:lastModifiedBy>
  <cp:revision>6</cp:revision>
  <cp:lastPrinted>2017-07-07T16:17:37Z</cp:lastPrinted>
  <dcterms:created xsi:type="dcterms:W3CDTF">2017-07-11T23:58:30Z</dcterms:created>
  <dcterms:modified xsi:type="dcterms:W3CDTF">2017-11-17T21:29:43Z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