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6"/>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10" d="100"/>
          <a:sy n="110" d="100"/>
        </p:scale>
        <p:origin x="610"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11/22/2017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Practicum in Human Services provides occupational specific training and focuses on the development of:</a:t>
            </a:r>
          </a:p>
          <a:p>
            <a:r>
              <a:rPr lang="en-US" dirty="0"/>
              <a:t>Consumer Services</a:t>
            </a:r>
          </a:p>
          <a:p>
            <a:r>
              <a:rPr lang="en-US" dirty="0"/>
              <a:t>Early Childhood Development and Services</a:t>
            </a:r>
          </a:p>
          <a:p>
            <a:r>
              <a:rPr lang="en-US" dirty="0"/>
              <a:t>Counseling and Mental Health Services</a:t>
            </a:r>
          </a:p>
          <a:p>
            <a:r>
              <a:rPr lang="en-US" dirty="0"/>
              <a:t>Family and Community Services</a:t>
            </a:r>
          </a:p>
          <a:p>
            <a:r>
              <a:rPr lang="en-US" dirty="0"/>
              <a:t>Personal Care Services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2700147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cosmetologist, what do you need to know about use and application of mathematics at the workplace?</a:t>
            </a:r>
          </a:p>
          <a:p>
            <a:endParaRPr lang="en-US" dirty="0"/>
          </a:p>
          <a:p>
            <a:r>
              <a:rPr lang="en-US" dirty="0"/>
              <a:t>Allow students to share.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1359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Career and Mathematical Application Investigation (see All Lesson Attachments tab) and introduce the project.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252262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 to view video:</a:t>
            </a:r>
          </a:p>
          <a:p>
            <a:endParaRPr lang="en-US" dirty="0"/>
          </a:p>
          <a:p>
            <a:r>
              <a:rPr lang="en-US" dirty="0"/>
              <a:t>We Use Math - Introduction</a:t>
            </a:r>
          </a:p>
          <a:p>
            <a:r>
              <a:rPr lang="en-US" dirty="0"/>
              <a:t>Meet professionals from a number of exciting fields who use mathematics in their jobs every day.</a:t>
            </a:r>
          </a:p>
          <a:p>
            <a:r>
              <a:rPr lang="en-US" dirty="0"/>
              <a:t>https://youtu.be/aYIv4jggQJc</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201630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are going to focus on mathematical applications in Human Services.</a:t>
            </a:r>
          </a:p>
          <a:p>
            <a:endParaRPr lang="en-US" dirty="0"/>
          </a:p>
          <a:p>
            <a:r>
              <a:rPr lang="en-US" dirty="0"/>
              <a:t>What do you know already?</a:t>
            </a:r>
          </a:p>
          <a:p>
            <a:endParaRPr lang="en-US" dirty="0"/>
          </a:p>
          <a:p>
            <a:r>
              <a:rPr lang="en-US" dirty="0"/>
              <a:t>Allow students to share.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13602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it's a prescription in the healthcare field, an order for a product online, supplies for an office or disbursement of a government manual, orders and billings are a part of Human Services. Each specific industry and office have a structure in place for managing the orders and billing process. Errors can be costly and new employees are expected to listen carefully, follow instructions and ask questions to clarify in order to avoid problems.</a:t>
            </a:r>
          </a:p>
          <a:p>
            <a:endParaRPr lang="en-US" dirty="0"/>
          </a:p>
          <a:p>
            <a:r>
              <a:rPr lang="en-US" dirty="0"/>
              <a:t>How much mathematics are used in various occupations in Human Services? </a:t>
            </a:r>
          </a:p>
          <a:p>
            <a:endParaRPr lang="en-US" dirty="0"/>
          </a:p>
          <a:p>
            <a:r>
              <a:rPr lang="en-US" dirty="0"/>
              <a:t>What kind and in what ways? </a:t>
            </a:r>
          </a:p>
          <a:p>
            <a:endParaRPr lang="en-US" dirty="0"/>
          </a:p>
          <a:p>
            <a:r>
              <a:rPr lang="en-US" dirty="0"/>
              <a:t>Allow students to share.</a:t>
            </a:r>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13762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Mathguide.com, employers are looking for three basic traits. They want their employees to be able to:</a:t>
            </a:r>
          </a:p>
          <a:p>
            <a:r>
              <a:rPr lang="en-US" dirty="0"/>
              <a:t>communicate their thoughts with other employees</a:t>
            </a:r>
          </a:p>
          <a:p>
            <a:r>
              <a:rPr lang="en-US" dirty="0"/>
              <a:t>reason</a:t>
            </a:r>
          </a:p>
          <a:p>
            <a:r>
              <a:rPr lang="en-US" dirty="0"/>
              <a:t>work with technical equipment</a:t>
            </a:r>
          </a:p>
          <a:p>
            <a:endParaRPr lang="en-US" dirty="0"/>
          </a:p>
          <a:p>
            <a:r>
              <a:rPr lang="en-US" dirty="0"/>
              <a:t>How can math deal with developing reason and working with technical equipment?</a:t>
            </a:r>
          </a:p>
          <a:p>
            <a:endParaRPr lang="en-US" dirty="0"/>
          </a:p>
          <a:p>
            <a:r>
              <a:rPr lang="en-US" dirty="0"/>
              <a:t>How can math affect communication? Effectively using math can increase the ability to speak and write more plainly. Language, at least the type needed for work, tends to be organized and mathematical ability helps with that process.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191117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worked in a Human Services-related occupation? </a:t>
            </a:r>
          </a:p>
          <a:p>
            <a:endParaRPr lang="en-US" dirty="0"/>
          </a:p>
          <a:p>
            <a:r>
              <a:rPr lang="en-US" dirty="0"/>
              <a:t>What mathematical applications were used?</a:t>
            </a:r>
          </a:p>
          <a:p>
            <a:endParaRPr lang="en-US" dirty="0"/>
          </a:p>
          <a:p>
            <a:r>
              <a:rPr lang="en-US" dirty="0"/>
              <a:t>Allow students to share.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82050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tell from this picture? </a:t>
            </a:r>
          </a:p>
          <a:p>
            <a:endParaRPr lang="en-US" dirty="0"/>
          </a:p>
          <a:p>
            <a:r>
              <a:rPr lang="en-US" dirty="0"/>
              <a:t>How does it relate to occupations in Human Services?</a:t>
            </a:r>
          </a:p>
          <a:p>
            <a:endParaRPr lang="en-US" dirty="0"/>
          </a:p>
          <a:p>
            <a:r>
              <a:rPr lang="en-US" dirty="0"/>
              <a:t>What clues do you get from this slide?</a:t>
            </a:r>
          </a:p>
          <a:p>
            <a:endParaRPr lang="en-US" dirty="0"/>
          </a:p>
          <a:p>
            <a:r>
              <a:rPr lang="en-US" dirty="0"/>
              <a:t>Allow students to share.</a:t>
            </a:r>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243816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image show? </a:t>
            </a:r>
          </a:p>
          <a:p>
            <a:endParaRPr lang="en-US" dirty="0"/>
          </a:p>
          <a:p>
            <a:r>
              <a:rPr lang="en-US" dirty="0"/>
              <a:t>What is it used for?</a:t>
            </a:r>
          </a:p>
          <a:p>
            <a:endParaRPr lang="en-US" dirty="0"/>
          </a:p>
          <a:p>
            <a:r>
              <a:rPr lang="en-US" dirty="0"/>
              <a:t>How can this be used in the field of Early Childhood Development and Services?</a:t>
            </a:r>
          </a:p>
          <a:p>
            <a:endParaRPr lang="en-US" dirty="0"/>
          </a:p>
          <a:p>
            <a:r>
              <a:rPr lang="en-US" dirty="0"/>
              <a:t>Allow students to share.</a:t>
            </a:r>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112079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happening in this slide? What mathematical applications could be used in this occupation? </a:t>
            </a:r>
          </a:p>
          <a:p>
            <a:endParaRPr lang="en-US" dirty="0"/>
          </a:p>
          <a:p>
            <a:r>
              <a:rPr lang="en-US" dirty="0"/>
              <a:t>As a therapist/counselor, why is it important to possess good mathematics skills?  </a:t>
            </a:r>
          </a:p>
          <a:p>
            <a:endParaRPr lang="en-US" dirty="0"/>
          </a:p>
          <a:p>
            <a:r>
              <a:rPr lang="en-US" dirty="0"/>
              <a:t>Allow students to share.</a:t>
            </a:r>
          </a:p>
          <a:p>
            <a:endParaRPr lang="en-US" dirty="0"/>
          </a:p>
          <a:p>
            <a:r>
              <a:rPr lang="en-US" dirty="0"/>
              <a:t>Teacher note: It is called a bulk bottle unscrambler. They are a necessity in an age where most companies receive their bottles in bulk. Bottle unscramblers have a small footprint with high speed capabilities and options such as ionized air cleaning of bottles before they are filled with product.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425016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type of technology in used for mathematical applications at the workplace?</a:t>
            </a:r>
          </a:p>
          <a:p>
            <a:endParaRPr lang="en-US" dirty="0"/>
          </a:p>
          <a:p>
            <a:r>
              <a:rPr lang="en-US" dirty="0"/>
              <a:t>Allow students to share.</a:t>
            </a:r>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1743650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aYIv4jggQJc"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Mathematical Applications in Human Services</a:t>
            </a:r>
          </a:p>
          <a:p>
            <a:endParaRPr lang="en-US" dirty="0"/>
          </a:p>
          <a:p>
            <a:pPr lvl="1"/>
            <a:r>
              <a:rPr lang="en-US" dirty="0"/>
              <a:t>Practicum in Human Services</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Counseling and Mental Health Services</a:t>
            </a:r>
          </a:p>
        </p:txBody>
      </p:sp>
      <p:pic>
        <p:nvPicPr>
          <p:cNvPr id="4" name="Content Placeholder 3">
            <a:extLst>
              <a:ext uri="{FF2B5EF4-FFF2-40B4-BE49-F238E27FC236}">
                <a16:creationId xmlns:a16="http://schemas.microsoft.com/office/drawing/2014/main" id="{1C800D8B-8EA7-4247-A6C4-801D867B7FDF}"/>
              </a:ext>
            </a:extLst>
          </p:cNvPr>
          <p:cNvPicPr>
            <a:picLocks noGrp="1" noChangeAspect="1"/>
          </p:cNvPicPr>
          <p:nvPr>
            <p:ph sz="half" idx="1"/>
          </p:nvPr>
        </p:nvPicPr>
        <p:blipFill>
          <a:blip r:embed="rId3"/>
          <a:stretch>
            <a:fillRect/>
          </a:stretch>
        </p:blipFill>
        <p:spPr>
          <a:xfrm>
            <a:off x="3628572" y="1970038"/>
            <a:ext cx="5671175" cy="3785557"/>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Family and Community Services</a:t>
            </a:r>
          </a:p>
        </p:txBody>
      </p:sp>
      <p:pic>
        <p:nvPicPr>
          <p:cNvPr id="4" name="Content Placeholder 3">
            <a:extLst>
              <a:ext uri="{FF2B5EF4-FFF2-40B4-BE49-F238E27FC236}">
                <a16:creationId xmlns:a16="http://schemas.microsoft.com/office/drawing/2014/main" id="{D5EB14FE-5DF2-4E22-90EA-BA1EE0CEE60C}"/>
              </a:ext>
            </a:extLst>
          </p:cNvPr>
          <p:cNvPicPr>
            <a:picLocks noGrp="1" noChangeAspect="1"/>
          </p:cNvPicPr>
          <p:nvPr>
            <p:ph sz="half" idx="1"/>
          </p:nvPr>
        </p:nvPicPr>
        <p:blipFill>
          <a:blip r:embed="rId3"/>
          <a:stretch>
            <a:fillRect/>
          </a:stretch>
        </p:blipFill>
        <p:spPr>
          <a:xfrm>
            <a:off x="3727381" y="1959429"/>
            <a:ext cx="5486013" cy="3992193"/>
          </a:xfrm>
          <a:prstGeom prst="rect">
            <a:avLst/>
          </a:prstGeom>
        </p:spPr>
      </p:pic>
    </p:spTree>
    <p:extLst>
      <p:ext uri="{BB962C8B-B14F-4D97-AF65-F5344CB8AC3E}">
        <p14:creationId xmlns:p14="http://schemas.microsoft.com/office/powerpoint/2010/main" val="2879365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Personal Care Services</a:t>
            </a:r>
          </a:p>
        </p:txBody>
      </p:sp>
      <p:pic>
        <p:nvPicPr>
          <p:cNvPr id="4" name="Content Placeholder 3">
            <a:extLst>
              <a:ext uri="{FF2B5EF4-FFF2-40B4-BE49-F238E27FC236}">
                <a16:creationId xmlns:a16="http://schemas.microsoft.com/office/drawing/2014/main" id="{9A07BAF8-AD90-47A3-BAFD-010A90E7A71F}"/>
              </a:ext>
            </a:extLst>
          </p:cNvPr>
          <p:cNvPicPr>
            <a:picLocks noGrp="1" noChangeAspect="1"/>
          </p:cNvPicPr>
          <p:nvPr>
            <p:ph sz="half" idx="1"/>
          </p:nvPr>
        </p:nvPicPr>
        <p:blipFill>
          <a:blip r:embed="rId3"/>
          <a:stretch>
            <a:fillRect/>
          </a:stretch>
        </p:blipFill>
        <p:spPr>
          <a:xfrm>
            <a:off x="2536109" y="2315026"/>
            <a:ext cx="3559891" cy="3448355"/>
          </a:xfrm>
          <a:prstGeom prst="rect">
            <a:avLst/>
          </a:prstGeom>
        </p:spPr>
      </p:pic>
      <p:pic>
        <p:nvPicPr>
          <p:cNvPr id="5" name="Picture 4">
            <a:extLst>
              <a:ext uri="{FF2B5EF4-FFF2-40B4-BE49-F238E27FC236}">
                <a16:creationId xmlns:a16="http://schemas.microsoft.com/office/drawing/2014/main" id="{FF5B16E1-939C-42AB-AD48-2D745224BF02}"/>
              </a:ext>
            </a:extLst>
          </p:cNvPr>
          <p:cNvPicPr>
            <a:picLocks noChangeAspect="1"/>
          </p:cNvPicPr>
          <p:nvPr/>
        </p:nvPicPr>
        <p:blipFill>
          <a:blip r:embed="rId4"/>
          <a:stretch>
            <a:fillRect/>
          </a:stretch>
        </p:blipFill>
        <p:spPr>
          <a:xfrm>
            <a:off x="7084507" y="2315026"/>
            <a:ext cx="3559892" cy="3448355"/>
          </a:xfrm>
          <a:prstGeom prst="rect">
            <a:avLst/>
          </a:prstGeom>
        </p:spPr>
      </p:pic>
    </p:spTree>
    <p:extLst>
      <p:ext uri="{BB962C8B-B14F-4D97-AF65-F5344CB8AC3E}">
        <p14:creationId xmlns:p14="http://schemas.microsoft.com/office/powerpoint/2010/main" val="374010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Your Turn</a:t>
            </a:r>
          </a:p>
        </p:txBody>
      </p:sp>
      <p:pic>
        <p:nvPicPr>
          <p:cNvPr id="4" name="Content Placeholder 3">
            <a:extLst>
              <a:ext uri="{FF2B5EF4-FFF2-40B4-BE49-F238E27FC236}">
                <a16:creationId xmlns:a16="http://schemas.microsoft.com/office/drawing/2014/main" id="{5CA95BE3-802A-4EFA-B0E0-7344DCD9BC1F}"/>
              </a:ext>
            </a:extLst>
          </p:cNvPr>
          <p:cNvPicPr>
            <a:picLocks noGrp="1" noChangeAspect="1"/>
          </p:cNvPicPr>
          <p:nvPr>
            <p:ph sz="half" idx="1"/>
          </p:nvPr>
        </p:nvPicPr>
        <p:blipFill>
          <a:blip r:embed="rId3"/>
          <a:stretch>
            <a:fillRect/>
          </a:stretch>
        </p:blipFill>
        <p:spPr>
          <a:xfrm>
            <a:off x="5014685" y="2012404"/>
            <a:ext cx="2967675" cy="3764962"/>
          </a:xfrm>
          <a:prstGeom prst="rect">
            <a:avLst/>
          </a:prstGeom>
        </p:spPr>
      </p:pic>
    </p:spTree>
    <p:extLst>
      <p:ext uri="{BB962C8B-B14F-4D97-AF65-F5344CB8AC3E}">
        <p14:creationId xmlns:p14="http://schemas.microsoft.com/office/powerpoint/2010/main" val="1395611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EA0F01-0142-4DB2-8D47-2BF1C9D3F057}"/>
              </a:ext>
            </a:extLst>
          </p:cNvPr>
          <p:cNvPicPr>
            <a:picLocks noGrp="1" noChangeAspect="1"/>
          </p:cNvPicPr>
          <p:nvPr>
            <p:ph sz="half" idx="1"/>
          </p:nvPr>
        </p:nvPicPr>
        <p:blipFill>
          <a:blip r:embed="rId2"/>
          <a:stretch>
            <a:fillRect/>
          </a:stretch>
        </p:blipFill>
        <p:spPr>
          <a:xfrm>
            <a:off x="4535081" y="1690914"/>
            <a:ext cx="3634107" cy="4006624"/>
          </a:xfrm>
          <a:prstGeom prst="rect">
            <a:avLst/>
          </a:prstGeom>
        </p:spPr>
      </p:pic>
    </p:spTree>
    <p:extLst>
      <p:ext uri="{BB962C8B-B14F-4D97-AF65-F5344CB8AC3E}">
        <p14:creationId xmlns:p14="http://schemas.microsoft.com/office/powerpoint/2010/main" val="27024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marL="0" lvl="1" indent="0" algn="ctr">
              <a:buNone/>
            </a:pPr>
            <a:r>
              <a:rPr lang="en-US" dirty="0"/>
              <a:t>The following video can be viewed at the end of the Guided Practice section of this lesson. </a:t>
            </a:r>
          </a:p>
          <a:p>
            <a:pPr lvl="1"/>
            <a:endParaRPr lang="en-US" dirty="0"/>
          </a:p>
        </p:txBody>
      </p:sp>
      <p:pic>
        <p:nvPicPr>
          <p:cNvPr id="4" name="Picture 3">
            <a:extLst>
              <a:ext uri="{FF2B5EF4-FFF2-40B4-BE49-F238E27FC236}">
                <a16:creationId xmlns:a16="http://schemas.microsoft.com/office/drawing/2014/main" id="{1D7CF820-8866-4473-BC2E-DC0524473E6E}"/>
              </a:ext>
            </a:extLst>
          </p:cNvPr>
          <p:cNvPicPr>
            <a:picLocks noChangeAspect="1"/>
          </p:cNvPicPr>
          <p:nvPr/>
        </p:nvPicPr>
        <p:blipFill>
          <a:blip r:embed="rId2"/>
          <a:stretch>
            <a:fillRect/>
          </a:stretch>
        </p:blipFill>
        <p:spPr>
          <a:xfrm>
            <a:off x="4180114" y="2620775"/>
            <a:ext cx="4228971" cy="3354506"/>
          </a:xfrm>
          <a:prstGeom prst="rect">
            <a:avLst/>
          </a:prstGeom>
        </p:spPr>
      </p:pic>
    </p:spTree>
    <p:extLst>
      <p:ext uri="{BB962C8B-B14F-4D97-AF65-F5344CB8AC3E}">
        <p14:creationId xmlns:p14="http://schemas.microsoft.com/office/powerpoint/2010/main" val="22963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We Use Math </a:t>
            </a:r>
          </a:p>
        </p:txBody>
      </p:sp>
      <p:pic>
        <p:nvPicPr>
          <p:cNvPr id="9" name="Content Placeholder 11">
            <a:hlinkClick r:id="rId3"/>
            <a:extLst>
              <a:ext uri="{FF2B5EF4-FFF2-40B4-BE49-F238E27FC236}">
                <a16:creationId xmlns:a16="http://schemas.microsoft.com/office/drawing/2014/main" id="{35CA3B38-589E-4CE5-97AC-B735C041B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108" y="1904352"/>
            <a:ext cx="4318631" cy="3483428"/>
          </a:xfrm>
          <a:prstGeom prst="rect">
            <a:avLst/>
          </a:prstGeom>
        </p:spPr>
      </p:pic>
      <p:sp>
        <p:nvSpPr>
          <p:cNvPr id="10" name="TextBox 9">
            <a:extLst>
              <a:ext uri="{FF2B5EF4-FFF2-40B4-BE49-F238E27FC236}">
                <a16:creationId xmlns:a16="http://schemas.microsoft.com/office/drawing/2014/main" id="{55E3FD55-9527-4038-B656-BDD7A9CBFB16}"/>
              </a:ext>
            </a:extLst>
          </p:cNvPr>
          <p:cNvSpPr txBox="1"/>
          <p:nvPr/>
        </p:nvSpPr>
        <p:spPr>
          <a:xfrm>
            <a:off x="5226569" y="5479472"/>
            <a:ext cx="2819400" cy="381000"/>
          </a:xfrm>
          <a:prstGeom prst="rect">
            <a:avLst/>
          </a:prstGeom>
          <a:noFill/>
        </p:spPr>
        <p:txBody>
          <a:bodyPr wrap="square" rtlCol="0">
            <a:spAutoFit/>
          </a:bodyPr>
          <a:lstStyle/>
          <a:p>
            <a:pPr algn="ctr" defTabSz="914400"/>
            <a:r>
              <a:rPr lang="en-US" dirty="0">
                <a:solidFill>
                  <a:prstClr val="black"/>
                </a:solidFill>
                <a:latin typeface="Euphemia"/>
              </a:rPr>
              <a:t>(click on image)</a:t>
            </a:r>
          </a:p>
        </p:txBody>
      </p:sp>
    </p:spTree>
    <p:extLst>
      <p:ext uri="{BB962C8B-B14F-4D97-AF65-F5344CB8AC3E}">
        <p14:creationId xmlns:p14="http://schemas.microsoft.com/office/powerpoint/2010/main" val="2758585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All photos obtained through a license with Shutterstock.com™.</a:t>
            </a:r>
          </a:p>
          <a:p>
            <a:pPr lvl="1"/>
            <a:r>
              <a:rPr lang="en-US" sz="2000" dirty="0"/>
              <a:t>Websites:</a:t>
            </a:r>
          </a:p>
          <a:p>
            <a:pPr lvl="2"/>
            <a:r>
              <a:rPr lang="en-US" sz="2000" dirty="0"/>
              <a:t>Barrett Rose and Lee, Inc.</a:t>
            </a:r>
          </a:p>
          <a:p>
            <a:pPr lvl="2"/>
            <a:r>
              <a:rPr lang="en-US" sz="2000" dirty="0"/>
              <a:t>The Essential Skill of Numeracy</a:t>
            </a:r>
          </a:p>
          <a:p>
            <a:pPr lvl="2"/>
            <a:r>
              <a:rPr lang="en-US" sz="2000" dirty="0"/>
              <a:t>http://www.barrettrose.com/the-essential-skill-of-numeracy/</a:t>
            </a:r>
          </a:p>
          <a:p>
            <a:pPr lvl="2"/>
            <a:r>
              <a:rPr lang="en-US" sz="2000" dirty="0"/>
              <a:t>Mathematical Association of America</a:t>
            </a:r>
          </a:p>
          <a:p>
            <a:pPr lvl="2"/>
            <a:r>
              <a:rPr lang="en-US" sz="2000" dirty="0"/>
              <a:t>Research Sampler 6: Examining how mathematics is used in the workplace</a:t>
            </a:r>
          </a:p>
          <a:p>
            <a:pPr lvl="2"/>
            <a:r>
              <a:rPr lang="en-US" sz="2000" dirty="0"/>
              <a:t>http://www.maa.org/programs/faculty-and-departments/curriculum-department-guidelines-  recommendations/teaching-and-learning/examining-how-mathematics-is-used-in-the-workplace</a:t>
            </a:r>
          </a:p>
          <a:p>
            <a:pPr lvl="1"/>
            <a:endParaRPr lang="en-US" dirty="0"/>
          </a:p>
        </p:txBody>
      </p:sp>
    </p:spTree>
    <p:extLst>
      <p:ext uri="{BB962C8B-B14F-4D97-AF65-F5344CB8AC3E}">
        <p14:creationId xmlns:p14="http://schemas.microsoft.com/office/powerpoint/2010/main" val="2999024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Math for Careers </a:t>
            </a:r>
          </a:p>
          <a:p>
            <a:pPr lvl="2"/>
            <a:r>
              <a:rPr lang="en-US" sz="2000" dirty="0"/>
              <a:t>How you use Math at work.</a:t>
            </a:r>
          </a:p>
          <a:p>
            <a:pPr lvl="2"/>
            <a:r>
              <a:rPr lang="en-US" sz="2000" dirty="0"/>
              <a:t>http://www.khake.com/page56.html</a:t>
            </a:r>
          </a:p>
          <a:p>
            <a:pPr lvl="2"/>
            <a:r>
              <a:rPr lang="en-US" sz="2000" dirty="0"/>
              <a:t>Why Must I Learn Math?</a:t>
            </a:r>
          </a:p>
          <a:p>
            <a:pPr lvl="2"/>
            <a:r>
              <a:rPr lang="en-US" sz="2000" dirty="0"/>
              <a:t>Mathematics is no longer just a subject taken by the elite. Now it has rightfully become a staple in our  educational systems    even though it is not appreciated by many people until it is needed.</a:t>
            </a:r>
          </a:p>
          <a:p>
            <a:pPr lvl="2"/>
            <a:r>
              <a:rPr lang="en-US" sz="2000" dirty="0"/>
              <a:t>http://www.mathguide.com/issues/whymath.html#8</a:t>
            </a:r>
          </a:p>
          <a:p>
            <a:pPr lvl="1"/>
            <a:r>
              <a:rPr lang="en-US" sz="2000" dirty="0"/>
              <a:t>YouTube™:</a:t>
            </a:r>
          </a:p>
          <a:p>
            <a:pPr lvl="2"/>
            <a:r>
              <a:rPr lang="en-US" sz="2000" dirty="0"/>
              <a:t>We Use Math – Introduction</a:t>
            </a:r>
          </a:p>
          <a:p>
            <a:pPr lvl="2"/>
            <a:r>
              <a:rPr lang="en-US" sz="2000" dirty="0"/>
              <a:t>Meet professionals from a number of exciting fields who use mathematics in their jobs every day.</a:t>
            </a:r>
          </a:p>
          <a:p>
            <a:pPr lvl="2"/>
            <a:r>
              <a:rPr lang="en-US" sz="2000" dirty="0"/>
              <a:t>https://youtu.be/aYIv4jggQJc</a:t>
            </a:r>
          </a:p>
          <a:p>
            <a:pPr lvl="1"/>
            <a:endParaRPr lang="en-US" dirty="0"/>
          </a:p>
        </p:txBody>
      </p:sp>
    </p:spTree>
    <p:extLst>
      <p:ext uri="{BB962C8B-B14F-4D97-AF65-F5344CB8AC3E}">
        <p14:creationId xmlns:p14="http://schemas.microsoft.com/office/powerpoint/2010/main" val="258310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271407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143628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331100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375583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86399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37628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427412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103559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451062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847367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4396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Human Services Career Pathways</a:t>
            </a:r>
          </a:p>
        </p:txBody>
      </p:sp>
      <p:pic>
        <p:nvPicPr>
          <p:cNvPr id="4" name="Content Placeholder 3">
            <a:extLst>
              <a:ext uri="{FF2B5EF4-FFF2-40B4-BE49-F238E27FC236}">
                <a16:creationId xmlns:a16="http://schemas.microsoft.com/office/drawing/2014/main" id="{9EFE2A70-F2D9-4E5C-AAB9-84AED0728441}"/>
              </a:ext>
            </a:extLst>
          </p:cNvPr>
          <p:cNvPicPr>
            <a:picLocks noGrp="1" noChangeAspect="1"/>
          </p:cNvPicPr>
          <p:nvPr>
            <p:ph sz="half" idx="1"/>
          </p:nvPr>
        </p:nvPicPr>
        <p:blipFill>
          <a:blip r:embed="rId3"/>
          <a:stretch>
            <a:fillRect/>
          </a:stretch>
        </p:blipFill>
        <p:spPr>
          <a:xfrm>
            <a:off x="2380343" y="1629239"/>
            <a:ext cx="8177294" cy="4452928"/>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err="1"/>
              <a:t>Abc</a:t>
            </a:r>
            <a:endParaRPr lang="en-US" dirty="0"/>
          </a:p>
          <a:p>
            <a:pPr lvl="1"/>
            <a:r>
              <a:rPr lang="en-US" dirty="0" err="1"/>
              <a:t>Abc</a:t>
            </a:r>
            <a:endParaRPr lang="en-US" dirty="0"/>
          </a:p>
          <a:p>
            <a:pPr lvl="1"/>
            <a:endParaRPr lang="en-US" dirty="0"/>
          </a:p>
        </p:txBody>
      </p:sp>
    </p:spTree>
    <p:extLst>
      <p:ext uri="{BB962C8B-B14F-4D97-AF65-F5344CB8AC3E}">
        <p14:creationId xmlns:p14="http://schemas.microsoft.com/office/powerpoint/2010/main" val="306469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Mathematical Applications</a:t>
            </a:r>
          </a:p>
        </p:txBody>
      </p:sp>
      <p:pic>
        <p:nvPicPr>
          <p:cNvPr id="4" name="Content Placeholder 3">
            <a:extLst>
              <a:ext uri="{FF2B5EF4-FFF2-40B4-BE49-F238E27FC236}">
                <a16:creationId xmlns:a16="http://schemas.microsoft.com/office/drawing/2014/main" id="{578796C7-0005-4F31-8C15-50486B8D0BEE}"/>
              </a:ext>
            </a:extLst>
          </p:cNvPr>
          <p:cNvPicPr>
            <a:picLocks noGrp="1" noChangeAspect="1"/>
          </p:cNvPicPr>
          <p:nvPr>
            <p:ph sz="half" idx="1"/>
          </p:nvPr>
        </p:nvPicPr>
        <p:blipFill>
          <a:blip r:embed="rId3"/>
          <a:stretch>
            <a:fillRect/>
          </a:stretch>
        </p:blipFill>
        <p:spPr>
          <a:xfrm>
            <a:off x="4796971" y="2427737"/>
            <a:ext cx="3663948" cy="3207032"/>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Mathematics Used in Various Occupations</a:t>
            </a:r>
          </a:p>
        </p:txBody>
      </p:sp>
      <p:pic>
        <p:nvPicPr>
          <p:cNvPr id="4" name="Content Placeholder 3">
            <a:extLst>
              <a:ext uri="{FF2B5EF4-FFF2-40B4-BE49-F238E27FC236}">
                <a16:creationId xmlns:a16="http://schemas.microsoft.com/office/drawing/2014/main" id="{94A387B8-99DE-4B64-91B0-7380A6720A7E}"/>
              </a:ext>
            </a:extLst>
          </p:cNvPr>
          <p:cNvPicPr>
            <a:picLocks noGrp="1" noChangeAspect="1"/>
          </p:cNvPicPr>
          <p:nvPr>
            <p:ph sz="half" idx="1"/>
          </p:nvPr>
        </p:nvPicPr>
        <p:blipFill>
          <a:blip r:embed="rId3"/>
          <a:stretch>
            <a:fillRect/>
          </a:stretch>
        </p:blipFill>
        <p:spPr>
          <a:xfrm>
            <a:off x="4789713" y="2354443"/>
            <a:ext cx="4109989" cy="3495495"/>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are employers looking for?</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They want their employees to be able to:</a:t>
            </a:r>
          </a:p>
          <a:p>
            <a:pPr lvl="1"/>
            <a:r>
              <a:rPr lang="en-US" dirty="0"/>
              <a:t>communicate their thoughts with other employees</a:t>
            </a:r>
          </a:p>
          <a:p>
            <a:pPr lvl="1"/>
            <a:r>
              <a:rPr lang="en-US" dirty="0"/>
              <a:t>reason</a:t>
            </a:r>
          </a:p>
          <a:p>
            <a:pPr lvl="1"/>
            <a:r>
              <a:rPr lang="en-US" dirty="0"/>
              <a:t>work with technical equipment</a:t>
            </a:r>
          </a:p>
          <a:p>
            <a:pPr lvl="1"/>
            <a:endParaRPr lang="en-US" dirty="0"/>
          </a:p>
        </p:txBody>
      </p:sp>
      <p:pic>
        <p:nvPicPr>
          <p:cNvPr id="4" name="Picture 3">
            <a:extLst>
              <a:ext uri="{FF2B5EF4-FFF2-40B4-BE49-F238E27FC236}">
                <a16:creationId xmlns:a16="http://schemas.microsoft.com/office/drawing/2014/main" id="{ECCF6AB6-7F9B-417D-BDD3-5055B11D494E}"/>
              </a:ext>
            </a:extLst>
          </p:cNvPr>
          <p:cNvPicPr>
            <a:picLocks noChangeAspect="1"/>
          </p:cNvPicPr>
          <p:nvPr/>
        </p:nvPicPr>
        <p:blipFill>
          <a:blip r:embed="rId3"/>
          <a:stretch>
            <a:fillRect/>
          </a:stretch>
        </p:blipFill>
        <p:spPr>
          <a:xfrm>
            <a:off x="7039429" y="3685559"/>
            <a:ext cx="3883689" cy="2178351"/>
          </a:xfrm>
          <a:prstGeom prst="rect">
            <a:avLst/>
          </a:prstGeom>
        </p:spPr>
      </p:pic>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Consumer Services</a:t>
            </a:r>
          </a:p>
        </p:txBody>
      </p:sp>
      <p:pic>
        <p:nvPicPr>
          <p:cNvPr id="4" name="Content Placeholder 3">
            <a:extLst>
              <a:ext uri="{FF2B5EF4-FFF2-40B4-BE49-F238E27FC236}">
                <a16:creationId xmlns:a16="http://schemas.microsoft.com/office/drawing/2014/main" id="{1C2F97BE-C17D-4532-8FCF-ED5FDFEC04F8}"/>
              </a:ext>
            </a:extLst>
          </p:cNvPr>
          <p:cNvPicPr>
            <a:picLocks noGrp="1" noChangeAspect="1"/>
          </p:cNvPicPr>
          <p:nvPr>
            <p:ph sz="half" idx="1"/>
          </p:nvPr>
        </p:nvPicPr>
        <p:blipFill>
          <a:blip r:embed="rId3"/>
          <a:stretch>
            <a:fillRect/>
          </a:stretch>
        </p:blipFill>
        <p:spPr>
          <a:xfrm>
            <a:off x="2002971" y="1973881"/>
            <a:ext cx="9203974" cy="3813709"/>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Consumer Services</a:t>
            </a:r>
          </a:p>
        </p:txBody>
      </p:sp>
      <p:pic>
        <p:nvPicPr>
          <p:cNvPr id="4" name="Content Placeholder 3">
            <a:extLst>
              <a:ext uri="{FF2B5EF4-FFF2-40B4-BE49-F238E27FC236}">
                <a16:creationId xmlns:a16="http://schemas.microsoft.com/office/drawing/2014/main" id="{56E9C7CF-FC3D-4D73-9E5E-50E50125BE9C}"/>
              </a:ext>
            </a:extLst>
          </p:cNvPr>
          <p:cNvPicPr>
            <a:picLocks noGrp="1" noChangeAspect="1"/>
          </p:cNvPicPr>
          <p:nvPr>
            <p:ph sz="half" idx="1"/>
          </p:nvPr>
        </p:nvPicPr>
        <p:blipFill>
          <a:blip r:embed="rId3"/>
          <a:stretch>
            <a:fillRect/>
          </a:stretch>
        </p:blipFill>
        <p:spPr>
          <a:xfrm>
            <a:off x="1655110" y="2195414"/>
            <a:ext cx="4918504" cy="3426264"/>
          </a:xfrm>
          <a:prstGeom prst="rect">
            <a:avLst/>
          </a:prstGeom>
        </p:spPr>
      </p:pic>
      <p:pic>
        <p:nvPicPr>
          <p:cNvPr id="5" name="Picture 4">
            <a:extLst>
              <a:ext uri="{FF2B5EF4-FFF2-40B4-BE49-F238E27FC236}">
                <a16:creationId xmlns:a16="http://schemas.microsoft.com/office/drawing/2014/main" id="{B1DA8CCE-8A3D-427D-B18E-B43DDBEE8FD1}"/>
              </a:ext>
            </a:extLst>
          </p:cNvPr>
          <p:cNvPicPr>
            <a:picLocks noChangeAspect="1"/>
          </p:cNvPicPr>
          <p:nvPr/>
        </p:nvPicPr>
        <p:blipFill>
          <a:blip r:embed="rId4"/>
          <a:stretch>
            <a:fillRect/>
          </a:stretch>
        </p:blipFill>
        <p:spPr>
          <a:xfrm>
            <a:off x="7095909" y="2195415"/>
            <a:ext cx="3642246" cy="3426264"/>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Early Childhood Development and Services</a:t>
            </a:r>
          </a:p>
        </p:txBody>
      </p:sp>
      <p:pic>
        <p:nvPicPr>
          <p:cNvPr id="4" name="Content Placeholder 3">
            <a:extLst>
              <a:ext uri="{FF2B5EF4-FFF2-40B4-BE49-F238E27FC236}">
                <a16:creationId xmlns:a16="http://schemas.microsoft.com/office/drawing/2014/main" id="{4899B3C1-43FA-4B43-B501-F73AE20AF169}"/>
              </a:ext>
            </a:extLst>
          </p:cNvPr>
          <p:cNvPicPr>
            <a:picLocks noGrp="1" noChangeAspect="1"/>
          </p:cNvPicPr>
          <p:nvPr>
            <p:ph sz="half" idx="1"/>
          </p:nvPr>
        </p:nvPicPr>
        <p:blipFill>
          <a:blip r:embed="rId3"/>
          <a:stretch>
            <a:fillRect/>
          </a:stretch>
        </p:blipFill>
        <p:spPr>
          <a:xfrm>
            <a:off x="2409371" y="1937850"/>
            <a:ext cx="8043239" cy="3889380"/>
          </a:xfrm>
          <a:prstGeom prst="rect">
            <a:avLst/>
          </a:prstGeom>
        </p:spPr>
      </p:pic>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www.w3.org/XML/1998/namespace"/>
    <ds:schemaRef ds:uri="http://purl.org/dc/elements/1.1/"/>
    <ds:schemaRef ds:uri="http://schemas.microsoft.com/office/infopath/2007/PartnerControls"/>
    <ds:schemaRef ds:uri="05d88611-e516-4d1a-b12e-39107e78b3d0"/>
    <ds:schemaRef ds:uri="56ea17bb-c96d-4826-b465-01eec0dd23dd"/>
    <ds:schemaRef ds:uri="http://purl.org/dc/dcmitype/"/>
    <ds:schemaRef ds:uri="http://schemas.openxmlformats.org/package/2006/metadata/core-properties"/>
    <ds:schemaRef ds:uri="http://schemas.microsoft.com/sharepoint/v3"/>
    <ds:schemaRef ds:uri="http://schemas.microsoft.com/office/2006/documentManagement/types"/>
    <ds:schemaRef ds:uri="http://purl.org/dc/terms/"/>
    <ds:schemaRef ds:uri="http://schemas.microsoft.com/office/2006/metadata/properties"/>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218</TotalTime>
  <Words>847</Words>
  <Application>Microsoft Office PowerPoint</Application>
  <PresentationFormat>Widescreen</PresentationFormat>
  <Paragraphs>142</Paragraphs>
  <Slides>30</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.AppleSystemUIFont</vt:lpstr>
      <vt:lpstr>Arial</vt:lpstr>
      <vt:lpstr>Calibri</vt:lpstr>
      <vt:lpstr>Euphemia</vt:lpstr>
      <vt:lpstr>Open Sans</vt:lpstr>
      <vt:lpstr>Open Sans SemiBold</vt:lpstr>
      <vt:lpstr>2_Office Theme</vt:lpstr>
      <vt:lpstr>3_Office Theme</vt:lpstr>
      <vt:lpstr>PowerPoint Presentation</vt:lpstr>
      <vt:lpstr>PowerPoint Presentation</vt:lpstr>
      <vt:lpstr>Human Services Career Pathways</vt:lpstr>
      <vt:lpstr>Mathematical Applications</vt:lpstr>
      <vt:lpstr>Mathematics Used in Various Occupations</vt:lpstr>
      <vt:lpstr>What are employers looking for?</vt:lpstr>
      <vt:lpstr>Consumer Services</vt:lpstr>
      <vt:lpstr>Consumer Services</vt:lpstr>
      <vt:lpstr>Early Childhood Development and Services</vt:lpstr>
      <vt:lpstr>Counseling and Mental Health Services</vt:lpstr>
      <vt:lpstr>Family and Community Services</vt:lpstr>
      <vt:lpstr>Personal Care Services</vt:lpstr>
      <vt:lpstr>Your Turn</vt:lpstr>
      <vt:lpstr>PowerPoint Presentation</vt:lpstr>
      <vt:lpstr>PowerPoint Presentation</vt:lpstr>
      <vt:lpstr>We Use Math </vt:lpstr>
      <vt:lpstr>References and Resources</vt:lpstr>
      <vt:lpstr>References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6</cp:revision>
  <cp:lastPrinted>2017-07-07T16:17:37Z</cp:lastPrinted>
  <dcterms:created xsi:type="dcterms:W3CDTF">2017-07-11T23:58:30Z</dcterms:created>
  <dcterms:modified xsi:type="dcterms:W3CDTF">2017-11-22T17:17:49Z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