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40"/>
  </p:notesMasterIdLst>
  <p:handoutMasterIdLst>
    <p:handoutMasterId r:id="rId41"/>
  </p:handoutMasterIdLst>
  <p:sldIdLst>
    <p:sldId id="322" r:id="rId6"/>
    <p:sldId id="319" r:id="rId7"/>
    <p:sldId id="495" r:id="rId8"/>
    <p:sldId id="498" r:id="rId9"/>
    <p:sldId id="506" r:id="rId10"/>
    <p:sldId id="499" r:id="rId11"/>
    <p:sldId id="507" r:id="rId12"/>
    <p:sldId id="500" r:id="rId13"/>
    <p:sldId id="508" r:id="rId14"/>
    <p:sldId id="509" r:id="rId15"/>
    <p:sldId id="510" r:id="rId16"/>
    <p:sldId id="501" r:id="rId17"/>
    <p:sldId id="511" r:id="rId18"/>
    <p:sldId id="521" r:id="rId19"/>
    <p:sldId id="512" r:id="rId20"/>
    <p:sldId id="513" r:id="rId21"/>
    <p:sldId id="515" r:id="rId22"/>
    <p:sldId id="516" r:id="rId23"/>
    <p:sldId id="517" r:id="rId24"/>
    <p:sldId id="518" r:id="rId25"/>
    <p:sldId id="519" r:id="rId26"/>
    <p:sldId id="520" r:id="rId27"/>
    <p:sldId id="522" r:id="rId28"/>
    <p:sldId id="523" r:id="rId29"/>
    <p:sldId id="524" r:id="rId30"/>
    <p:sldId id="525" r:id="rId31"/>
    <p:sldId id="526" r:id="rId32"/>
    <p:sldId id="527" r:id="rId33"/>
    <p:sldId id="528" r:id="rId34"/>
    <p:sldId id="529" r:id="rId35"/>
    <p:sldId id="531" r:id="rId36"/>
    <p:sldId id="532" r:id="rId37"/>
    <p:sldId id="437" r:id="rId38"/>
    <p:sldId id="533"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43" autoAdjust="0"/>
    <p:restoredTop sz="91071" autoAdjust="0"/>
  </p:normalViewPr>
  <p:slideViewPr>
    <p:cSldViewPr snapToGrid="0">
      <p:cViewPr varScale="1">
        <p:scale>
          <a:sx n="86" d="100"/>
          <a:sy n="86" d="100"/>
        </p:scale>
        <p:origin x="224" y="20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web résumé (a web page of your résumé) and portfolio (examples of your work online, e.g., photos) can be helpful, especially if you specialize in website design, graphic arts, or related fields. Once you create them, make sure you keep them updated! Make sure it's well-organized and easy to navigate. Keep it simple--no clutter or slow-to-download extras. Avoid gimmicks, e.g., flashing text and hard-to-read colors.</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08890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Compiling a Professional Portfolio Dr. Jody Gallagher of </a:t>
            </a:r>
            <a:r>
              <a:rPr lang="en-US" dirty="0" err="1"/>
              <a:t>Edinboro</a:t>
            </a:r>
            <a:r>
              <a:rPr lang="en-US" dirty="0"/>
              <a:t> University's Office of Career Services shares essential tips for jobseekers. In this clip, Dr. Gallagher explains how to format a proper portfolio.</a:t>
            </a:r>
          </a:p>
          <a:p>
            <a:r>
              <a:rPr lang="en-US" dirty="0"/>
              <a:t>http://</a:t>
            </a:r>
            <a:r>
              <a:rPr lang="en-US" dirty="0" err="1"/>
              <a:t>youtu.be</a:t>
            </a:r>
            <a:r>
              <a:rPr lang="en-US" dirty="0"/>
              <a:t>/sXCF9hZ9IXc</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31508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created a résumé during the lesson “Show Yourself Off: Write a Résumé!” We will be incorporating it into your employment portfolio. If you have any changes that need to be made on your résumé -- address, phone number, additional job experiences, etcetera, please do so before adding your résumé to your employment portfolio.</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883048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cover letter is an introduction, a sales pitch and a proposal for further action," says career expert Michelle </a:t>
            </a:r>
            <a:r>
              <a:rPr lang="en-US" dirty="0" err="1"/>
              <a:t>Tullier</a:t>
            </a:r>
            <a:r>
              <a:rPr lang="en-US" dirty="0"/>
              <a:t>. It's also one of your most valuable tools for contacting employers. Every letter must be uniquely tailored to the job in question. Generic letters do not get you interviews!</a:t>
            </a:r>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605672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essentially three types of cover letters, but the basic format for each is the same. The types are as follows: Response to an ad, e.g., in newspaper Cold-call letter (asking about upcoming or unadvertised openings)Referral letter (mentioning a person known to both you and the employer)</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288856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you begin writing, do a little research. Find someone who works at the company whose name you can drop with their permission. Find out to whom you should send the letter. (If it's the Human Resources Department, send it to the hiring manager as well).Research the  company. Don't just repeat your résumé. Address the letter to a person, never a generic title. Use your first sentence to grab attention. If someone referred you, mention that person's name and title in the first sentence. Compare the job specifications or ad language side-by-side with your abilities and experience. Don't say how the job will benefit you! Focus on how you will help the employer! Keep the letter brief — less than a page. Use the format described on the next page. Use bullets to list your relevant qualifications. Make sure you have no typos or errors. Be neat — no smudges or crinkles.</a:t>
            </a: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028694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guidelines: Say nothing negative! Use direct, simple language with active verbs. Show that you have knowledge about the company. Ask for an interview and note that you'll call. You need to follow-up; don't wait for the employer to do it. Don't write, “Please find my enclosed résumé." It wastes space and states the obvious. Sign the letter in blue ink to show it's an original. Keep a copy for your records. Make some parts of the letter suitable for any employer, but make certain sentences unique to the specific job.</a:t>
            </a:r>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886930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types of recommendation letters including recommendation letters for employment, college, or graduate school. Here is information on the different types of recommendation letters including employment, academic, personal, character, and student plus more sample recommendation letters. Character and Personal Reference letters: Are you looking for your first job? Or are you concerned about the references your employer might give you? Neighbors and acquaintances may be willing to write a reference for you. Business acquaintances, academic advisors, customers, and vendors can all make good references. Employment Recommendation letters: These employment recommendation letter examples include employee recommendation letters, letters from supervisors, recommendation letters for a promotion, letters from previous employers, personal recommendation letters, and other employment-related recommendation letters. Teachers can also write letters of recommendation for students. Consider asking your counselor, coach, club advisor, or school administrator. Provide a copy of your resume to assist the person from whom you are requesting a letter of recommendation. Allow 2-3 weeks for the person to write the letter of recommendation.</a:t>
            </a:r>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4101115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company looks for a different mix of skills and experience depending on the business it’s; however it's no longer enough to be a functional expert. To complement these unique core competencies, there are certain "soft skills" every company looks for in a potential hire. "Soft skills" refers to a cluster of personal qualities, habits, attitudes and social graces that make someone a good employee and compatible to work with. Companies value soft skills because research suggests and experience shows that they can be just as important an indicator of job performance as hard skills.1. Strong Work Ethic Are you motivated and dedicated to getting the job done, no matter what? Will you be conscientious and do your best work?2. Positive Attitude Are you optimistic and upbeat? Will you generate good energy and good will?3. Good Communication Skills Are you both verbally articulate and a good listener? Can you make your case and express your needs in a way that builds bridges with colleagues, customers, and vendors?4. Time Management Abilities Do you know how to prioritize tasks and work on a number of different projects at once? Will you use your time on the job wisely?5. Problem-Solving Skills Are you resourceful and able to creatively solve problems that will inevitably arise? Will you take ownership of problems or leave them for someone else?</a:t>
            </a:r>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86527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company looks for a different mix of skills and experience depending on the business it's in. Yet it’s no longer enough to be a functional expert. To complement these unique core competencies, there are certain "soft skills" every company looks for in a potential hire. "Soft skills" refers to a cluster of personal qualities, habits, attitudes and social graces that make someone a good employee and compatible to work with. Companies value soft skills because research suggests and experience shows that they can be just as important an indicator of job performance as hard skills.6. Acting as a Team Player Will you work well in groups and teams? Will you be cooperative and take a leadership role whenappropriate?7. Self-Confidence Do you truly believe you can do the job? Will you project a sense of calm and inspire confidence in others? Will you have the courage to ask questions that need to be asked and to freely contribute yourideas?8. Ability to Accept and Learn From Criticism Will you be able to handle criticism? Are you coachable and open to learning and growing as a person and as a professional?9. Flexibility/Adaptability Are you able to adapt to new situations and challenges? Will you embrace change and be open to newideas?10. Working Well Under Pressure Can you handle the stress that accompanies deadlines and crises? Will you be able to do your best work and come through in a pinch?</a:t>
            </a:r>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11974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Internships and job shadowing activities need to be documented in your portfolio.</a:t>
            </a:r>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3249889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formal recognition you have received. Do not omit professional or academic awards. These are often listed with an applicant’s experience or education, but some list them at the end of their résumé. “You need to be specific-dates, how many years, any awards, what they meant, and who you received them from,” says Grace </a:t>
            </a:r>
            <a:r>
              <a:rPr lang="en-US" dirty="0" err="1"/>
              <a:t>Brauchle</a:t>
            </a:r>
            <a:r>
              <a:rPr lang="en-US" dirty="0"/>
              <a:t>, who helps students put their portfolios together as the career center coordinator for Lehman High School in Kyle. You can include an award for participating in an event, placing in competitions, newspaper articles, or any recognition of special honors.</a:t>
            </a:r>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253571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Employers want to see that you have a vision and a plan for your future.</a:t>
            </a:r>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853519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can you obtain an official transcript? Why is it important that the transcript is official?</a:t>
            </a:r>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90550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with your most recent education and work backward. For each school you have attended, list the name and location, diploma, certificate, or degree earned, and year of completion. If you have not yet completed one of your degrees, use the word “expected” before your graduation date. If you do not know when you will graduate, add “in progress” after the name of the unfinished degree. The education section is especially important for recent graduates. Include your overall grade point average, average within a major, or class standing if it helps your case. The general guideline is to include averages of 3.0 and above, but the minimum useful average is still widely debated. Graduates should also consider listing relevant courses under a separate heading. Listing four to eight courses related to a particular occupation shows a connection between education and work. College graduates need not list their high school credentials.</a:t>
            </a:r>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4158072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also include materials from conferences or workshops you attended, participated in, or presented. A summary of scholarly research or projects can be documented in your portfolio as well.</a:t>
            </a:r>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64157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positive evaluation from a teacher or coach is also applicable.</a:t>
            </a:r>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37445840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correct and concise words to describe your job duties:• Arranged• Calculated• Categorized• Constructed• Organized• Performed• Constructed• Developed• Created• Designed• Established What other words can you use to describe your job duties?</a:t>
            </a:r>
          </a:p>
        </p:txBody>
      </p:sp>
      <p:sp>
        <p:nvSpPr>
          <p:cNvPr id="4" name="Slide Number Placeholder 3"/>
          <p:cNvSpPr>
            <a:spLocks noGrp="1"/>
          </p:cNvSpPr>
          <p:nvPr>
            <p:ph type="sldNum" sz="quarter" idx="10"/>
          </p:nvPr>
        </p:nvSpPr>
        <p:spPr/>
        <p:txBody>
          <a:bodyPr/>
          <a:lstStyle/>
          <a:p>
            <a:fld id="{B36392A5-00F8-4B40-B46C-7CA31B660224}" type="slidenum">
              <a:rPr lang="en-US" smtClean="0"/>
              <a:t>27</a:t>
            </a:fld>
            <a:endParaRPr lang="en-US"/>
          </a:p>
        </p:txBody>
      </p:sp>
    </p:spTree>
    <p:extLst>
      <p:ext uri="{BB962C8B-B14F-4D97-AF65-F5344CB8AC3E}">
        <p14:creationId xmlns:p14="http://schemas.microsoft.com/office/powerpoint/2010/main" val="2212907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Detailed challenges and solutions faced on previous jobs: Describe the situation you encountered in detail. Tell how you’ve used your skills to analyze the problem before you considered subsequent actions, e.g., solutions. Explain the solution that you selected and your approach. Why did you decide to take this particular resolution? Finally, describe the outcomes/results and what you have learned from that situation. Any company would want an experienced person who is able to rise above complex situations. Therefore, make it a point to describe a work-related situation in which you utilized your strong personal and professional skills.</a:t>
            </a:r>
          </a:p>
        </p:txBody>
      </p:sp>
      <p:sp>
        <p:nvSpPr>
          <p:cNvPr id="4" name="Slide Number Placeholder 3"/>
          <p:cNvSpPr>
            <a:spLocks noGrp="1"/>
          </p:cNvSpPr>
          <p:nvPr>
            <p:ph type="sldNum" sz="quarter" idx="10"/>
          </p:nvPr>
        </p:nvSpPr>
        <p:spPr/>
        <p:txBody>
          <a:bodyPr/>
          <a:lstStyle/>
          <a:p>
            <a:fld id="{B36392A5-00F8-4B40-B46C-7CA31B660224}" type="slidenum">
              <a:rPr lang="en-US" smtClean="0"/>
              <a:t>28</a:t>
            </a:fld>
            <a:endParaRPr lang="en-US"/>
          </a:p>
        </p:txBody>
      </p:sp>
    </p:spTree>
    <p:extLst>
      <p:ext uri="{BB962C8B-B14F-4D97-AF65-F5344CB8AC3E}">
        <p14:creationId xmlns:p14="http://schemas.microsoft.com/office/powerpoint/2010/main" val="6798232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List any special skills you have that are closely related to the job, such as computer application, or equipment operation. If you have specific computer, foreign language, or technical skills, consider highlighting them by giving them their own category—even if they don’t relate directly to the occupation you’re pursuing. For jobs in information technology, for example, job seekers may list programming and computer application skills in a separate section. Because most occupations now require computer skills, job seekers in other fields also may list those skills separately. You can also include examples of handouts, letters, memos, reports, charts, graphs, and brochures you designed.</a:t>
            </a:r>
          </a:p>
        </p:txBody>
      </p:sp>
      <p:sp>
        <p:nvSpPr>
          <p:cNvPr id="4" name="Slide Number Placeholder 3"/>
          <p:cNvSpPr>
            <a:spLocks noGrp="1"/>
          </p:cNvSpPr>
          <p:nvPr>
            <p:ph type="sldNum" sz="quarter" idx="10"/>
          </p:nvPr>
        </p:nvSpPr>
        <p:spPr/>
        <p:txBody>
          <a:bodyPr/>
          <a:lstStyle/>
          <a:p>
            <a:fld id="{B36392A5-00F8-4B40-B46C-7CA31B660224}" type="slidenum">
              <a:rPr lang="en-US" smtClean="0"/>
              <a:t>29</a:t>
            </a:fld>
            <a:endParaRPr lang="en-US"/>
          </a:p>
        </p:txBody>
      </p:sp>
    </p:spTree>
    <p:extLst>
      <p:ext uri="{BB962C8B-B14F-4D97-AF65-F5344CB8AC3E}">
        <p14:creationId xmlns:p14="http://schemas.microsoft.com/office/powerpoint/2010/main" val="1374062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job seekers can benefit from creating and building an employment portfolio which can show samples of your work to an employer. It adds visual impact to your presentation. It can also showcase your accomplishments, training, and expertise. Your portfolio is a selling tool for you! A portfolio is always changing and evolving. What does this mean? During a job interview, your portfolio makes you stand out from the competition:•Employers will see you truly want the job. •Employers will believe you can do the work. •Employers will remember you. •It can also add confidence and credibility during the interview process. •It provides an edge over other applicants and employers tend to be  impressed. •It requires time and organizational skills. •Employers understand this and are impressed by initiative and organizational skills a portfolio communicates. Note to teacher: Show the students the sample portfolio you have and discuss its contents. You can briefly introduce the components of an employment portfolio at this time. If you have a personal portfolio, you may share it with the students.</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150641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Activities can be an excellent source of experience, especially for students in high school or college who don’t have much work experience. Students can list their involvement in school or extracurricular activities as a way of showing a prospective employer their initiative. Activities might include participation in organizations, associations, student government, clubs, or community activities. Include those related to the position you are applying for or that demonstrate hard work and leadership skills. What extended learning experiences do you have?</a:t>
            </a:r>
          </a:p>
        </p:txBody>
      </p:sp>
      <p:sp>
        <p:nvSpPr>
          <p:cNvPr id="4" name="Slide Number Placeholder 3"/>
          <p:cNvSpPr>
            <a:spLocks noGrp="1"/>
          </p:cNvSpPr>
          <p:nvPr>
            <p:ph type="sldNum" sz="quarter" idx="10"/>
          </p:nvPr>
        </p:nvSpPr>
        <p:spPr/>
        <p:txBody>
          <a:bodyPr/>
          <a:lstStyle/>
          <a:p>
            <a:fld id="{B36392A5-00F8-4B40-B46C-7CA31B660224}" type="slidenum">
              <a:rPr lang="en-US" smtClean="0"/>
              <a:t>30</a:t>
            </a:fld>
            <a:endParaRPr lang="en-US"/>
          </a:p>
        </p:txBody>
      </p:sp>
    </p:spTree>
    <p:extLst>
      <p:ext uri="{BB962C8B-B14F-4D97-AF65-F5344CB8AC3E}">
        <p14:creationId xmlns:p14="http://schemas.microsoft.com/office/powerpoint/2010/main" val="7157968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to Use Your Portfolio: Carry the portfolio in your left arm so that you can shake hands with the interviewer. Remember a firm handshake is ideal for a good first impression. Keep it as inconspicuous as possible until you need it, setting it aside on the table or next to your chair where it is easily accessible. It is important to keep the focus on you and build rapport. What does inconspicuous mean? What is rapport? During the conversation when describing a project or skill, ask the interviewer if he or she would like to see your portfolio. Some interviewers will ask for it and start asking questions pertaining to its contents. You can start conversations that wouldn’t be likely without a portfolio in hand, e.g., the collaboration skills you developed while on a community service project as shown in an on-site group photo. Make sure you are so familiar with the portfolio contents and organization that you can instantly flip to the appropriate tab without undue interruption to the flow of the interview. Employers want to hire people for internships and jobs who can create results. You can also include graphs and charts which help build on past performances and project summaries. This is the best predictor of future success! What are some reasons for developing graphs and charts? Your portfolio represents your work, and it's valuable. Treat it with respect!</a:t>
            </a:r>
          </a:p>
          <a:p>
            <a:r>
              <a:rPr lang="en-US" dirty="0"/>
              <a:t>Never send it with your résumé and cover letter. During the interview, show examples related to the discussion; don't go through your portfolio page by page. Put the portfolio away if the interviewer seems uninterested. Never leave it with the employer. Your portfolio helps you plan and track your career-related experiences and accomplishments. When you update your portfolio regularly you see your own progress and growth as a professional. You're now set to impress an employer!</a:t>
            </a:r>
          </a:p>
        </p:txBody>
      </p:sp>
      <p:sp>
        <p:nvSpPr>
          <p:cNvPr id="4" name="Slide Number Placeholder 3"/>
          <p:cNvSpPr>
            <a:spLocks noGrp="1"/>
          </p:cNvSpPr>
          <p:nvPr>
            <p:ph type="sldNum" sz="quarter" idx="10"/>
          </p:nvPr>
        </p:nvSpPr>
        <p:spPr/>
        <p:txBody>
          <a:bodyPr/>
          <a:lstStyle/>
          <a:p>
            <a:fld id="{B36392A5-00F8-4B40-B46C-7CA31B660224}" type="slidenum">
              <a:rPr lang="en-US" smtClean="0"/>
              <a:t>31</a:t>
            </a:fld>
            <a:endParaRPr lang="en-US"/>
          </a:p>
        </p:txBody>
      </p:sp>
    </p:spTree>
    <p:extLst>
      <p:ext uri="{BB962C8B-B14F-4D97-AF65-F5344CB8AC3E}">
        <p14:creationId xmlns:p14="http://schemas.microsoft.com/office/powerpoint/2010/main" val="2860862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Portfolio- A Career Boosting Tool Learn how to put together your portfolio and what types of documents you can use to highlight your abilities for employers. This video also includes how to use your portfolio in your interview.</a:t>
            </a:r>
          </a:p>
          <a:p>
            <a:r>
              <a:rPr lang="en-US" dirty="0"/>
              <a:t>http://</a:t>
            </a:r>
            <a:r>
              <a:rPr lang="en-US" dirty="0" err="1"/>
              <a:t>youtu.be</a:t>
            </a:r>
            <a:r>
              <a:rPr lang="en-US" dirty="0"/>
              <a:t>/lBIQPcW_DN0</a:t>
            </a:r>
          </a:p>
        </p:txBody>
      </p:sp>
      <p:sp>
        <p:nvSpPr>
          <p:cNvPr id="4" name="Slide Number Placeholder 3"/>
          <p:cNvSpPr>
            <a:spLocks noGrp="1"/>
          </p:cNvSpPr>
          <p:nvPr>
            <p:ph type="sldNum" sz="quarter" idx="10"/>
          </p:nvPr>
        </p:nvSpPr>
        <p:spPr/>
        <p:txBody>
          <a:bodyPr/>
          <a:lstStyle/>
          <a:p>
            <a:fld id="{B36392A5-00F8-4B40-B46C-7CA31B660224}" type="slidenum">
              <a:rPr lang="en-US" smtClean="0"/>
              <a:t>32</a:t>
            </a:fld>
            <a:endParaRPr lang="en-US"/>
          </a:p>
        </p:txBody>
      </p:sp>
    </p:spTree>
    <p:extLst>
      <p:ext uri="{BB962C8B-B14F-4D97-AF65-F5344CB8AC3E}">
        <p14:creationId xmlns:p14="http://schemas.microsoft.com/office/powerpoint/2010/main" val="93873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33</a:t>
            </a:fld>
            <a:endParaRPr lang="en-US"/>
          </a:p>
        </p:txBody>
      </p:sp>
    </p:spTree>
    <p:extLst>
      <p:ext uri="{BB962C8B-B14F-4D97-AF65-F5344CB8AC3E}">
        <p14:creationId xmlns:p14="http://schemas.microsoft.com/office/powerpoint/2010/main" val="32093882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34</a:t>
            </a:fld>
            <a:endParaRPr lang="en-US"/>
          </a:p>
        </p:txBody>
      </p:sp>
    </p:spTree>
    <p:extLst>
      <p:ext uri="{BB962C8B-B14F-4D97-AF65-F5344CB8AC3E}">
        <p14:creationId xmlns:p14="http://schemas.microsoft.com/office/powerpoint/2010/main" val="2000550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PORTFOLIO?A portfolio gives you a visual and tangible way to represent your credentials, skills, and achievements. Port means that a person’s credentials are portable, transportable, convenient, and manageable. They provide an image or picture of one’s experience, interests, achievements, goals, and capabilities. Folio means a packaging of one’s credentials through photographs, reproduced evidence, work samples, videos, audio, and other formats.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307612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Interview-Creating a Portfolio Laura </a:t>
            </a:r>
            <a:r>
              <a:rPr lang="en-US" dirty="0" err="1"/>
              <a:t>DeCarlo</a:t>
            </a:r>
            <a:r>
              <a:rPr lang="en-US" dirty="0"/>
              <a:t>, Certified Interview Coach with Career Directors International shares job interview and creating a portfolio tips Your portfolio can be very simple:•Use a new three-ring binder. •Keep the cover clean — no doodling. •Put pages in sheet protectors. •Have a table of contents. •Divide sections with tabs — you'll find pages easily. Job Interview-Creating a Portfolio Laura </a:t>
            </a:r>
            <a:r>
              <a:rPr lang="en-US" dirty="0" err="1"/>
              <a:t>DeCarlo</a:t>
            </a:r>
            <a:r>
              <a:rPr lang="en-US" dirty="0"/>
              <a:t>, Certified Interview Coach with Career Directors International, shares tips on job interviews and creating a portfolio.</a:t>
            </a:r>
          </a:p>
          <a:p>
            <a:r>
              <a:rPr lang="en-US" dirty="0"/>
              <a:t>http://</a:t>
            </a:r>
            <a:r>
              <a:rPr lang="en-US" dirty="0" err="1"/>
              <a:t>youtu.be</a:t>
            </a:r>
            <a:r>
              <a:rPr lang="en-US" dirty="0"/>
              <a:t>/</a:t>
            </a:r>
            <a:r>
              <a:rPr lang="en-US" dirty="0" err="1"/>
              <a:t>hQhigdJ-xEk</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15465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to include:</a:t>
            </a:r>
          </a:p>
          <a:p>
            <a:r>
              <a:rPr lang="en-US" dirty="0"/>
              <a:t>•Résumé</a:t>
            </a:r>
          </a:p>
          <a:p>
            <a:r>
              <a:rPr lang="en-US" dirty="0"/>
              <a:t>•Cover letter</a:t>
            </a:r>
          </a:p>
          <a:p>
            <a:r>
              <a:rPr lang="en-US" dirty="0"/>
              <a:t>•Two letters of recommendation</a:t>
            </a:r>
          </a:p>
          <a:p>
            <a:r>
              <a:rPr lang="en-US" dirty="0"/>
              <a:t>•List of skills</a:t>
            </a:r>
          </a:p>
          <a:p>
            <a:r>
              <a:rPr lang="en-US" dirty="0"/>
              <a:t>•Licenses, certificates, and other records</a:t>
            </a:r>
          </a:p>
          <a:p>
            <a:r>
              <a:rPr lang="en-US" dirty="0"/>
              <a:t>•Copies of awards, honors, and scholarships</a:t>
            </a:r>
          </a:p>
          <a:p>
            <a:r>
              <a:rPr lang="en-US" dirty="0"/>
              <a:t>•Goals and plans for the future</a:t>
            </a:r>
          </a:p>
          <a:p>
            <a:r>
              <a:rPr lang="en-US" dirty="0"/>
              <a:t>•Copies of transcripts</a:t>
            </a:r>
          </a:p>
          <a:p>
            <a:r>
              <a:rPr lang="en-US" dirty="0"/>
              <a:t>•Work samples and project summaries</a:t>
            </a:r>
          </a:p>
          <a:p>
            <a:r>
              <a:rPr lang="en-US" dirty="0"/>
              <a:t>•Past employment evaluations from employer or practicum supervisor</a:t>
            </a:r>
          </a:p>
          <a:p>
            <a:r>
              <a:rPr lang="en-US" dirty="0"/>
              <a:t>•Job descriptions</a:t>
            </a:r>
          </a:p>
          <a:p>
            <a:r>
              <a:rPr lang="en-US" dirty="0"/>
              <a:t>•Detailed challenges and solutions faced on previous jobs</a:t>
            </a:r>
          </a:p>
          <a:p>
            <a:r>
              <a:rPr lang="en-US" dirty="0"/>
              <a:t>•List of technical skills</a:t>
            </a:r>
          </a:p>
          <a:p>
            <a:r>
              <a:rPr lang="en-US" dirty="0"/>
              <a:t>•Extended learning experiences, such as community service and active participation in career and technical student organizations and professional organizations</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03769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only relevant material in your portfolio.</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38806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electronic portfolio is a vehicle for collecting and presenting evidence of growth and achievement over time. The employment e-portfolio complements your hard copy portfolio rather than replacing it. The e-portfolio can be placed on a CD, DVD, flash drive, or on the web. It can be set up as a PowerPoint™ presentation or a PowerPoint™ slideshow can be included as part of the portfolio. What to include in your e-portfolio: We have all heard the phrase, “a picture is worth a thousand words.” In addition to the kinds of materials that would be included in a traditional portfolio, an e-portfolio, gives you the freedom to add audio, video clips, and links to e-mail or a personal website. This type of portfolio gives an employer an in-depth look into your personality as an individual and potential employee. An e-portfolio will set you apart from all the other applicants. An e-portfolio can make the difference between interviewing for a job and actually being offered a job. How to create your e-portfolio: Include electronic versions of items from your traditional portfolio. For example, include the word processing files for your writing samples and résumé, scans of appropriate photos and certificates, and Adobe Acrobat (pdf) files of graphics such as brochures that you have designed. Avoid personal information and inappropriate links. Respect the privacy of previous team members, professors, or former employers whose information might be accessible without their consent. Carefully check your e-portfolio for names, phone numbers, or e-mail addresses. When to use your e-portfolio: The e-portfolio can be beneficial after the interview when the employer can review it again and give access to others who were not in the interview. Some companies will request an e-portfolio in advance through their websites. Include a cover letter and your résumé as a further incentive to encourage the employer to invite you for an interview. Teacher note: Please refer to </a:t>
            </a:r>
            <a:r>
              <a:rPr lang="en-US" dirty="0" err="1"/>
              <a:t>Kuder.com</a:t>
            </a:r>
            <a:r>
              <a:rPr lang="en-US" dirty="0"/>
              <a:t> or Bridges to help students develop an e-portfolio.</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71612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41 Benefits of an Electronic Portfolio Benefits of an E-Portfolio for Students, Educators, Employers or Corporate Companies</a:t>
            </a:r>
          </a:p>
          <a:p>
            <a:r>
              <a:rPr lang="en-US" dirty="0"/>
              <a:t>http://</a:t>
            </a:r>
            <a:r>
              <a:rPr lang="en-US" dirty="0" err="1"/>
              <a:t>kbarnstable.wordpress.com</a:t>
            </a:r>
            <a:r>
              <a:rPr lang="en-US" dirty="0"/>
              <a:t>/2010/01/08/41-benefits-of-an-eportfolio/</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5553359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youtu.be/sXCF9hZ9IXc"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hyperlink" Target="http://youtu.be/lBIQPcW_DN0" TargetMode="External"/><Relationship Id="rId4" Type="http://schemas.openxmlformats.org/officeDocument/2006/relationships/hyperlink" Target="http://youtu.be/hQhigdJ-xEk"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ehow.com/how_2310601_design-winning-job-portfolio.html"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 Id="rId6" Type="http://schemas.openxmlformats.org/officeDocument/2006/relationships/hyperlink" Target="http://www.quintcareers.com/job_search_portfolio.html" TargetMode="External"/><Relationship Id="rId5" Type="http://schemas.openxmlformats.org/officeDocument/2006/relationships/hyperlink" Target="http://www.manifestyourpotential.com/work/take_up_life_work/8_get_hired/how_to_create_awesome_work_portfolio.htm" TargetMode="External"/><Relationship Id="rId4" Type="http://schemas.openxmlformats.org/officeDocument/2006/relationships/hyperlink" Target="http://www.twc.state.tx.us/twcinfo/about-texas-workforce.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Maximize Your Job Search with a Career Portfolio</a:t>
            </a:r>
            <a:endParaRPr lang="en-US" sz="44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A Web Résumé and Portfolio</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Format your résumé using HTML and add it to your personal website or webpage.</a:t>
            </a:r>
          </a:p>
          <a:p>
            <a:pPr lvl="1"/>
            <a:r>
              <a:rPr lang="en-US" dirty="0"/>
              <a:t>Link readers directly to former employers' homepages.</a:t>
            </a:r>
          </a:p>
          <a:p>
            <a:pPr lvl="1"/>
            <a:r>
              <a:rPr lang="en-US" dirty="0"/>
              <a:t>Link your résumé to high-resolution scanned images of your work and other items from your portfolio.</a:t>
            </a:r>
          </a:p>
        </p:txBody>
      </p:sp>
    </p:spTree>
    <p:extLst>
      <p:ext uri="{BB962C8B-B14F-4D97-AF65-F5344CB8AC3E}">
        <p14:creationId xmlns:p14="http://schemas.microsoft.com/office/powerpoint/2010/main" val="685083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Compiling a Professional Portfolio</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Professional Portfolio</a:t>
            </a:r>
          </a:p>
        </p:txBody>
      </p:sp>
    </p:spTree>
    <p:extLst>
      <p:ext uri="{BB962C8B-B14F-4D97-AF65-F5344CB8AC3E}">
        <p14:creationId xmlns:p14="http://schemas.microsoft.com/office/powerpoint/2010/main" val="247025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It is a brief, concise overview of your:  </a:t>
            </a:r>
          </a:p>
          <a:p>
            <a:pPr lvl="2"/>
            <a:r>
              <a:rPr lang="en-US" dirty="0"/>
              <a:t>Education</a:t>
            </a:r>
          </a:p>
          <a:p>
            <a:pPr lvl="2"/>
            <a:r>
              <a:rPr lang="en-US" dirty="0"/>
              <a:t>Work Experience</a:t>
            </a:r>
          </a:p>
          <a:p>
            <a:pPr lvl="2"/>
            <a:r>
              <a:rPr lang="en-US" dirty="0"/>
              <a:t>Qualifications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Résumé</a:t>
            </a:r>
          </a:p>
        </p:txBody>
      </p:sp>
      <p:sp>
        <p:nvSpPr>
          <p:cNvPr id="8" name="object 10">
            <a:extLst>
              <a:ext uri="{FF2B5EF4-FFF2-40B4-BE49-F238E27FC236}">
                <a16:creationId xmlns:a16="http://schemas.microsoft.com/office/drawing/2014/main" id="{379C0417-29E6-2342-B29D-AF829B9C5B17}"/>
              </a:ext>
            </a:extLst>
          </p:cNvPr>
          <p:cNvSpPr/>
          <p:nvPr/>
        </p:nvSpPr>
        <p:spPr>
          <a:xfrm>
            <a:off x="8285516" y="4477449"/>
            <a:ext cx="2514600" cy="167728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464624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Cover letters, which "cover" your résumé, should:</a:t>
            </a:r>
          </a:p>
          <a:p>
            <a:pPr lvl="2"/>
            <a:r>
              <a:rPr lang="en-US" dirty="0"/>
              <a:t>clearly state how your skills and experience will help the employer.</a:t>
            </a:r>
          </a:p>
          <a:p>
            <a:pPr lvl="2"/>
            <a:r>
              <a:rPr lang="en-US" dirty="0"/>
              <a:t>convince the employer to grant you an interview.</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Cover Letter</a:t>
            </a:r>
          </a:p>
        </p:txBody>
      </p:sp>
      <p:sp>
        <p:nvSpPr>
          <p:cNvPr id="7" name="object 9">
            <a:extLst>
              <a:ext uri="{FF2B5EF4-FFF2-40B4-BE49-F238E27FC236}">
                <a16:creationId xmlns:a16="http://schemas.microsoft.com/office/drawing/2014/main" id="{B14E484F-D4E4-B148-867F-70A5F05DA360}"/>
              </a:ext>
            </a:extLst>
          </p:cNvPr>
          <p:cNvSpPr/>
          <p:nvPr/>
        </p:nvSpPr>
        <p:spPr>
          <a:xfrm>
            <a:off x="7752116" y="3866960"/>
            <a:ext cx="3048000" cy="2287778"/>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170797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Response to an ad  </a:t>
            </a:r>
          </a:p>
          <a:p>
            <a:pPr lvl="1"/>
            <a:r>
              <a:rPr lang="en-US" dirty="0"/>
              <a:t>Cold-call letter  </a:t>
            </a:r>
          </a:p>
          <a:p>
            <a:pPr lvl="1"/>
            <a:r>
              <a:rPr lang="en-US" dirty="0"/>
              <a:t>Referral Letter</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Types of Cover Letter</a:t>
            </a:r>
          </a:p>
        </p:txBody>
      </p:sp>
      <p:sp>
        <p:nvSpPr>
          <p:cNvPr id="7" name="object 9">
            <a:extLst>
              <a:ext uri="{FF2B5EF4-FFF2-40B4-BE49-F238E27FC236}">
                <a16:creationId xmlns:a16="http://schemas.microsoft.com/office/drawing/2014/main" id="{B14E484F-D4E4-B148-867F-70A5F05DA360}"/>
              </a:ext>
            </a:extLst>
          </p:cNvPr>
          <p:cNvSpPr/>
          <p:nvPr/>
        </p:nvSpPr>
        <p:spPr>
          <a:xfrm>
            <a:off x="7752116" y="3866960"/>
            <a:ext cx="3048000" cy="2287778"/>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405458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Prep Work and Guidelines</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Deliver it with a résumé that you've tailored for the particular job in question.</a:t>
            </a:r>
          </a:p>
          <a:p>
            <a:pPr lvl="1"/>
            <a:r>
              <a:rPr lang="en-US" dirty="0"/>
              <a:t>Use the same paper as your résumé if possible.</a:t>
            </a:r>
          </a:p>
          <a:p>
            <a:pPr lvl="1"/>
            <a:r>
              <a:rPr lang="en-US" dirty="0"/>
              <a:t>Write the letter yourself; it's a work sample to convince the employer to grant you an interview.</a:t>
            </a:r>
          </a:p>
        </p:txBody>
      </p:sp>
    </p:spTree>
    <p:extLst>
      <p:ext uri="{BB962C8B-B14F-4D97-AF65-F5344CB8AC3E}">
        <p14:creationId xmlns:p14="http://schemas.microsoft.com/office/powerpoint/2010/main" val="3931927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Prep Work and Guidelines</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Don't just repeat your résumé.</a:t>
            </a:r>
          </a:p>
          <a:p>
            <a:pPr lvl="1"/>
            <a:r>
              <a:rPr lang="en-US" dirty="0"/>
              <a:t>Address the letter to a person, never a generic title.</a:t>
            </a:r>
          </a:p>
          <a:p>
            <a:pPr lvl="1"/>
            <a:r>
              <a:rPr lang="en-US" dirty="0"/>
              <a:t>Use your first sentence to grab the attention of the potential employer.</a:t>
            </a:r>
          </a:p>
          <a:p>
            <a:pPr lvl="1"/>
            <a:r>
              <a:rPr lang="en-US" dirty="0"/>
              <a:t>If someone referred you, mention that person's name and title in the first sentence.</a:t>
            </a:r>
          </a:p>
        </p:txBody>
      </p:sp>
    </p:spTree>
    <p:extLst>
      <p:ext uri="{BB962C8B-B14F-4D97-AF65-F5344CB8AC3E}">
        <p14:creationId xmlns:p14="http://schemas.microsoft.com/office/powerpoint/2010/main" val="2037905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Letters of Recommendation</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Character and Personal Reference Letters</a:t>
            </a:r>
          </a:p>
          <a:p>
            <a:pPr lvl="1"/>
            <a:r>
              <a:rPr lang="en-US" dirty="0"/>
              <a:t>Employment Recommendation Letters</a:t>
            </a:r>
          </a:p>
        </p:txBody>
      </p:sp>
    </p:spTree>
    <p:extLst>
      <p:ext uri="{BB962C8B-B14F-4D97-AF65-F5344CB8AC3E}">
        <p14:creationId xmlns:p14="http://schemas.microsoft.com/office/powerpoint/2010/main" val="2536384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Strong Work Ethic  </a:t>
            </a:r>
          </a:p>
          <a:p>
            <a:pPr lvl="1"/>
            <a:r>
              <a:rPr lang="en-US" dirty="0"/>
              <a:t>Positive Attitude</a:t>
            </a:r>
          </a:p>
          <a:p>
            <a:pPr lvl="1"/>
            <a:r>
              <a:rPr lang="en-US" dirty="0"/>
              <a:t>Good Communication Skills</a:t>
            </a:r>
          </a:p>
          <a:p>
            <a:pPr lvl="1"/>
            <a:r>
              <a:rPr lang="en-US" dirty="0"/>
              <a:t>Time Management Skills</a:t>
            </a:r>
          </a:p>
          <a:p>
            <a:pPr lvl="1"/>
            <a:r>
              <a:rPr lang="en-US" dirty="0"/>
              <a:t>Problem-Solving Skills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List of Skills</a:t>
            </a:r>
          </a:p>
        </p:txBody>
      </p:sp>
      <p:sp>
        <p:nvSpPr>
          <p:cNvPr id="5" name="object 11">
            <a:extLst>
              <a:ext uri="{FF2B5EF4-FFF2-40B4-BE49-F238E27FC236}">
                <a16:creationId xmlns:a16="http://schemas.microsoft.com/office/drawing/2014/main" id="{735E769E-725D-3D4E-AB93-E6DB07161FA6}"/>
              </a:ext>
            </a:extLst>
          </p:cNvPr>
          <p:cNvSpPr/>
          <p:nvPr/>
        </p:nvSpPr>
        <p:spPr>
          <a:xfrm>
            <a:off x="8466491" y="3821113"/>
            <a:ext cx="2333625" cy="233362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544712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Acting as a Team Player  </a:t>
            </a:r>
          </a:p>
          <a:p>
            <a:pPr lvl="1"/>
            <a:r>
              <a:rPr lang="en-US" dirty="0"/>
              <a:t>Self-Confidence</a:t>
            </a:r>
          </a:p>
          <a:p>
            <a:pPr lvl="1"/>
            <a:r>
              <a:rPr lang="en-US" dirty="0"/>
              <a:t>Ability to Accept and Learn from Criticism</a:t>
            </a:r>
          </a:p>
          <a:p>
            <a:pPr lvl="1"/>
            <a:r>
              <a:rPr lang="en-US" dirty="0"/>
              <a:t>Flexibility/Adaptability</a:t>
            </a:r>
          </a:p>
          <a:p>
            <a:pPr lvl="1"/>
            <a:r>
              <a:rPr lang="en-US" dirty="0"/>
              <a:t>Working Well Under Pressure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List of Skills</a:t>
            </a:r>
          </a:p>
        </p:txBody>
      </p:sp>
      <p:sp>
        <p:nvSpPr>
          <p:cNvPr id="5" name="object 11">
            <a:extLst>
              <a:ext uri="{FF2B5EF4-FFF2-40B4-BE49-F238E27FC236}">
                <a16:creationId xmlns:a16="http://schemas.microsoft.com/office/drawing/2014/main" id="{735E769E-725D-3D4E-AB93-E6DB07161FA6}"/>
              </a:ext>
            </a:extLst>
          </p:cNvPr>
          <p:cNvSpPr/>
          <p:nvPr/>
        </p:nvSpPr>
        <p:spPr>
          <a:xfrm>
            <a:off x="8466491" y="3821113"/>
            <a:ext cx="2333625" cy="233362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61342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Include all licenses and  certificates you have  obtained:</a:t>
            </a:r>
          </a:p>
          <a:p>
            <a:pPr lvl="1"/>
            <a:r>
              <a:rPr lang="en-US" dirty="0"/>
              <a:t>Driver’s license  </a:t>
            </a:r>
          </a:p>
          <a:p>
            <a:pPr lvl="1"/>
            <a:r>
              <a:rPr lang="en-US" dirty="0"/>
              <a:t>CPR certificate</a:t>
            </a:r>
          </a:p>
          <a:p>
            <a:pPr lvl="1"/>
            <a:r>
              <a:rPr lang="en-US" dirty="0"/>
              <a:t>Certificate of completion for programs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Licenses, Certifications and other Records</a:t>
            </a:r>
          </a:p>
        </p:txBody>
      </p:sp>
      <p:sp>
        <p:nvSpPr>
          <p:cNvPr id="7" name="object 6">
            <a:extLst>
              <a:ext uri="{FF2B5EF4-FFF2-40B4-BE49-F238E27FC236}">
                <a16:creationId xmlns:a16="http://schemas.microsoft.com/office/drawing/2014/main" id="{38ED07A8-21AF-3B4C-AD8A-8F3197919569}"/>
              </a:ext>
            </a:extLst>
          </p:cNvPr>
          <p:cNvSpPr/>
          <p:nvPr/>
        </p:nvSpPr>
        <p:spPr>
          <a:xfrm>
            <a:off x="7371116" y="2725738"/>
            <a:ext cx="3429000" cy="34290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2755815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Professional Awards</a:t>
            </a:r>
          </a:p>
          <a:p>
            <a:pPr lvl="1"/>
            <a:r>
              <a:rPr lang="en-US" dirty="0"/>
              <a:t>Academic Awards</a:t>
            </a:r>
          </a:p>
          <a:p>
            <a:pPr lvl="1"/>
            <a:r>
              <a:rPr lang="en-US" dirty="0"/>
              <a:t>Scholarships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Awards, Honors and Scholarships</a:t>
            </a:r>
          </a:p>
        </p:txBody>
      </p:sp>
      <p:sp>
        <p:nvSpPr>
          <p:cNvPr id="5" name="object 9">
            <a:extLst>
              <a:ext uri="{FF2B5EF4-FFF2-40B4-BE49-F238E27FC236}">
                <a16:creationId xmlns:a16="http://schemas.microsoft.com/office/drawing/2014/main" id="{E58C0973-E1A5-A74B-9C09-0B412188C6D8}"/>
              </a:ext>
            </a:extLst>
          </p:cNvPr>
          <p:cNvSpPr/>
          <p:nvPr/>
        </p:nvSpPr>
        <p:spPr>
          <a:xfrm>
            <a:off x="8314091" y="3668713"/>
            <a:ext cx="2486025" cy="248602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203178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What is your five year plan?</a:t>
            </a:r>
          </a:p>
          <a:p>
            <a:pPr lvl="1"/>
            <a:r>
              <a:rPr lang="en-US" dirty="0"/>
              <a:t>Be realistic in stating your plan</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Goals and Plans for the Future</a:t>
            </a:r>
          </a:p>
        </p:txBody>
      </p:sp>
      <p:sp>
        <p:nvSpPr>
          <p:cNvPr id="7" name="object 8">
            <a:extLst>
              <a:ext uri="{FF2B5EF4-FFF2-40B4-BE49-F238E27FC236}">
                <a16:creationId xmlns:a16="http://schemas.microsoft.com/office/drawing/2014/main" id="{1374A73C-DA69-9140-BAB4-CDCBB6AA66A9}"/>
              </a:ext>
            </a:extLst>
          </p:cNvPr>
          <p:cNvSpPr/>
          <p:nvPr/>
        </p:nvSpPr>
        <p:spPr>
          <a:xfrm>
            <a:off x="7704491" y="3059113"/>
            <a:ext cx="3095625" cy="309562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950654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Make sure it is an official transcript</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Copies of Transcripts</a:t>
            </a:r>
          </a:p>
        </p:txBody>
      </p:sp>
      <p:sp>
        <p:nvSpPr>
          <p:cNvPr id="5" name="object 6">
            <a:extLst>
              <a:ext uri="{FF2B5EF4-FFF2-40B4-BE49-F238E27FC236}">
                <a16:creationId xmlns:a16="http://schemas.microsoft.com/office/drawing/2014/main" id="{7F4FE131-4192-3D4F-846D-7D61E981385D}"/>
              </a:ext>
            </a:extLst>
          </p:cNvPr>
          <p:cNvSpPr/>
          <p:nvPr/>
        </p:nvSpPr>
        <p:spPr>
          <a:xfrm>
            <a:off x="7452360" y="3611880"/>
            <a:ext cx="3347756" cy="254285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22660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Overall grade point average</a:t>
            </a:r>
          </a:p>
          <a:p>
            <a:pPr lvl="1"/>
            <a:r>
              <a:rPr lang="en-US" dirty="0"/>
              <a:t>Average within a major  </a:t>
            </a:r>
          </a:p>
          <a:p>
            <a:pPr lvl="1"/>
            <a:r>
              <a:rPr lang="en-US" dirty="0"/>
              <a:t>Class standing</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Education</a:t>
            </a:r>
          </a:p>
        </p:txBody>
      </p:sp>
      <p:sp>
        <p:nvSpPr>
          <p:cNvPr id="7" name="object 9">
            <a:extLst>
              <a:ext uri="{FF2B5EF4-FFF2-40B4-BE49-F238E27FC236}">
                <a16:creationId xmlns:a16="http://schemas.microsoft.com/office/drawing/2014/main" id="{667823AD-5D50-6748-969E-E0AFC8455A78}"/>
              </a:ext>
            </a:extLst>
          </p:cNvPr>
          <p:cNvSpPr/>
          <p:nvPr/>
        </p:nvSpPr>
        <p:spPr>
          <a:xfrm>
            <a:off x="7523516" y="3716338"/>
            <a:ext cx="3276600" cy="24384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4912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Samples of communication/writing skills  </a:t>
            </a:r>
          </a:p>
          <a:p>
            <a:pPr lvl="1"/>
            <a:r>
              <a:rPr lang="en-US" dirty="0"/>
              <a:t>Training/workshop packets or handouts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Work Samples and Project Summaries</a:t>
            </a:r>
          </a:p>
        </p:txBody>
      </p:sp>
      <p:sp>
        <p:nvSpPr>
          <p:cNvPr id="5" name="object 9">
            <a:extLst>
              <a:ext uri="{FF2B5EF4-FFF2-40B4-BE49-F238E27FC236}">
                <a16:creationId xmlns:a16="http://schemas.microsoft.com/office/drawing/2014/main" id="{FE4A3BAC-71F5-A149-84FC-B200858517B6}"/>
              </a:ext>
            </a:extLst>
          </p:cNvPr>
          <p:cNvSpPr/>
          <p:nvPr/>
        </p:nvSpPr>
        <p:spPr>
          <a:xfrm>
            <a:off x="8161691" y="3516313"/>
            <a:ext cx="2638425" cy="263842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68374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Positive performance evaluation  </a:t>
            </a:r>
          </a:p>
          <a:p>
            <a:pPr lvl="1"/>
            <a:r>
              <a:rPr lang="en-US" dirty="0"/>
              <a:t>Recognition from supervisor or customer for performance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Employment Evaluations</a:t>
            </a:r>
          </a:p>
        </p:txBody>
      </p:sp>
      <p:sp>
        <p:nvSpPr>
          <p:cNvPr id="7" name="object 8">
            <a:extLst>
              <a:ext uri="{FF2B5EF4-FFF2-40B4-BE49-F238E27FC236}">
                <a16:creationId xmlns:a16="http://schemas.microsoft.com/office/drawing/2014/main" id="{7D3926CA-E295-5A45-97B0-92DD43D768A6}"/>
              </a:ext>
            </a:extLst>
          </p:cNvPr>
          <p:cNvSpPr/>
          <p:nvPr/>
        </p:nvSpPr>
        <p:spPr>
          <a:xfrm>
            <a:off x="8390291" y="3744913"/>
            <a:ext cx="2409825" cy="240982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659129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What job duties did you perform at your present or past jobs?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Job Descriptions</a:t>
            </a:r>
          </a:p>
        </p:txBody>
      </p:sp>
      <p:sp>
        <p:nvSpPr>
          <p:cNvPr id="8" name="object 7">
            <a:extLst>
              <a:ext uri="{FF2B5EF4-FFF2-40B4-BE49-F238E27FC236}">
                <a16:creationId xmlns:a16="http://schemas.microsoft.com/office/drawing/2014/main" id="{0772984E-BED4-7640-B778-E1CE925FE8A9}"/>
              </a:ext>
            </a:extLst>
          </p:cNvPr>
          <p:cNvSpPr/>
          <p:nvPr/>
        </p:nvSpPr>
        <p:spPr>
          <a:xfrm>
            <a:off x="7290217" y="3818954"/>
            <a:ext cx="3509899" cy="2335784"/>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066801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Make it a point to describe a work related  situation in which you utilized your strong  personal and  professional skills.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Challenges and Solutions on the Job</a:t>
            </a:r>
          </a:p>
        </p:txBody>
      </p:sp>
      <p:sp>
        <p:nvSpPr>
          <p:cNvPr id="5" name="object 6">
            <a:extLst>
              <a:ext uri="{FF2B5EF4-FFF2-40B4-BE49-F238E27FC236}">
                <a16:creationId xmlns:a16="http://schemas.microsoft.com/office/drawing/2014/main" id="{96F31C34-792F-8640-95A5-65562A60153F}"/>
              </a:ext>
            </a:extLst>
          </p:cNvPr>
          <p:cNvSpPr/>
          <p:nvPr/>
        </p:nvSpPr>
        <p:spPr>
          <a:xfrm>
            <a:off x="8285516" y="2382838"/>
            <a:ext cx="2514600" cy="37719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2700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Documentation of  knowledge in a foreign  language</a:t>
            </a:r>
          </a:p>
          <a:p>
            <a:pPr lvl="1"/>
            <a:r>
              <a:rPr lang="en-US" dirty="0"/>
              <a:t>Evidence of computer or  multi-media skills</a:t>
            </a:r>
          </a:p>
          <a:p>
            <a:pPr lvl="1"/>
            <a:r>
              <a:rPr lang="en-US" dirty="0"/>
              <a:t>Specific computer skills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List of Technical Skills</a:t>
            </a:r>
          </a:p>
        </p:txBody>
      </p:sp>
      <p:sp>
        <p:nvSpPr>
          <p:cNvPr id="7" name="object 9">
            <a:extLst>
              <a:ext uri="{FF2B5EF4-FFF2-40B4-BE49-F238E27FC236}">
                <a16:creationId xmlns:a16="http://schemas.microsoft.com/office/drawing/2014/main" id="{D1754DFE-A8F3-314F-AF09-D2848C663C5C}"/>
              </a:ext>
            </a:extLst>
          </p:cNvPr>
          <p:cNvSpPr/>
          <p:nvPr/>
        </p:nvSpPr>
        <p:spPr>
          <a:xfrm>
            <a:off x="7952014" y="1887538"/>
            <a:ext cx="2848102" cy="42672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68517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Is an interview tool</a:t>
            </a:r>
          </a:p>
          <a:p>
            <a:pPr lvl="1"/>
            <a:r>
              <a:rPr lang="en-US" dirty="0"/>
              <a:t>Can help your present your skills and accomplishments to an employer</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Employment Portfolio</a:t>
            </a:r>
          </a:p>
        </p:txBody>
      </p:sp>
      <p:sp>
        <p:nvSpPr>
          <p:cNvPr id="7" name="object 10">
            <a:extLst>
              <a:ext uri="{FF2B5EF4-FFF2-40B4-BE49-F238E27FC236}">
                <a16:creationId xmlns:a16="http://schemas.microsoft.com/office/drawing/2014/main" id="{CA1254B3-2ADD-C744-86AA-82470C8E4DDE}"/>
              </a:ext>
            </a:extLst>
          </p:cNvPr>
          <p:cNvSpPr/>
          <p:nvPr/>
        </p:nvSpPr>
        <p:spPr>
          <a:xfrm>
            <a:off x="7704491" y="3059113"/>
            <a:ext cx="3095625" cy="3095625"/>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770115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School or extracurricular  activities</a:t>
            </a:r>
          </a:p>
          <a:p>
            <a:pPr lvl="1"/>
            <a:r>
              <a:rPr lang="en-US" dirty="0"/>
              <a:t>Organizations </a:t>
            </a:r>
          </a:p>
          <a:p>
            <a:pPr lvl="1"/>
            <a:r>
              <a:rPr lang="en-US" dirty="0"/>
              <a:t>Associations</a:t>
            </a:r>
          </a:p>
          <a:p>
            <a:pPr lvl="1"/>
            <a:r>
              <a:rPr lang="en-US" dirty="0"/>
              <a:t>Clubs</a:t>
            </a:r>
          </a:p>
          <a:p>
            <a:pPr lvl="1"/>
            <a:r>
              <a:rPr lang="en-US" dirty="0"/>
              <a:t>Community activities</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Extended Learning Experiences</a:t>
            </a:r>
          </a:p>
        </p:txBody>
      </p:sp>
      <p:sp>
        <p:nvSpPr>
          <p:cNvPr id="8" name="object 11">
            <a:extLst>
              <a:ext uri="{FF2B5EF4-FFF2-40B4-BE49-F238E27FC236}">
                <a16:creationId xmlns:a16="http://schemas.microsoft.com/office/drawing/2014/main" id="{3E0E117C-9851-B34E-ABF3-6D5B5DE008EE}"/>
              </a:ext>
            </a:extLst>
          </p:cNvPr>
          <p:cNvSpPr/>
          <p:nvPr/>
        </p:nvSpPr>
        <p:spPr>
          <a:xfrm>
            <a:off x="8153400" y="3703320"/>
            <a:ext cx="2646716" cy="2451418"/>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090027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It helps keep the  conversation flowing</a:t>
            </a:r>
          </a:p>
          <a:p>
            <a:pPr lvl="1"/>
            <a:r>
              <a:rPr lang="en-US" dirty="0"/>
              <a:t>You are able to focus better at the interview</a:t>
            </a:r>
          </a:p>
          <a:p>
            <a:pPr lvl="1"/>
            <a:r>
              <a:rPr lang="en-US" dirty="0"/>
              <a:t>You can refer to your  portfolio during the  interview</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How to Use Your Portfolio in Your Interview</a:t>
            </a:r>
          </a:p>
        </p:txBody>
      </p:sp>
      <p:sp>
        <p:nvSpPr>
          <p:cNvPr id="5" name="object 10">
            <a:extLst>
              <a:ext uri="{FF2B5EF4-FFF2-40B4-BE49-F238E27FC236}">
                <a16:creationId xmlns:a16="http://schemas.microsoft.com/office/drawing/2014/main" id="{BBAB076C-354B-5C40-90E8-B0432082A9AF}"/>
              </a:ext>
            </a:extLst>
          </p:cNvPr>
          <p:cNvSpPr/>
          <p:nvPr/>
        </p:nvSpPr>
        <p:spPr>
          <a:xfrm>
            <a:off x="8191028" y="2497138"/>
            <a:ext cx="2609088" cy="36576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03751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How to Use Your Portfolio in Your Interview</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The Portfolio- A Career Boosting Tool</a:t>
            </a:r>
          </a:p>
        </p:txBody>
      </p:sp>
      <p:sp>
        <p:nvSpPr>
          <p:cNvPr id="7" name="object 10">
            <a:extLst>
              <a:ext uri="{FF2B5EF4-FFF2-40B4-BE49-F238E27FC236}">
                <a16:creationId xmlns:a16="http://schemas.microsoft.com/office/drawing/2014/main" id="{9566ABC8-A4DC-8542-809E-D1A69CC415E2}"/>
              </a:ext>
            </a:extLst>
          </p:cNvPr>
          <p:cNvSpPr/>
          <p:nvPr/>
        </p:nvSpPr>
        <p:spPr>
          <a:xfrm>
            <a:off x="7861590" y="3640138"/>
            <a:ext cx="2938526" cy="25146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8911997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fontScale="85000" lnSpcReduction="20000"/>
          </a:bodyPr>
          <a:lstStyle/>
          <a:p>
            <a:pPr lvl="1"/>
            <a:r>
              <a:rPr lang="en-US" sz="1600" dirty="0"/>
              <a:t>Images: </a:t>
            </a:r>
          </a:p>
          <a:p>
            <a:pPr lvl="2"/>
            <a:r>
              <a:rPr lang="en-US" sz="1600" dirty="0"/>
              <a:t>Microsoft Clip Art</a:t>
            </a:r>
          </a:p>
          <a:p>
            <a:pPr lvl="2"/>
            <a:endParaRPr lang="en-US" sz="1600" dirty="0"/>
          </a:p>
          <a:p>
            <a:pPr lvl="1"/>
            <a:r>
              <a:rPr lang="en-US" sz="1600" dirty="0"/>
              <a:t>Textbooks:</a:t>
            </a:r>
          </a:p>
          <a:p>
            <a:pPr lvl="2"/>
            <a:r>
              <a:rPr lang="en-US" sz="1600" dirty="0"/>
              <a:t>Johnson, L. (2004). Strengthening Family &amp; Self. (3rd ed., pp. 451-474). Tinley Park: The </a:t>
            </a:r>
            <a:r>
              <a:rPr lang="en-US" sz="1600" dirty="0" err="1"/>
              <a:t>Goodheart</a:t>
            </a:r>
            <a:r>
              <a:rPr lang="en-US" sz="1600" dirty="0"/>
              <a:t>-  </a:t>
            </a:r>
            <a:r>
              <a:rPr lang="en-US" sz="1600" dirty="0" err="1"/>
              <a:t>Willcox</a:t>
            </a:r>
            <a:r>
              <a:rPr lang="en-US" sz="1600" dirty="0"/>
              <a:t> Company, Inc.</a:t>
            </a:r>
          </a:p>
          <a:p>
            <a:pPr lvl="2"/>
            <a:endParaRPr lang="en-US" sz="1600" dirty="0"/>
          </a:p>
          <a:p>
            <a:pPr lvl="1"/>
            <a:r>
              <a:rPr lang="en-US" sz="1600" dirty="0"/>
              <a:t>YouTube™</a:t>
            </a:r>
          </a:p>
          <a:p>
            <a:pPr lvl="2"/>
            <a:r>
              <a:rPr lang="en-US" sz="1600" dirty="0"/>
              <a:t>Compiling a Professional Portfolio</a:t>
            </a:r>
          </a:p>
          <a:p>
            <a:pPr marL="457200" lvl="2" indent="0">
              <a:buNone/>
            </a:pPr>
            <a:r>
              <a:rPr lang="en-US" sz="1600" dirty="0"/>
              <a:t>Dr. Jody Gallagher of </a:t>
            </a:r>
            <a:r>
              <a:rPr lang="en-US" sz="1600" dirty="0" err="1"/>
              <a:t>Edinboro</a:t>
            </a:r>
            <a:r>
              <a:rPr lang="en-US" sz="1600" dirty="0"/>
              <a:t> University’s Office of Career Services shares essential tips  for job seekers. In this clip, Dr. Gallagher explains how to format a proper portfolio.  </a:t>
            </a:r>
          </a:p>
          <a:p>
            <a:pPr marL="457200" lvl="2" indent="0">
              <a:buNone/>
            </a:pPr>
            <a:r>
              <a:rPr lang="en-US" sz="1600" dirty="0">
                <a:hlinkClick r:id="rId3"/>
              </a:rPr>
              <a:t>http://youtu.be/sXCF9hZ9IXc</a:t>
            </a:r>
            <a:endParaRPr lang="en-US" sz="1600" dirty="0"/>
          </a:p>
          <a:p>
            <a:pPr marL="457200" lvl="2" indent="0">
              <a:buNone/>
            </a:pPr>
            <a:endParaRPr lang="en-US" sz="1600" dirty="0"/>
          </a:p>
          <a:p>
            <a:pPr lvl="2"/>
            <a:r>
              <a:rPr lang="en-US" sz="1600" dirty="0"/>
              <a:t>Job Interview-Creating a Portfolio</a:t>
            </a:r>
          </a:p>
          <a:p>
            <a:pPr marL="457200" lvl="2" indent="0">
              <a:buNone/>
            </a:pPr>
            <a:r>
              <a:rPr lang="en-US" sz="1600" dirty="0"/>
              <a:t>Laura </a:t>
            </a:r>
            <a:r>
              <a:rPr lang="en-US" sz="1600" dirty="0" err="1"/>
              <a:t>DeCarlo</a:t>
            </a:r>
            <a:r>
              <a:rPr lang="en-US" sz="1600" dirty="0"/>
              <a:t>, Certified Interview Coach with Career Directors International shares job</a:t>
            </a:r>
          </a:p>
          <a:p>
            <a:pPr marL="457200" lvl="2" indent="0">
              <a:buNone/>
            </a:pPr>
            <a:r>
              <a:rPr lang="en-US" sz="1600" dirty="0"/>
              <a:t>interview and creating a portfolio tips  </a:t>
            </a:r>
          </a:p>
          <a:p>
            <a:pPr marL="457200" lvl="2" indent="0">
              <a:buNone/>
            </a:pPr>
            <a:r>
              <a:rPr lang="en-US" sz="1600" dirty="0">
                <a:hlinkClick r:id="rId4"/>
              </a:rPr>
              <a:t>http://youtu.be/hQhigdJ-xEk</a:t>
            </a:r>
            <a:endParaRPr lang="en-US" sz="1600" dirty="0"/>
          </a:p>
          <a:p>
            <a:pPr lvl="2"/>
            <a:endParaRPr lang="en-US" sz="1600" dirty="0"/>
          </a:p>
          <a:p>
            <a:pPr lvl="2"/>
            <a:r>
              <a:rPr lang="en-US" sz="1600" dirty="0"/>
              <a:t>The Portfolio- A Career Boosting Tool</a:t>
            </a:r>
          </a:p>
          <a:p>
            <a:pPr marL="457200" lvl="2" indent="0">
              <a:buNone/>
            </a:pPr>
            <a:r>
              <a:rPr lang="en-US" sz="1600" dirty="0"/>
              <a:t>Learn how to put together your portfolio and what types of documents you can use to  highlight your abilities for employers. This video also includes how to use your portfolio in  your interview.</a:t>
            </a:r>
          </a:p>
          <a:p>
            <a:pPr marL="457200" lvl="2" indent="0">
              <a:buNone/>
            </a:pPr>
            <a:r>
              <a:rPr lang="en-US" sz="1600" dirty="0">
                <a:hlinkClick r:id="rId5"/>
              </a:rPr>
              <a:t>http://youtu.be/lBIQPcW_DN0</a:t>
            </a:r>
            <a:endParaRPr lang="en-US" sz="1600" dirty="0"/>
          </a:p>
          <a:p>
            <a:pPr marL="457200" lvl="2" indent="0">
              <a:buNone/>
            </a:pPr>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fontScale="92500" lnSpcReduction="20000"/>
          </a:bodyPr>
          <a:lstStyle/>
          <a:p>
            <a:pPr lvl="1"/>
            <a:r>
              <a:rPr lang="en-US" sz="1600" dirty="0"/>
              <a:t>Websites: </a:t>
            </a:r>
          </a:p>
          <a:p>
            <a:pPr lvl="2"/>
            <a:r>
              <a:rPr lang="en-US" sz="1600" dirty="0"/>
              <a:t>How to Design a Winning Job Portfolio</a:t>
            </a:r>
          </a:p>
          <a:p>
            <a:pPr marL="457200" lvl="2" indent="0">
              <a:buNone/>
            </a:pPr>
            <a:r>
              <a:rPr lang="en-US" sz="1600" dirty="0"/>
              <a:t>To create a portfolio that is winning, include an assortment of items in a professional and polished-  looking collection.</a:t>
            </a:r>
          </a:p>
          <a:p>
            <a:pPr marL="457200" lvl="2" indent="0">
              <a:buNone/>
            </a:pPr>
            <a:r>
              <a:rPr lang="en-US" sz="1600" dirty="0">
                <a:hlinkClick r:id="rId3"/>
              </a:rPr>
              <a:t>http://www.ehow.com/how_2310601_design-winning-job-portfolio.html</a:t>
            </a:r>
            <a:endParaRPr lang="en-US" sz="1600" dirty="0"/>
          </a:p>
          <a:p>
            <a:pPr lvl="2"/>
            <a:endParaRPr lang="en-US" sz="1600" dirty="0"/>
          </a:p>
          <a:p>
            <a:pPr lvl="2"/>
            <a:r>
              <a:rPr lang="en-US" sz="1600" dirty="0"/>
              <a:t>Texas Workforce Commission</a:t>
            </a:r>
          </a:p>
          <a:p>
            <a:pPr marL="457200" lvl="2" indent="0">
              <a:buNone/>
            </a:pPr>
            <a:r>
              <a:rPr lang="en-US" sz="1600" dirty="0"/>
              <a:t>Texas Workforce Commission (TWC) is the state agency charged with overseeing and providing  workforce development services to employers and job seekers of Texas</a:t>
            </a:r>
          </a:p>
          <a:p>
            <a:pPr marL="457200" lvl="2" indent="0">
              <a:buNone/>
            </a:pPr>
            <a:r>
              <a:rPr lang="en-US" sz="1600" dirty="0">
                <a:hlinkClick r:id="rId4"/>
              </a:rPr>
              <a:t>http://www.twc.state.tx.us/twcinfo/about-texas-workforce.html</a:t>
            </a:r>
            <a:endParaRPr lang="en-US" sz="1600" dirty="0"/>
          </a:p>
          <a:p>
            <a:pPr lvl="2"/>
            <a:endParaRPr lang="en-US" sz="1600" dirty="0"/>
          </a:p>
          <a:p>
            <a:pPr lvl="2"/>
            <a:r>
              <a:rPr lang="en-US" sz="1600" dirty="0"/>
              <a:t> Want to Create an Awesome Work Portfolio?</a:t>
            </a:r>
          </a:p>
          <a:p>
            <a:pPr marL="457200" lvl="2" indent="0">
              <a:buNone/>
            </a:pPr>
            <a:r>
              <a:rPr lang="en-US" sz="1600" dirty="0"/>
              <a:t>A portfolio is a collection of the best examples of your work. No matter what kind of work you do, it showcases what you excel at. Look at what a work portfolio is and how to create one.</a:t>
            </a:r>
          </a:p>
          <a:p>
            <a:pPr marL="457200" lvl="2" indent="0">
              <a:buNone/>
            </a:pPr>
            <a:r>
              <a:rPr lang="en-US" sz="1600" dirty="0">
                <a:hlinkClick r:id="rId5"/>
              </a:rPr>
              <a:t>http://www.manifestyourpotential.com/work/take_up_life_work/8_get_hired/how_to_create_awesome_work_portfolio.htm</a:t>
            </a:r>
            <a:endParaRPr lang="en-US" sz="1600" dirty="0"/>
          </a:p>
          <a:p>
            <a:pPr marL="457200" lvl="2" indent="0">
              <a:buNone/>
            </a:pPr>
            <a:endParaRPr lang="en-US" sz="1600" dirty="0"/>
          </a:p>
          <a:p>
            <a:pPr lvl="2"/>
            <a:r>
              <a:rPr lang="en-US" sz="1600" dirty="0"/>
              <a:t>Your Job Skills Portfolio: Giving You an Edge in the Marketplace</a:t>
            </a:r>
          </a:p>
          <a:p>
            <a:pPr marL="457200" lvl="2" indent="0">
              <a:buNone/>
            </a:pPr>
            <a:r>
              <a:rPr lang="en-US" sz="1600" dirty="0"/>
              <a:t>You can use your career portfolio in job interviews to showcase a point, to illustrate the depth  of your skills and experience, or to use as a tool to get a second interview.  </a:t>
            </a:r>
          </a:p>
          <a:p>
            <a:pPr marL="457200" lvl="2" indent="0">
              <a:buNone/>
            </a:pPr>
            <a:r>
              <a:rPr lang="en-US" sz="1600" dirty="0">
                <a:hlinkClick r:id="rId6"/>
              </a:rPr>
              <a:t>http://www.quintcareers.com/job_search_portfolio.html</a:t>
            </a:r>
            <a:endParaRPr lang="en-US" sz="1600" dirty="0"/>
          </a:p>
          <a:p>
            <a:pPr lvl="2"/>
            <a:endParaRPr lang="en-US" sz="1600" dirty="0"/>
          </a:p>
          <a:p>
            <a:pPr marL="457200" lvl="2" indent="0">
              <a:buNone/>
            </a:pPr>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193270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p:txBody>
          <a:bodyPr/>
          <a:lstStyle/>
          <a:p>
            <a:r>
              <a:rPr lang="en-US" dirty="0"/>
              <a:t>What is a Portfolio?</a:t>
            </a:r>
          </a:p>
        </p:txBody>
      </p:sp>
      <p:sp>
        <p:nvSpPr>
          <p:cNvPr id="6" name="Content Placeholder 5"/>
          <p:cNvSpPr>
            <a:spLocks noGrp="1"/>
          </p:cNvSpPr>
          <p:nvPr>
            <p:ph sz="half" idx="1"/>
          </p:nvPr>
        </p:nvSpPr>
        <p:spPr/>
        <p:txBody>
          <a:bodyPr>
            <a:noAutofit/>
          </a:bodyPr>
          <a:lstStyle/>
          <a:p>
            <a:pPr lvl="1"/>
            <a:r>
              <a:rPr lang="en-US" dirty="0"/>
              <a:t>Port means </a:t>
            </a:r>
          </a:p>
          <a:p>
            <a:pPr lvl="2"/>
            <a:r>
              <a:rPr lang="en-US" dirty="0"/>
              <a:t>a person’s credentials are portable and transportable;</a:t>
            </a:r>
          </a:p>
          <a:p>
            <a:pPr lvl="2"/>
            <a:r>
              <a:rPr lang="en-US" dirty="0"/>
              <a:t>convenient, and manageable</a:t>
            </a:r>
          </a:p>
          <a:p>
            <a:pPr lvl="2"/>
            <a:r>
              <a:rPr lang="en-US" dirty="0"/>
              <a:t>experience, interests,  achievements, goals and  capabilities</a:t>
            </a:r>
          </a:p>
        </p:txBody>
      </p:sp>
      <p:sp>
        <p:nvSpPr>
          <p:cNvPr id="3" name="Content Placeholder 2">
            <a:extLst>
              <a:ext uri="{FF2B5EF4-FFF2-40B4-BE49-F238E27FC236}">
                <a16:creationId xmlns:a16="http://schemas.microsoft.com/office/drawing/2014/main" id="{DD1C2B13-6866-2C47-8412-4049F17BD858}"/>
              </a:ext>
            </a:extLst>
          </p:cNvPr>
          <p:cNvSpPr>
            <a:spLocks noGrp="1"/>
          </p:cNvSpPr>
          <p:nvPr>
            <p:ph sz="half" idx="10"/>
          </p:nvPr>
        </p:nvSpPr>
        <p:spPr/>
        <p:txBody>
          <a:bodyPr/>
          <a:lstStyle/>
          <a:p>
            <a:pPr lvl="1"/>
            <a:r>
              <a:rPr lang="en-US" dirty="0"/>
              <a:t>Folio means </a:t>
            </a:r>
          </a:p>
          <a:p>
            <a:pPr lvl="2"/>
            <a:r>
              <a:rPr lang="en-US" dirty="0"/>
              <a:t>a packaging of one’s credentials through photographs;</a:t>
            </a:r>
          </a:p>
          <a:p>
            <a:pPr lvl="2"/>
            <a:r>
              <a:rPr lang="en-US" dirty="0"/>
              <a:t>reproduced evidence, work samples, videos, audio, and other formats</a:t>
            </a:r>
          </a:p>
          <a:p>
            <a:endParaRPr lang="en-US" dirty="0"/>
          </a:p>
        </p:txBody>
      </p:sp>
    </p:spTree>
    <p:extLst>
      <p:ext uri="{BB962C8B-B14F-4D97-AF65-F5344CB8AC3E}">
        <p14:creationId xmlns:p14="http://schemas.microsoft.com/office/powerpoint/2010/main" val="374256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Creating a Portfolio</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Job Interview-Creating a Portfolio</a:t>
            </a:r>
          </a:p>
        </p:txBody>
      </p:sp>
      <p:sp>
        <p:nvSpPr>
          <p:cNvPr id="5" name="object 8">
            <a:extLst>
              <a:ext uri="{FF2B5EF4-FFF2-40B4-BE49-F238E27FC236}">
                <a16:creationId xmlns:a16="http://schemas.microsoft.com/office/drawing/2014/main" id="{EE5AD25A-ABE5-3143-A94E-2FD9588EFE58}"/>
              </a:ext>
            </a:extLst>
          </p:cNvPr>
          <p:cNvSpPr/>
          <p:nvPr/>
        </p:nvSpPr>
        <p:spPr>
          <a:xfrm>
            <a:off x="7828316" y="3182938"/>
            <a:ext cx="2971800" cy="29718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4999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Include only relevant material in your portfolio.</a:t>
            </a:r>
          </a:p>
          <a:p>
            <a:pPr lvl="2"/>
            <a:r>
              <a:rPr lang="en-US" dirty="0"/>
              <a:t>Stick with work-related items; it is not a scrapbook.</a:t>
            </a:r>
          </a:p>
          <a:p>
            <a:pPr lvl="2"/>
            <a:r>
              <a:rPr lang="en-US" dirty="0"/>
              <a:t>Use items that bring your résumé to life.</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to Include</a:t>
            </a:r>
          </a:p>
        </p:txBody>
      </p:sp>
      <p:sp>
        <p:nvSpPr>
          <p:cNvPr id="10" name="object 8">
            <a:extLst>
              <a:ext uri="{FF2B5EF4-FFF2-40B4-BE49-F238E27FC236}">
                <a16:creationId xmlns:a16="http://schemas.microsoft.com/office/drawing/2014/main" id="{D1603B8C-63F1-4341-B21B-FBB593AE0146}"/>
              </a:ext>
            </a:extLst>
          </p:cNvPr>
          <p:cNvSpPr/>
          <p:nvPr/>
        </p:nvSpPr>
        <p:spPr>
          <a:xfrm>
            <a:off x="8361716" y="3716338"/>
            <a:ext cx="2438400" cy="24384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437783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1" y="1420420"/>
            <a:ext cx="4850120" cy="4734318"/>
          </a:xfrm>
        </p:spPr>
        <p:txBody>
          <a:bodyPr>
            <a:noAutofit/>
          </a:bodyPr>
          <a:lstStyle/>
          <a:p>
            <a:pPr lvl="1"/>
            <a:r>
              <a:rPr lang="en-US" dirty="0"/>
              <a:t>Highlight items related  closely to the job you want.</a:t>
            </a:r>
          </a:p>
          <a:p>
            <a:pPr lvl="1"/>
            <a:r>
              <a:rPr lang="en-US" dirty="0"/>
              <a:t>Bring copies of material for the interviewer to keep.</a:t>
            </a:r>
          </a:p>
          <a:p>
            <a:pPr lvl="1"/>
            <a:r>
              <a:rPr lang="en-US" dirty="0"/>
              <a:t>Include relevant volunteer  and other activities.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to Include</a:t>
            </a:r>
          </a:p>
        </p:txBody>
      </p:sp>
      <p:sp>
        <p:nvSpPr>
          <p:cNvPr id="5" name="object 9">
            <a:extLst>
              <a:ext uri="{FF2B5EF4-FFF2-40B4-BE49-F238E27FC236}">
                <a16:creationId xmlns:a16="http://schemas.microsoft.com/office/drawing/2014/main" id="{386FEDC2-B695-F448-A0C5-DBB33524A4CD}"/>
              </a:ext>
            </a:extLst>
          </p:cNvPr>
          <p:cNvSpPr/>
          <p:nvPr/>
        </p:nvSpPr>
        <p:spPr>
          <a:xfrm>
            <a:off x="8191028" y="2497138"/>
            <a:ext cx="2609088" cy="36576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835887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Why An E-Portfolio?</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E-Portfolios are easy for potential employers to access and use</a:t>
            </a:r>
          </a:p>
          <a:p>
            <a:pPr lvl="1"/>
            <a:r>
              <a:rPr lang="en-US" dirty="0"/>
              <a:t>The employer can access and review the contents of the  portfolio anytime</a:t>
            </a:r>
          </a:p>
          <a:p>
            <a:pPr lvl="1"/>
            <a:r>
              <a:rPr lang="en-US" dirty="0"/>
              <a:t>It is easy to share with others on  the interviewing team</a:t>
            </a:r>
          </a:p>
        </p:txBody>
      </p:sp>
    </p:spTree>
    <p:extLst>
      <p:ext uri="{BB962C8B-B14F-4D97-AF65-F5344CB8AC3E}">
        <p14:creationId xmlns:p14="http://schemas.microsoft.com/office/powerpoint/2010/main" val="4145749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271D-B14E-9F4C-877C-3BA5A45CFFF8}"/>
              </a:ext>
            </a:extLst>
          </p:cNvPr>
          <p:cNvSpPr>
            <a:spLocks noGrp="1"/>
          </p:cNvSpPr>
          <p:nvPr>
            <p:ph type="title"/>
          </p:nvPr>
        </p:nvSpPr>
        <p:spPr>
          <a:xfrm>
            <a:off x="740664" y="407209"/>
            <a:ext cx="10059452" cy="876300"/>
          </a:xfrm>
        </p:spPr>
        <p:txBody>
          <a:bodyPr/>
          <a:lstStyle/>
          <a:p>
            <a:r>
              <a:rPr lang="en-US" dirty="0"/>
              <a:t>Why An E-Portfolio?</a:t>
            </a:r>
          </a:p>
        </p:txBody>
      </p:sp>
      <p:sp>
        <p:nvSpPr>
          <p:cNvPr id="6" name="Content Placeholder 5"/>
          <p:cNvSpPr>
            <a:spLocks noGrp="1"/>
          </p:cNvSpPr>
          <p:nvPr>
            <p:ph sz="half" idx="1"/>
          </p:nvPr>
        </p:nvSpPr>
        <p:spPr>
          <a:xfrm>
            <a:off x="740664" y="1420420"/>
            <a:ext cx="10059452" cy="4734318"/>
          </a:xfrm>
        </p:spPr>
        <p:txBody>
          <a:bodyPr>
            <a:noAutofit/>
          </a:bodyPr>
          <a:lstStyle/>
          <a:p>
            <a:pPr lvl="1"/>
            <a:r>
              <a:rPr lang="en-US" dirty="0"/>
              <a:t>41 Benefits of an Electronic Portfolio</a:t>
            </a:r>
          </a:p>
        </p:txBody>
      </p:sp>
    </p:spTree>
    <p:extLst>
      <p:ext uri="{BB962C8B-B14F-4D97-AF65-F5344CB8AC3E}">
        <p14:creationId xmlns:p14="http://schemas.microsoft.com/office/powerpoint/2010/main" val="72554711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1506</TotalTime>
  <Words>4474</Words>
  <Application>Microsoft Macintosh PowerPoint</Application>
  <PresentationFormat>Widescreen</PresentationFormat>
  <Paragraphs>250</Paragraphs>
  <Slides>34</Slides>
  <Notes>34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34</vt:i4>
      </vt:variant>
    </vt:vector>
  </HeadingPairs>
  <TitlesOfParts>
    <vt:vector size="41" baseType="lpstr">
      <vt:lpstr>.AppleSystemUIFont</vt:lpstr>
      <vt:lpstr>Arial</vt:lpstr>
      <vt:lpstr>Calibri</vt:lpstr>
      <vt:lpstr>Open Sans</vt:lpstr>
      <vt:lpstr>Open Sans SemiBold</vt:lpstr>
      <vt:lpstr>2_Office Theme</vt:lpstr>
      <vt:lpstr>3_Office Theme</vt:lpstr>
      <vt:lpstr>Maximize Your Job Search with a Career Portfolio</vt:lpstr>
      <vt:lpstr>PowerPoint Presentation</vt:lpstr>
      <vt:lpstr>PowerPoint Presentation</vt:lpstr>
      <vt:lpstr>What is a Portfolio?</vt:lpstr>
      <vt:lpstr>PowerPoint Presentation</vt:lpstr>
      <vt:lpstr>PowerPoint Presentation</vt:lpstr>
      <vt:lpstr>PowerPoint Presentation</vt:lpstr>
      <vt:lpstr>Why An E-Portfolio?</vt:lpstr>
      <vt:lpstr>Why An E-Portfolio?</vt:lpstr>
      <vt:lpstr>A Web Résumé and Portfolio</vt:lpstr>
      <vt:lpstr>Compiling a Professional Portfolio</vt:lpstr>
      <vt:lpstr>PowerPoint Presentation</vt:lpstr>
      <vt:lpstr>PowerPoint Presentation</vt:lpstr>
      <vt:lpstr>PowerPoint Presentation</vt:lpstr>
      <vt:lpstr>Prep Work and Guidelines</vt:lpstr>
      <vt:lpstr>Prep Work and Guidelines</vt:lpstr>
      <vt:lpstr>Letters of Recommendation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References/Resources</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139</cp:revision>
  <cp:lastPrinted>2017-07-07T16:17:37Z</cp:lastPrinted>
  <dcterms:created xsi:type="dcterms:W3CDTF">2017-07-11T23:58:30Z</dcterms:created>
  <dcterms:modified xsi:type="dcterms:W3CDTF">2018-01-31T16:50:57Z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