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1"/>
  </p:notesMasterIdLst>
  <p:sldIdLst>
    <p:sldId id="321"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5190" autoAdjust="0"/>
  </p:normalViewPr>
  <p:slideViewPr>
    <p:cSldViewPr snapToGrid="0">
      <p:cViewPr varScale="1">
        <p:scale>
          <a:sx n="110" d="100"/>
          <a:sy n="110" d="100"/>
        </p:scale>
        <p:origin x="610" y="6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11/22/2017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Measurement - a collection of quantitative data made by comparing a quantity with a standard unit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2897215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image to view YouTube™ video:</a:t>
            </a:r>
          </a:p>
          <a:p>
            <a:r>
              <a:rPr lang="en-US" dirty="0"/>
              <a:t>U.S. Switch to Metric System? </a:t>
            </a:r>
          </a:p>
          <a:p>
            <a:r>
              <a:rPr lang="en-US" dirty="0"/>
              <a:t>'The Federal Eye' Ed O'Keefe answers a reader's question about U.S. efforts to switch to the metric system.</a:t>
            </a:r>
          </a:p>
          <a:p>
            <a:r>
              <a:rPr lang="en-US" dirty="0"/>
              <a:t>http://youtu.be/xXK-QJ_9SLs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2656408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 during the food science experiments, be sure to list the units for the items being measured on your data sheets.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2364660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metric system is a decimal system of measurement.</a:t>
            </a:r>
          </a:p>
          <a:p>
            <a:endParaRPr lang="en-US" dirty="0"/>
          </a:p>
          <a:p>
            <a:r>
              <a:rPr lang="en-US" dirty="0"/>
              <a:t>All units in the metric system are divisible by ten. </a:t>
            </a:r>
          </a:p>
          <a:p>
            <a:endParaRPr lang="en-US" dirty="0"/>
          </a:p>
          <a:p>
            <a:r>
              <a:rPr lang="en-US" dirty="0"/>
              <a:t>Examples of the metric system in the United States are:</a:t>
            </a:r>
          </a:p>
          <a:p>
            <a:r>
              <a:rPr lang="en-US" dirty="0"/>
              <a:t>drinks sold in liters (L)</a:t>
            </a:r>
          </a:p>
          <a:p>
            <a:r>
              <a:rPr lang="en-US" dirty="0"/>
              <a:t>food mas shown in grams (g)</a:t>
            </a:r>
          </a:p>
          <a:p>
            <a:r>
              <a:rPr lang="en-US" dirty="0"/>
              <a:t>road signs show distance in kilometers (km)</a:t>
            </a:r>
          </a:p>
          <a:p>
            <a:r>
              <a:rPr lang="en-US" dirty="0"/>
              <a:t>running competitions measured in meters (m)</a:t>
            </a:r>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961154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know how to measure and read measurements accurately in science and in the kitchen.</a:t>
            </a:r>
          </a:p>
          <a:p>
            <a:endParaRPr lang="en-US" dirty="0"/>
          </a:p>
          <a:p>
            <a:r>
              <a:rPr lang="en-US" dirty="0"/>
              <a:t>Recipes are scientific equations that help produce the same product every time. </a:t>
            </a:r>
          </a:p>
          <a:p>
            <a:endParaRPr lang="en-US" dirty="0"/>
          </a:p>
          <a:p>
            <a:r>
              <a:rPr lang="en-US" dirty="0"/>
              <a:t>Just as we know 2 + 2 will always equal 4, we know that our cookie recipe should produce the same product every time. </a:t>
            </a:r>
          </a:p>
          <a:p>
            <a:endParaRPr lang="en-US" dirty="0"/>
          </a:p>
          <a:p>
            <a:r>
              <a:rPr lang="en-US" dirty="0"/>
              <a:t>The only difference between these two formulas is that with the recipe, you are responsible for accurate measurements to develop a consistent product.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4071986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food science course, we will use the basic metric units of length, mass, temperature, time and volume.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2191316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Length is the distance between two points. </a:t>
            </a:r>
          </a:p>
          <a:p>
            <a:endParaRPr lang="en-US" dirty="0"/>
          </a:p>
          <a:p>
            <a:r>
              <a:rPr lang="en-US" dirty="0"/>
              <a:t>Demonstrate how to use a metric ruler and/or a meter stick.</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719124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Mass is a measure of the quantity of matter.</a:t>
            </a:r>
          </a:p>
          <a:p>
            <a:endParaRPr lang="en-US" dirty="0"/>
          </a:p>
          <a:p>
            <a:r>
              <a:rPr lang="en-US" dirty="0"/>
              <a:t>The two most common tools for measuring mass are the electronic balance and triple beam balance (scales may also be used).</a:t>
            </a:r>
          </a:p>
          <a:p>
            <a:endParaRPr lang="en-US" dirty="0"/>
          </a:p>
          <a:p>
            <a:r>
              <a:rPr lang="en-US" dirty="0"/>
              <a:t>A triple beam balance has three beams. </a:t>
            </a:r>
          </a:p>
          <a:p>
            <a:endParaRPr lang="en-US" dirty="0"/>
          </a:p>
          <a:p>
            <a:r>
              <a:rPr lang="en-US" dirty="0"/>
              <a:t>Items to be weighed will need to be placed on weighing papers, weighing dishes, cupcake liners or coffee filters. </a:t>
            </a:r>
          </a:p>
          <a:p>
            <a:endParaRPr lang="en-US" dirty="0"/>
          </a:p>
          <a:p>
            <a:r>
              <a:rPr lang="en-US" dirty="0"/>
              <a:t>Demonstrate how to measure mass.</a:t>
            </a:r>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535321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will be measured in seconds in most food science experiments using a clock or a watch. </a:t>
            </a:r>
          </a:p>
          <a:p>
            <a:endParaRPr lang="en-US" dirty="0"/>
          </a:p>
          <a:p>
            <a:r>
              <a:rPr lang="en-US" dirty="0"/>
              <a:t>Someone should be assigned as a timer to record start and stop times.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568042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Temperature is a measure of heat intensity. </a:t>
            </a:r>
          </a:p>
          <a:p>
            <a:endParaRPr lang="en-US" dirty="0"/>
          </a:p>
          <a:p>
            <a:r>
              <a:rPr lang="en-US" dirty="0"/>
              <a:t>Most laboratory thermometers are marked with both Celsius and Fahrenheit scales.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081271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Volume is the amount of space occupied by an object. </a:t>
            </a:r>
          </a:p>
          <a:p>
            <a:endParaRPr lang="en-US" dirty="0"/>
          </a:p>
          <a:p>
            <a:r>
              <a:rPr lang="en-US" dirty="0"/>
              <a:t>Liquids are usually measured by volume. </a:t>
            </a:r>
          </a:p>
          <a:p>
            <a:endParaRPr lang="en-US" dirty="0"/>
          </a:p>
          <a:p>
            <a:r>
              <a:rPr lang="en-US" dirty="0"/>
              <a:t>Be sure to place the container on a level surface and read the volume at eye level. </a:t>
            </a:r>
          </a:p>
          <a:p>
            <a:endParaRPr lang="en-US" dirty="0"/>
          </a:p>
          <a:p>
            <a:r>
              <a:rPr lang="en-US" dirty="0"/>
              <a:t>Demonstrate this procedure.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862956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ideo" Target="https://www.youtube.com/embed/xXK-QJ_9SLs" TargetMode="External"/><Relationship Id="rId5" Type="http://schemas.openxmlformats.org/officeDocument/2006/relationships/image" Target="../media/image16.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Measurement matters!</a:t>
            </a:r>
          </a:p>
          <a:p>
            <a:endParaRPr lang="en-US" dirty="0"/>
          </a:p>
          <a:p>
            <a:pPr lvl="1"/>
            <a:r>
              <a:rPr lang="en-US" dirty="0"/>
              <a:t>Food Science</a:t>
            </a:r>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Measuring Temperature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Equipment</a:t>
            </a:r>
          </a:p>
          <a:p>
            <a:pPr lvl="2"/>
            <a:r>
              <a:rPr lang="en-US" dirty="0"/>
              <a:t>Thermometer</a:t>
            </a:r>
          </a:p>
          <a:p>
            <a:pPr lvl="1"/>
            <a:endParaRPr lang="en-US" dirty="0"/>
          </a:p>
        </p:txBody>
      </p:sp>
      <p:sp>
        <p:nvSpPr>
          <p:cNvPr id="4" name="Content Placeholder 3">
            <a:extLst>
              <a:ext uri="{FF2B5EF4-FFF2-40B4-BE49-F238E27FC236}">
                <a16:creationId xmlns:a16="http://schemas.microsoft.com/office/drawing/2014/main" id="{2426EFF0-CC3A-4C2C-A1DE-C4C38DBF378D}"/>
              </a:ext>
            </a:extLst>
          </p:cNvPr>
          <p:cNvSpPr>
            <a:spLocks noGrp="1"/>
          </p:cNvSpPr>
          <p:nvPr>
            <p:ph sz="half" idx="10"/>
          </p:nvPr>
        </p:nvSpPr>
        <p:spPr/>
        <p:txBody>
          <a:bodyPr/>
          <a:lstStyle/>
          <a:p>
            <a:pPr lvl="1"/>
            <a:r>
              <a:rPr lang="en-US" dirty="0"/>
              <a:t>Common Units</a:t>
            </a:r>
          </a:p>
          <a:p>
            <a:pPr lvl="2"/>
            <a:r>
              <a:rPr lang="de-DE" dirty="0"/>
              <a:t>Celsius degree (°C)</a:t>
            </a:r>
          </a:p>
          <a:p>
            <a:pPr lvl="2"/>
            <a:r>
              <a:rPr lang="de-DE" dirty="0"/>
              <a:t>Fahrenheit (°F)</a:t>
            </a:r>
          </a:p>
          <a:p>
            <a:pPr lvl="1"/>
            <a:endParaRPr lang="en-US" dirty="0"/>
          </a:p>
          <a:p>
            <a:pPr lvl="1"/>
            <a:endParaRPr lang="en-US" dirty="0"/>
          </a:p>
        </p:txBody>
      </p:sp>
      <p:pic>
        <p:nvPicPr>
          <p:cNvPr id="5" name="Picture 4">
            <a:extLst>
              <a:ext uri="{FF2B5EF4-FFF2-40B4-BE49-F238E27FC236}">
                <a16:creationId xmlns:a16="http://schemas.microsoft.com/office/drawing/2014/main" id="{484389D4-D7C8-497F-B327-977570FDC532}"/>
              </a:ext>
            </a:extLst>
          </p:cNvPr>
          <p:cNvPicPr>
            <a:picLocks noChangeAspect="1"/>
          </p:cNvPicPr>
          <p:nvPr/>
        </p:nvPicPr>
        <p:blipFill>
          <a:blip r:embed="rId3"/>
          <a:stretch>
            <a:fillRect/>
          </a:stretch>
        </p:blipFill>
        <p:spPr>
          <a:xfrm>
            <a:off x="4437617" y="3243385"/>
            <a:ext cx="2895851" cy="3048264"/>
          </a:xfrm>
          <a:prstGeom prst="rect">
            <a:avLst/>
          </a:prstGeom>
        </p:spPr>
      </p:pic>
    </p:spTree>
    <p:extLst>
      <p:ext uri="{BB962C8B-B14F-4D97-AF65-F5344CB8AC3E}">
        <p14:creationId xmlns:p14="http://schemas.microsoft.com/office/powerpoint/2010/main" val="47632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Measuring Volume</a:t>
            </a:r>
          </a:p>
        </p:txBody>
      </p:sp>
      <p:sp>
        <p:nvSpPr>
          <p:cNvPr id="4" name="Content Placeholder 3">
            <a:extLst>
              <a:ext uri="{FF2B5EF4-FFF2-40B4-BE49-F238E27FC236}">
                <a16:creationId xmlns:a16="http://schemas.microsoft.com/office/drawing/2014/main" id="{B1755522-9F0C-4C4D-ADC1-BC5E8C9ED18F}"/>
              </a:ext>
            </a:extLst>
          </p:cNvPr>
          <p:cNvSpPr>
            <a:spLocks noGrp="1"/>
          </p:cNvSpPr>
          <p:nvPr>
            <p:ph sz="half" idx="1"/>
          </p:nvPr>
        </p:nvSpPr>
        <p:spPr/>
        <p:txBody>
          <a:bodyPr/>
          <a:lstStyle/>
          <a:p>
            <a:pPr lvl="1"/>
            <a:r>
              <a:rPr lang="en-US" dirty="0"/>
              <a:t>Equipment</a:t>
            </a:r>
          </a:p>
          <a:p>
            <a:pPr lvl="2"/>
            <a:r>
              <a:rPr lang="en-US" dirty="0"/>
              <a:t>Beakers</a:t>
            </a:r>
          </a:p>
          <a:p>
            <a:pPr lvl="2"/>
            <a:r>
              <a:rPr lang="en-US" dirty="0"/>
              <a:t>Graduated cylinders</a:t>
            </a:r>
          </a:p>
          <a:p>
            <a:pPr lvl="2"/>
            <a:endParaRPr lang="en-US" dirty="0"/>
          </a:p>
          <a:p>
            <a:pPr lvl="1"/>
            <a:endParaRPr lang="en-US" dirty="0"/>
          </a:p>
        </p:txBody>
      </p:sp>
      <p:sp>
        <p:nvSpPr>
          <p:cNvPr id="5" name="Content Placeholder 4">
            <a:extLst>
              <a:ext uri="{FF2B5EF4-FFF2-40B4-BE49-F238E27FC236}">
                <a16:creationId xmlns:a16="http://schemas.microsoft.com/office/drawing/2014/main" id="{F8A32D62-CBE8-455F-B3DB-7A611AA4C84A}"/>
              </a:ext>
            </a:extLst>
          </p:cNvPr>
          <p:cNvSpPr>
            <a:spLocks noGrp="1"/>
          </p:cNvSpPr>
          <p:nvPr>
            <p:ph sz="half" idx="10"/>
          </p:nvPr>
        </p:nvSpPr>
        <p:spPr/>
        <p:txBody>
          <a:bodyPr/>
          <a:lstStyle/>
          <a:p>
            <a:pPr lvl="1"/>
            <a:r>
              <a:rPr lang="en-US" dirty="0"/>
              <a:t>Common Unites</a:t>
            </a:r>
          </a:p>
          <a:p>
            <a:pPr lvl="2"/>
            <a:r>
              <a:rPr lang="en-US" dirty="0"/>
              <a:t>liters (L)</a:t>
            </a:r>
          </a:p>
          <a:p>
            <a:pPr lvl="2"/>
            <a:r>
              <a:rPr lang="en-US" dirty="0"/>
              <a:t>milliliters (mL)</a:t>
            </a:r>
          </a:p>
          <a:p>
            <a:pPr lvl="2"/>
            <a:endParaRPr lang="en-US" dirty="0"/>
          </a:p>
          <a:p>
            <a:pPr lvl="1"/>
            <a:endParaRPr lang="en-US" dirty="0"/>
          </a:p>
        </p:txBody>
      </p:sp>
      <p:pic>
        <p:nvPicPr>
          <p:cNvPr id="6" name="Picture 5">
            <a:extLst>
              <a:ext uri="{FF2B5EF4-FFF2-40B4-BE49-F238E27FC236}">
                <a16:creationId xmlns:a16="http://schemas.microsoft.com/office/drawing/2014/main" id="{98480775-B83C-4064-B4B4-365D27E90A08}"/>
              </a:ext>
            </a:extLst>
          </p:cNvPr>
          <p:cNvPicPr>
            <a:picLocks noChangeAspect="1"/>
          </p:cNvPicPr>
          <p:nvPr/>
        </p:nvPicPr>
        <p:blipFill>
          <a:blip r:embed="rId3"/>
          <a:stretch>
            <a:fillRect/>
          </a:stretch>
        </p:blipFill>
        <p:spPr>
          <a:xfrm>
            <a:off x="4239673" y="3683083"/>
            <a:ext cx="3712653" cy="2471655"/>
          </a:xfrm>
          <a:prstGeom prst="rect">
            <a:avLst/>
          </a:prstGeom>
        </p:spPr>
      </p:pic>
    </p:spTree>
    <p:extLst>
      <p:ext uri="{BB962C8B-B14F-4D97-AF65-F5344CB8AC3E}">
        <p14:creationId xmlns:p14="http://schemas.microsoft.com/office/powerpoint/2010/main" val="2879365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U. S. Switch to Metric System?</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Federal Eye' Ed O'Keefe answers a reader's question about U.S. efforts to switch to the metric system</a:t>
            </a:r>
          </a:p>
        </p:txBody>
      </p:sp>
      <p:pic>
        <p:nvPicPr>
          <p:cNvPr id="4" name="Picture 3">
            <a:extLst>
              <a:ext uri="{FF2B5EF4-FFF2-40B4-BE49-F238E27FC236}">
                <a16:creationId xmlns:a16="http://schemas.microsoft.com/office/drawing/2014/main" id="{AD2EC036-F9B3-476E-B6B6-60CEF0A0EBEE}"/>
              </a:ext>
            </a:extLst>
          </p:cNvPr>
          <p:cNvPicPr>
            <a:picLocks noChangeAspect="1"/>
          </p:cNvPicPr>
          <p:nvPr/>
        </p:nvPicPr>
        <p:blipFill>
          <a:blip r:embed="rId4"/>
          <a:stretch>
            <a:fillRect/>
          </a:stretch>
        </p:blipFill>
        <p:spPr>
          <a:xfrm>
            <a:off x="5248582" y="3182090"/>
            <a:ext cx="1694835" cy="493819"/>
          </a:xfrm>
          <a:prstGeom prst="rect">
            <a:avLst/>
          </a:prstGeom>
        </p:spPr>
      </p:pic>
      <p:pic>
        <p:nvPicPr>
          <p:cNvPr id="6" name="xXK-QJ_9SLs">
            <a:extLst>
              <a:ext uri="{FF2B5EF4-FFF2-40B4-BE49-F238E27FC236}">
                <a16:creationId xmlns:a16="http://schemas.microsoft.com/office/drawing/2014/main" id="{32E896E3-11B1-4B2E-844F-1FFC8155E58C}"/>
              </a:ext>
            </a:extLst>
          </p:cNvPr>
          <p:cNvPicPr>
            <a:picLocks noRot="1" noChangeAspect="1"/>
          </p:cNvPicPr>
          <p:nvPr>
            <a:videoFile r:link="rId1"/>
          </p:nvPr>
        </p:nvPicPr>
        <p:blipFill>
          <a:blip r:embed="rId5"/>
          <a:stretch>
            <a:fillRect/>
          </a:stretch>
        </p:blipFill>
        <p:spPr>
          <a:xfrm>
            <a:off x="3629891" y="2625870"/>
            <a:ext cx="5565678" cy="3130694"/>
          </a:xfrm>
          <a:prstGeom prst="rect">
            <a:avLst/>
          </a:prstGeom>
        </p:spPr>
      </p:pic>
    </p:spTree>
    <p:extLst>
      <p:ext uri="{BB962C8B-B14F-4D97-AF65-F5344CB8AC3E}">
        <p14:creationId xmlns:p14="http://schemas.microsoft.com/office/powerpoint/2010/main" val="3740107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Units </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Be sure to list the units being measured</a:t>
            </a:r>
          </a:p>
          <a:p>
            <a:pPr lvl="1"/>
            <a:r>
              <a:rPr lang="en-US" dirty="0"/>
              <a:t>Clarify whether the items measured are in metric or English units</a:t>
            </a:r>
          </a:p>
          <a:p>
            <a:pPr lvl="1"/>
            <a:r>
              <a:rPr lang="en-US" dirty="0"/>
              <a:t>Specify which units you used</a:t>
            </a:r>
          </a:p>
          <a:p>
            <a:pPr lvl="1"/>
            <a:r>
              <a:rPr lang="en-US" dirty="0"/>
              <a:t>Examples include:</a:t>
            </a:r>
          </a:p>
          <a:p>
            <a:pPr lvl="2"/>
            <a:r>
              <a:rPr lang="en-US" sz="2400" dirty="0"/>
              <a:t>Ounces</a:t>
            </a:r>
          </a:p>
          <a:p>
            <a:pPr lvl="2"/>
            <a:r>
              <a:rPr lang="en-US" sz="2400" dirty="0"/>
              <a:t>Pounds</a:t>
            </a:r>
          </a:p>
          <a:p>
            <a:pPr lvl="2"/>
            <a:r>
              <a:rPr lang="en-US" sz="2400" dirty="0"/>
              <a:t>Grams</a:t>
            </a:r>
          </a:p>
          <a:p>
            <a:pPr lvl="2"/>
            <a:r>
              <a:rPr lang="en-US" sz="2400" dirty="0"/>
              <a:t>Kilograms </a:t>
            </a:r>
          </a:p>
          <a:p>
            <a:pPr lvl="1"/>
            <a:endParaRPr lang="en-US" dirty="0"/>
          </a:p>
        </p:txBody>
      </p:sp>
      <p:pic>
        <p:nvPicPr>
          <p:cNvPr id="4" name="Picture 3">
            <a:extLst>
              <a:ext uri="{FF2B5EF4-FFF2-40B4-BE49-F238E27FC236}">
                <a16:creationId xmlns:a16="http://schemas.microsoft.com/office/drawing/2014/main" id="{E89C59C2-BCB0-4D65-B8BB-BB30681D4439}"/>
              </a:ext>
            </a:extLst>
          </p:cNvPr>
          <p:cNvPicPr>
            <a:picLocks noChangeAspect="1"/>
          </p:cNvPicPr>
          <p:nvPr/>
        </p:nvPicPr>
        <p:blipFill>
          <a:blip r:embed="rId3"/>
          <a:stretch>
            <a:fillRect/>
          </a:stretch>
        </p:blipFill>
        <p:spPr>
          <a:xfrm>
            <a:off x="8348811" y="3632683"/>
            <a:ext cx="2838152" cy="2522055"/>
          </a:xfrm>
          <a:prstGeom prst="rect">
            <a:avLst/>
          </a:prstGeom>
        </p:spPr>
      </p:pic>
    </p:spTree>
    <p:extLst>
      <p:ext uri="{BB962C8B-B14F-4D97-AF65-F5344CB8AC3E}">
        <p14:creationId xmlns:p14="http://schemas.microsoft.com/office/powerpoint/2010/main" val="1395611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16CF000-2065-4E06-997B-426ED921B7D5}"/>
              </a:ext>
            </a:extLst>
          </p:cNvPr>
          <p:cNvPicPr>
            <a:picLocks noGrp="1" noChangeAspect="1"/>
          </p:cNvPicPr>
          <p:nvPr>
            <p:ph sz="half" idx="1"/>
          </p:nvPr>
        </p:nvPicPr>
        <p:blipFill>
          <a:blip r:embed="rId2"/>
          <a:stretch>
            <a:fillRect/>
          </a:stretch>
        </p:blipFill>
        <p:spPr>
          <a:xfrm>
            <a:off x="4709884" y="1921636"/>
            <a:ext cx="3523549" cy="3528784"/>
          </a:xfrm>
          <a:prstGeom prst="rect">
            <a:avLst/>
          </a:prstGeom>
        </p:spPr>
      </p:pic>
    </p:spTree>
    <p:extLst>
      <p:ext uri="{BB962C8B-B14F-4D97-AF65-F5344CB8AC3E}">
        <p14:creationId xmlns:p14="http://schemas.microsoft.com/office/powerpoint/2010/main" val="270247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Images:</a:t>
            </a:r>
          </a:p>
          <a:p>
            <a:pPr lvl="2"/>
            <a:r>
              <a:rPr lang="en-US" sz="2000" dirty="0"/>
              <a:t>Shutterstock™ images. Photos obtained with subscription. (Slides 3, 4, 5, 6, 7, 8, 9, 10, 11, 13, 14)</a:t>
            </a:r>
          </a:p>
          <a:p>
            <a:pPr lvl="1"/>
            <a:r>
              <a:rPr lang="en-US" sz="2000" dirty="0"/>
              <a:t>Textbook(s):</a:t>
            </a:r>
          </a:p>
          <a:p>
            <a:pPr lvl="2"/>
            <a:r>
              <a:rPr lang="en-US" sz="2000" dirty="0" err="1"/>
              <a:t>Mehas</a:t>
            </a:r>
            <a:r>
              <a:rPr lang="en-US" sz="2000" dirty="0"/>
              <a:t>, K. Y., &amp; Rodgers, S. L. (2002). Food science: The biochemistry of food and nutrition. New York, NY: Glencoe/McGraw-Hill.</a:t>
            </a:r>
          </a:p>
          <a:p>
            <a:pPr lvl="2"/>
            <a:r>
              <a:rPr lang="en-US" sz="2000" dirty="0"/>
              <a:t>Ward, J. D., &amp; Ward, L. T. (2013). Principles of food science. Tinley Park, IL: </a:t>
            </a:r>
            <a:r>
              <a:rPr lang="en-US" sz="2000" dirty="0" err="1"/>
              <a:t>Goodheart</a:t>
            </a:r>
            <a:r>
              <a:rPr lang="en-US" sz="2000" dirty="0"/>
              <a:t>-Willcox Company.</a:t>
            </a:r>
          </a:p>
          <a:p>
            <a:pPr lvl="1"/>
            <a:r>
              <a:rPr lang="en-US" sz="2000" dirty="0"/>
              <a:t>YouTube™:</a:t>
            </a:r>
          </a:p>
          <a:p>
            <a:pPr lvl="2"/>
            <a:r>
              <a:rPr lang="en-US" sz="2000" dirty="0"/>
              <a:t>U.S. Switch to Metric System? </a:t>
            </a:r>
          </a:p>
          <a:p>
            <a:pPr lvl="2"/>
            <a:r>
              <a:rPr lang="en-US" sz="2000" dirty="0"/>
              <a:t>'The Federal Eye' Ed O'Keefe answers a reader's question about U.S. efforts to switch to the metric system.</a:t>
            </a:r>
          </a:p>
          <a:p>
            <a:pPr lvl="2"/>
            <a:r>
              <a:rPr lang="en-US" sz="2000" dirty="0"/>
              <a:t>http://youtu.be/xXK-QJ_9SLs</a:t>
            </a:r>
          </a:p>
          <a:p>
            <a:pPr lvl="1"/>
            <a:endParaRPr lang="en-US" dirty="0"/>
          </a:p>
        </p:txBody>
      </p:sp>
    </p:spTree>
    <p:extLst>
      <p:ext uri="{BB962C8B-B14F-4D97-AF65-F5344CB8AC3E}">
        <p14:creationId xmlns:p14="http://schemas.microsoft.com/office/powerpoint/2010/main" val="2296321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Measurements in Food Science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To take accurate measurements, follow these guidelines:</a:t>
            </a:r>
          </a:p>
          <a:p>
            <a:pPr lvl="1"/>
            <a:r>
              <a:rPr lang="en-US" dirty="0"/>
              <a:t>Identify the system of measurement</a:t>
            </a:r>
          </a:p>
          <a:p>
            <a:pPr lvl="1"/>
            <a:r>
              <a:rPr lang="en-US" dirty="0"/>
              <a:t>Determine what is to be measured</a:t>
            </a:r>
          </a:p>
          <a:p>
            <a:pPr lvl="1"/>
            <a:r>
              <a:rPr lang="en-US" dirty="0"/>
              <a:t>Decide what method of measurement will give most consistent results </a:t>
            </a:r>
          </a:p>
          <a:p>
            <a:pPr lvl="1"/>
            <a:endParaRPr lang="en-US" dirty="0"/>
          </a:p>
        </p:txBody>
      </p:sp>
      <p:pic>
        <p:nvPicPr>
          <p:cNvPr id="4" name="Picture 3">
            <a:extLst>
              <a:ext uri="{FF2B5EF4-FFF2-40B4-BE49-F238E27FC236}">
                <a16:creationId xmlns:a16="http://schemas.microsoft.com/office/drawing/2014/main" id="{983502F6-8FBD-46F2-A35D-4D0C756B6DEF}"/>
              </a:ext>
            </a:extLst>
          </p:cNvPr>
          <p:cNvPicPr>
            <a:picLocks noChangeAspect="1"/>
          </p:cNvPicPr>
          <p:nvPr/>
        </p:nvPicPr>
        <p:blipFill>
          <a:blip r:embed="rId3"/>
          <a:stretch>
            <a:fillRect/>
          </a:stretch>
        </p:blipFill>
        <p:spPr>
          <a:xfrm>
            <a:off x="4714462" y="3787579"/>
            <a:ext cx="3409808" cy="2271611"/>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a:t>The Metric System</a:t>
            </a:r>
          </a:p>
        </p:txBody>
      </p:sp>
      <p:pic>
        <p:nvPicPr>
          <p:cNvPr id="4" name="Content Placeholder 3">
            <a:extLst>
              <a:ext uri="{FF2B5EF4-FFF2-40B4-BE49-F238E27FC236}">
                <a16:creationId xmlns:a16="http://schemas.microsoft.com/office/drawing/2014/main" id="{E744185F-8DE0-4C7A-800B-40CA35CFC7B2}"/>
              </a:ext>
            </a:extLst>
          </p:cNvPr>
          <p:cNvPicPr>
            <a:picLocks noGrp="1" noChangeAspect="1"/>
          </p:cNvPicPr>
          <p:nvPr>
            <p:ph sz="half" idx="1"/>
          </p:nvPr>
        </p:nvPicPr>
        <p:blipFill>
          <a:blip r:embed="rId3"/>
          <a:stretch>
            <a:fillRect/>
          </a:stretch>
        </p:blipFill>
        <p:spPr>
          <a:xfrm>
            <a:off x="4572000" y="2205033"/>
            <a:ext cx="3779002" cy="3524487"/>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Cooking and Baking Success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Just as in science, cooking and baking requires exactness</a:t>
            </a:r>
          </a:p>
          <a:p>
            <a:pPr lvl="1"/>
            <a:r>
              <a:rPr lang="en-US" dirty="0"/>
              <a:t>Recipes have been tested to ensure the same product is produced every time</a:t>
            </a:r>
          </a:p>
          <a:p>
            <a:pPr lvl="1"/>
            <a:r>
              <a:rPr lang="en-US" dirty="0"/>
              <a:t>Precise numbers and units will develop a consistent product</a:t>
            </a:r>
          </a:p>
          <a:p>
            <a:pPr lvl="1"/>
            <a:endParaRPr lang="en-US" dirty="0"/>
          </a:p>
        </p:txBody>
      </p:sp>
      <p:pic>
        <p:nvPicPr>
          <p:cNvPr id="4" name="Picture 3">
            <a:extLst>
              <a:ext uri="{FF2B5EF4-FFF2-40B4-BE49-F238E27FC236}">
                <a16:creationId xmlns:a16="http://schemas.microsoft.com/office/drawing/2014/main" id="{0BB0E188-53BF-4CC8-9E2F-B26880D91EB5}"/>
              </a:ext>
            </a:extLst>
          </p:cNvPr>
          <p:cNvPicPr>
            <a:picLocks noChangeAspect="1"/>
          </p:cNvPicPr>
          <p:nvPr/>
        </p:nvPicPr>
        <p:blipFill>
          <a:blip r:embed="rId3"/>
          <a:stretch>
            <a:fillRect/>
          </a:stretch>
        </p:blipFill>
        <p:spPr>
          <a:xfrm>
            <a:off x="4627247" y="3629786"/>
            <a:ext cx="2937506" cy="2524952"/>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Basic Metric Units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Length		</a:t>
            </a:r>
          </a:p>
          <a:p>
            <a:pPr lvl="1"/>
            <a:r>
              <a:rPr lang="en-US" dirty="0"/>
              <a:t>Time</a:t>
            </a:r>
          </a:p>
          <a:p>
            <a:pPr lvl="1"/>
            <a:r>
              <a:rPr lang="en-US" dirty="0"/>
              <a:t>Mass			</a:t>
            </a:r>
          </a:p>
          <a:p>
            <a:pPr lvl="1"/>
            <a:r>
              <a:rPr lang="en-US" dirty="0"/>
              <a:t>Volume</a:t>
            </a:r>
          </a:p>
          <a:p>
            <a:pPr lvl="1"/>
            <a:r>
              <a:rPr lang="en-US" dirty="0"/>
              <a:t>Temperature</a:t>
            </a:r>
          </a:p>
          <a:p>
            <a:pPr lvl="1"/>
            <a:endParaRPr lang="en-US" dirty="0"/>
          </a:p>
        </p:txBody>
      </p:sp>
      <p:pic>
        <p:nvPicPr>
          <p:cNvPr id="4" name="Picture 3">
            <a:extLst>
              <a:ext uri="{FF2B5EF4-FFF2-40B4-BE49-F238E27FC236}">
                <a16:creationId xmlns:a16="http://schemas.microsoft.com/office/drawing/2014/main" id="{1D4B5072-2D3B-4508-B520-296C527A74C4}"/>
              </a:ext>
            </a:extLst>
          </p:cNvPr>
          <p:cNvPicPr>
            <a:picLocks noChangeAspect="1"/>
          </p:cNvPicPr>
          <p:nvPr/>
        </p:nvPicPr>
        <p:blipFill>
          <a:blip r:embed="rId3"/>
          <a:stretch>
            <a:fillRect/>
          </a:stretch>
        </p:blipFill>
        <p:spPr>
          <a:xfrm>
            <a:off x="7111161" y="3222172"/>
            <a:ext cx="3688955" cy="2636562"/>
          </a:xfrm>
          <a:prstGeom prst="rect">
            <a:avLst/>
          </a:prstGeom>
        </p:spPr>
      </p:pic>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Measuring Length</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Equipment </a:t>
            </a:r>
          </a:p>
          <a:p>
            <a:pPr lvl="2"/>
            <a:r>
              <a:rPr lang="en-US" dirty="0"/>
              <a:t>Metric ruler</a:t>
            </a:r>
          </a:p>
          <a:p>
            <a:pPr lvl="2"/>
            <a:r>
              <a:rPr lang="en-US" dirty="0"/>
              <a:t>Meter stick</a:t>
            </a:r>
          </a:p>
          <a:p>
            <a:pPr lvl="1"/>
            <a:endParaRPr lang="en-US" dirty="0"/>
          </a:p>
        </p:txBody>
      </p:sp>
      <p:sp>
        <p:nvSpPr>
          <p:cNvPr id="4" name="Content Placeholder 3">
            <a:extLst>
              <a:ext uri="{FF2B5EF4-FFF2-40B4-BE49-F238E27FC236}">
                <a16:creationId xmlns:a16="http://schemas.microsoft.com/office/drawing/2014/main" id="{0862D63E-FD53-4787-BCA4-FD3D2AB7CF48}"/>
              </a:ext>
            </a:extLst>
          </p:cNvPr>
          <p:cNvSpPr>
            <a:spLocks noGrp="1"/>
          </p:cNvSpPr>
          <p:nvPr>
            <p:ph sz="half" idx="10"/>
          </p:nvPr>
        </p:nvSpPr>
        <p:spPr/>
        <p:txBody>
          <a:bodyPr/>
          <a:lstStyle/>
          <a:p>
            <a:pPr lvl="1"/>
            <a:r>
              <a:rPr lang="en-US" dirty="0"/>
              <a:t>Common Units</a:t>
            </a:r>
          </a:p>
          <a:p>
            <a:pPr lvl="2"/>
            <a:r>
              <a:rPr lang="en-US" dirty="0"/>
              <a:t>centimeters (cm)</a:t>
            </a:r>
          </a:p>
          <a:p>
            <a:pPr lvl="2"/>
            <a:r>
              <a:rPr lang="en-US" dirty="0"/>
              <a:t>millimeters (mm)</a:t>
            </a:r>
          </a:p>
          <a:p>
            <a:pPr lvl="1"/>
            <a:endParaRPr lang="en-US" dirty="0"/>
          </a:p>
        </p:txBody>
      </p:sp>
      <p:pic>
        <p:nvPicPr>
          <p:cNvPr id="5" name="Picture 4">
            <a:extLst>
              <a:ext uri="{FF2B5EF4-FFF2-40B4-BE49-F238E27FC236}">
                <a16:creationId xmlns:a16="http://schemas.microsoft.com/office/drawing/2014/main" id="{0320839E-19F6-4AC3-A197-1D99037FDC15}"/>
              </a:ext>
            </a:extLst>
          </p:cNvPr>
          <p:cNvPicPr>
            <a:picLocks noChangeAspect="1"/>
          </p:cNvPicPr>
          <p:nvPr/>
        </p:nvPicPr>
        <p:blipFill>
          <a:blip r:embed="rId3"/>
          <a:stretch>
            <a:fillRect/>
          </a:stretch>
        </p:blipFill>
        <p:spPr>
          <a:xfrm>
            <a:off x="4053996" y="3322640"/>
            <a:ext cx="3097036" cy="2969009"/>
          </a:xfrm>
          <a:prstGeom prst="rect">
            <a:avLst/>
          </a:prstGeom>
        </p:spPr>
      </p:pic>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Measuring Mass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Equipment</a:t>
            </a:r>
          </a:p>
          <a:p>
            <a:pPr lvl="1"/>
            <a:r>
              <a:rPr lang="en-US" dirty="0"/>
              <a:t>Electronic balance</a:t>
            </a:r>
          </a:p>
          <a:p>
            <a:pPr lvl="1"/>
            <a:r>
              <a:rPr lang="en-US" dirty="0"/>
              <a:t>Triple beam balance</a:t>
            </a:r>
          </a:p>
          <a:p>
            <a:pPr lvl="1"/>
            <a:endParaRPr lang="en-US" dirty="0"/>
          </a:p>
        </p:txBody>
      </p:sp>
      <p:sp>
        <p:nvSpPr>
          <p:cNvPr id="4" name="Content Placeholder 3">
            <a:extLst>
              <a:ext uri="{FF2B5EF4-FFF2-40B4-BE49-F238E27FC236}">
                <a16:creationId xmlns:a16="http://schemas.microsoft.com/office/drawing/2014/main" id="{09B88259-65FD-49BE-9FF8-EF5FBE7E74DB}"/>
              </a:ext>
            </a:extLst>
          </p:cNvPr>
          <p:cNvSpPr>
            <a:spLocks noGrp="1"/>
          </p:cNvSpPr>
          <p:nvPr>
            <p:ph sz="half" idx="10"/>
          </p:nvPr>
        </p:nvSpPr>
        <p:spPr/>
        <p:txBody>
          <a:bodyPr/>
          <a:lstStyle/>
          <a:p>
            <a:pPr lvl="1"/>
            <a:r>
              <a:rPr lang="en-US" dirty="0"/>
              <a:t>Common Units</a:t>
            </a:r>
          </a:p>
          <a:p>
            <a:pPr lvl="1"/>
            <a:r>
              <a:rPr lang="en-US" dirty="0"/>
              <a:t>ounces</a:t>
            </a:r>
          </a:p>
          <a:p>
            <a:pPr lvl="1"/>
            <a:r>
              <a:rPr lang="en-US" dirty="0"/>
              <a:t>gram</a:t>
            </a:r>
          </a:p>
          <a:p>
            <a:pPr lvl="1"/>
            <a:r>
              <a:rPr lang="en-US" dirty="0"/>
              <a:t>kilogram </a:t>
            </a:r>
          </a:p>
          <a:p>
            <a:pPr lvl="1"/>
            <a:r>
              <a:rPr lang="en-US" dirty="0"/>
              <a:t>pounds</a:t>
            </a:r>
          </a:p>
          <a:p>
            <a:pPr lvl="1"/>
            <a:endParaRPr lang="en-US" dirty="0"/>
          </a:p>
        </p:txBody>
      </p:sp>
      <p:pic>
        <p:nvPicPr>
          <p:cNvPr id="5" name="Picture 4">
            <a:extLst>
              <a:ext uri="{FF2B5EF4-FFF2-40B4-BE49-F238E27FC236}">
                <a16:creationId xmlns:a16="http://schemas.microsoft.com/office/drawing/2014/main" id="{5EB80439-27D7-4F36-94D9-544154EE41CD}"/>
              </a:ext>
            </a:extLst>
          </p:cNvPr>
          <p:cNvPicPr>
            <a:picLocks noChangeAspect="1"/>
          </p:cNvPicPr>
          <p:nvPr/>
        </p:nvPicPr>
        <p:blipFill>
          <a:blip r:embed="rId3"/>
          <a:stretch>
            <a:fillRect/>
          </a:stretch>
        </p:blipFill>
        <p:spPr>
          <a:xfrm>
            <a:off x="1383690" y="3324526"/>
            <a:ext cx="4041998" cy="2676376"/>
          </a:xfrm>
          <a:prstGeom prst="rect">
            <a:avLst/>
          </a:prstGeom>
        </p:spPr>
      </p:pic>
      <p:pic>
        <p:nvPicPr>
          <p:cNvPr id="6" name="Picture 5">
            <a:extLst>
              <a:ext uri="{FF2B5EF4-FFF2-40B4-BE49-F238E27FC236}">
                <a16:creationId xmlns:a16="http://schemas.microsoft.com/office/drawing/2014/main" id="{91CF11DE-8B53-404F-924C-D68AF138FD25}"/>
              </a:ext>
            </a:extLst>
          </p:cNvPr>
          <p:cNvPicPr>
            <a:picLocks noChangeAspect="1"/>
          </p:cNvPicPr>
          <p:nvPr/>
        </p:nvPicPr>
        <p:blipFill>
          <a:blip r:embed="rId4"/>
          <a:stretch>
            <a:fillRect/>
          </a:stretch>
        </p:blipFill>
        <p:spPr>
          <a:xfrm>
            <a:off x="7616893" y="3962909"/>
            <a:ext cx="3048264" cy="2017951"/>
          </a:xfrm>
          <a:prstGeom prst="rect">
            <a:avLst/>
          </a:prstGeom>
        </p:spPr>
      </p:pic>
    </p:spTree>
    <p:extLst>
      <p:ext uri="{BB962C8B-B14F-4D97-AF65-F5344CB8AC3E}">
        <p14:creationId xmlns:p14="http://schemas.microsoft.com/office/powerpoint/2010/main" val="3464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Measuring Time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Equipment</a:t>
            </a:r>
          </a:p>
          <a:p>
            <a:pPr lvl="2"/>
            <a:r>
              <a:rPr lang="en-US" dirty="0"/>
              <a:t>Clock</a:t>
            </a:r>
          </a:p>
          <a:p>
            <a:pPr lvl="2"/>
            <a:r>
              <a:rPr lang="en-US" dirty="0"/>
              <a:t>Watch </a:t>
            </a:r>
          </a:p>
          <a:p>
            <a:pPr lvl="1"/>
            <a:endParaRPr lang="en-US" dirty="0"/>
          </a:p>
        </p:txBody>
      </p:sp>
      <p:sp>
        <p:nvSpPr>
          <p:cNvPr id="4" name="Content Placeholder 3">
            <a:extLst>
              <a:ext uri="{FF2B5EF4-FFF2-40B4-BE49-F238E27FC236}">
                <a16:creationId xmlns:a16="http://schemas.microsoft.com/office/drawing/2014/main" id="{E92C2B2D-25E8-4F14-B910-8D2BDBC67942}"/>
              </a:ext>
            </a:extLst>
          </p:cNvPr>
          <p:cNvSpPr>
            <a:spLocks noGrp="1"/>
          </p:cNvSpPr>
          <p:nvPr>
            <p:ph sz="half" idx="10"/>
          </p:nvPr>
        </p:nvSpPr>
        <p:spPr/>
        <p:txBody>
          <a:bodyPr/>
          <a:lstStyle/>
          <a:p>
            <a:pPr lvl="1"/>
            <a:r>
              <a:rPr lang="en-US" dirty="0"/>
              <a:t>Common Units</a:t>
            </a:r>
          </a:p>
          <a:p>
            <a:pPr lvl="2"/>
            <a:r>
              <a:rPr lang="en-US" dirty="0"/>
              <a:t>Seconds </a:t>
            </a:r>
          </a:p>
          <a:p>
            <a:pPr lvl="1"/>
            <a:endParaRPr lang="en-US" dirty="0"/>
          </a:p>
        </p:txBody>
      </p:sp>
      <p:pic>
        <p:nvPicPr>
          <p:cNvPr id="5" name="Picture 4">
            <a:extLst>
              <a:ext uri="{FF2B5EF4-FFF2-40B4-BE49-F238E27FC236}">
                <a16:creationId xmlns:a16="http://schemas.microsoft.com/office/drawing/2014/main" id="{D3755A27-5000-4E80-BC2A-EE45BCA54A5D}"/>
              </a:ext>
            </a:extLst>
          </p:cNvPr>
          <p:cNvPicPr>
            <a:picLocks noChangeAspect="1"/>
          </p:cNvPicPr>
          <p:nvPr/>
        </p:nvPicPr>
        <p:blipFill>
          <a:blip r:embed="rId3"/>
          <a:stretch>
            <a:fillRect/>
          </a:stretch>
        </p:blipFill>
        <p:spPr>
          <a:xfrm>
            <a:off x="4469197" y="3130972"/>
            <a:ext cx="2997101" cy="3023766"/>
          </a:xfrm>
          <a:prstGeom prst="rect">
            <a:avLst/>
          </a:prstGeom>
        </p:spPr>
      </p:pic>
    </p:spTree>
    <p:extLst>
      <p:ext uri="{BB962C8B-B14F-4D97-AF65-F5344CB8AC3E}">
        <p14:creationId xmlns:p14="http://schemas.microsoft.com/office/powerpoint/2010/main" val="107764999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1B5C7F-2497-4FAB-9E2E-E6A7EB669C3E}">
  <ds:schemaRefs>
    <ds:schemaRef ds:uri="56ea17bb-c96d-4826-b465-01eec0dd23dd"/>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http://purl.org/dc/elements/1.1/"/>
    <ds:schemaRef ds:uri="05d88611-e516-4d1a-b12e-39107e78b3d0"/>
    <ds:schemaRef ds:uri="http://schemas.microsoft.com/sharepoint/v3"/>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186</TotalTime>
  <Words>820</Words>
  <Application>Microsoft Office PowerPoint</Application>
  <PresentationFormat>Widescreen</PresentationFormat>
  <Paragraphs>134</Paragraphs>
  <Slides>15</Slides>
  <Notes>11</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Measurements in Food Science</vt:lpstr>
      <vt:lpstr>The Metric System</vt:lpstr>
      <vt:lpstr>Cooking and Baking Success</vt:lpstr>
      <vt:lpstr>Basic Metric Units</vt:lpstr>
      <vt:lpstr>Measuring Length</vt:lpstr>
      <vt:lpstr>Measuring Mass</vt:lpstr>
      <vt:lpstr>Measuring Time</vt:lpstr>
      <vt:lpstr>Measuring Temperature</vt:lpstr>
      <vt:lpstr>Measuring Volume</vt:lpstr>
      <vt:lpstr>U. S. Switch to Metric System?</vt:lpstr>
      <vt:lpstr>Units </vt:lpstr>
      <vt:lpstr>PowerPoint Presentation</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8</cp:revision>
  <cp:lastPrinted>2017-07-07T16:17:37Z</cp:lastPrinted>
  <dcterms:created xsi:type="dcterms:W3CDTF">2017-07-11T23:58:30Z</dcterms:created>
  <dcterms:modified xsi:type="dcterms:W3CDTF">2017-11-22T15:59:13Z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