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60365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Encourages impulse spending</a:t>
            </a:r>
          </a:p>
          <a:p>
            <a:r>
              <a:rPr lang="en-US" dirty="0"/>
              <a:t>Fuels the temptation to overspend</a:t>
            </a:r>
          </a:p>
          <a:p>
            <a:r>
              <a:rPr lang="en-US" dirty="0"/>
              <a:t>If improperly used, can lead to serious problems, including repossession of property or bankruptcy</a:t>
            </a:r>
          </a:p>
          <a:p>
            <a:r>
              <a:rPr lang="en-US" dirty="0"/>
              <a:t>Increases the risk of identity theft</a:t>
            </a:r>
          </a:p>
          <a:p>
            <a:r>
              <a:rPr lang="en-US" dirty="0"/>
              <a:t>Is costly</a:t>
            </a:r>
          </a:p>
          <a:p>
            <a:r>
              <a:rPr lang="en-US" dirty="0"/>
              <a:t>Reduces financial flexibility in personal money management</a:t>
            </a:r>
          </a:p>
          <a:p>
            <a:r>
              <a:rPr lang="en-US" dirty="0"/>
              <a:t>Ties up future income</a:t>
            </a:r>
          </a:p>
          <a:p>
            <a:endParaRPr lang="en-US" dirty="0"/>
          </a:p>
          <a:p>
            <a:r>
              <a:rPr lang="en-US" dirty="0"/>
              <a:t>How much credit is too much? (For example, two guidelines might be a twenty percent of net income limit and the debt-to-income ratio.)</a:t>
            </a:r>
          </a:p>
          <a:p>
            <a:r>
              <a:rPr lang="en-US" dirty="0"/>
              <a:t>Where can you turn when you are in over your head in credit debt?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9663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debit and gift cards have made the access to credit more convenient, but they come with terms and conditions that consumers should understand. Laws that went into effect in 2010 provide added protection to consumers. </a:t>
            </a:r>
          </a:p>
          <a:p>
            <a:endParaRPr lang="en-US" dirty="0"/>
          </a:p>
          <a:p>
            <a:r>
              <a:rPr lang="en-US" dirty="0"/>
              <a:t>Minimum Payments on Credit Cards</a:t>
            </a:r>
          </a:p>
          <a:p>
            <a:r>
              <a:rPr lang="en-US" dirty="0"/>
              <a:t>This video shows what happens when someone makes just the minimum payment on a credit card balance. </a:t>
            </a:r>
          </a:p>
          <a:p>
            <a:r>
              <a:rPr lang="en-US" dirty="0"/>
              <a:t>http://bcove.me/2h4a5k2s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43855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revolving charge account enables a customer to charge up to a stated limit. The customer pays a certain amount on his account each month. Interest is charged on the unpaid balance. Although most businesses charge a similar monthly rate, the actual credit will vary depending on how the customer’s monthly balance is determined. Three common methods are to use the previous balance before any payments have been deducted, the adjusted balance after deducting payments, or the average daily balance on the account. Actual charges for these three methods are compared on the chart.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5349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93235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for a gasoline credit card. Use it occasionally. Repay and promptly pay in full.</a:t>
            </a:r>
          </a:p>
          <a:p>
            <a:r>
              <a:rPr lang="en-US" dirty="0"/>
              <a:t>Apply for a small credit account at a local retail store at which you shop. (You might begin with a layaway purchase.) Use the account to make small purchases for which you usually pay cash. Repay and promptly pay in full.</a:t>
            </a:r>
          </a:p>
          <a:p>
            <a:r>
              <a:rPr lang="en-US" dirty="0"/>
              <a:t>Get a job. Show that you can earn money and manage some income.</a:t>
            </a:r>
          </a:p>
          <a:p>
            <a:r>
              <a:rPr lang="en-US" dirty="0"/>
              <a:t>Open a checking account, and manage it carefully. Be sure to avoid overdrafts.</a:t>
            </a:r>
          </a:p>
          <a:p>
            <a:r>
              <a:rPr lang="en-US" dirty="0"/>
              <a:t>Open a savings account, and make regular deposits.</a:t>
            </a:r>
          </a:p>
          <a:p>
            <a:endParaRPr lang="en-US" dirty="0"/>
          </a:p>
          <a:p>
            <a:r>
              <a:rPr lang="en-US" dirty="0"/>
              <a:t>As you prove you can manage credit, you will become eligible for larger and varied types of credit. Develop the habit of using credit sparingly, always considering up front whether you can repay promptly.</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17029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Cs of Credit explain the relation of an individual’s capacity, capital, character and collateral to that individual’s credit rating (a creditor’s evaluation of a consumer’s willingness and ability to repay debts).  You may opt to provide examples of credit applications for students to examine and identify information requested that helps the creditor evaluate each of the four “Cs.”</a:t>
            </a:r>
          </a:p>
          <a:p>
            <a:endParaRPr lang="en-US" dirty="0"/>
          </a:p>
          <a:p>
            <a:r>
              <a:rPr lang="en-US" dirty="0"/>
              <a:t>Capacity refers to earning power of regular income available to repay debts. The debt-to-income ratio, which is the total monthly debt payment divided by net take-home pay, is an indicator of an individual’s capacity to repay new debts. Questions on the credit application related to occupation, income, length of employment and other debts which may reduce monthly income help the creditor evaluate the applicant’s capacity to repay the debt.</a:t>
            </a:r>
          </a:p>
          <a:p>
            <a:endParaRPr lang="en-US" dirty="0"/>
          </a:p>
          <a:p>
            <a:r>
              <a:rPr lang="en-US" dirty="0"/>
              <a:t>Capital refers to financial worth, including savings and property. The creditor is looking for evidence that the applicant possesses things of value and is thus more likely to be able to repay the debt. Information on the credit application related to savings accounts, other investments or home ownership are indicators of capital.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16623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Cs of Credit</a:t>
            </a:r>
          </a:p>
          <a:p>
            <a:endParaRPr lang="en-US" dirty="0"/>
          </a:p>
          <a:p>
            <a:r>
              <a:rPr lang="en-US" dirty="0"/>
              <a:t>Character refers to a person’s reputation for honesty and reliability as demonstrated through stable credit history. A credit application will ask for credit references to learn where credit has previously been granted. Length of time at a job or a residence are indicators of stability. Through a credit investigation, the creditor will learn information such as how much credit has previously been extended and whether the applicant pays bills on time.</a:t>
            </a:r>
          </a:p>
          <a:p>
            <a:endParaRPr lang="en-US" dirty="0"/>
          </a:p>
          <a:p>
            <a:r>
              <a:rPr lang="en-US" dirty="0"/>
              <a:t>Collateral refers to items of value that lenders may require in return for a loan in the event the loan is not repaid.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70438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23527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of Credit Users</a:t>
            </a:r>
          </a:p>
          <a:p>
            <a:endParaRPr lang="en-US" dirty="0"/>
          </a:p>
          <a:p>
            <a:r>
              <a:rPr lang="en-US" dirty="0"/>
              <a:t>Be aware of the promises you make in signing any credit agreement.</a:t>
            </a:r>
          </a:p>
          <a:p>
            <a:r>
              <a:rPr lang="en-US" dirty="0"/>
              <a:t>Borrow the smallest amount needed, not the most the lender or dealer will loan.</a:t>
            </a:r>
          </a:p>
          <a:p>
            <a:r>
              <a:rPr lang="en-US" dirty="0"/>
              <a:t>Compare the cost of interest to other things you could do with the money.</a:t>
            </a:r>
          </a:p>
          <a:p>
            <a:r>
              <a:rPr lang="en-US" dirty="0"/>
              <a:t>Do not borrow unless it is necessary and will enable you to make money.</a:t>
            </a:r>
          </a:p>
          <a:p>
            <a:r>
              <a:rPr lang="en-US" dirty="0"/>
              <a:t>Do not let easy credit cause you to buy things you would not otherwise consider buying.</a:t>
            </a:r>
          </a:p>
          <a:p>
            <a:r>
              <a:rPr lang="en-US" dirty="0"/>
              <a:t>Recognize and accept the penalty outlined in the contract for failure to fulfill the promise.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22968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of credit users include:</a:t>
            </a:r>
          </a:p>
          <a:p>
            <a:endParaRPr lang="en-US" dirty="0"/>
          </a:p>
          <a:p>
            <a:r>
              <a:rPr lang="en-US" dirty="0"/>
              <a:t>Know what you are doing and signing. Read carefully any contract that must be signed, and be sure you understand it.</a:t>
            </a:r>
          </a:p>
          <a:p>
            <a:r>
              <a:rPr lang="en-US" dirty="0"/>
              <a:t>Let the creditor know if, for any reason, you cannot meet the payment.</a:t>
            </a:r>
          </a:p>
          <a:p>
            <a:r>
              <a:rPr lang="en-US" dirty="0"/>
              <a:t>Pay on time according to the terms of the contract.</a:t>
            </a:r>
          </a:p>
          <a:p>
            <a:r>
              <a:rPr lang="en-US" dirty="0"/>
              <a:t>Pay the late charge written in the contract for late payments.</a:t>
            </a:r>
          </a:p>
          <a:p>
            <a:r>
              <a:rPr lang="en-US" dirty="0"/>
              <a:t>Shop for the lowest annual percentage rate.</a:t>
            </a:r>
          </a:p>
          <a:p>
            <a:r>
              <a:rPr lang="en-US" dirty="0"/>
              <a:t>Think of your overall financial state.</a:t>
            </a:r>
          </a:p>
          <a:p>
            <a:endParaRPr lang="en-US" dirty="0"/>
          </a:p>
          <a:p>
            <a:r>
              <a:rPr lang="en-US" dirty="0"/>
              <a:t>Why is credit card use a serious problem for many young adults?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04964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sources of credit include:</a:t>
            </a:r>
          </a:p>
          <a:p>
            <a:endParaRPr lang="en-US" dirty="0"/>
          </a:p>
          <a:p>
            <a:r>
              <a:rPr lang="en-US" dirty="0"/>
              <a:t>Commercial bank</a:t>
            </a:r>
          </a:p>
          <a:p>
            <a:r>
              <a:rPr lang="en-US" dirty="0"/>
              <a:t>Credit card company</a:t>
            </a:r>
          </a:p>
          <a:p>
            <a:r>
              <a:rPr lang="en-US" dirty="0"/>
              <a:t>Credit union</a:t>
            </a:r>
          </a:p>
          <a:p>
            <a:r>
              <a:rPr lang="en-US" dirty="0"/>
              <a:t>Department store</a:t>
            </a:r>
          </a:p>
          <a:p>
            <a:r>
              <a:rPr lang="en-US" dirty="0"/>
              <a:t>Family and friends</a:t>
            </a:r>
          </a:p>
          <a:p>
            <a:r>
              <a:rPr lang="en-US" dirty="0"/>
              <a:t>Finance company</a:t>
            </a:r>
          </a:p>
          <a:p>
            <a:r>
              <a:rPr lang="en-US" dirty="0"/>
              <a:t>Furniture company</a:t>
            </a:r>
          </a:p>
          <a:p>
            <a:r>
              <a:rPr lang="en-US" dirty="0"/>
              <a:t>Life insurance company</a:t>
            </a:r>
          </a:p>
          <a:p>
            <a:r>
              <a:rPr lang="en-US" dirty="0"/>
              <a:t>Loan sharks</a:t>
            </a:r>
          </a:p>
          <a:p>
            <a:r>
              <a:rPr lang="en-US" dirty="0"/>
              <a:t>Pawn shop</a:t>
            </a:r>
          </a:p>
          <a:p>
            <a:r>
              <a:rPr lang="en-US" dirty="0"/>
              <a:t>Payday cash advance</a:t>
            </a:r>
          </a:p>
          <a:p>
            <a:r>
              <a:rPr lang="en-US" dirty="0"/>
              <a:t>Saving and loan association</a:t>
            </a:r>
          </a:p>
          <a:p>
            <a:r>
              <a:rPr lang="en-US" dirty="0"/>
              <a:t>Utility company</a:t>
            </a:r>
          </a:p>
          <a:p>
            <a:endParaRPr lang="en-US" dirty="0"/>
          </a:p>
          <a:p>
            <a:r>
              <a:rPr lang="en-US" dirty="0"/>
              <a:t>Lead students to classify each under one of the categories:</a:t>
            </a:r>
          </a:p>
          <a:p>
            <a:r>
              <a:rPr lang="en-US" dirty="0"/>
              <a:t>Sales credit – credit extended to purchase goods and services</a:t>
            </a:r>
          </a:p>
          <a:p>
            <a:r>
              <a:rPr lang="en-US" dirty="0"/>
              <a:t>Cash credit- credit used to borrow money</a:t>
            </a:r>
          </a:p>
          <a:p>
            <a:endParaRPr lang="en-US" dirty="0"/>
          </a:p>
          <a:p>
            <a:r>
              <a:rPr lang="en-US" dirty="0"/>
              <a:t>What are familiar sources of credit in the community?</a:t>
            </a:r>
          </a:p>
          <a:p>
            <a:r>
              <a:rPr lang="en-US" dirty="0"/>
              <a:t>What sources of credit provide cash credit?</a:t>
            </a:r>
          </a:p>
          <a:p>
            <a:r>
              <a:rPr lang="en-US" dirty="0"/>
              <a:t>What sources of credit provide sales credit?</a:t>
            </a:r>
          </a:p>
          <a:p>
            <a:r>
              <a:rPr lang="en-US" dirty="0"/>
              <a:t>What is a loan shark? There are also illegal lenders, more commonly referred to as "loan sharks," who operate without license or supervision and thrive on the business of low-income or credit-pressed consumers. The lowest interest rate commonly charged by a loan shark is 120 percent per year. The average rate is approximately 20 percent per week, which is 1,040 percent per year. High interest rates are not the only evil connected with illegal lenders.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2253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50000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of creditors include:</a:t>
            </a:r>
          </a:p>
          <a:p>
            <a:endParaRPr lang="en-US" dirty="0"/>
          </a:p>
          <a:p>
            <a:r>
              <a:rPr lang="en-US" dirty="0"/>
              <a:t>Give the credit customer a copy of the contract.</a:t>
            </a:r>
          </a:p>
          <a:p>
            <a:r>
              <a:rPr lang="en-US" dirty="0"/>
              <a:t>Look into the customer’s ability and willingness to repay before giving credit.</a:t>
            </a:r>
          </a:p>
          <a:p>
            <a:r>
              <a:rPr lang="en-US" dirty="0"/>
              <a:t>Pass on to the customer any money over the amount owed on any item after the repossession and sale of property or collateral.</a:t>
            </a:r>
          </a:p>
          <a:p>
            <a:r>
              <a:rPr lang="en-US" dirty="0"/>
              <a:t>State credit terms clearly and correctly to follow laws controlling the giving of credit.</a:t>
            </a:r>
          </a:p>
          <a:p>
            <a:r>
              <a:rPr lang="en-US" dirty="0"/>
              <a:t>Early payoffs, return any interest charges that are reimbursable under the terms of any early payoff provisions.</a:t>
            </a:r>
          </a:p>
          <a:p>
            <a:r>
              <a:rPr lang="en-US" dirty="0"/>
              <a:t>Write in all credit terms before the contract is signed.</a:t>
            </a:r>
          </a:p>
          <a:p>
            <a:endParaRPr lang="en-US" dirty="0"/>
          </a:p>
          <a:p>
            <a:r>
              <a:rPr lang="en-US" dirty="0"/>
              <a:t>Summarize credit guidelines for both purchaser and seller. Emphasize the importance of clearly understanding all terms of the contract before entering into any credit agreement.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067310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Dealing with Debt Collectors</a:t>
            </a:r>
          </a:p>
          <a:p>
            <a:r>
              <a:rPr lang="en-US" dirty="0"/>
              <a:t>If you're behind on payments, you'll probably be hearing from debt collectors. Federal law gives you certain rights in dealing with debt collectors. It's important to understand those rights when communicating with them.</a:t>
            </a:r>
          </a:p>
          <a:p>
            <a:r>
              <a:rPr lang="en-US" dirty="0"/>
              <a:t>http://bcove.me/t6s6l7lf</a:t>
            </a:r>
          </a:p>
          <a:p>
            <a:endParaRPr lang="en-US" dirty="0"/>
          </a:p>
          <a:p>
            <a:r>
              <a:rPr lang="en-US" dirty="0"/>
              <a:t>What consumer credit legislation protects consumers when they use credit?</a:t>
            </a:r>
          </a:p>
          <a:p>
            <a:r>
              <a:rPr lang="en-US" dirty="0"/>
              <a:t>What are the common examples of credit card fraud? What precautions can prevent you from being a victim of credit card fraud?</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677753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credit bureau or credit-reporting agency?</a:t>
            </a:r>
          </a:p>
          <a:p>
            <a:r>
              <a:rPr lang="en-US" dirty="0"/>
              <a:t>These companies do two things: compile credit histories on prospective borrowers and provide credit reports to lenders.</a:t>
            </a:r>
          </a:p>
          <a:p>
            <a:r>
              <a:rPr lang="en-US" dirty="0"/>
              <a:t>Information in a credit report may include payment habits, number of credit accounts, balance of accounts and length and place of employment. Lenders use these reports when making decisions on extending credit.</a:t>
            </a:r>
          </a:p>
          <a:p>
            <a:endParaRPr lang="en-US" dirty="0"/>
          </a:p>
          <a:p>
            <a:r>
              <a:rPr lang="en-US" dirty="0"/>
              <a:t>Free Credit Reports</a:t>
            </a:r>
          </a:p>
          <a:p>
            <a:r>
              <a:rPr lang="en-US" dirty="0"/>
              <a:t>The Fair Credit Reporting Act (FCRA) requires each of the nationwide credit reporting companies — Equifax, Experian and TransUnion — to provide you with a free copy of your credit report, at your request, once every twelve months. The FCRA promotes the accuracy and privacy of information in the files of the nation’s credit reporting companies. The Federal Trade Commission (FTC), the nation’s consumer protection agency, enforces the FCRA with respect to credit reporting companies.</a:t>
            </a:r>
          </a:p>
          <a:p>
            <a:endParaRPr lang="en-US" dirty="0"/>
          </a:p>
          <a:p>
            <a:r>
              <a:rPr lang="en-US" dirty="0"/>
              <a:t>A credit report includes information on where you live, how you pay your bills and whether you’ve been sued or have filed for bankruptcy. Nationwide credit reporting companies sell the information in your report to creditors, insurers, employers and other businesses that use it to evaluate your applications for credit, insurance, employment or renting a home.</a:t>
            </a:r>
          </a:p>
          <a:p>
            <a:endParaRPr lang="en-US" dirty="0"/>
          </a:p>
          <a:p>
            <a:r>
              <a:rPr lang="en-US" dirty="0"/>
              <a:t>You can order a free credit report:</a:t>
            </a:r>
          </a:p>
          <a:p>
            <a:r>
              <a:rPr lang="en-US" dirty="0"/>
              <a:t>On the Internet: www.annualcreditreport.com</a:t>
            </a:r>
          </a:p>
          <a:p>
            <a:r>
              <a:rPr lang="en-US" dirty="0"/>
              <a:t>On the phone: call 1-877-322-8228</a:t>
            </a:r>
          </a:p>
          <a:p>
            <a:r>
              <a:rPr lang="en-US" dirty="0"/>
              <a:t>By mail - complete the Annual Credit Report Request Form found at: </a:t>
            </a:r>
            <a:br>
              <a:rPr lang="en-US" dirty="0"/>
            </a:br>
            <a:r>
              <a:rPr lang="en-US" dirty="0"/>
              <a:t>https://www.annualcreditreport.com/cra/requestformfinal.pdf - PDF 41k (PDF Help)</a:t>
            </a:r>
            <a:br>
              <a:rPr lang="en-US" dirty="0"/>
            </a:br>
            <a:r>
              <a:rPr lang="en-US" dirty="0"/>
              <a:t>and mail to:</a:t>
            </a:r>
            <a:br>
              <a:rPr lang="en-US" dirty="0"/>
            </a:br>
            <a:r>
              <a:rPr lang="en-US" dirty="0"/>
              <a:t>Annual Credit Report Request Service</a:t>
            </a:r>
            <a:br>
              <a:rPr lang="en-US" dirty="0"/>
            </a:br>
            <a:r>
              <a:rPr lang="en-US" dirty="0"/>
              <a:t>P.O. Box 105281</a:t>
            </a:r>
            <a:br>
              <a:rPr lang="en-US" dirty="0"/>
            </a:br>
            <a:r>
              <a:rPr lang="en-US" dirty="0"/>
              <a:t>Atlanta, GA 30348-5281</a:t>
            </a:r>
          </a:p>
          <a:p>
            <a:endParaRPr lang="en-US" dirty="0"/>
          </a:p>
          <a:p>
            <a:r>
              <a:rPr lang="en-US" dirty="0"/>
              <a:t>Check Your Credit Report</a:t>
            </a:r>
          </a:p>
          <a:p>
            <a:r>
              <a:rPr lang="en-US" dirty="0"/>
              <a:t>An important message from the Federal Trade Commission.</a:t>
            </a:r>
          </a:p>
          <a:p>
            <a:r>
              <a:rPr lang="en-US" dirty="0"/>
              <a:t>http://bcove.me/mwbzp3ui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88206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credit can be closed-end or open-end. Closed-end credit encompasses one-time loans for a specific time period. Open-end credit refers to loans available on an ongoing basis within set credit limits.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1492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Closed-end credit, or installment credit, is for a specific purpose and a set amount. If you purchase a washing machine on closed-end credit, a credit contract will be executed to cover purchase and repayment terms. If you later decide to purchase a dryer, a new contract will be executed.</a:t>
            </a:r>
          </a:p>
          <a:p>
            <a:endParaRPr lang="en-US" dirty="0"/>
          </a:p>
          <a:p>
            <a:r>
              <a:rPr lang="en-US" dirty="0"/>
              <a:t>Mortgage loans, automobile loans and installment loans are examples of closed-end credit. When you apply for closed-end credit, a credit contract is executed which spells out specifics of the loan and repayment terms. For example, the contract may include the total purchase amount, amount of any required down payment, total financed amount, finance charges, number of payments, payment amounts and payment schedule.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524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forms of installment loans:</a:t>
            </a:r>
          </a:p>
          <a:p>
            <a:endParaRPr lang="en-US" dirty="0"/>
          </a:p>
          <a:p>
            <a:r>
              <a:rPr lang="en-US" dirty="0"/>
              <a:t>Installment cash credit is a direct cash loan which is repaid with interest in monthly installments over a specific period of time. Consumers use installment cash credit to finance such personal expenses as vacations or home improvements.</a:t>
            </a:r>
          </a:p>
          <a:p>
            <a:endParaRPr lang="en-US" dirty="0"/>
          </a:p>
          <a:p>
            <a:r>
              <a:rPr lang="en-US" dirty="0"/>
              <a:t>Installment sales credit is a loan for the purchase of expensive goods or services. To obtain installment sales credit, the consumer usually makes a down payment or trade-in and signs a credit contract to repay the balance. Consumers often purchase high-priced merchandise like automobiles or major appliances through installment sales credit.</a:t>
            </a:r>
          </a:p>
          <a:p>
            <a:endParaRPr lang="en-US" dirty="0"/>
          </a:p>
          <a:p>
            <a:r>
              <a:rPr lang="en-US" dirty="0"/>
              <a:t>A single-payment loan is a loan which is repaid at a given time in a single lump-sum amount, which includes finance charges. A single-payment loan might be used to purchase a single item or meet a specific financial need.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2030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Open-end credit, or revolving credit, allows repeated loans up to a set maximum amount. As long as the total unpaid balance is below the maximum, additional purchases can be charged without having to reapply. If you purchase a washer on revolving credit and later want to purchase a dryer, the dryer purchase could be added to the same revolving credit account as long as the total unpaid balance does not exceed the maximum allowed. Regular charge accounts and revolving charge accounts are examples of open-end credit.</a:t>
            </a:r>
          </a:p>
          <a:p>
            <a:endParaRPr lang="en-US" dirty="0"/>
          </a:p>
          <a:p>
            <a:r>
              <a:rPr lang="en-US" dirty="0"/>
              <a:t>Regular charge accounts allow consumers to purchase goods and services on credit and pay in full within the specified time, usually twenty-five to thirty days after billing. Monthly statements are sent, and no finance charge is assessed if the bill is paid on time. Utility bills and some store charge accounts are examples of regular charge accounts.</a:t>
            </a:r>
          </a:p>
          <a:p>
            <a:endParaRPr lang="en-US" dirty="0"/>
          </a:p>
          <a:p>
            <a:r>
              <a:rPr lang="en-US" dirty="0"/>
              <a:t>Revolving charge accounts give consumers the choice of paying in full or paying at least a specified minimum portion of the unpaid balance each month. If payment is made in full on time, there is no finance charge. If a balance is carried over, a finance charge is applied to the unpaid balance. The most common revolving charge accounts are credit cards issued by department stores, national retailers or petroleum companies and banks.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75927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5988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consumers to take advantage of sales or special promotions</a:t>
            </a:r>
          </a:p>
          <a:p>
            <a:r>
              <a:rPr lang="en-US" dirty="0"/>
              <a:t>Builds consumers credit score/history</a:t>
            </a:r>
          </a:p>
          <a:p>
            <a:r>
              <a:rPr lang="en-US" dirty="0"/>
              <a:t>Enables purchase of items not otherwise affordable</a:t>
            </a:r>
          </a:p>
          <a:p>
            <a:r>
              <a:rPr lang="en-US" dirty="0"/>
              <a:t>Facilitates ordering by mail or Internet</a:t>
            </a:r>
          </a:p>
          <a:p>
            <a:r>
              <a:rPr lang="en-US" dirty="0"/>
              <a:t>Helpful when making travel reservations</a:t>
            </a:r>
          </a:p>
          <a:p>
            <a:r>
              <a:rPr lang="en-US" dirty="0"/>
              <a:t>Helps with emergencies</a:t>
            </a:r>
          </a:p>
          <a:p>
            <a:r>
              <a:rPr lang="en-US" dirty="0"/>
              <a:t>May be used to finance education </a:t>
            </a:r>
          </a:p>
          <a:p>
            <a:r>
              <a:rPr lang="en-US" dirty="0"/>
              <a:t>Offers convenience</a:t>
            </a:r>
          </a:p>
          <a:p>
            <a:r>
              <a:rPr lang="en-US" dirty="0"/>
              <a:t>Permits immediate consumption</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4572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and allow for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2026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bcove.me/2h4a5k2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bcove.me/t6s6l7l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mindtools.com/pages/article/newTED_00.ht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Money Matters: </a:t>
            </a:r>
            <a:br>
              <a:rPr lang="en-US" dirty="0"/>
            </a:br>
            <a:r>
              <a:rPr lang="en-US" dirty="0"/>
              <a:t>Making Cents of It All</a:t>
            </a:r>
          </a:p>
          <a:p>
            <a:pPr lvl="1"/>
            <a:r>
              <a:rPr lang="en-US" dirty="0"/>
              <a:t>Dollars and Sense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Allows consumers to take advantage of sales or special promotions</a:t>
            </a:r>
          </a:p>
          <a:p>
            <a:pPr lvl="1"/>
            <a:r>
              <a:rPr lang="en-US" dirty="0"/>
              <a:t>Builds consumers credit score/history</a:t>
            </a:r>
          </a:p>
          <a:p>
            <a:pPr lvl="1"/>
            <a:r>
              <a:rPr lang="en-US" dirty="0"/>
              <a:t>Enables purchase of items not otherwise affordable</a:t>
            </a:r>
          </a:p>
          <a:p>
            <a:pPr lvl="1"/>
            <a:r>
              <a:rPr lang="en-US" dirty="0"/>
              <a:t>Facilitates ordering by mail or Internet</a:t>
            </a:r>
          </a:p>
          <a:p>
            <a:pPr lvl="1"/>
            <a:r>
              <a:rPr lang="en-US" dirty="0"/>
              <a:t>Helpful when making travel reservations</a:t>
            </a:r>
          </a:p>
          <a:p>
            <a:pPr lvl="1"/>
            <a:r>
              <a:rPr lang="en-US" dirty="0"/>
              <a:t>Helps with emergencies</a:t>
            </a:r>
          </a:p>
          <a:p>
            <a:pPr lvl="1"/>
            <a:r>
              <a:rPr lang="en-US" dirty="0"/>
              <a:t>May be used to finance education </a:t>
            </a:r>
          </a:p>
          <a:p>
            <a:pPr lvl="1"/>
            <a:r>
              <a:rPr lang="en-US" dirty="0"/>
              <a:t>Offers convenience</a:t>
            </a:r>
          </a:p>
          <a:p>
            <a:pPr lvl="1"/>
            <a:r>
              <a:rPr lang="en-US" dirty="0"/>
              <a:t>Permits immediate consumption</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the disadvantages </a:t>
            </a:r>
            <a:br>
              <a:rPr lang="en-US" dirty="0"/>
            </a:br>
            <a:r>
              <a:rPr lang="en-US" dirty="0"/>
              <a:t>of using credit?</a:t>
            </a:r>
          </a:p>
        </p:txBody>
      </p:sp>
      <p:pic>
        <p:nvPicPr>
          <p:cNvPr id="4" name="Content Placeholder 3">
            <a:extLst>
              <a:ext uri="{FF2B5EF4-FFF2-40B4-BE49-F238E27FC236}">
                <a16:creationId xmlns:a16="http://schemas.microsoft.com/office/drawing/2014/main" id="{2B833E54-D65C-420A-A34F-2FE12E73A9CD}"/>
              </a:ext>
            </a:extLst>
          </p:cNvPr>
          <p:cNvPicPr>
            <a:picLocks noGrp="1" noChangeAspect="1"/>
          </p:cNvPicPr>
          <p:nvPr>
            <p:ph sz="half" idx="1"/>
          </p:nvPr>
        </p:nvPicPr>
        <p:blipFill>
          <a:blip r:embed="rId3"/>
          <a:stretch>
            <a:fillRect/>
          </a:stretch>
        </p:blipFill>
        <p:spPr>
          <a:xfrm>
            <a:off x="3711544" y="2083796"/>
            <a:ext cx="5114987" cy="3407959"/>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Encourages impulse spending</a:t>
            </a:r>
          </a:p>
          <a:p>
            <a:pPr lvl="1"/>
            <a:r>
              <a:rPr lang="en-US" dirty="0"/>
              <a:t>Fuels the temptation to overspend</a:t>
            </a:r>
          </a:p>
          <a:p>
            <a:pPr lvl="1"/>
            <a:r>
              <a:rPr lang="en-US" dirty="0"/>
              <a:t>If improperly used, can lead to serious problems, including repossession of property or bankruptcy</a:t>
            </a:r>
          </a:p>
          <a:p>
            <a:pPr lvl="1"/>
            <a:r>
              <a:rPr lang="en-US" dirty="0"/>
              <a:t>Increases the risk of identity theft</a:t>
            </a:r>
          </a:p>
          <a:p>
            <a:pPr lvl="1"/>
            <a:r>
              <a:rPr lang="en-US" dirty="0"/>
              <a:t>Is costly</a:t>
            </a:r>
          </a:p>
          <a:p>
            <a:pPr lvl="1"/>
            <a:r>
              <a:rPr lang="en-US" dirty="0"/>
              <a:t>Reduces financial flexibility in personal money management</a:t>
            </a:r>
          </a:p>
          <a:p>
            <a:pPr lvl="1"/>
            <a:r>
              <a:rPr lang="en-US" dirty="0"/>
              <a:t>Ties up future income</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Credit Cards, Debit Cards and Gift Cards</a:t>
            </a:r>
          </a:p>
        </p:txBody>
      </p:sp>
      <p:pic>
        <p:nvPicPr>
          <p:cNvPr id="5" name="Content Placeholder 3">
            <a:hlinkClick r:id="rId3"/>
            <a:extLst>
              <a:ext uri="{FF2B5EF4-FFF2-40B4-BE49-F238E27FC236}">
                <a16:creationId xmlns:a16="http://schemas.microsoft.com/office/drawing/2014/main" id="{6F4DF867-3899-48DC-87B8-2A57C857DBD9}"/>
              </a:ext>
            </a:extLst>
          </p:cNvPr>
          <p:cNvPicPr>
            <a:picLocks noChangeAspect="1"/>
          </p:cNvPicPr>
          <p:nvPr/>
        </p:nvPicPr>
        <p:blipFill rotWithShape="1">
          <a:blip r:embed="rId4"/>
          <a:srcRect l="31412" t="23701" r="22088" b="20471"/>
          <a:stretch/>
        </p:blipFill>
        <p:spPr>
          <a:xfrm>
            <a:off x="3683773" y="1779980"/>
            <a:ext cx="5418664" cy="3657600"/>
          </a:xfrm>
          <a:prstGeom prst="rect">
            <a:avLst/>
          </a:prstGeom>
          <a:ln w="9525">
            <a:solidFill>
              <a:sysClr val="window" lastClr="FFFFFF"/>
            </a:solidFill>
          </a:ln>
        </p:spPr>
      </p:pic>
      <p:sp>
        <p:nvSpPr>
          <p:cNvPr id="6" name="TextBox 5">
            <a:extLst>
              <a:ext uri="{FF2B5EF4-FFF2-40B4-BE49-F238E27FC236}">
                <a16:creationId xmlns:a16="http://schemas.microsoft.com/office/drawing/2014/main" id="{F2EBDCC9-FCE5-41D1-A700-C910E2BE1298}"/>
              </a:ext>
            </a:extLst>
          </p:cNvPr>
          <p:cNvSpPr txBox="1"/>
          <p:nvPr/>
        </p:nvSpPr>
        <p:spPr>
          <a:xfrm>
            <a:off x="5140037" y="5558966"/>
            <a:ext cx="2667000" cy="369332"/>
          </a:xfrm>
          <a:prstGeom prst="rect">
            <a:avLst/>
          </a:prstGeom>
          <a:noFill/>
        </p:spPr>
        <p:txBody>
          <a:bodyPr wrap="square" rtlCol="0">
            <a:spAutoFit/>
          </a:bodyPr>
          <a:lstStyle/>
          <a:p>
            <a:pPr algn="ctr" defTabSz="914400" fontAlgn="base">
              <a:spcBef>
                <a:spcPct val="0"/>
              </a:spcBef>
              <a:spcAft>
                <a:spcPct val="0"/>
              </a:spcAft>
            </a:pPr>
            <a:r>
              <a:rPr lang="en-US" dirty="0">
                <a:solidFill>
                  <a:prstClr val="black"/>
                </a:solidFill>
                <a:latin typeface="Arial" charset="0"/>
              </a:rPr>
              <a:t>(click on picture)</a:t>
            </a:r>
          </a:p>
        </p:txBody>
      </p:sp>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Credit Cost Comparison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1544780" y="5902037"/>
            <a:ext cx="10266219" cy="367146"/>
          </a:xfrm>
        </p:spPr>
        <p:txBody>
          <a:bodyPr/>
          <a:lstStyle/>
          <a:p>
            <a:pPr marL="0" lvl="1" indent="0">
              <a:buNone/>
            </a:pPr>
            <a:r>
              <a:rPr lang="en-US" sz="1600" dirty="0"/>
              <a:t>* Assuming that the payment was made in the middle of the month, the average daily balance would be $250.00</a:t>
            </a:r>
          </a:p>
          <a:p>
            <a:pPr lvl="1"/>
            <a:endParaRPr lang="en-US" dirty="0"/>
          </a:p>
        </p:txBody>
      </p:sp>
      <p:pic>
        <p:nvPicPr>
          <p:cNvPr id="4" name="Picture 3">
            <a:extLst>
              <a:ext uri="{FF2B5EF4-FFF2-40B4-BE49-F238E27FC236}">
                <a16:creationId xmlns:a16="http://schemas.microsoft.com/office/drawing/2014/main" id="{5CD11E94-0A38-457D-B4AA-A7AC56FA7256}"/>
              </a:ext>
            </a:extLst>
          </p:cNvPr>
          <p:cNvPicPr>
            <a:picLocks noChangeAspect="1"/>
          </p:cNvPicPr>
          <p:nvPr/>
        </p:nvPicPr>
        <p:blipFill>
          <a:blip r:embed="rId3"/>
          <a:stretch>
            <a:fillRect/>
          </a:stretch>
        </p:blipFill>
        <p:spPr>
          <a:xfrm>
            <a:off x="2648001" y="2063068"/>
            <a:ext cx="7888908" cy="3767655"/>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How can you establish credit?</a:t>
            </a:r>
          </a:p>
        </p:txBody>
      </p:sp>
      <p:pic>
        <p:nvPicPr>
          <p:cNvPr id="4" name="Content Placeholder 3">
            <a:extLst>
              <a:ext uri="{FF2B5EF4-FFF2-40B4-BE49-F238E27FC236}">
                <a16:creationId xmlns:a16="http://schemas.microsoft.com/office/drawing/2014/main" id="{7FE12AEC-2E9C-4671-B7C1-5C36FE52C877}"/>
              </a:ext>
            </a:extLst>
          </p:cNvPr>
          <p:cNvPicPr>
            <a:picLocks noGrp="1" noChangeAspect="1"/>
          </p:cNvPicPr>
          <p:nvPr>
            <p:ph sz="half" idx="1"/>
          </p:nvPr>
        </p:nvPicPr>
        <p:blipFill>
          <a:blip r:embed="rId3"/>
          <a:stretch>
            <a:fillRect/>
          </a:stretch>
        </p:blipFill>
        <p:spPr>
          <a:xfrm>
            <a:off x="4302907" y="1821645"/>
            <a:ext cx="3932261" cy="3932261"/>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Establishing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Apply for a gasoline credit card</a:t>
            </a:r>
          </a:p>
          <a:p>
            <a:pPr lvl="1"/>
            <a:r>
              <a:rPr lang="en-US" dirty="0"/>
              <a:t>Apply for a small credit account at a local retail store at which you shop</a:t>
            </a:r>
          </a:p>
          <a:p>
            <a:pPr lvl="1"/>
            <a:r>
              <a:rPr lang="en-US" dirty="0"/>
              <a:t>Get a job</a:t>
            </a:r>
          </a:p>
          <a:p>
            <a:pPr lvl="1"/>
            <a:r>
              <a:rPr lang="en-US" dirty="0"/>
              <a:t>Open a checking account, and manage it carefully</a:t>
            </a:r>
          </a:p>
          <a:p>
            <a:pPr lvl="1"/>
            <a:r>
              <a:rPr lang="en-US" dirty="0"/>
              <a:t>Open a savings account, and make regular deposits</a:t>
            </a:r>
          </a:p>
          <a:p>
            <a:pPr lvl="1"/>
            <a:endParaRPr lang="en-US" dirty="0"/>
          </a:p>
        </p:txBody>
      </p:sp>
      <p:pic>
        <p:nvPicPr>
          <p:cNvPr id="4" name="Picture 3">
            <a:extLst>
              <a:ext uri="{FF2B5EF4-FFF2-40B4-BE49-F238E27FC236}">
                <a16:creationId xmlns:a16="http://schemas.microsoft.com/office/drawing/2014/main" id="{E627920A-B24B-4D58-8E49-41A91D014DA5}"/>
              </a:ext>
            </a:extLst>
          </p:cNvPr>
          <p:cNvPicPr>
            <a:picLocks noChangeAspect="1"/>
          </p:cNvPicPr>
          <p:nvPr/>
        </p:nvPicPr>
        <p:blipFill>
          <a:blip r:embed="rId3"/>
          <a:stretch>
            <a:fillRect/>
          </a:stretch>
        </p:blipFill>
        <p:spPr>
          <a:xfrm>
            <a:off x="5439411" y="4076120"/>
            <a:ext cx="1658256" cy="1652159"/>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Four Cs of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Capacity</a:t>
            </a:r>
          </a:p>
          <a:p>
            <a:pPr lvl="2"/>
            <a:r>
              <a:rPr lang="en-US" sz="2200" dirty="0"/>
              <a:t>Capacity refers to earning power of regular income available to repay debts.</a:t>
            </a:r>
          </a:p>
          <a:p>
            <a:pPr lvl="1"/>
            <a:endParaRPr lang="en-US" dirty="0"/>
          </a:p>
        </p:txBody>
      </p:sp>
      <p:sp>
        <p:nvSpPr>
          <p:cNvPr id="4" name="Content Placeholder 3">
            <a:extLst>
              <a:ext uri="{FF2B5EF4-FFF2-40B4-BE49-F238E27FC236}">
                <a16:creationId xmlns:a16="http://schemas.microsoft.com/office/drawing/2014/main" id="{127E250F-53ED-4D7E-B689-B81E16EEDD2B}"/>
              </a:ext>
            </a:extLst>
          </p:cNvPr>
          <p:cNvSpPr>
            <a:spLocks noGrp="1"/>
          </p:cNvSpPr>
          <p:nvPr>
            <p:ph sz="half" idx="10"/>
          </p:nvPr>
        </p:nvSpPr>
        <p:spPr/>
        <p:txBody>
          <a:bodyPr/>
          <a:lstStyle/>
          <a:p>
            <a:pPr lvl="1"/>
            <a:r>
              <a:rPr lang="en-US" dirty="0"/>
              <a:t>Capital</a:t>
            </a:r>
          </a:p>
          <a:p>
            <a:pPr lvl="2"/>
            <a:r>
              <a:rPr lang="en-US" sz="2200" dirty="0"/>
              <a:t>Capital refers to financial worth, including savings and property.</a:t>
            </a:r>
          </a:p>
          <a:p>
            <a:pPr lvl="1"/>
            <a:endParaRPr lang="en-US" dirty="0"/>
          </a:p>
        </p:txBody>
      </p:sp>
      <p:pic>
        <p:nvPicPr>
          <p:cNvPr id="5" name="Picture 4">
            <a:extLst>
              <a:ext uri="{FF2B5EF4-FFF2-40B4-BE49-F238E27FC236}">
                <a16:creationId xmlns:a16="http://schemas.microsoft.com/office/drawing/2014/main" id="{FC7A6373-4E13-4D80-82F1-4FEE564AA202}"/>
              </a:ext>
            </a:extLst>
          </p:cNvPr>
          <p:cNvPicPr>
            <a:picLocks noChangeAspect="1"/>
          </p:cNvPicPr>
          <p:nvPr/>
        </p:nvPicPr>
        <p:blipFill>
          <a:blip r:embed="rId3"/>
          <a:stretch>
            <a:fillRect/>
          </a:stretch>
        </p:blipFill>
        <p:spPr>
          <a:xfrm>
            <a:off x="2470959" y="3547330"/>
            <a:ext cx="2286198" cy="2462997"/>
          </a:xfrm>
          <a:prstGeom prst="rect">
            <a:avLst/>
          </a:prstGeom>
        </p:spPr>
      </p:pic>
      <p:pic>
        <p:nvPicPr>
          <p:cNvPr id="6" name="Picture 5">
            <a:extLst>
              <a:ext uri="{FF2B5EF4-FFF2-40B4-BE49-F238E27FC236}">
                <a16:creationId xmlns:a16="http://schemas.microsoft.com/office/drawing/2014/main" id="{8C0E5886-6EA4-4661-B85C-61F33966E2E5}"/>
              </a:ext>
            </a:extLst>
          </p:cNvPr>
          <p:cNvPicPr>
            <a:picLocks noChangeAspect="1"/>
          </p:cNvPicPr>
          <p:nvPr/>
        </p:nvPicPr>
        <p:blipFill>
          <a:blip r:embed="rId4"/>
          <a:stretch>
            <a:fillRect/>
          </a:stretch>
        </p:blipFill>
        <p:spPr>
          <a:xfrm>
            <a:off x="7694213" y="3280116"/>
            <a:ext cx="2304488" cy="2591025"/>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Four Cs of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Character</a:t>
            </a:r>
          </a:p>
          <a:p>
            <a:pPr lvl="2"/>
            <a:r>
              <a:rPr lang="en-US" dirty="0"/>
              <a:t>Character refers to a person’s reputation for honesty and reliability as demonstrated through stable credit history.</a:t>
            </a:r>
          </a:p>
          <a:p>
            <a:pPr lvl="1"/>
            <a:endParaRPr lang="en-US" dirty="0"/>
          </a:p>
          <a:p>
            <a:pPr lvl="1"/>
            <a:endParaRPr lang="en-US" dirty="0"/>
          </a:p>
        </p:txBody>
      </p:sp>
      <p:sp>
        <p:nvSpPr>
          <p:cNvPr id="4" name="Content Placeholder 3">
            <a:extLst>
              <a:ext uri="{FF2B5EF4-FFF2-40B4-BE49-F238E27FC236}">
                <a16:creationId xmlns:a16="http://schemas.microsoft.com/office/drawing/2014/main" id="{DB8E1E5C-081E-478F-B033-DCA9D8D7FB73}"/>
              </a:ext>
            </a:extLst>
          </p:cNvPr>
          <p:cNvSpPr>
            <a:spLocks noGrp="1"/>
          </p:cNvSpPr>
          <p:nvPr>
            <p:ph sz="half" idx="10"/>
          </p:nvPr>
        </p:nvSpPr>
        <p:spPr/>
        <p:txBody>
          <a:bodyPr/>
          <a:lstStyle/>
          <a:p>
            <a:pPr lvl="1"/>
            <a:r>
              <a:rPr lang="en-US" dirty="0"/>
              <a:t>Collateral</a:t>
            </a:r>
          </a:p>
          <a:p>
            <a:pPr lvl="2"/>
            <a:r>
              <a:rPr lang="en-US" dirty="0"/>
              <a:t>Collateral refers to items of value, such as a house, boat or car, that lenders may require in return for a loan in the event the loan is not repaid.</a:t>
            </a:r>
          </a:p>
          <a:p>
            <a:pPr lvl="1"/>
            <a:endParaRPr lang="en-US" dirty="0"/>
          </a:p>
          <a:p>
            <a:pPr lvl="1"/>
            <a:endParaRPr lang="en-US" dirty="0"/>
          </a:p>
        </p:txBody>
      </p:sp>
      <p:pic>
        <p:nvPicPr>
          <p:cNvPr id="5" name="Picture 4">
            <a:extLst>
              <a:ext uri="{FF2B5EF4-FFF2-40B4-BE49-F238E27FC236}">
                <a16:creationId xmlns:a16="http://schemas.microsoft.com/office/drawing/2014/main" id="{9864DDAB-AA2E-4192-A28E-781AE281A55C}"/>
              </a:ext>
            </a:extLst>
          </p:cNvPr>
          <p:cNvPicPr>
            <a:picLocks noChangeAspect="1"/>
          </p:cNvPicPr>
          <p:nvPr/>
        </p:nvPicPr>
        <p:blipFill>
          <a:blip r:embed="rId3"/>
          <a:stretch>
            <a:fillRect/>
          </a:stretch>
        </p:blipFill>
        <p:spPr>
          <a:xfrm>
            <a:off x="2763017" y="4109065"/>
            <a:ext cx="1542422" cy="1731414"/>
          </a:xfrm>
          <a:prstGeom prst="rect">
            <a:avLst/>
          </a:prstGeom>
        </p:spPr>
      </p:pic>
      <p:pic>
        <p:nvPicPr>
          <p:cNvPr id="6" name="Picture 5">
            <a:extLst>
              <a:ext uri="{FF2B5EF4-FFF2-40B4-BE49-F238E27FC236}">
                <a16:creationId xmlns:a16="http://schemas.microsoft.com/office/drawing/2014/main" id="{D809C149-8A5C-49F1-943D-26528AD6EC6B}"/>
              </a:ext>
            </a:extLst>
          </p:cNvPr>
          <p:cNvPicPr>
            <a:picLocks noChangeAspect="1"/>
          </p:cNvPicPr>
          <p:nvPr/>
        </p:nvPicPr>
        <p:blipFill>
          <a:blip r:embed="rId4"/>
          <a:stretch>
            <a:fillRect/>
          </a:stretch>
        </p:blipFill>
        <p:spPr>
          <a:xfrm>
            <a:off x="8425169" y="4144701"/>
            <a:ext cx="1902117" cy="1365622"/>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the responsibilities </a:t>
            </a:r>
            <a:br>
              <a:rPr lang="en-US" dirty="0"/>
            </a:br>
            <a:r>
              <a:rPr lang="en-US" dirty="0"/>
              <a:t>of credit users?</a:t>
            </a:r>
          </a:p>
        </p:txBody>
      </p:sp>
      <p:pic>
        <p:nvPicPr>
          <p:cNvPr id="4" name="Content Placeholder 3">
            <a:extLst>
              <a:ext uri="{FF2B5EF4-FFF2-40B4-BE49-F238E27FC236}">
                <a16:creationId xmlns:a16="http://schemas.microsoft.com/office/drawing/2014/main" id="{1110C03F-CAC0-47F4-99E4-6EB7AEB364EC}"/>
              </a:ext>
            </a:extLst>
          </p:cNvPr>
          <p:cNvPicPr>
            <a:picLocks noGrp="1" noChangeAspect="1"/>
          </p:cNvPicPr>
          <p:nvPr>
            <p:ph sz="half" idx="1"/>
          </p:nvPr>
        </p:nvPicPr>
        <p:blipFill>
          <a:blip r:embed="rId3"/>
          <a:stretch>
            <a:fillRect/>
          </a:stretch>
        </p:blipFill>
        <p:spPr>
          <a:xfrm>
            <a:off x="4775388" y="2592856"/>
            <a:ext cx="2987299" cy="2389839"/>
          </a:xfrm>
          <a:prstGeom prst="rect">
            <a:avLst/>
          </a:prstGeom>
        </p:spPr>
      </p:pic>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Responsibilities of Credit Users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20420"/>
            <a:ext cx="8403336" cy="4734318"/>
          </a:xfrm>
        </p:spPr>
        <p:txBody>
          <a:bodyPr/>
          <a:lstStyle/>
          <a:p>
            <a:pPr lvl="1"/>
            <a:r>
              <a:rPr lang="en-US" sz="2400" dirty="0"/>
              <a:t>Be aware of the promises you make in signing any credit agreement.</a:t>
            </a:r>
          </a:p>
          <a:p>
            <a:pPr lvl="1"/>
            <a:r>
              <a:rPr lang="en-US" sz="2400" dirty="0"/>
              <a:t>Borrow the smallest amount needed, not the most the lender or dealer will loan.</a:t>
            </a:r>
          </a:p>
          <a:p>
            <a:pPr lvl="1"/>
            <a:r>
              <a:rPr lang="en-US" sz="2400" dirty="0"/>
              <a:t>Compare the cost of interest to other things you could do with the money.</a:t>
            </a:r>
          </a:p>
          <a:p>
            <a:pPr lvl="1"/>
            <a:r>
              <a:rPr lang="en-US" sz="2400" dirty="0"/>
              <a:t>Do not borrow unless it is necessary and will enable you to make money.</a:t>
            </a:r>
          </a:p>
          <a:p>
            <a:pPr lvl="1"/>
            <a:r>
              <a:rPr lang="en-US" sz="2400" dirty="0"/>
              <a:t>Do not let easy credit cause you to buy things you would not otherwise consider buying.</a:t>
            </a:r>
          </a:p>
          <a:p>
            <a:pPr lvl="1"/>
            <a:r>
              <a:rPr lang="en-US" sz="2400" dirty="0"/>
              <a:t>Recognize and accept the penalty outlined in the contract for failure to fulfill the promise.</a:t>
            </a:r>
          </a:p>
          <a:p>
            <a:pPr lvl="1"/>
            <a:endParaRPr lang="en-US" dirty="0"/>
          </a:p>
        </p:txBody>
      </p:sp>
      <p:pic>
        <p:nvPicPr>
          <p:cNvPr id="4" name="Picture 3">
            <a:extLst>
              <a:ext uri="{FF2B5EF4-FFF2-40B4-BE49-F238E27FC236}">
                <a16:creationId xmlns:a16="http://schemas.microsoft.com/office/drawing/2014/main" id="{CBE6146C-7443-4BDF-9E0B-A636F577D8E3}"/>
              </a:ext>
            </a:extLst>
          </p:cNvPr>
          <p:cNvPicPr>
            <a:picLocks noChangeAspect="1"/>
          </p:cNvPicPr>
          <p:nvPr/>
        </p:nvPicPr>
        <p:blipFill>
          <a:blip r:embed="rId3"/>
          <a:stretch>
            <a:fillRect/>
          </a:stretch>
        </p:blipFill>
        <p:spPr>
          <a:xfrm>
            <a:off x="9275684" y="2722393"/>
            <a:ext cx="2450804" cy="3432345"/>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Responsibilities of Credit Users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Know what you are borrowing and signing. Read carefully any contract that must be signed, and be sure you understand it.</a:t>
            </a:r>
          </a:p>
          <a:p>
            <a:pPr lvl="1"/>
            <a:r>
              <a:rPr lang="en-US" dirty="0"/>
              <a:t>Let the creditor know if, for any reason, you cannot meet the payment.</a:t>
            </a:r>
          </a:p>
          <a:p>
            <a:pPr lvl="1"/>
            <a:r>
              <a:rPr lang="en-US" dirty="0"/>
              <a:t>Pay on time according to the terms of the contract.</a:t>
            </a:r>
          </a:p>
          <a:p>
            <a:pPr lvl="1"/>
            <a:r>
              <a:rPr lang="en-US" dirty="0"/>
              <a:t>Pay the late charge written in the contract for late payments.</a:t>
            </a:r>
          </a:p>
          <a:p>
            <a:pPr lvl="1"/>
            <a:r>
              <a:rPr lang="en-US" dirty="0"/>
              <a:t>Shop for the lowest annual percentage rate.</a:t>
            </a:r>
          </a:p>
          <a:p>
            <a:pPr lvl="1"/>
            <a:r>
              <a:rPr lang="en-US" dirty="0"/>
              <a:t>Think of your overall financial state. </a:t>
            </a:r>
          </a:p>
          <a:p>
            <a:pPr lvl="1"/>
            <a:endParaRPr lang="en-US" dirty="0"/>
          </a:p>
        </p:txBody>
      </p:sp>
      <p:pic>
        <p:nvPicPr>
          <p:cNvPr id="4" name="Picture 3">
            <a:extLst>
              <a:ext uri="{FF2B5EF4-FFF2-40B4-BE49-F238E27FC236}">
                <a16:creationId xmlns:a16="http://schemas.microsoft.com/office/drawing/2014/main" id="{22F9DBBF-7864-4841-98B9-CFB20FCE3203}"/>
              </a:ext>
            </a:extLst>
          </p:cNvPr>
          <p:cNvPicPr>
            <a:picLocks noChangeAspect="1"/>
          </p:cNvPicPr>
          <p:nvPr/>
        </p:nvPicPr>
        <p:blipFill>
          <a:blip r:embed="rId3"/>
          <a:stretch>
            <a:fillRect/>
          </a:stretch>
        </p:blipFill>
        <p:spPr>
          <a:xfrm>
            <a:off x="9557657" y="4061563"/>
            <a:ext cx="1602774" cy="2093175"/>
          </a:xfrm>
          <a:prstGeom prst="rect">
            <a:avLst/>
          </a:prstGeom>
        </p:spPr>
      </p:pic>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the responsibilities of creditors?</a:t>
            </a:r>
          </a:p>
        </p:txBody>
      </p:sp>
      <p:pic>
        <p:nvPicPr>
          <p:cNvPr id="4" name="Content Placeholder 3">
            <a:extLst>
              <a:ext uri="{FF2B5EF4-FFF2-40B4-BE49-F238E27FC236}">
                <a16:creationId xmlns:a16="http://schemas.microsoft.com/office/drawing/2014/main" id="{4106F968-06BA-40B6-97FC-FB34A41B5B0B}"/>
              </a:ext>
            </a:extLst>
          </p:cNvPr>
          <p:cNvPicPr>
            <a:picLocks noGrp="1" noChangeAspect="1"/>
          </p:cNvPicPr>
          <p:nvPr>
            <p:ph sz="half" idx="1"/>
          </p:nvPr>
        </p:nvPicPr>
        <p:blipFill>
          <a:blip r:embed="rId3"/>
          <a:stretch>
            <a:fillRect/>
          </a:stretch>
        </p:blipFill>
        <p:spPr>
          <a:xfrm>
            <a:off x="4437031" y="2102085"/>
            <a:ext cx="3664014" cy="3371380"/>
          </a:xfrm>
          <a:prstGeom prst="rect">
            <a:avLst/>
          </a:prstGeom>
        </p:spPr>
      </p:pic>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Responsibilities of Creditors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Give the credit customer a copy of the contract.</a:t>
            </a:r>
          </a:p>
          <a:p>
            <a:pPr lvl="1"/>
            <a:r>
              <a:rPr lang="en-US" dirty="0"/>
              <a:t>Look into the customer’s ability and willingness to repay before giving credit.</a:t>
            </a:r>
          </a:p>
          <a:p>
            <a:pPr lvl="1"/>
            <a:r>
              <a:rPr lang="en-US" dirty="0"/>
              <a:t>Pass on to the customer any money over the amount owed on any item after repossession and sale of property or collateral.</a:t>
            </a:r>
          </a:p>
          <a:p>
            <a:pPr lvl="1"/>
            <a:endParaRPr lang="en-US" dirty="0"/>
          </a:p>
        </p:txBody>
      </p:sp>
      <p:sp>
        <p:nvSpPr>
          <p:cNvPr id="4" name="Content Placeholder 3">
            <a:extLst>
              <a:ext uri="{FF2B5EF4-FFF2-40B4-BE49-F238E27FC236}">
                <a16:creationId xmlns:a16="http://schemas.microsoft.com/office/drawing/2014/main" id="{CE615B96-6950-4F0B-967E-7DCFF53F0F38}"/>
              </a:ext>
            </a:extLst>
          </p:cNvPr>
          <p:cNvSpPr>
            <a:spLocks noGrp="1"/>
          </p:cNvSpPr>
          <p:nvPr>
            <p:ph sz="half" idx="10"/>
          </p:nvPr>
        </p:nvSpPr>
        <p:spPr/>
        <p:txBody>
          <a:bodyPr/>
          <a:lstStyle/>
          <a:p>
            <a:pPr lvl="1"/>
            <a:r>
              <a:rPr lang="en-US" dirty="0"/>
              <a:t>State credit terms clearly and correctly to follow laws controlling the giving of credit.</a:t>
            </a:r>
          </a:p>
          <a:p>
            <a:pPr lvl="1"/>
            <a:r>
              <a:rPr lang="en-US" dirty="0"/>
              <a:t>Early payoffs, return any interest charges that are reimbursable under the terms of any early payoff provisions.</a:t>
            </a:r>
          </a:p>
          <a:p>
            <a:pPr lvl="1"/>
            <a:r>
              <a:rPr lang="en-US" dirty="0"/>
              <a:t>Write in all credit terms before the contract is signed.</a:t>
            </a:r>
          </a:p>
          <a:p>
            <a:pPr lvl="1"/>
            <a:endParaRPr lang="en-US" dirty="0"/>
          </a:p>
        </p:txBody>
      </p:sp>
      <p:pic>
        <p:nvPicPr>
          <p:cNvPr id="5" name="Picture 4">
            <a:extLst>
              <a:ext uri="{FF2B5EF4-FFF2-40B4-BE49-F238E27FC236}">
                <a16:creationId xmlns:a16="http://schemas.microsoft.com/office/drawing/2014/main" id="{AFFA3299-5850-42BF-81CB-8C99115B093E}"/>
              </a:ext>
            </a:extLst>
          </p:cNvPr>
          <p:cNvPicPr>
            <a:picLocks noChangeAspect="1"/>
          </p:cNvPicPr>
          <p:nvPr/>
        </p:nvPicPr>
        <p:blipFill>
          <a:blip r:embed="rId3"/>
          <a:stretch>
            <a:fillRect/>
          </a:stretch>
        </p:blipFill>
        <p:spPr>
          <a:xfrm>
            <a:off x="5132602" y="5268626"/>
            <a:ext cx="1981372" cy="1371719"/>
          </a:xfrm>
          <a:prstGeom prst="rect">
            <a:avLst/>
          </a:prstGeom>
        </p:spPr>
      </p:pic>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Debt Collectors</a:t>
            </a:r>
          </a:p>
        </p:txBody>
      </p:sp>
      <p:pic>
        <p:nvPicPr>
          <p:cNvPr id="4" name="Picture 3">
            <a:hlinkClick r:id="rId3"/>
            <a:extLst>
              <a:ext uri="{FF2B5EF4-FFF2-40B4-BE49-F238E27FC236}">
                <a16:creationId xmlns:a16="http://schemas.microsoft.com/office/drawing/2014/main" id="{01EB80C5-A44E-4C0C-A50B-7091BEE04F5C}"/>
              </a:ext>
            </a:extLst>
          </p:cNvPr>
          <p:cNvPicPr>
            <a:picLocks noChangeAspect="1"/>
          </p:cNvPicPr>
          <p:nvPr/>
        </p:nvPicPr>
        <p:blipFill rotWithShape="1">
          <a:blip r:embed="rId4"/>
          <a:srcRect l="31845" t="39583" r="29502" b="19792"/>
          <a:stretch/>
        </p:blipFill>
        <p:spPr>
          <a:xfrm>
            <a:off x="3690258" y="2342408"/>
            <a:ext cx="5029200" cy="2971800"/>
          </a:xfrm>
          <a:prstGeom prst="rect">
            <a:avLst/>
          </a:prstGeom>
          <a:ln w="9525">
            <a:solidFill>
              <a:srgbClr val="38540A"/>
            </a:solidFill>
          </a:ln>
        </p:spPr>
      </p:pic>
      <p:sp>
        <p:nvSpPr>
          <p:cNvPr id="5" name="TextBox 4">
            <a:extLst>
              <a:ext uri="{FF2B5EF4-FFF2-40B4-BE49-F238E27FC236}">
                <a16:creationId xmlns:a16="http://schemas.microsoft.com/office/drawing/2014/main" id="{2EAFA5D6-F822-49DE-A120-8A4735A6FCC9}"/>
              </a:ext>
            </a:extLst>
          </p:cNvPr>
          <p:cNvSpPr txBox="1"/>
          <p:nvPr/>
        </p:nvSpPr>
        <p:spPr>
          <a:xfrm>
            <a:off x="4833258" y="5558397"/>
            <a:ext cx="2743200" cy="369332"/>
          </a:xfrm>
          <a:prstGeom prst="rect">
            <a:avLst/>
          </a:prstGeom>
          <a:noFill/>
        </p:spPr>
        <p:txBody>
          <a:bodyPr wrap="square" rtlCol="0">
            <a:spAutoFit/>
          </a:bodyPr>
          <a:lstStyle/>
          <a:p>
            <a:pPr algn="ctr" defTabSz="914400" fontAlgn="base">
              <a:spcBef>
                <a:spcPct val="0"/>
              </a:spcBef>
              <a:spcAft>
                <a:spcPct val="0"/>
              </a:spcAft>
            </a:pPr>
            <a:r>
              <a:rPr lang="en-US" dirty="0">
                <a:solidFill>
                  <a:prstClr val="black"/>
                </a:solidFill>
                <a:latin typeface="Arial" charset="0"/>
              </a:rPr>
              <a:t>(click on picture)</a:t>
            </a:r>
          </a:p>
        </p:txBody>
      </p:sp>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Credit Bureau/Credit-Reporting Agency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is a credit bureau or credit-reporting agency?</a:t>
            </a:r>
          </a:p>
          <a:p>
            <a:pPr lvl="1"/>
            <a:r>
              <a:rPr lang="en-US" dirty="0"/>
              <a:t>These companies do two things:</a:t>
            </a:r>
          </a:p>
          <a:p>
            <a:pPr lvl="2"/>
            <a:r>
              <a:rPr lang="en-US" sz="2400" dirty="0"/>
              <a:t>Compile credit histories on prospective borrowers</a:t>
            </a:r>
          </a:p>
          <a:p>
            <a:pPr lvl="2"/>
            <a:r>
              <a:rPr lang="en-US" sz="2400" dirty="0"/>
              <a:t>Provide credit reports to lenders</a:t>
            </a:r>
          </a:p>
          <a:p>
            <a:pPr lvl="1"/>
            <a:endParaRPr lang="en-US" dirty="0"/>
          </a:p>
        </p:txBody>
      </p:sp>
      <p:pic>
        <p:nvPicPr>
          <p:cNvPr id="4" name="Picture 3">
            <a:extLst>
              <a:ext uri="{FF2B5EF4-FFF2-40B4-BE49-F238E27FC236}">
                <a16:creationId xmlns:a16="http://schemas.microsoft.com/office/drawing/2014/main" id="{78F59B10-2F8F-4B91-9DEA-FE661EDE8B90}"/>
              </a:ext>
            </a:extLst>
          </p:cNvPr>
          <p:cNvPicPr>
            <a:picLocks noChangeAspect="1"/>
          </p:cNvPicPr>
          <p:nvPr/>
        </p:nvPicPr>
        <p:blipFill>
          <a:blip r:embed="rId3"/>
          <a:stretch>
            <a:fillRect/>
          </a:stretch>
        </p:blipFill>
        <p:spPr>
          <a:xfrm>
            <a:off x="4601138" y="3429000"/>
            <a:ext cx="3334801" cy="2493480"/>
          </a:xfrm>
          <a:prstGeom prst="rect">
            <a:avLst/>
          </a:prstGeom>
        </p:spPr>
      </p:pic>
    </p:spTree>
    <p:extLst>
      <p:ext uri="{BB962C8B-B14F-4D97-AF65-F5344CB8AC3E}">
        <p14:creationId xmlns:p14="http://schemas.microsoft.com/office/powerpoint/2010/main" val="427412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229731C0-5BF0-4340-867A-0901D9D271E6}"/>
              </a:ext>
            </a:extLst>
          </p:cNvPr>
          <p:cNvPicPr>
            <a:picLocks noChangeAspect="1"/>
          </p:cNvPicPr>
          <p:nvPr/>
        </p:nvPicPr>
        <p:blipFill>
          <a:blip r:embed="rId2"/>
          <a:stretch>
            <a:fillRect/>
          </a:stretch>
        </p:blipFill>
        <p:spPr>
          <a:xfrm>
            <a:off x="4270089" y="1961668"/>
            <a:ext cx="3651821" cy="3651821"/>
          </a:xfrm>
          <a:prstGeom prst="rect">
            <a:avLst/>
          </a:prstGeom>
        </p:spPr>
      </p:pic>
    </p:spTree>
    <p:extLst>
      <p:ext uri="{BB962C8B-B14F-4D97-AF65-F5344CB8AC3E}">
        <p14:creationId xmlns:p14="http://schemas.microsoft.com/office/powerpoint/2010/main" val="1035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 (Slides 3, 4, 5, 6, 7, 8, 9, 10, 11, 12, 15, 16, 17, 18, 19, 20, 21, 22 and 23)</a:t>
            </a:r>
          </a:p>
          <a:p>
            <a:pPr lvl="2"/>
            <a:r>
              <a:rPr lang="en-US" sz="2000" dirty="0"/>
              <a:t>Photos obtained through a license with Shutterstock™.com. (Slide 1)</a:t>
            </a:r>
          </a:p>
          <a:p>
            <a:pPr marL="342900" lvl="2" indent="0">
              <a:buNone/>
            </a:pPr>
            <a:r>
              <a:rPr lang="en-US" sz="2000" dirty="0"/>
              <a:t>Textbooks:</a:t>
            </a:r>
          </a:p>
          <a:p>
            <a:pPr lvl="2"/>
            <a:r>
              <a:rPr lang="en-US" sz="2000" dirty="0"/>
              <a:t>Campbell, S. R. (2010). Foundations of personal finance. Tinley Park, IL: </a:t>
            </a:r>
            <a:r>
              <a:rPr lang="en-US" sz="2000" dirty="0" err="1"/>
              <a:t>Goodheart</a:t>
            </a:r>
            <a:r>
              <a:rPr lang="en-US" sz="2000" dirty="0"/>
              <a:t>-Willcox.</a:t>
            </a:r>
          </a:p>
          <a:p>
            <a:pPr lvl="2"/>
            <a:r>
              <a:rPr lang="en-US" sz="2000" dirty="0"/>
              <a:t>Madura, Jeff, K. Casey Michael, and Sherry Roberts J. (2010). Annotated teacher’s edition to personal financial literacy. Saddle River, NJ: Pearson Education.</a:t>
            </a:r>
          </a:p>
          <a:p>
            <a:pPr lvl="1"/>
            <a:r>
              <a:rPr lang="en-US" sz="2000" dirty="0"/>
              <a:t>Websites:</a:t>
            </a:r>
          </a:p>
          <a:p>
            <a:pPr lvl="2"/>
            <a:r>
              <a:rPr lang="en-US" sz="2000" dirty="0"/>
              <a:t>Business and Money</a:t>
            </a:r>
            <a:br>
              <a:rPr lang="en-US" sz="2000" dirty="0"/>
            </a:br>
            <a:r>
              <a:rPr lang="en-US" sz="2000" dirty="0"/>
              <a:t>Source: The Wall Street Journal, Classroom Edition</a:t>
            </a:r>
            <a:br>
              <a:rPr lang="en-US" sz="2000" dirty="0"/>
            </a:br>
            <a:r>
              <a:rPr lang="en-US" sz="2000" dirty="0"/>
              <a:t>Articles on money and economics .</a:t>
            </a:r>
            <a:br>
              <a:rPr lang="en-US" sz="2000" dirty="0"/>
            </a:br>
            <a:r>
              <a:rPr lang="en-US" sz="2000" dirty="0"/>
              <a:t>http://classroom.wsj.com/business?mod=CRE_topnav_business_main</a:t>
            </a:r>
          </a:p>
          <a:p>
            <a:pPr lvl="1"/>
            <a:endParaRPr lang="en-US" dirty="0"/>
          </a:p>
        </p:txBody>
      </p:sp>
    </p:spTree>
    <p:extLst>
      <p:ext uri="{BB962C8B-B14F-4D97-AF65-F5344CB8AC3E}">
        <p14:creationId xmlns:p14="http://schemas.microsoft.com/office/powerpoint/2010/main" val="4510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Decision-Making Skills and Techniques </a:t>
            </a:r>
            <a:br>
              <a:rPr lang="en-US" sz="2000" dirty="0"/>
            </a:br>
            <a:r>
              <a:rPr lang="en-US" sz="2000" dirty="0"/>
              <a:t>Source: Time Management Guide</a:t>
            </a:r>
            <a:br>
              <a:rPr lang="en-US" sz="2000" dirty="0"/>
            </a:br>
            <a:r>
              <a:rPr lang="en-US" sz="2000" dirty="0"/>
              <a:t>We use our decision-making skills to solve problems by selecting one course of action from several possible alternatives. </a:t>
            </a:r>
            <a:br>
              <a:rPr lang="en-US" sz="2000" dirty="0"/>
            </a:br>
            <a:r>
              <a:rPr lang="en-US" sz="2000" dirty="0"/>
              <a:t>http://www.time-management-guide.com/decision-making-skills.html</a:t>
            </a:r>
          </a:p>
          <a:p>
            <a:pPr lvl="1"/>
            <a:r>
              <a:rPr lang="en-US" sz="2000" dirty="0"/>
              <a:t>Decision Making-Skills</a:t>
            </a:r>
            <a:br>
              <a:rPr lang="en-US" sz="2000" dirty="0"/>
            </a:br>
            <a:r>
              <a:rPr lang="en-US" sz="2000" dirty="0"/>
              <a:t>Source: Mind Tool</a:t>
            </a:r>
            <a:br>
              <a:rPr lang="en-US" sz="2000" dirty="0"/>
            </a:br>
            <a:r>
              <a:rPr lang="en-US" sz="2000" dirty="0"/>
              <a:t>A systematic approach to decision-making will help you address the critical elements that result in a good decision. </a:t>
            </a:r>
            <a:br>
              <a:rPr lang="en-US" sz="2000" dirty="0"/>
            </a:br>
            <a:r>
              <a:rPr lang="en-US" sz="2000" dirty="0">
                <a:hlinkClick r:id="rId2"/>
              </a:rPr>
              <a:t>http://www.mindtools.com/pages/article/newTED_00.htm</a:t>
            </a:r>
            <a:endParaRPr lang="en-US" sz="2000" dirty="0"/>
          </a:p>
          <a:p>
            <a:pPr lvl="1"/>
            <a:r>
              <a:rPr lang="en-US" sz="2000" dirty="0"/>
              <a:t>Economy 101: What’s It All About</a:t>
            </a:r>
            <a:br>
              <a:rPr lang="en-US" sz="2000" dirty="0"/>
            </a:br>
            <a:r>
              <a:rPr lang="en-US" sz="2000" dirty="0"/>
              <a:t>Source: Practical Money Skills</a:t>
            </a:r>
            <a:br>
              <a:rPr lang="en-US" sz="2000" dirty="0"/>
            </a:br>
            <a:r>
              <a:rPr lang="en-US" sz="2000" dirty="0"/>
              <a:t>Understanding money and the economy. </a:t>
            </a:r>
            <a:br>
              <a:rPr lang="en-US" sz="2000" dirty="0"/>
            </a:br>
            <a:r>
              <a:rPr lang="en-US" sz="2000" dirty="0"/>
              <a:t>http://www.practicalmoneyskills.com</a:t>
            </a:r>
          </a:p>
          <a:p>
            <a:pPr lvl="1"/>
            <a:endParaRPr lang="en-US" dirty="0"/>
          </a:p>
        </p:txBody>
      </p:sp>
    </p:spTree>
    <p:extLst>
      <p:ext uri="{BB962C8B-B14F-4D97-AF65-F5344CB8AC3E}">
        <p14:creationId xmlns:p14="http://schemas.microsoft.com/office/powerpoint/2010/main" val="8473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Plus: The Decision-Making Process</a:t>
            </a:r>
            <a:br>
              <a:rPr lang="en-US" sz="2000" dirty="0"/>
            </a:br>
            <a:r>
              <a:rPr lang="en-US" sz="2000" dirty="0"/>
              <a:t>Source: Ethics Resource Center</a:t>
            </a:r>
            <a:br>
              <a:rPr lang="en-US" sz="2000" dirty="0"/>
            </a:br>
            <a:r>
              <a:rPr lang="en-US" sz="2000" dirty="0"/>
              <a:t>Explains the six steps of the decision-making process.</a:t>
            </a:r>
            <a:br>
              <a:rPr lang="en-US" sz="2000" dirty="0"/>
            </a:br>
            <a:r>
              <a:rPr lang="en-US" sz="2000" dirty="0"/>
              <a:t>http://www.ethics.org/resource/plus-decision-making-process</a:t>
            </a:r>
          </a:p>
          <a:p>
            <a:pPr lvl="1"/>
            <a:r>
              <a:rPr lang="en-US" sz="2000" dirty="0"/>
              <a:t>Six Thinking Hats</a:t>
            </a:r>
            <a:br>
              <a:rPr lang="en-US" sz="2000" dirty="0"/>
            </a:br>
            <a:r>
              <a:rPr lang="en-US" sz="2000" dirty="0"/>
              <a:t>Source: Mind Tools</a:t>
            </a:r>
            <a:br>
              <a:rPr lang="en-US" sz="2000" dirty="0"/>
            </a:br>
            <a:r>
              <a:rPr lang="en-US" sz="2000" dirty="0"/>
              <a:t>Looks at a decision from all points of view.</a:t>
            </a:r>
            <a:br>
              <a:rPr lang="en-US" sz="2000" dirty="0"/>
            </a:br>
            <a:r>
              <a:rPr lang="en-US" sz="2000" dirty="0"/>
              <a:t>http://www.mindtools.com/pages/article/newTED_07.htm</a:t>
            </a:r>
          </a:p>
          <a:p>
            <a:pPr lvl="1"/>
            <a:r>
              <a:rPr lang="en-US" sz="2000" dirty="0"/>
              <a:t>TheMint.org</a:t>
            </a:r>
            <a:br>
              <a:rPr lang="en-US" sz="2000" dirty="0"/>
            </a:br>
            <a:r>
              <a:rPr lang="en-US" sz="2000" dirty="0"/>
              <a:t>Tips and tools for managing money for teens.</a:t>
            </a:r>
            <a:br>
              <a:rPr lang="en-US" sz="2000" dirty="0"/>
            </a:br>
            <a:r>
              <a:rPr lang="en-US" sz="2000" dirty="0"/>
              <a:t>http://www.themint.org/teens</a:t>
            </a:r>
          </a:p>
          <a:p>
            <a:pPr lvl="1"/>
            <a:endParaRPr lang="en-US" dirty="0"/>
          </a:p>
        </p:txBody>
      </p:sp>
    </p:spTree>
    <p:extLst>
      <p:ext uri="{BB962C8B-B14F-4D97-AF65-F5344CB8AC3E}">
        <p14:creationId xmlns:p14="http://schemas.microsoft.com/office/powerpoint/2010/main" val="4396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some sources of credit?</a:t>
            </a:r>
          </a:p>
        </p:txBody>
      </p:sp>
      <p:pic>
        <p:nvPicPr>
          <p:cNvPr id="4" name="Content Placeholder 3">
            <a:extLst>
              <a:ext uri="{FF2B5EF4-FFF2-40B4-BE49-F238E27FC236}">
                <a16:creationId xmlns:a16="http://schemas.microsoft.com/office/drawing/2014/main" id="{4140462B-255D-4A5E-8B78-292AF633861C}"/>
              </a:ext>
            </a:extLst>
          </p:cNvPr>
          <p:cNvPicPr>
            <a:picLocks noGrp="1" noChangeAspect="1"/>
          </p:cNvPicPr>
          <p:nvPr>
            <p:ph sz="half" idx="1"/>
          </p:nvPr>
        </p:nvPicPr>
        <p:blipFill>
          <a:blip r:embed="rId3"/>
          <a:stretch>
            <a:fillRect/>
          </a:stretch>
        </p:blipFill>
        <p:spPr>
          <a:xfrm>
            <a:off x="5013153" y="1903948"/>
            <a:ext cx="2511770" cy="376765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Videos:</a:t>
            </a:r>
          </a:p>
          <a:p>
            <a:pPr lvl="2"/>
            <a:r>
              <a:rPr lang="en-US" sz="2000" dirty="0"/>
              <a:t>Check Your Credit Report</a:t>
            </a:r>
            <a:br>
              <a:rPr lang="en-US" sz="2000" dirty="0"/>
            </a:br>
            <a:r>
              <a:rPr lang="en-US" sz="2000" dirty="0"/>
              <a:t>An important message from the Federal Trade Commission.</a:t>
            </a:r>
            <a:br>
              <a:rPr lang="en-US" sz="2000" dirty="0"/>
            </a:br>
            <a:r>
              <a:rPr lang="en-US" sz="2000" dirty="0"/>
              <a:t>http://bcove.me/mwbzp3ui</a:t>
            </a:r>
          </a:p>
          <a:p>
            <a:pPr lvl="2"/>
            <a:r>
              <a:rPr lang="en-US" sz="2000" dirty="0"/>
              <a:t>Dealing with Debt Collectors</a:t>
            </a:r>
            <a:br>
              <a:rPr lang="en-US" sz="2000" dirty="0"/>
            </a:br>
            <a:r>
              <a:rPr lang="en-US" sz="2000" dirty="0"/>
              <a:t>If you’re behind on payments, you’ll probably be hearing from debt collectors. Federal law gives you certain rights in dealing with debt collectors. It’s important to understand those rights when communicating with them.</a:t>
            </a:r>
            <a:br>
              <a:rPr lang="en-US" sz="2000" dirty="0"/>
            </a:br>
            <a:r>
              <a:rPr lang="en-US" sz="2000" dirty="0"/>
              <a:t>http://bcove.me/t6s6l7lf</a:t>
            </a:r>
          </a:p>
          <a:p>
            <a:pPr lvl="2"/>
            <a:r>
              <a:rPr lang="en-US" sz="2000" dirty="0"/>
              <a:t>Minimum Payments on Credit Cards</a:t>
            </a:r>
            <a:br>
              <a:rPr lang="en-US" sz="2000" dirty="0"/>
            </a:br>
            <a:r>
              <a:rPr lang="en-US" sz="2000" dirty="0"/>
              <a:t>This video shows what happens when someone makes just the minimum payment on a credit card balance. </a:t>
            </a:r>
            <a:br>
              <a:rPr lang="en-US" sz="2000" dirty="0"/>
            </a:br>
            <a:r>
              <a:rPr lang="en-US" sz="2000" dirty="0"/>
              <a:t>http://bcove.me/2h4a5k2s</a:t>
            </a:r>
          </a:p>
          <a:p>
            <a:pPr lvl="1"/>
            <a:endParaRPr lang="en-US" dirty="0"/>
          </a:p>
        </p:txBody>
      </p:sp>
    </p:spTree>
    <p:extLst>
      <p:ext uri="{BB962C8B-B14F-4D97-AF65-F5344CB8AC3E}">
        <p14:creationId xmlns:p14="http://schemas.microsoft.com/office/powerpoint/2010/main" val="30646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Sources of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Commercial bank</a:t>
            </a:r>
          </a:p>
          <a:p>
            <a:pPr lvl="1"/>
            <a:r>
              <a:rPr lang="en-US" dirty="0"/>
              <a:t>Credit card company</a:t>
            </a:r>
          </a:p>
          <a:p>
            <a:pPr lvl="1"/>
            <a:r>
              <a:rPr lang="en-US" dirty="0"/>
              <a:t>Credit union</a:t>
            </a:r>
          </a:p>
          <a:p>
            <a:pPr lvl="1"/>
            <a:r>
              <a:rPr lang="en-US" dirty="0"/>
              <a:t>Department store</a:t>
            </a:r>
          </a:p>
          <a:p>
            <a:pPr lvl="1"/>
            <a:r>
              <a:rPr lang="en-US" dirty="0"/>
              <a:t>Family and friends</a:t>
            </a:r>
          </a:p>
          <a:p>
            <a:pPr lvl="1"/>
            <a:r>
              <a:rPr lang="en-US" dirty="0"/>
              <a:t>Finance company</a:t>
            </a:r>
          </a:p>
          <a:p>
            <a:pPr lvl="1"/>
            <a:r>
              <a:rPr lang="en-US" dirty="0"/>
              <a:t>Furniture company</a:t>
            </a:r>
          </a:p>
          <a:p>
            <a:pPr lvl="1"/>
            <a:endParaRPr lang="en-US" dirty="0"/>
          </a:p>
        </p:txBody>
      </p:sp>
      <p:sp>
        <p:nvSpPr>
          <p:cNvPr id="4" name="Content Placeholder 3">
            <a:extLst>
              <a:ext uri="{FF2B5EF4-FFF2-40B4-BE49-F238E27FC236}">
                <a16:creationId xmlns:a16="http://schemas.microsoft.com/office/drawing/2014/main" id="{D01A6F43-7F30-4DEA-96CE-B88EDBB3BF95}"/>
              </a:ext>
            </a:extLst>
          </p:cNvPr>
          <p:cNvSpPr>
            <a:spLocks noGrp="1"/>
          </p:cNvSpPr>
          <p:nvPr>
            <p:ph sz="half" idx="10"/>
          </p:nvPr>
        </p:nvSpPr>
        <p:spPr/>
        <p:txBody>
          <a:bodyPr/>
          <a:lstStyle/>
          <a:p>
            <a:pPr lvl="1"/>
            <a:r>
              <a:rPr lang="en-US" dirty="0"/>
              <a:t>Life insurance company</a:t>
            </a:r>
          </a:p>
          <a:p>
            <a:pPr lvl="1"/>
            <a:r>
              <a:rPr lang="en-US" dirty="0"/>
              <a:t>Loan sharks</a:t>
            </a:r>
          </a:p>
          <a:p>
            <a:pPr lvl="1"/>
            <a:r>
              <a:rPr lang="en-US" dirty="0"/>
              <a:t>Pawn shop</a:t>
            </a:r>
          </a:p>
          <a:p>
            <a:pPr lvl="1"/>
            <a:r>
              <a:rPr lang="en-US" dirty="0"/>
              <a:t>Payday cash advance</a:t>
            </a:r>
          </a:p>
          <a:p>
            <a:pPr lvl="1"/>
            <a:r>
              <a:rPr lang="en-US" dirty="0"/>
              <a:t>Saving and loan association</a:t>
            </a:r>
          </a:p>
          <a:p>
            <a:pPr lvl="1"/>
            <a:r>
              <a:rPr lang="en-US" dirty="0"/>
              <a:t>Utility company</a:t>
            </a:r>
          </a:p>
          <a:p>
            <a:pPr lvl="1"/>
            <a:endParaRPr lang="en-US" dirty="0"/>
          </a:p>
        </p:txBody>
      </p:sp>
      <p:pic>
        <p:nvPicPr>
          <p:cNvPr id="5" name="Picture 4">
            <a:extLst>
              <a:ext uri="{FF2B5EF4-FFF2-40B4-BE49-F238E27FC236}">
                <a16:creationId xmlns:a16="http://schemas.microsoft.com/office/drawing/2014/main" id="{66227AED-5EED-4777-A530-E6FCE3B66ABD}"/>
              </a:ext>
            </a:extLst>
          </p:cNvPr>
          <p:cNvPicPr>
            <a:picLocks noChangeAspect="1"/>
          </p:cNvPicPr>
          <p:nvPr/>
        </p:nvPicPr>
        <p:blipFill>
          <a:blip r:embed="rId3"/>
          <a:stretch>
            <a:fillRect/>
          </a:stretch>
        </p:blipFill>
        <p:spPr>
          <a:xfrm>
            <a:off x="4919428" y="4283542"/>
            <a:ext cx="1353429" cy="135342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Credit: Closed and Opened</a:t>
            </a:r>
          </a:p>
        </p:txBody>
      </p:sp>
      <p:pic>
        <p:nvPicPr>
          <p:cNvPr id="4" name="Content Placeholder 3">
            <a:extLst>
              <a:ext uri="{FF2B5EF4-FFF2-40B4-BE49-F238E27FC236}">
                <a16:creationId xmlns:a16="http://schemas.microsoft.com/office/drawing/2014/main" id="{E252CEB9-05BC-48F9-9C2F-4B6ECDAC96DD}"/>
              </a:ext>
            </a:extLst>
          </p:cNvPr>
          <p:cNvPicPr>
            <a:picLocks noGrp="1" noChangeAspect="1"/>
          </p:cNvPicPr>
          <p:nvPr>
            <p:ph sz="half" idx="1"/>
          </p:nvPr>
        </p:nvPicPr>
        <p:blipFill>
          <a:blip r:embed="rId3"/>
          <a:stretch>
            <a:fillRect/>
          </a:stretch>
        </p:blipFill>
        <p:spPr>
          <a:xfrm>
            <a:off x="5095456" y="2602000"/>
            <a:ext cx="2347163" cy="2371550"/>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Closed-end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Closed-end credit, or installment credit, is for a specific purpose and a set amount. The contract may include:</a:t>
            </a:r>
          </a:p>
          <a:p>
            <a:pPr lvl="2"/>
            <a:r>
              <a:rPr lang="en-US" dirty="0"/>
              <a:t>Amount of any required down payment</a:t>
            </a:r>
          </a:p>
          <a:p>
            <a:pPr lvl="2"/>
            <a:r>
              <a:rPr lang="en-US" dirty="0"/>
              <a:t>Finance charges</a:t>
            </a:r>
          </a:p>
          <a:p>
            <a:pPr lvl="2"/>
            <a:r>
              <a:rPr lang="en-US" dirty="0"/>
              <a:t>Number of payments</a:t>
            </a:r>
          </a:p>
          <a:p>
            <a:pPr lvl="2"/>
            <a:r>
              <a:rPr lang="en-US" dirty="0"/>
              <a:t>Payment schedule</a:t>
            </a:r>
          </a:p>
          <a:p>
            <a:pPr lvl="2"/>
            <a:r>
              <a:rPr lang="en-US" dirty="0"/>
              <a:t>Payment amounts</a:t>
            </a:r>
          </a:p>
          <a:p>
            <a:pPr lvl="2"/>
            <a:r>
              <a:rPr lang="en-US" dirty="0"/>
              <a:t>The total purchase amount</a:t>
            </a:r>
          </a:p>
          <a:p>
            <a:pPr lvl="2"/>
            <a:r>
              <a:rPr lang="en-US" dirty="0"/>
              <a:t>Total financed amount</a:t>
            </a:r>
          </a:p>
          <a:p>
            <a:pPr lvl="1"/>
            <a:endParaRPr lang="en-US" dirty="0"/>
          </a:p>
        </p:txBody>
      </p:sp>
      <p:pic>
        <p:nvPicPr>
          <p:cNvPr id="4" name="Picture 3">
            <a:extLst>
              <a:ext uri="{FF2B5EF4-FFF2-40B4-BE49-F238E27FC236}">
                <a16:creationId xmlns:a16="http://schemas.microsoft.com/office/drawing/2014/main" id="{382012BB-69E1-47AF-8FFA-7E609A256CF6}"/>
              </a:ext>
            </a:extLst>
          </p:cNvPr>
          <p:cNvPicPr>
            <a:picLocks noChangeAspect="1"/>
          </p:cNvPicPr>
          <p:nvPr/>
        </p:nvPicPr>
        <p:blipFill>
          <a:blip r:embed="rId3"/>
          <a:stretch>
            <a:fillRect/>
          </a:stretch>
        </p:blipFill>
        <p:spPr>
          <a:xfrm>
            <a:off x="8374930" y="3137281"/>
            <a:ext cx="2365453" cy="2920237"/>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Common Forms of Installment Loans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Installment cash credit</a:t>
            </a:r>
          </a:p>
          <a:p>
            <a:pPr lvl="1"/>
            <a:r>
              <a:rPr lang="en-US" dirty="0"/>
              <a:t>Installment sales credit</a:t>
            </a:r>
          </a:p>
          <a:p>
            <a:pPr lvl="1"/>
            <a:r>
              <a:rPr lang="en-US" dirty="0"/>
              <a:t>Single-payment loan</a:t>
            </a:r>
          </a:p>
          <a:p>
            <a:pPr lvl="1"/>
            <a:endParaRPr lang="en-US" dirty="0"/>
          </a:p>
        </p:txBody>
      </p:sp>
      <p:pic>
        <p:nvPicPr>
          <p:cNvPr id="4" name="Picture 3">
            <a:extLst>
              <a:ext uri="{FF2B5EF4-FFF2-40B4-BE49-F238E27FC236}">
                <a16:creationId xmlns:a16="http://schemas.microsoft.com/office/drawing/2014/main" id="{5D4B4949-C2EB-486F-B493-A90D4D3535DC}"/>
              </a:ext>
            </a:extLst>
          </p:cNvPr>
          <p:cNvPicPr>
            <a:picLocks noChangeAspect="1"/>
          </p:cNvPicPr>
          <p:nvPr/>
        </p:nvPicPr>
        <p:blipFill>
          <a:blip r:embed="rId3"/>
          <a:stretch>
            <a:fillRect/>
          </a:stretch>
        </p:blipFill>
        <p:spPr>
          <a:xfrm>
            <a:off x="7245224" y="2489481"/>
            <a:ext cx="3724979" cy="3548180"/>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Open-end Circuit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Open-end credit, or revolving credit, allows repeated loans up to a set maximum amount. As long as the total unpaid balance is below the maximum, additional purchases can be charged without having to reapply. </a:t>
            </a:r>
          </a:p>
          <a:p>
            <a:pPr lvl="2"/>
            <a:r>
              <a:rPr lang="en-US" dirty="0"/>
              <a:t>Regular charge accounts</a:t>
            </a:r>
          </a:p>
          <a:p>
            <a:pPr lvl="2"/>
            <a:r>
              <a:rPr lang="en-US" dirty="0"/>
              <a:t>Revolving charge accounts</a:t>
            </a:r>
          </a:p>
          <a:p>
            <a:pPr lvl="1"/>
            <a:endParaRPr lang="en-US" dirty="0"/>
          </a:p>
        </p:txBody>
      </p:sp>
      <p:pic>
        <p:nvPicPr>
          <p:cNvPr id="4" name="Picture 3">
            <a:extLst>
              <a:ext uri="{FF2B5EF4-FFF2-40B4-BE49-F238E27FC236}">
                <a16:creationId xmlns:a16="http://schemas.microsoft.com/office/drawing/2014/main" id="{65650B67-40BD-4BA5-B227-C6F3BF55ABB8}"/>
              </a:ext>
            </a:extLst>
          </p:cNvPr>
          <p:cNvPicPr>
            <a:picLocks noChangeAspect="1"/>
          </p:cNvPicPr>
          <p:nvPr/>
        </p:nvPicPr>
        <p:blipFill>
          <a:blip r:embed="rId3"/>
          <a:stretch>
            <a:fillRect/>
          </a:stretch>
        </p:blipFill>
        <p:spPr>
          <a:xfrm>
            <a:off x="8454466" y="3429000"/>
            <a:ext cx="2438611" cy="2584928"/>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the advantages of using credit?</a:t>
            </a:r>
          </a:p>
        </p:txBody>
      </p:sp>
      <p:pic>
        <p:nvPicPr>
          <p:cNvPr id="4" name="Content Placeholder 3">
            <a:extLst>
              <a:ext uri="{FF2B5EF4-FFF2-40B4-BE49-F238E27FC236}">
                <a16:creationId xmlns:a16="http://schemas.microsoft.com/office/drawing/2014/main" id="{952E1A03-78F3-469C-905C-C88299B0EC37}"/>
              </a:ext>
            </a:extLst>
          </p:cNvPr>
          <p:cNvPicPr>
            <a:picLocks noGrp="1" noChangeAspect="1"/>
          </p:cNvPicPr>
          <p:nvPr>
            <p:ph sz="half" idx="1"/>
          </p:nvPr>
        </p:nvPicPr>
        <p:blipFill>
          <a:blip r:embed="rId3"/>
          <a:stretch>
            <a:fillRect/>
          </a:stretch>
        </p:blipFill>
        <p:spPr>
          <a:xfrm>
            <a:off x="4021727" y="2330973"/>
            <a:ext cx="4828450" cy="3450635"/>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05d88611-e516-4d1a-b12e-39107e78b3d0"/>
    <ds:schemaRef ds:uri="http://purl.org/dc/terms/"/>
    <ds:schemaRef ds:uri="http://schemas.microsoft.com/office/infopath/2007/PartnerControls"/>
    <ds:schemaRef ds:uri="http://schemas.openxmlformats.org/package/2006/metadata/core-properties"/>
    <ds:schemaRef ds:uri="http://purl.org/dc/elements/1.1/"/>
    <ds:schemaRef ds:uri="http://schemas.microsoft.com/sharepoint/v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240</TotalTime>
  <Words>3020</Words>
  <Application>Microsoft Office PowerPoint</Application>
  <PresentationFormat>Widescreen</PresentationFormat>
  <Paragraphs>291</Paragraphs>
  <Slides>30</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some sources of credit?</vt:lpstr>
      <vt:lpstr>Sources of Credit</vt:lpstr>
      <vt:lpstr>Credit: Closed and Opened</vt:lpstr>
      <vt:lpstr>Closed-end Credit</vt:lpstr>
      <vt:lpstr>Common Forms of Installment Loans</vt:lpstr>
      <vt:lpstr>Open-end Circuit</vt:lpstr>
      <vt:lpstr>What are the advantages of using credit?</vt:lpstr>
      <vt:lpstr>Advantages of Using Credit</vt:lpstr>
      <vt:lpstr>What are the disadvantages  of using credit?</vt:lpstr>
      <vt:lpstr>Disadvantages of Using Credit</vt:lpstr>
      <vt:lpstr>Credit Cards, Debit Cards and Gift Cards</vt:lpstr>
      <vt:lpstr>Credit Cost Comparison</vt:lpstr>
      <vt:lpstr>How can you establish credit?</vt:lpstr>
      <vt:lpstr>Establishing Credit</vt:lpstr>
      <vt:lpstr>The Four Cs of Credit</vt:lpstr>
      <vt:lpstr>The Four Cs of Credit</vt:lpstr>
      <vt:lpstr>What are the responsibilities  of credit users?</vt:lpstr>
      <vt:lpstr>Responsibilities of Credit Users </vt:lpstr>
      <vt:lpstr>Responsibilities of Credit Users </vt:lpstr>
      <vt:lpstr>What are the responsibilities of creditors?</vt:lpstr>
      <vt:lpstr>Responsibilities of Creditors</vt:lpstr>
      <vt:lpstr>Dealing with Debt Collectors</vt:lpstr>
      <vt:lpstr>Credit Bureau/Credit-Reporting Agency</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2017-11-21T21:06:06Z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