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9"/>
  </p:notesMasterIdLst>
  <p:sldIdLst>
    <p:sldId id="321" r:id="rId6"/>
    <p:sldId id="319" r:id="rId7"/>
    <p:sldId id="323" r:id="rId8"/>
    <p:sldId id="324" r:id="rId9"/>
    <p:sldId id="325" r:id="rId10"/>
    <p:sldId id="326" r:id="rId11"/>
    <p:sldId id="327" r:id="rId12"/>
    <p:sldId id="328" r:id="rId13"/>
    <p:sldId id="329" r:id="rId14"/>
    <p:sldId id="330" r:id="rId15"/>
    <p:sldId id="331" r:id="rId16"/>
    <p:sldId id="332" r:id="rId17"/>
    <p:sldId id="333"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5190" autoAdjust="0"/>
  </p:normalViewPr>
  <p:slideViewPr>
    <p:cSldViewPr snapToGrid="0">
      <p:cViewPr varScale="1">
        <p:scale>
          <a:sx n="110" d="100"/>
          <a:sy n="110" d="100"/>
        </p:scale>
        <p:origin x="610" y="6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11/21/2017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Organisms get food from other organisms and from the environment.</a:t>
            </a:r>
          </a:p>
          <a:p>
            <a:endParaRPr lang="en-US" dirty="0"/>
          </a:p>
          <a:p>
            <a:r>
              <a:rPr lang="en-US" dirty="0"/>
              <a:t>The food chain is a flow of food energy from simpler to more complex organisms. </a:t>
            </a:r>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3950535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main components to the food chain.</a:t>
            </a:r>
          </a:p>
          <a:p>
            <a:endParaRPr lang="en-US" dirty="0"/>
          </a:p>
          <a:p>
            <a:r>
              <a:rPr lang="en-US" dirty="0"/>
              <a:t>The sun supplies light that is needed to make food. </a:t>
            </a:r>
          </a:p>
          <a:p>
            <a:r>
              <a:rPr lang="en-US" dirty="0"/>
              <a:t>The producers make or produce food.</a:t>
            </a:r>
          </a:p>
          <a:p>
            <a:r>
              <a:rPr lang="en-US" dirty="0"/>
              <a:t>Consumers must eat other organisms to survive.</a:t>
            </a:r>
          </a:p>
          <a:p>
            <a:r>
              <a:rPr lang="en-US" dirty="0"/>
              <a:t>A herbivore only eats plants such as cows and sheep</a:t>
            </a:r>
          </a:p>
          <a:p>
            <a:r>
              <a:rPr lang="en-US" dirty="0"/>
              <a:t>A carnivore eats other animals such as cats, hawks and wolves</a:t>
            </a:r>
          </a:p>
          <a:p>
            <a:r>
              <a:rPr lang="en-US" dirty="0"/>
              <a:t>An omnivore eats both plants and animals such as chickens, pigs and humans</a:t>
            </a:r>
          </a:p>
          <a:p>
            <a:r>
              <a:rPr lang="en-US" dirty="0"/>
              <a:t>Decomposers break down dead matter and return the nutrients to the environment such as bacteria and fungi.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418507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 provides energy in the form of calories that give our bodies fuel to perform all functions from the most basic like breathing to more complicated activities. </a:t>
            </a:r>
          </a:p>
          <a:p>
            <a:endParaRPr lang="en-US" dirty="0"/>
          </a:p>
          <a:p>
            <a:r>
              <a:rPr lang="en-US" dirty="0"/>
              <a:t>We need a minimum amount of calories from food to sustain basic metabolic functions and more to carry out physical activities. </a:t>
            </a:r>
          </a:p>
          <a:p>
            <a:endParaRPr lang="en-US" dirty="0"/>
          </a:p>
          <a:p>
            <a:r>
              <a:rPr lang="en-US" dirty="0"/>
              <a:t>Nutrients are a substance that provides nourishment essential for growth and the maintenance of life.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12595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more active we are, the more food we need.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771542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activity is generally safe for everyone. </a:t>
            </a:r>
          </a:p>
          <a:p>
            <a:endParaRPr lang="en-US" dirty="0"/>
          </a:p>
          <a:p>
            <a:r>
              <a:rPr lang="en-US" dirty="0"/>
              <a:t>The health benefits gained from being active are far greater than the chances of getting hurt.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941526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Eating the same amount of calories and exerting physical activity equals an energy balance.</a:t>
            </a:r>
          </a:p>
          <a:p>
            <a:endParaRPr lang="en-US" dirty="0"/>
          </a:p>
          <a:p>
            <a:r>
              <a:rPr lang="en-US" dirty="0"/>
              <a:t>If you eat more calories than exerting physical activity equals an energy imbalance which could lead to weight gain.</a:t>
            </a:r>
          </a:p>
          <a:p>
            <a:endParaRPr lang="en-US" dirty="0"/>
          </a:p>
          <a:p>
            <a:r>
              <a:rPr lang="en-US" dirty="0"/>
              <a:t>Eating fewer calories and increasing physical activity could mean weight loss.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4218667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BMI is a fairly reliable indicator of body fatness for most people. </a:t>
            </a:r>
          </a:p>
          <a:p>
            <a:endParaRPr lang="en-US" dirty="0"/>
          </a:p>
          <a:p>
            <a:r>
              <a:rPr lang="en-US" dirty="0"/>
              <a:t>BMI can be considered an alternative for direct measures of body fat. </a:t>
            </a:r>
          </a:p>
          <a:p>
            <a:endParaRPr lang="en-US" dirty="0"/>
          </a:p>
          <a:p>
            <a:r>
              <a:rPr lang="en-US" dirty="0"/>
              <a:t>It is an inexpensive and easy-to-perform method of screening for weight categories that may lead to health problems.</a:t>
            </a:r>
          </a:p>
          <a:p>
            <a:endParaRPr lang="en-US" dirty="0"/>
          </a:p>
          <a:p>
            <a:r>
              <a:rPr lang="en-US" dirty="0"/>
              <a:t>What is your BMI? We will figure this out later in the lesson.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4133257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hyperlink to view video:</a:t>
            </a:r>
          </a:p>
          <a:p>
            <a:r>
              <a:rPr lang="en-US" dirty="0"/>
              <a:t>Finding Balance</a:t>
            </a:r>
            <a:br>
              <a:rPr lang="en-US" dirty="0"/>
            </a:br>
            <a:r>
              <a:rPr lang="en-US" dirty="0"/>
              <a:t>More than one third of U.S. adults are obese. Weight gain occurs when you consume more calories than your body uses. Reaching and maintaining a healthy weight will help you prevent and control many diseases and conditions. The key is FINDING A BALANCE in your lifestyle that includes healthy eating and regular physical activity.</a:t>
            </a:r>
            <a:br>
              <a:rPr lang="en-US" dirty="0"/>
            </a:br>
            <a:r>
              <a:rPr lang="en-US" dirty="0"/>
              <a:t>http://www.cdc.gov/CDCTV/FindingBalance/index.html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623587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More Power To You!</a:t>
            </a:r>
            <a:br>
              <a:rPr lang="en-US" dirty="0"/>
            </a:br>
            <a:r>
              <a:rPr lang="en-US" dirty="0"/>
              <a:t>The Energy in Food</a:t>
            </a:r>
          </a:p>
          <a:p>
            <a:endParaRPr lang="en-US" dirty="0"/>
          </a:p>
          <a:p>
            <a:pPr lvl="1"/>
            <a:r>
              <a:rPr lang="en-US" dirty="0"/>
              <a:t>Food Science</a:t>
            </a:r>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158275-EB7C-4718-A509-7E3EADC62A7D}"/>
              </a:ext>
            </a:extLst>
          </p:cNvPr>
          <p:cNvPicPr>
            <a:picLocks noChangeAspect="1"/>
          </p:cNvPicPr>
          <p:nvPr/>
        </p:nvPicPr>
        <p:blipFill>
          <a:blip r:embed="rId3"/>
          <a:stretch>
            <a:fillRect/>
          </a:stretch>
        </p:blipFill>
        <p:spPr>
          <a:xfrm>
            <a:off x="2960914" y="395743"/>
            <a:ext cx="7086976" cy="3655387"/>
          </a:xfrm>
          <a:prstGeom prst="rect">
            <a:avLst/>
          </a:prstGeom>
        </p:spPr>
      </p:pic>
      <p:pic>
        <p:nvPicPr>
          <p:cNvPr id="5" name="Picture 4">
            <a:extLst>
              <a:ext uri="{FF2B5EF4-FFF2-40B4-BE49-F238E27FC236}">
                <a16:creationId xmlns:a16="http://schemas.microsoft.com/office/drawing/2014/main" id="{50F1CE20-634E-4920-9DF8-21629103FF4C}"/>
              </a:ext>
            </a:extLst>
          </p:cNvPr>
          <p:cNvPicPr>
            <a:picLocks noChangeAspect="1"/>
          </p:cNvPicPr>
          <p:nvPr/>
        </p:nvPicPr>
        <p:blipFill>
          <a:blip r:embed="rId4"/>
          <a:stretch>
            <a:fillRect/>
          </a:stretch>
        </p:blipFill>
        <p:spPr>
          <a:xfrm>
            <a:off x="1627179" y="4051130"/>
            <a:ext cx="9754445" cy="1060796"/>
          </a:xfrm>
          <a:prstGeom prst="rect">
            <a:avLst/>
          </a:prstGeom>
        </p:spPr>
      </p:pic>
    </p:spTree>
    <p:extLst>
      <p:ext uri="{BB962C8B-B14F-4D97-AF65-F5344CB8AC3E}">
        <p14:creationId xmlns:p14="http://schemas.microsoft.com/office/powerpoint/2010/main" val="47632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8D518C7-F758-4123-849C-548B638B4664}"/>
              </a:ext>
            </a:extLst>
          </p:cNvPr>
          <p:cNvPicPr>
            <a:picLocks noGrp="1" noChangeAspect="1"/>
          </p:cNvPicPr>
          <p:nvPr>
            <p:ph sz="half" idx="1"/>
          </p:nvPr>
        </p:nvPicPr>
        <p:blipFill>
          <a:blip r:embed="rId2"/>
          <a:stretch>
            <a:fillRect/>
          </a:stretch>
        </p:blipFill>
        <p:spPr>
          <a:xfrm>
            <a:off x="4175875" y="978128"/>
            <a:ext cx="3840249" cy="4733925"/>
          </a:xfrm>
          <a:prstGeom prst="rect">
            <a:avLst/>
          </a:prstGeom>
        </p:spPr>
      </p:pic>
    </p:spTree>
    <p:extLst>
      <p:ext uri="{BB962C8B-B14F-4D97-AF65-F5344CB8AC3E}">
        <p14:creationId xmlns:p14="http://schemas.microsoft.com/office/powerpoint/2010/main" val="287936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Images:</a:t>
            </a:r>
          </a:p>
          <a:p>
            <a:pPr lvl="2"/>
            <a:r>
              <a:rPr lang="en-US" sz="2000" dirty="0"/>
              <a:t>Shutterstock™ images. Photos obtained with subscription. (Slides 1, 5, 6, 7, 8, 9, 11)</a:t>
            </a:r>
          </a:p>
          <a:p>
            <a:pPr lvl="1"/>
            <a:r>
              <a:rPr lang="en-US" sz="2000" dirty="0"/>
              <a:t>Textbooks:</a:t>
            </a:r>
          </a:p>
          <a:p>
            <a:pPr lvl="2"/>
            <a:r>
              <a:rPr lang="en-US" sz="2000" dirty="0" err="1"/>
              <a:t>Duyff</a:t>
            </a:r>
            <a:r>
              <a:rPr lang="en-US" sz="2000" dirty="0"/>
              <a:t>, R. L.  (2010). Food, nutrition &amp; wellness. Columbus, OH: Glencoe/McGraw-Hill.</a:t>
            </a:r>
          </a:p>
          <a:p>
            <a:pPr lvl="2"/>
            <a:r>
              <a:rPr lang="en-US" sz="2000" dirty="0"/>
              <a:t>Food for today. (2010). Woodland Hills, CA: </a:t>
            </a:r>
            <a:r>
              <a:rPr lang="en-US" sz="2000" dirty="0" err="1"/>
              <a:t>McGrawHill</a:t>
            </a:r>
            <a:r>
              <a:rPr lang="en-US" sz="2000" dirty="0"/>
              <a:t>/Glencoe.</a:t>
            </a:r>
          </a:p>
          <a:p>
            <a:pPr lvl="2"/>
            <a:r>
              <a:rPr lang="en-US" sz="2000" dirty="0" err="1"/>
              <a:t>Mehas</a:t>
            </a:r>
            <a:r>
              <a:rPr lang="en-US" sz="2000" dirty="0"/>
              <a:t>, K. Y., &amp; Rodgers, S. L. (2002). Food science: The biochemistry of food and nutrition. New York, NY: Glencoe/McGraw-Hill. </a:t>
            </a:r>
          </a:p>
          <a:p>
            <a:pPr lvl="1"/>
            <a:r>
              <a:rPr lang="en-US" sz="2000" dirty="0"/>
              <a:t>Websites:</a:t>
            </a:r>
          </a:p>
          <a:p>
            <a:pPr lvl="1"/>
            <a:r>
              <a:rPr lang="en-US" sz="2000" dirty="0"/>
              <a:t>ChooseMyPlate.gov</a:t>
            </a:r>
          </a:p>
          <a:p>
            <a:pPr lvl="1"/>
            <a:r>
              <a:rPr lang="en-US" sz="2000" dirty="0"/>
              <a:t>Physical activity is important for everyone, but how much you need depends on your age.</a:t>
            </a:r>
          </a:p>
          <a:p>
            <a:pPr lvl="1"/>
            <a:r>
              <a:rPr lang="en-US" sz="2000" dirty="0"/>
              <a:t>http://www.choosemyplate.gov/physical-activity/amount.html</a:t>
            </a:r>
          </a:p>
          <a:p>
            <a:pPr lvl="1"/>
            <a:r>
              <a:rPr lang="en-US" sz="2000" dirty="0"/>
              <a:t>Healthy Weight - it's not a diet, it's a lifestyle! </a:t>
            </a:r>
          </a:p>
          <a:p>
            <a:pPr lvl="1"/>
            <a:endParaRPr lang="en-US" sz="2000" dirty="0"/>
          </a:p>
        </p:txBody>
      </p:sp>
    </p:spTree>
    <p:extLst>
      <p:ext uri="{BB962C8B-B14F-4D97-AF65-F5344CB8AC3E}">
        <p14:creationId xmlns:p14="http://schemas.microsoft.com/office/powerpoint/2010/main" val="3740107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When it comes to weight loss, there's no lack of fad diets promising fast results. But such diets limit your nutritional intake, can be unhealthy, and tend to fail in the long run.</a:t>
            </a:r>
          </a:p>
          <a:p>
            <a:pPr lvl="1"/>
            <a:r>
              <a:rPr lang="en-US" sz="2000" dirty="0"/>
              <a:t>http://www.cdc.gov/healthyweight/index.html</a:t>
            </a:r>
          </a:p>
          <a:p>
            <a:pPr lvl="1"/>
            <a:r>
              <a:rPr lang="en-US" sz="2000" dirty="0"/>
              <a:t>Video: </a:t>
            </a:r>
          </a:p>
          <a:p>
            <a:pPr lvl="1"/>
            <a:r>
              <a:rPr lang="en-US" sz="2000" dirty="0"/>
              <a:t>Finding Balance</a:t>
            </a:r>
          </a:p>
          <a:p>
            <a:pPr lvl="1"/>
            <a:r>
              <a:rPr lang="en-US" sz="2000" dirty="0"/>
              <a:t>More than one third of U.S. adults are obese. Weight gain occurs when you consume more calories than your body uses. Reaching and maintaining a healthy weight will help you prevent and control many diseases and conditions. The key is FINDING A BALANCE in your lifestyle that includes healthy eating and regular physical activity.</a:t>
            </a:r>
          </a:p>
          <a:p>
            <a:pPr lvl="1"/>
            <a:r>
              <a:rPr lang="en-US" sz="2000" dirty="0"/>
              <a:t>http://www.cdc.gov/CDCTV/FindingBalance/index.html</a:t>
            </a:r>
          </a:p>
          <a:p>
            <a:pPr lvl="1"/>
            <a:endParaRPr lang="en-US" dirty="0"/>
          </a:p>
        </p:txBody>
      </p:sp>
    </p:spTree>
    <p:extLst>
      <p:ext uri="{BB962C8B-B14F-4D97-AF65-F5344CB8AC3E}">
        <p14:creationId xmlns:p14="http://schemas.microsoft.com/office/powerpoint/2010/main" val="1395611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Food Chain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series of processes by which food is grown or produced, sold and eventually consumed</a:t>
            </a:r>
          </a:p>
          <a:p>
            <a:pPr lvl="1"/>
            <a:endParaRPr lang="en-US" dirty="0"/>
          </a:p>
        </p:txBody>
      </p:sp>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8B13B57-09D2-4778-8695-B7DD19757806}"/>
              </a:ext>
            </a:extLst>
          </p:cNvPr>
          <p:cNvPicPr>
            <a:picLocks noGrp="1" noChangeAspect="1"/>
          </p:cNvPicPr>
          <p:nvPr>
            <p:ph sz="half" idx="1"/>
          </p:nvPr>
        </p:nvPicPr>
        <p:blipFill>
          <a:blip r:embed="rId3"/>
          <a:stretch>
            <a:fillRect/>
          </a:stretch>
        </p:blipFill>
        <p:spPr>
          <a:xfrm>
            <a:off x="2495065" y="1116013"/>
            <a:ext cx="7504403" cy="4733925"/>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How Does Food Provide Energy?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In nutrients</a:t>
            </a:r>
          </a:p>
          <a:p>
            <a:pPr lvl="1"/>
            <a:r>
              <a:rPr lang="en-US" dirty="0"/>
              <a:t>Carbohydrates</a:t>
            </a:r>
          </a:p>
          <a:p>
            <a:pPr lvl="1"/>
            <a:r>
              <a:rPr lang="en-US" dirty="0"/>
              <a:t>Fats</a:t>
            </a:r>
          </a:p>
          <a:p>
            <a:pPr lvl="1"/>
            <a:r>
              <a:rPr lang="en-US" dirty="0"/>
              <a:t>Protein </a:t>
            </a:r>
          </a:p>
          <a:p>
            <a:pPr lvl="1"/>
            <a:r>
              <a:rPr lang="en-US" dirty="0"/>
              <a:t>Calorie</a:t>
            </a:r>
          </a:p>
          <a:p>
            <a:pPr lvl="1"/>
            <a:r>
              <a:rPr lang="en-US" dirty="0"/>
              <a:t>A unit of energy supplied by food</a:t>
            </a:r>
          </a:p>
          <a:p>
            <a:pPr lvl="1"/>
            <a:endParaRPr lang="en-US" dirty="0"/>
          </a:p>
        </p:txBody>
      </p:sp>
      <p:pic>
        <p:nvPicPr>
          <p:cNvPr id="4" name="Picture 3">
            <a:extLst>
              <a:ext uri="{FF2B5EF4-FFF2-40B4-BE49-F238E27FC236}">
                <a16:creationId xmlns:a16="http://schemas.microsoft.com/office/drawing/2014/main" id="{895F59D9-E9B0-4B7F-9B3E-920A28E62F88}"/>
              </a:ext>
            </a:extLst>
          </p:cNvPr>
          <p:cNvPicPr>
            <a:picLocks noChangeAspect="1"/>
          </p:cNvPicPr>
          <p:nvPr/>
        </p:nvPicPr>
        <p:blipFill>
          <a:blip r:embed="rId3"/>
          <a:stretch>
            <a:fillRect/>
          </a:stretch>
        </p:blipFill>
        <p:spPr>
          <a:xfrm>
            <a:off x="7845551" y="3062513"/>
            <a:ext cx="2954565" cy="3030235"/>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Energy and Food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Energy Requirements</a:t>
            </a:r>
          </a:p>
          <a:p>
            <a:pPr lvl="1"/>
            <a:r>
              <a:rPr lang="en-US" dirty="0"/>
              <a:t>Body Mass Index</a:t>
            </a:r>
          </a:p>
          <a:p>
            <a:pPr lvl="1"/>
            <a:endParaRPr lang="en-US" dirty="0"/>
          </a:p>
        </p:txBody>
      </p:sp>
      <p:pic>
        <p:nvPicPr>
          <p:cNvPr id="4" name="Picture 3">
            <a:extLst>
              <a:ext uri="{FF2B5EF4-FFF2-40B4-BE49-F238E27FC236}">
                <a16:creationId xmlns:a16="http://schemas.microsoft.com/office/drawing/2014/main" id="{A197C297-9F7F-44C2-8A60-5BF3F89980C8}"/>
              </a:ext>
            </a:extLst>
          </p:cNvPr>
          <p:cNvPicPr>
            <a:picLocks noChangeAspect="1"/>
          </p:cNvPicPr>
          <p:nvPr/>
        </p:nvPicPr>
        <p:blipFill>
          <a:blip r:embed="rId3"/>
          <a:stretch>
            <a:fillRect/>
          </a:stretch>
        </p:blipFill>
        <p:spPr>
          <a:xfrm>
            <a:off x="4623476" y="2358995"/>
            <a:ext cx="3441474" cy="3795743"/>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Energy Requirements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7634079" cy="4734318"/>
          </a:xfrm>
        </p:spPr>
        <p:txBody>
          <a:bodyPr/>
          <a:lstStyle/>
          <a:p>
            <a:pPr lvl="1"/>
            <a:r>
              <a:rPr lang="en-US" dirty="0"/>
              <a:t>Adults (18 to 64 years) </a:t>
            </a:r>
          </a:p>
          <a:p>
            <a:pPr lvl="2"/>
            <a:r>
              <a:rPr lang="en-US" sz="2400" dirty="0"/>
              <a:t>2 ½ hours each week</a:t>
            </a:r>
          </a:p>
          <a:p>
            <a:pPr lvl="1"/>
            <a:r>
              <a:rPr lang="en-US" dirty="0"/>
              <a:t>Children and adolescents (6 to 17 years)</a:t>
            </a:r>
          </a:p>
          <a:p>
            <a:pPr lvl="2"/>
            <a:r>
              <a:rPr lang="en-US" sz="2400" dirty="0"/>
              <a:t>60 minutes or more each day</a:t>
            </a:r>
          </a:p>
          <a:p>
            <a:pPr lvl="1"/>
            <a:r>
              <a:rPr lang="en-US" dirty="0"/>
              <a:t>Young children (2 to 5 years)</a:t>
            </a:r>
          </a:p>
          <a:p>
            <a:pPr lvl="2"/>
            <a:r>
              <a:rPr lang="en-US" sz="2400" dirty="0"/>
              <a:t>No specific recommendation but should be active each day</a:t>
            </a:r>
          </a:p>
          <a:p>
            <a:pPr lvl="1"/>
            <a:endParaRPr lang="en-US" dirty="0"/>
          </a:p>
        </p:txBody>
      </p:sp>
      <p:pic>
        <p:nvPicPr>
          <p:cNvPr id="4" name="Picture 3">
            <a:extLst>
              <a:ext uri="{FF2B5EF4-FFF2-40B4-BE49-F238E27FC236}">
                <a16:creationId xmlns:a16="http://schemas.microsoft.com/office/drawing/2014/main" id="{3AF55BA7-85F6-4450-9C2D-E3BCF69D55B1}"/>
              </a:ext>
            </a:extLst>
          </p:cNvPr>
          <p:cNvPicPr>
            <a:picLocks noChangeAspect="1"/>
          </p:cNvPicPr>
          <p:nvPr/>
        </p:nvPicPr>
        <p:blipFill>
          <a:blip r:embed="rId3"/>
          <a:stretch>
            <a:fillRect/>
          </a:stretch>
        </p:blipFill>
        <p:spPr>
          <a:xfrm>
            <a:off x="8857595" y="2931886"/>
            <a:ext cx="2702598" cy="2946491"/>
          </a:xfrm>
          <a:prstGeom prst="rect">
            <a:avLst/>
          </a:prstGeom>
        </p:spPr>
      </p:pic>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Energy Imbalances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Same amount of calories + same amount of activity = energy balance</a:t>
            </a:r>
          </a:p>
          <a:p>
            <a:pPr lvl="2"/>
            <a:r>
              <a:rPr lang="en-US" sz="2400" dirty="0"/>
              <a:t>Weight is maintained</a:t>
            </a:r>
          </a:p>
          <a:p>
            <a:pPr lvl="1"/>
            <a:r>
              <a:rPr lang="en-US" dirty="0"/>
              <a:t>More calories – less activity = energy imbalance</a:t>
            </a:r>
          </a:p>
          <a:p>
            <a:pPr lvl="2"/>
            <a:r>
              <a:rPr lang="en-US" sz="2400" dirty="0"/>
              <a:t>Could lead to weight gain</a:t>
            </a:r>
          </a:p>
          <a:p>
            <a:pPr lvl="1"/>
            <a:endParaRPr lang="en-US" dirty="0"/>
          </a:p>
        </p:txBody>
      </p:sp>
      <p:pic>
        <p:nvPicPr>
          <p:cNvPr id="4" name="Picture 3">
            <a:extLst>
              <a:ext uri="{FF2B5EF4-FFF2-40B4-BE49-F238E27FC236}">
                <a16:creationId xmlns:a16="http://schemas.microsoft.com/office/drawing/2014/main" id="{87051668-FD4D-4BD4-8B01-6CDAB440B3DE}"/>
              </a:ext>
            </a:extLst>
          </p:cNvPr>
          <p:cNvPicPr>
            <a:picLocks noChangeAspect="1"/>
          </p:cNvPicPr>
          <p:nvPr/>
        </p:nvPicPr>
        <p:blipFill>
          <a:blip r:embed="rId3"/>
          <a:stretch>
            <a:fillRect/>
          </a:stretch>
        </p:blipFill>
        <p:spPr>
          <a:xfrm>
            <a:off x="7605484" y="2976422"/>
            <a:ext cx="3917501" cy="3232262"/>
          </a:xfrm>
          <a:prstGeom prst="rect">
            <a:avLst/>
          </a:prstGeom>
        </p:spPr>
      </p:pic>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Body Mass Index</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7329279" cy="4734318"/>
          </a:xfrm>
        </p:spPr>
        <p:txBody>
          <a:bodyPr/>
          <a:lstStyle/>
          <a:p>
            <a:pPr lvl="1"/>
            <a:r>
              <a:rPr lang="en-US" dirty="0"/>
              <a:t>BMI -  A ratio that allows you to assess your body size in relation to your height and weight</a:t>
            </a:r>
          </a:p>
          <a:p>
            <a:pPr lvl="1"/>
            <a:r>
              <a:rPr lang="en-US" dirty="0"/>
              <a:t>Formula:</a:t>
            </a:r>
          </a:p>
          <a:p>
            <a:pPr lvl="2"/>
            <a:r>
              <a:rPr lang="en-US" sz="2400" dirty="0"/>
              <a:t>Weight (</a:t>
            </a:r>
            <a:r>
              <a:rPr lang="en-US" sz="2400" dirty="0" err="1"/>
              <a:t>lb</a:t>
            </a:r>
            <a:r>
              <a:rPr lang="en-US" sz="2400" dirty="0"/>
              <a:t>) / [height (in)]2 x 703 </a:t>
            </a:r>
          </a:p>
          <a:p>
            <a:pPr lvl="2"/>
            <a:r>
              <a:rPr lang="en-US" sz="2400" dirty="0"/>
              <a:t>Calculate BMI by dividing weight in pounds (</a:t>
            </a:r>
            <a:r>
              <a:rPr lang="en-US" sz="2400" dirty="0" err="1"/>
              <a:t>lbs</a:t>
            </a:r>
            <a:r>
              <a:rPr lang="en-US" sz="2400" dirty="0"/>
              <a:t>) by height in inches (in) squared and multiplying by a conversion factor </a:t>
            </a:r>
            <a:r>
              <a:rPr lang="en-US" dirty="0"/>
              <a:t>of 703</a:t>
            </a:r>
          </a:p>
          <a:p>
            <a:pPr lvl="1"/>
            <a:endParaRPr lang="en-US" dirty="0"/>
          </a:p>
        </p:txBody>
      </p:sp>
      <p:pic>
        <p:nvPicPr>
          <p:cNvPr id="4" name="Picture 3">
            <a:extLst>
              <a:ext uri="{FF2B5EF4-FFF2-40B4-BE49-F238E27FC236}">
                <a16:creationId xmlns:a16="http://schemas.microsoft.com/office/drawing/2014/main" id="{6598E780-8DE4-47D9-9496-765913BCF737}"/>
              </a:ext>
            </a:extLst>
          </p:cNvPr>
          <p:cNvPicPr>
            <a:picLocks noChangeAspect="1"/>
          </p:cNvPicPr>
          <p:nvPr/>
        </p:nvPicPr>
        <p:blipFill>
          <a:blip r:embed="rId3"/>
          <a:stretch>
            <a:fillRect/>
          </a:stretch>
        </p:blipFill>
        <p:spPr>
          <a:xfrm>
            <a:off x="7946571" y="2906486"/>
            <a:ext cx="3313104" cy="3313104"/>
          </a:xfrm>
          <a:prstGeom prst="rect">
            <a:avLst/>
          </a:prstGeom>
        </p:spPr>
      </p:pic>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56ea17bb-c96d-4826-b465-01eec0dd23dd"/>
    <ds:schemaRef ds:uri="http://schemas.microsoft.com/office/2006/documentManagement/types"/>
    <ds:schemaRef ds:uri="http://schemas.openxmlformats.org/package/2006/metadata/core-properties"/>
    <ds:schemaRef ds:uri="http://purl.org/dc/terms/"/>
    <ds:schemaRef ds:uri="http://purl.org/dc/dcmitype/"/>
    <ds:schemaRef ds:uri="http://purl.org/dc/elements/1.1/"/>
    <ds:schemaRef ds:uri="http://www.w3.org/XML/1998/namespace"/>
    <ds:schemaRef ds:uri="http://schemas.microsoft.com/office/infopath/2007/PartnerControls"/>
    <ds:schemaRef ds:uri="05d88611-e516-4d1a-b12e-39107e78b3d0"/>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273</TotalTime>
  <Words>762</Words>
  <Application>Microsoft Office PowerPoint</Application>
  <PresentationFormat>Widescreen</PresentationFormat>
  <Paragraphs>94</Paragraphs>
  <Slides>13</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Food Chain </vt:lpstr>
      <vt:lpstr>PowerPoint Presentation</vt:lpstr>
      <vt:lpstr>How Does Food Provide Energy?</vt:lpstr>
      <vt:lpstr>Energy and Food</vt:lpstr>
      <vt:lpstr>Energy Requirements</vt:lpstr>
      <vt:lpstr>Energy Imbalances</vt:lpstr>
      <vt:lpstr>Body Mass Index</vt:lpstr>
      <vt:lpstr>PowerPoint Presentation</vt:lpstr>
      <vt:lpstr>PowerPoint Presentation</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8</cp:revision>
  <cp:lastPrinted>2017-07-07T16:17:37Z</cp:lastPrinted>
  <dcterms:created xsi:type="dcterms:W3CDTF">2017-07-11T23:58:30Z</dcterms:created>
  <dcterms:modified xsi:type="dcterms:W3CDTF">2017-11-21T23:20:18Z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